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64" r:id="rId3"/>
    <p:sldId id="259" r:id="rId4"/>
    <p:sldId id="268" r:id="rId5"/>
    <p:sldId id="266" r:id="rId6"/>
    <p:sldId id="265" r:id="rId7"/>
    <p:sldId id="269" r:id="rId8"/>
    <p:sldId id="267" r:id="rId9"/>
    <p:sldId id="273" r:id="rId10"/>
    <p:sldId id="260" r:id="rId11"/>
    <p:sldId id="274" r:id="rId12"/>
    <p:sldId id="270" r:id="rId13"/>
    <p:sldId id="262" r:id="rId14"/>
    <p:sldId id="263" r:id="rId15"/>
    <p:sldId id="271" r:id="rId16"/>
    <p:sldId id="272" r:id="rId17"/>
    <p:sldId id="258" r:id="rId18"/>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234" userDrawn="1">
          <p15:clr>
            <a:srgbClr val="A4A3A4"/>
          </p15:clr>
        </p15:guide>
        <p15:guide id="3" orient="horz" pos="136" userDrawn="1">
          <p15:clr>
            <a:srgbClr val="A4A3A4"/>
          </p15:clr>
        </p15:guide>
        <p15:guide id="5" pos="7582" userDrawn="1">
          <p15:clr>
            <a:srgbClr val="A4A3A4"/>
          </p15:clr>
        </p15:guide>
        <p15:guide id="6" orient="horz" pos="754" userDrawn="1">
          <p15:clr>
            <a:srgbClr val="A4A3A4"/>
          </p15:clr>
        </p15:guide>
        <p15:guide id="7" orient="horz" pos="768" userDrawn="1">
          <p15:clr>
            <a:srgbClr val="A4A3A4"/>
          </p15:clr>
        </p15:guide>
        <p15:guide id="8" orient="horz" pos="1525" userDrawn="1">
          <p15:clr>
            <a:srgbClr val="A4A3A4"/>
          </p15:clr>
        </p15:guide>
        <p15:guide id="9"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 俊宇" initials="朱" lastIdx="1" clrIdx="0">
    <p:extLst>
      <p:ext uri="{19B8F6BF-5375-455C-9EA6-DF929625EA0E}">
        <p15:presenceInfo xmlns:p15="http://schemas.microsoft.com/office/powerpoint/2012/main" userId="3c762e6c9a0c72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B5AA8"/>
    <a:srgbClr val="FFC000"/>
    <a:srgbClr val="5686CE"/>
    <a:srgbClr val="E36613"/>
    <a:srgbClr val="CCBE04"/>
    <a:srgbClr val="D5D000"/>
    <a:srgbClr val="CCCC00"/>
    <a:srgbClr val="FF6600"/>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42" autoAdjust="0"/>
  </p:normalViewPr>
  <p:slideViewPr>
    <p:cSldViewPr snapToGrid="0">
      <p:cViewPr varScale="1">
        <p:scale>
          <a:sx n="61" d="100"/>
          <a:sy n="61" d="100"/>
        </p:scale>
        <p:origin x="1522" y="48"/>
      </p:cViewPr>
      <p:guideLst>
        <p:guide orient="horz" pos="2364"/>
        <p:guide pos="234"/>
        <p:guide orient="horz" pos="136"/>
        <p:guide pos="7582"/>
        <p:guide orient="horz" pos="754"/>
        <p:guide orient="horz" pos="768"/>
        <p:guide orient="horz" pos="1525"/>
        <p:guide orient="horz" pos="4110"/>
      </p:guideLst>
    </p:cSldViewPr>
  </p:slideViewPr>
  <p:outlineViewPr>
    <p:cViewPr>
      <p:scale>
        <a:sx n="33" d="100"/>
        <a:sy n="33" d="100"/>
      </p:scale>
      <p:origin x="0" y="-3653"/>
    </p:cViewPr>
  </p:outlineViewPr>
  <p:notesTextViewPr>
    <p:cViewPr>
      <p:scale>
        <a:sx n="125" d="100"/>
        <a:sy n="125" d="100"/>
      </p:scale>
      <p:origin x="0" y="0"/>
    </p:cViewPr>
  </p:notesTextViewPr>
  <p:sorterViewPr>
    <p:cViewPr>
      <p:scale>
        <a:sx n="75" d="100"/>
        <a:sy n="75" d="100"/>
      </p:scale>
      <p:origin x="0" y="0"/>
    </p:cViewPr>
  </p:sorterViewPr>
  <p:notesViewPr>
    <p:cSldViewPr snapToGrid="0" showGuides="1">
      <p:cViewPr varScale="1">
        <p:scale>
          <a:sx n="65" d="100"/>
          <a:sy n="65" d="100"/>
        </p:scale>
        <p:origin x="222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8F2E892-31C1-4D69-8BCA-1D72738E70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CC37189-4DEB-4DCF-B5D1-C31DCB8AA9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E8A09-F0BA-448F-AD18-C7BB108A62D8}" type="datetimeFigureOut">
              <a:rPr lang="zh-CN" altLang="en-US" smtClean="0"/>
              <a:t>2024/11/3</a:t>
            </a:fld>
            <a:endParaRPr lang="zh-CN" altLang="en-US"/>
          </a:p>
        </p:txBody>
      </p:sp>
      <p:sp>
        <p:nvSpPr>
          <p:cNvPr id="4" name="页脚占位符 3">
            <a:extLst>
              <a:ext uri="{FF2B5EF4-FFF2-40B4-BE49-F238E27FC236}">
                <a16:creationId xmlns:a16="http://schemas.microsoft.com/office/drawing/2014/main" id="{E0FF8A74-193D-492A-BECE-8A2243EC8F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0AFB2CE-3246-4816-9DBF-3347B7DBAE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1B1C70-9651-4455-B209-9DB5F3F4FE28}" type="slidenum">
              <a:rPr lang="zh-CN" altLang="en-US" smtClean="0"/>
              <a:t>‹#›</a:t>
            </a:fld>
            <a:endParaRPr lang="zh-CN" altLang="en-US"/>
          </a:p>
        </p:txBody>
      </p:sp>
    </p:spTree>
    <p:extLst>
      <p:ext uri="{BB962C8B-B14F-4D97-AF65-F5344CB8AC3E}">
        <p14:creationId xmlns:p14="http://schemas.microsoft.com/office/powerpoint/2010/main" val="2873521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2024/11/3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Good morning, everyone. I am Zilin Shen from Tongji University. Today I will bring a presentation of my previous research, named “increasing the capacity of signalized intersections with unconventional designs of shared right-turn lanes.”</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21741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Besides, we also defined several sub-stages to clarify the value of some key variables in different periods. In the conflict stage, the adjustment factor for pedestrians equals to </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for right-turn movements and equals to 1 for other movements. </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can be calculated with the HCM method. In the non-conflict stage, the adjustment factor for pedestrians equals to 1 for all movements.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Based on the analysis, an improved lane-based optimization model is formulated. Similar to the original model, the improved model in this study can simultaneously optimize the lane allocation, signal timing plan, and control strategies. The objective of the model is maximizing the reserve capacity, same as the original model. The constraints of the model include some common constraints, such as flow conservation, lane allocation, phase sequence, conflict avoidance, flow ratio calculation, and degree of saturation constraints. These constraints are basically similar to the original model. Thus, I will not go into detail here.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On the other hand, there are also some additional constraints in this study compared to the original lane-based model. Firstly, the duration of each sub-stage should be specified to calculate the flow ratio. The expression of sub-stage duration is a function of signal timing variables of variable signal, pre-signal and main signal. Secondly, some coordination settings should be considered between variable sign or pre-signal and main signal. For example, the distance between the main signal and the pre-signal should be long enough to accommodate the queue in the sorting area and avoid the spillback at the pre-signal. We use the shockwave model to specify the maximum queue length in the sorting area, and constrain the length of the sorting area to be longer than this queue length. </a:t>
                </a:r>
                <a:endParaRPr lang="zh-CN" altLang="en-US"/>
              </a:p>
            </p:txBody>
          </p:sp>
        </mc:Choice>
        <mc:Fallback>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Besides, we also defined several sub-stages to clarify the value of some key variables in different periods. In the conflict stage, the adjustment factor for pedestrians equals to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𝑖</a:t>
                </a: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for right-turn movements and equals to 1 for other movements.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𝑖</a:t>
                </a: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can be calculated with the HCM method. In the non-conflict stage, the adjustment factor for pedestrians equals to 1 for all movements.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Based on the analysis, an improved lane-based optimization model is formulated. Similar to the original model, the improved model in this study can simultaneously optimize the lane allocation, signal timing plan, and control strategies. The objective of the model is maximizing the reserve capacity, same as the original model. The constraints of the model include some common constraints, such as flow conservation, lane allocation, phase sequence, conflict avoidance, flow ratio calculation, and degree of saturation constraints. These constraints are basically similar to the original model. Thus, I will not go into detail here.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On the other hand, there are also some additional constraints in this study compared to the original lane-based model. Firstly, the duration of each sub-stage should be specified to calculate the flow ratio. The expression of sub-stage duration is a function of signal timing variables of variable signal, pre-signal and main signal. Secondly, some coordination settings should be considered between variable sign or pre-signal and main signal. For example, the distance between the main signal and the pre-signal should be long enough to accommodate the queue in the sorting area and avoid the spillback at the pre-signal. We use the shockwave model to specify the maximum queue length in the sorting area, and constrain the length of the sorting area to be longer than this queue length. </a:t>
                </a:r>
                <a:endParaRPr lang="zh-CN" altLang="en-US"/>
              </a:p>
            </p:txBody>
          </p:sp>
        </mc:Fallback>
      </mc:AlternateContent>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extLst>
      <p:ext uri="{BB962C8B-B14F-4D97-AF65-F5344CB8AC3E}">
        <p14:creationId xmlns:p14="http://schemas.microsoft.com/office/powerpoint/2010/main" val="68980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Now we have formulated this optimization problem. However, since some of the constraints are non-linear, the problem is a mixed integer non-linear program, which is hard to solve directly.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By further observing these constraints, we found that three key variables make the constraints non-linear, which include cycle length, lane function indicator at the pre-signal, and the common flow multiplier. Thus, we try to use different ways to fix these variables as a constant, and transform the original MINLP to a series of MILP, which can be solved with the common branch-and-cut method. For cycle length and lane function indicator, since they are integer and within a certain range, we can enumerate all feasible values. For the common flow multiplier, since the problem will become infeasible when the value of mu is larger than the optimal value, we can find the maximum feasible mu, which is also the optimal mu, with binary search. We then proposed a bi-section-based pruning algorithm to accelerate the enumeration process by cutting off the sub-optimal branches. Since the time is limited, I will also not go into detail here. </a:t>
            </a:r>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285117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Now I will show some results of the experiments.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210587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This slide shows the optimal intersection design with the same traffic input under C-SRL, V-SRL, and P-SRL design. The common flow multiplier for V-SRL and P-SRL is larger, indicating the increase of capacity. Secondly, one can find that only one SRL is adopted in C-SRL design, while V-SRL adopts three SRLs and for P-SRL, four are adopted.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This implies that the V-SRL and P-SRL design can improve the efficiency of shared right-turn lanes. Thirdly, for signal timing plan, compared to C-SRL, V-SRL and P-SRL design assigned longer green time for left-turn movement. (For arm 3, the southbound approach, the green time for P-SRL is shorter, but this is because one more left-turn lane is designed on arm 3 in P-SRL.)</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This is because left-turn movement is the bottleneck movement, and will directly influence the common flow multiplier.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Besides capacity, two more performance indices are analyzed. In the picture above, the average vehicle delay under different levels of traffic demand for each control strategy are drawn. (The dashed line indicates that the intersection is oversaturated at that traffic demand.) The proposed unconventional designs can effectively reduce average vehicle delay, especially when the intersection is oversaturated, which means that V-SRL and P-SRL are more suitable at intersections with high demand. For maximum queue length, V-SRL design can reduce the queue length, while P-SRL design leads to longer queue length. This is because P-SRL requires the additional space of sorting area to modify the arrival pattern on the approach. </a:t>
            </a:r>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47525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We also conduct a sensitive analysis on right-turn proportion and pedestrian demand. For right-turn proportion, the proposed unconventional designs outperform the normal SRL design when the proportion is not too high.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As the proportion increases, the V-SRL design will degrade to exclusive right-turn lane design, which has a higher efficiency under such condition.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Similarly, V-SRL and P-SRL reduce average vehicle delay when right-turn proportion is not too high.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In regard to pedestrian demand, the proposed strategies can indeed increase the capacity and reduce average vehicle delay under different levels of pedestrian demand. However, they tend to degrade to exclusive right-turn lanes when pedestrian demand is much higher. We can also find that P-SRL is the most robust to pedestrian blockage. This is because the conflict between right-turn vehicles and pedestrians are avoided to the most extent after modifying the arrival pattern, but this is at the cost of additional space on the approach. </a:t>
            </a:r>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256159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Finally, I will conclude this study.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708028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5571-25B1-7B1E-48CF-D4F23EF026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A87302-137B-20F3-8C8B-C246365C26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90D14E-1614-5123-F31B-70F330DC2D7D}"/>
              </a:ext>
            </a:extLst>
          </p:cNvPr>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We proposed two unconventional designs for shared right-turn lanes in this study to avoid the blockage between right-turn vehicles and through vehicles and improve the efficiency. We verify the effectiveness of the proposed designs with an improved lane-based model.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Some future work may be done on the application issues. For example, how to make the design not too confusing to drivers who are not familiar to this design. Besides, the model can also be improved to minimize the average vehicle delay, which is more suitable when traffic demand is not too high. Also, one can try to use stochastic demand input to take account of the randomness of traffic flow.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82B24263-BD78-C7E2-E21A-B999539BF4A6}"/>
              </a:ext>
            </a:extLst>
          </p:cNvPr>
          <p:cNvSpPr>
            <a:spLocks noGrp="1"/>
          </p:cNvSpPr>
          <p:nvPr>
            <p:ph type="sldNum" sz="quarter" idx="5"/>
          </p:nvPr>
        </p:nvSpPr>
        <p:spPr/>
        <p:txBody>
          <a:bodyPr/>
          <a:lstStyle/>
          <a:p>
            <a:fld id="{E9E6FDB6-6D2B-46C1-9FA1-D82906A37C3A}" type="slidenum">
              <a:rPr lang="zh-CN" altLang="en-US" smtClean="0"/>
              <a:t>16</a:t>
            </a:fld>
            <a:endParaRPr lang="zh-CN" altLang="en-US"/>
          </a:p>
        </p:txBody>
      </p:sp>
    </p:spTree>
    <p:extLst>
      <p:ext uri="{BB962C8B-B14F-4D97-AF65-F5344CB8AC3E}">
        <p14:creationId xmlns:p14="http://schemas.microsoft.com/office/powerpoint/2010/main" val="299795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That’s all for my sharing. Thank you for your listening.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325802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First, I will describe the problem that this study focuses on.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195256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Shared right-turn lane or the SRL, is commonly designed at signalized intersections, especially in China. If the right-turn demand is not too high, or there is no enough space on the approach, a shared right-turn lane may be a good choice to increase the capacity of through movement.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However, in real-world practice, the right-turn vehicles and through vehicles on the SRL may block each other. In the first picture, the through vehicles waiting for the green light block the right-turn-on-red vehicles. In the second picture, since right-turn vehicles are yielding to pedestrians, they may again block through vehicles.</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49843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8324-7B9C-9CDE-E289-78A1C3EE93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3A843C-C3FB-CCBF-EE8B-8FB5BE8E187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D41656B-6146-3F85-BE84-54D546761F79}"/>
              </a:ext>
            </a:extLst>
          </p:cNvPr>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Now we conceptualize the problem, as shown in the pictures. The key point is that normal SRL cannot treat right-turn vehicles and through vehicles differently according to the traffic light. The expected state that we want to reach is that right-turn vehicles can be discharged when the through traffic light is red, and through vehicles are discharged when the light turns green.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Thus, we have to either change the service mode, or modify the demand pattern.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a:extLst>
              <a:ext uri="{FF2B5EF4-FFF2-40B4-BE49-F238E27FC236}">
                <a16:creationId xmlns:a16="http://schemas.microsoft.com/office/drawing/2014/main" id="{704BB150-A00B-245C-7ECB-F62DA84CB045}"/>
              </a:ext>
            </a:extLst>
          </p:cNvPr>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374323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Now I will introduce the unconventional design concepts proposed in this study.</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339476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B913-C555-030F-287C-AC6476AFCB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05464D-6D5A-EE3F-CE3A-A6C1B72387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35A70A-7CDC-8556-7717-E50FFEF47365}"/>
              </a:ext>
            </a:extLst>
          </p:cNvPr>
          <p:cNvSpPr>
            <a:spLocks noGrp="1"/>
          </p:cNvSpPr>
          <p:nvPr>
            <p:ph type="body" idx="1"/>
          </p:nvPr>
        </p:nvSpPr>
        <p:spPr/>
        <p:txBody>
          <a:bodyPr/>
          <a:lstStyle/>
          <a:p>
            <a:r>
              <a:rPr lang="en-US" altLang="zh-CN" sz="1800">
                <a:effectLst/>
                <a:latin typeface="Times New Roman" panose="02020603050405020304" pitchFamily="18" charset="0"/>
                <a:ea typeface="宋体" panose="02010600030101010101" pitchFamily="2" charset="-122"/>
              </a:rPr>
              <a:t>The first idea is that we can change the service mode of the SRL with the help of variable message sign, as shown in the slide. When the main signal gives red to through movement, the variable sign will show right-turn-only arrow, indicating that only right-turn vehicles can occupy this lane. In other words, the kerbside lane is served as an exclusive right-turn lane and can ensure that right-turn vehicles pass the intersection. When the main signal turns green, the sign will show both through and right-turn arrow, which means that the kerbside lane is a normal SRL. </a:t>
            </a:r>
            <a:endParaRPr lang="zh-CN" altLang="en-US"/>
          </a:p>
        </p:txBody>
      </p:sp>
      <p:sp>
        <p:nvSpPr>
          <p:cNvPr id="4" name="灯片编号占位符 3">
            <a:extLst>
              <a:ext uri="{FF2B5EF4-FFF2-40B4-BE49-F238E27FC236}">
                <a16:creationId xmlns:a16="http://schemas.microsoft.com/office/drawing/2014/main" id="{3525785F-89BB-A3B3-0E7A-5A5F16B95FC1}"/>
              </a:ext>
            </a:extLst>
          </p:cNvPr>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137972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5FA9-A80C-48B2-6A27-F426EEA2388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BC1985-BFDC-9FE2-4C6A-C544763AF04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F5C5DA-E815-9216-CC39-DFEE0F70DA64}"/>
              </a:ext>
            </a:extLst>
          </p:cNvPr>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On the other hand, we can also modify the demand pattern by pre-signal design. In pre-signal SRL design, the through vehicles and right-turn vehicles are discharged alternately at the upstream pre-signal into the sorting area. The main signal then discharges either the through vehicles or right-turn vehicles in different periods. In this way, the conflict between right-turn vehicles and pedestrians can also be reduced.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573812FE-01A5-1164-E53E-F8F229E0582B}"/>
              </a:ext>
            </a:extLst>
          </p:cNvPr>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10566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Next, I will formulate the optimization model of the intersection with unconventional SRL design concepts.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221659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D7E3-B679-3B67-4AB5-18411BCCD5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440830-5333-C0E1-EAE8-7B8EC3C5B5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C0F5D2-B3B5-93A3-3850-72342BBB686A}"/>
              </a:ext>
            </a:extLst>
          </p:cNvPr>
          <p:cNvSpPr>
            <a:spLocks noGrp="1"/>
          </p:cNvSpPr>
          <p:nvPr>
            <p:ph type="body" idx="1"/>
          </p:nvPr>
        </p:nvSpPr>
        <p:spPr/>
        <p:txBody>
          <a:bodyPr/>
          <a:lstStyle/>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We use the lane-based model in this study to achieve the integrated optimization. The lane-based model was first proposed by Wong and Wong. It can simultaneously optimize the lane allocation and signal timing plan to maximize the capacity.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However, one of the disadvantages of this original model is that it assumes all movements to be protected movements. In this study, the right-turn movement is a permissive movement since it may conflict with pedestrian movement. The key point is that the saturation flow rate between protected and permitted movements are different, which will influence the optimal design. </a:t>
            </a:r>
            <a:endParaRPr lang="zh-CN" alt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a:effectLst/>
                <a:latin typeface="Times New Roman" panose="02020603050405020304" pitchFamily="18" charset="0"/>
                <a:ea typeface="宋体" panose="02010600030101010101" pitchFamily="2" charset="-122"/>
              </a:rPr>
              <a:t>Thus, we modify the SFR expression under pedestrian blockage, as shown in the slide. We use such an expression to ensure that the flow ratio will be a linear expression. It should be noted that this modified expression is consistent with the original expression in the basic lane-based model, as well as the expression in HCM under certain conditions. (</a:t>
            </a:r>
            <a:r>
              <a:rPr lang="zh-CN" altLang="zh-CN" sz="1800">
                <a:effectLst/>
                <a:latin typeface="Times New Roman" panose="02020603050405020304" pitchFamily="18" charset="0"/>
                <a:ea typeface="宋体" panose="02010600030101010101" pitchFamily="2" charset="-122"/>
                <a:cs typeface="Times New Roman" panose="02020603050405020304" pitchFamily="18" charset="0"/>
              </a:rPr>
              <a:t>可以展开</a:t>
            </a:r>
            <a:r>
              <a:rPr lang="en-US" altLang="zh-CN" sz="1800">
                <a:effectLst/>
                <a:latin typeface="Times New Roman" panose="02020603050405020304" pitchFamily="18" charset="0"/>
                <a:ea typeface="宋体" panose="02010600030101010101" pitchFamily="2" charset="-122"/>
              </a:rPr>
              <a:t>)</a:t>
            </a:r>
            <a:endParaRPr lang="zh-CN" altLang="en-US"/>
          </a:p>
        </p:txBody>
      </p:sp>
      <p:sp>
        <p:nvSpPr>
          <p:cNvPr id="4" name="灯片编号占位符 3">
            <a:extLst>
              <a:ext uri="{FF2B5EF4-FFF2-40B4-BE49-F238E27FC236}">
                <a16:creationId xmlns:a16="http://schemas.microsoft.com/office/drawing/2014/main" id="{10ED4219-D3DB-61D5-1B42-B59CD8A0EDB0}"/>
              </a:ext>
            </a:extLst>
          </p:cNvPr>
          <p:cNvSpPr>
            <a:spLocks noGrp="1"/>
          </p:cNvSpPr>
          <p:nvPr>
            <p:ph type="sldNum" sz="quarter" idx="5"/>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3006240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标题幻灯片1">
    <p:bg>
      <p:bgPr>
        <a:solidFill>
          <a:schemeClr val="bg1"/>
        </a:solidFill>
        <a:effectLst/>
      </p:bgPr>
    </p:bg>
    <p:spTree>
      <p:nvGrpSpPr>
        <p:cNvPr id="1" name=""/>
        <p:cNvGrpSpPr/>
        <p:nvPr/>
      </p:nvGrpSpPr>
      <p:grpSpPr>
        <a:xfrm>
          <a:off x="0" y="0"/>
          <a:ext cx="0" cy="0"/>
          <a:chOff x="0" y="0"/>
          <a:chExt cx="0" cy="0"/>
        </a:xfrm>
      </p:grpSpPr>
      <p:sp>
        <p:nvSpPr>
          <p:cNvPr id="9802" name="标题 1"/>
          <p:cNvSpPr>
            <a:spLocks noGrp="1"/>
          </p:cNvSpPr>
          <p:nvPr>
            <p:ph type="ctrTitle" hasCustomPrompt="1"/>
          </p:nvPr>
        </p:nvSpPr>
        <p:spPr>
          <a:xfrm>
            <a:off x="708308" y="1731263"/>
            <a:ext cx="10810592" cy="3133139"/>
          </a:xfrm>
          <a:noFill/>
        </p:spPr>
        <p:txBody>
          <a:bodyPr anchor="ctr" anchorCtr="0">
            <a:normAutofit/>
          </a:bodyPr>
          <a:lstStyle>
            <a:lvl1pPr algn="ctr">
              <a:lnSpc>
                <a:spcPct val="130000"/>
              </a:lnSpc>
              <a:defRPr sz="5400">
                <a:solidFill>
                  <a:schemeClr val="tx1"/>
                </a:solidFill>
              </a:defRPr>
            </a:lvl1pPr>
          </a:lstStyle>
          <a:p>
            <a:r>
              <a:rPr lang="zh-CN" altLang="en-US" dirty="0"/>
              <a:t>点击编辑</a:t>
            </a:r>
            <a:r>
              <a:rPr lang="en-US" altLang="zh-CN" dirty="0"/>
              <a:t>PPT</a:t>
            </a:r>
            <a:r>
              <a:rPr lang="zh-CN" altLang="en-US" dirty="0"/>
              <a:t>标题</a:t>
            </a:r>
            <a:br>
              <a:rPr lang="en-US" dirty="0"/>
            </a:br>
            <a:r>
              <a:rPr lang="en-US" dirty="0"/>
              <a:t>Click to edit Master title style</a:t>
            </a:r>
            <a:endParaRPr lang="zh-CN" altLang="en-US" dirty="0"/>
          </a:p>
        </p:txBody>
      </p:sp>
      <p:sp>
        <p:nvSpPr>
          <p:cNvPr id="12" name="文本占位符 13"/>
          <p:cNvSpPr>
            <a:spLocks noGrp="1"/>
          </p:cNvSpPr>
          <p:nvPr>
            <p:ph type="body" sz="quarter" idx="10" hasCustomPrompt="1"/>
          </p:nvPr>
        </p:nvSpPr>
        <p:spPr>
          <a:xfrm>
            <a:off x="4107727" y="5158969"/>
            <a:ext cx="3957493" cy="779657"/>
          </a:xfrm>
        </p:spPr>
        <p:txBody>
          <a:bodyPr vert="horz" anchor="b">
            <a:noAutofit/>
          </a:bodyPr>
          <a:lstStyle>
            <a:lvl1pPr marL="0" indent="0" algn="ctr">
              <a:lnSpc>
                <a:spcPct val="100000"/>
              </a:lnSpc>
              <a:buNone/>
              <a:defRPr sz="20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sp>
        <p:nvSpPr>
          <p:cNvPr id="59" name="矩形 58">
            <a:extLst>
              <a:ext uri="{FF2B5EF4-FFF2-40B4-BE49-F238E27FC236}">
                <a16:creationId xmlns:a16="http://schemas.microsoft.com/office/drawing/2014/main" id="{5CA91AF8-3524-4E86-A4BC-C8455BB5D382}"/>
              </a:ext>
            </a:extLst>
          </p:cNvPr>
          <p:cNvSpPr/>
          <p:nvPr userDrawn="1"/>
        </p:nvSpPr>
        <p:spPr>
          <a:xfrm>
            <a:off x="0" y="6289501"/>
            <a:ext cx="12192000" cy="568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3" name="文本占位符 13"/>
          <p:cNvSpPr>
            <a:spLocks noGrp="1"/>
          </p:cNvSpPr>
          <p:nvPr>
            <p:ph type="body" sz="quarter" idx="11" hasCustomPrompt="1"/>
          </p:nvPr>
        </p:nvSpPr>
        <p:spPr>
          <a:xfrm>
            <a:off x="4117254" y="6367407"/>
            <a:ext cx="3957493" cy="296271"/>
          </a:xfrm>
        </p:spPr>
        <p:txBody>
          <a:bodyPr vert="horz" anchor="ctr">
            <a:noAutofit/>
          </a:bodyPr>
          <a:lstStyle>
            <a:lvl1pPr marL="0" indent="0" algn="ctr">
              <a:lnSpc>
                <a:spcPct val="100000"/>
              </a:lnSpc>
              <a:buNone/>
              <a:defRPr sz="1800" b="1">
                <a:solidFill>
                  <a:schemeClr val="bg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sp>
        <p:nvSpPr>
          <p:cNvPr id="67" name="矩形 66">
            <a:extLst>
              <a:ext uri="{FF2B5EF4-FFF2-40B4-BE49-F238E27FC236}">
                <a16:creationId xmlns:a16="http://schemas.microsoft.com/office/drawing/2014/main" id="{5C6C87AF-9402-44D0-90FE-6C04122348FD}"/>
              </a:ext>
            </a:extLst>
          </p:cNvPr>
          <p:cNvSpPr/>
          <p:nvPr userDrawn="1"/>
        </p:nvSpPr>
        <p:spPr>
          <a:xfrm flipV="1">
            <a:off x="336549" y="947518"/>
            <a:ext cx="1149985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71" name="图片 70">
            <a:extLst>
              <a:ext uri="{FF2B5EF4-FFF2-40B4-BE49-F238E27FC236}">
                <a16:creationId xmlns:a16="http://schemas.microsoft.com/office/drawing/2014/main" id="{DE6355DE-E5D0-4F09-8655-76B57BE00FE8}"/>
              </a:ext>
            </a:extLst>
          </p:cNvPr>
          <p:cNvPicPr>
            <a:picLocks noChangeAspect="1"/>
          </p:cNvPicPr>
          <p:nvPr userDrawn="1"/>
        </p:nvPicPr>
        <p:blipFill rotWithShape="1">
          <a:blip r:embed="rId2"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342902" y="223925"/>
            <a:ext cx="2300583" cy="620668"/>
          </a:xfrm>
          <a:prstGeom prst="rect">
            <a:avLst/>
          </a:prstGeom>
        </p:spPr>
      </p:pic>
      <p:pic>
        <p:nvPicPr>
          <p:cNvPr id="11" name="图片 10">
            <a:extLst>
              <a:ext uri="{FF2B5EF4-FFF2-40B4-BE49-F238E27FC236}">
                <a16:creationId xmlns:a16="http://schemas.microsoft.com/office/drawing/2014/main" id="{BAC45A2C-30AE-4C90-A991-D7B370D9395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671" b="9955"/>
          <a:stretch/>
        </p:blipFill>
        <p:spPr>
          <a:xfrm>
            <a:off x="10175148" y="265182"/>
            <a:ext cx="1673952" cy="579411"/>
          </a:xfrm>
          <a:prstGeom prst="rect">
            <a:avLst/>
          </a:prstGeom>
        </p:spPr>
      </p:pic>
      <p:pic>
        <p:nvPicPr>
          <p:cNvPr id="2" name="Picture 2">
            <a:extLst>
              <a:ext uri="{FF2B5EF4-FFF2-40B4-BE49-F238E27FC236}">
                <a16:creationId xmlns:a16="http://schemas.microsoft.com/office/drawing/2014/main" id="{C30C6624-678D-FDE1-ACA9-FB143D881D62}"/>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18402" y="265182"/>
            <a:ext cx="2094289" cy="5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494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主标题">
    <p:spTree>
      <p:nvGrpSpPr>
        <p:cNvPr id="1" name=""/>
        <p:cNvGrpSpPr/>
        <p:nvPr/>
      </p:nvGrpSpPr>
      <p:grpSpPr>
        <a:xfrm>
          <a:off x="0" y="0"/>
          <a:ext cx="0" cy="0"/>
          <a:chOff x="0" y="0"/>
          <a:chExt cx="0" cy="0"/>
        </a:xfrm>
      </p:grpSpPr>
      <p:sp>
        <p:nvSpPr>
          <p:cNvPr id="7" name="标题占位符 1">
            <a:extLst>
              <a:ext uri="{FF2B5EF4-FFF2-40B4-BE49-F238E27FC236}">
                <a16:creationId xmlns:a16="http://schemas.microsoft.com/office/drawing/2014/main" id="{B85A7408-7ADA-40B2-998C-C58513F25FF0}"/>
              </a:ext>
            </a:extLst>
          </p:cNvPr>
          <p:cNvSpPr>
            <a:spLocks noGrp="1"/>
          </p:cNvSpPr>
          <p:nvPr>
            <p:ph type="title"/>
          </p:nvPr>
        </p:nvSpPr>
        <p:spPr>
          <a:xfrm>
            <a:off x="395981" y="212333"/>
            <a:ext cx="6048782" cy="948130"/>
          </a:xfrm>
          <a:prstGeom prst="rect">
            <a:avLst/>
          </a:prstGeom>
          <a:solidFill>
            <a:srgbClr val="FFFFFF"/>
          </a:solidFill>
        </p:spPr>
        <p:txBody>
          <a:bodyPr vert="horz" wrap="square" lIns="91440" tIns="45720" rIns="91440" bIns="45720" rtlCol="0" anchor="ctr">
            <a:noAutofit/>
          </a:bodyPr>
          <a:lstStyle>
            <a:lvl1pPr>
              <a:defRPr sz="3600"/>
            </a:lvl1pPr>
          </a:lstStyle>
          <a:p>
            <a:r>
              <a:rPr lang="en-US" altLang="zh-CN" dirty="0"/>
              <a:t>Click to edit Master title style</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28417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末尾幻灯片">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F7167D71-8053-4952-9500-E42C44E020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94" b="3110"/>
          <a:stretch/>
        </p:blipFill>
        <p:spPr>
          <a:xfrm>
            <a:off x="1" y="1565997"/>
            <a:ext cx="12192000" cy="3460432"/>
          </a:xfrm>
          <a:prstGeom prst="rect">
            <a:avLst/>
          </a:prstGeom>
        </p:spPr>
      </p:pic>
      <p:sp>
        <p:nvSpPr>
          <p:cNvPr id="34" name="文本占位符 13">
            <a:extLst>
              <a:ext uri="{FF2B5EF4-FFF2-40B4-BE49-F238E27FC236}">
                <a16:creationId xmlns:a16="http://schemas.microsoft.com/office/drawing/2014/main" id="{14D85765-3112-4E55-8730-AFCBB6BDD210}"/>
              </a:ext>
            </a:extLst>
          </p:cNvPr>
          <p:cNvSpPr>
            <a:spLocks noGrp="1"/>
          </p:cNvSpPr>
          <p:nvPr>
            <p:ph type="body" sz="quarter" idx="11" hasCustomPrompt="1"/>
          </p:nvPr>
        </p:nvSpPr>
        <p:spPr>
          <a:xfrm>
            <a:off x="4117254" y="6111770"/>
            <a:ext cx="3957493" cy="296271"/>
          </a:xfrm>
        </p:spPr>
        <p:txBody>
          <a:bodyPr vert="horz" anchor="ctr">
            <a:noAutofit/>
          </a:bodyPr>
          <a:lstStyle>
            <a:lvl1pPr marL="0" indent="0" algn="ctr">
              <a:lnSpc>
                <a:spcPct val="100000"/>
              </a:lnSpc>
              <a:buNone/>
              <a:defRPr sz="1600" b="0">
                <a:solidFill>
                  <a:schemeClr val="tx1">
                    <a:lumMod val="65000"/>
                    <a:lumOff val="35000"/>
                  </a:schemeClr>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sp>
        <p:nvSpPr>
          <p:cNvPr id="48" name="矩形 47">
            <a:extLst>
              <a:ext uri="{FF2B5EF4-FFF2-40B4-BE49-F238E27FC236}">
                <a16:creationId xmlns:a16="http://schemas.microsoft.com/office/drawing/2014/main" id="{A7776DC6-9824-421C-AA39-9A59C0B8B903}"/>
              </a:ext>
            </a:extLst>
          </p:cNvPr>
          <p:cNvSpPr/>
          <p:nvPr userDrawn="1"/>
        </p:nvSpPr>
        <p:spPr>
          <a:xfrm>
            <a:off x="2" y="3995442"/>
            <a:ext cx="12191999" cy="1030989"/>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文本占位符 13">
            <a:extLst>
              <a:ext uri="{FF2B5EF4-FFF2-40B4-BE49-F238E27FC236}">
                <a16:creationId xmlns:a16="http://schemas.microsoft.com/office/drawing/2014/main" id="{7B384285-2F95-4113-B02A-9CB97F86F9C9}"/>
              </a:ext>
            </a:extLst>
          </p:cNvPr>
          <p:cNvSpPr>
            <a:spLocks noGrp="1"/>
          </p:cNvSpPr>
          <p:nvPr>
            <p:ph type="body" sz="quarter" idx="10" hasCustomPrompt="1"/>
          </p:nvPr>
        </p:nvSpPr>
        <p:spPr>
          <a:xfrm>
            <a:off x="4117254" y="5215331"/>
            <a:ext cx="3957493" cy="741690"/>
          </a:xfrm>
        </p:spPr>
        <p:txBody>
          <a:bodyPr vert="horz" anchor="b">
            <a:noAutofit/>
          </a:bodyPr>
          <a:lstStyle>
            <a:lvl1pPr marL="0" indent="0" algn="ctr">
              <a:lnSpc>
                <a:spcPct val="100000"/>
              </a:lnSpc>
              <a:buNone/>
              <a:defRPr sz="18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sp>
        <p:nvSpPr>
          <p:cNvPr id="56" name="文本框 55">
            <a:extLst>
              <a:ext uri="{FF2B5EF4-FFF2-40B4-BE49-F238E27FC236}">
                <a16:creationId xmlns:a16="http://schemas.microsoft.com/office/drawing/2014/main" id="{5434F5C3-0A4F-4842-87D7-382478E018D8}"/>
              </a:ext>
            </a:extLst>
          </p:cNvPr>
          <p:cNvSpPr txBox="1"/>
          <p:nvPr userDrawn="1"/>
        </p:nvSpPr>
        <p:spPr>
          <a:xfrm>
            <a:off x="10494525" y="349593"/>
            <a:ext cx="1428596" cy="369332"/>
          </a:xfrm>
          <a:prstGeom prst="rect">
            <a:avLst/>
          </a:prstGeom>
          <a:noFill/>
        </p:spPr>
        <p:txBody>
          <a:bodyPr wrap="none" rtlCol="0">
            <a:spAutoFit/>
          </a:bodyPr>
          <a:lstStyle/>
          <a:p>
            <a:r>
              <a:rPr lang="en-US" altLang="zh-CN" sz="1800" b="1" dirty="0">
                <a:solidFill>
                  <a:schemeClr val="accent1"/>
                </a:solidFill>
                <a:latin typeface="Arial" panose="020B0604020202020204" pitchFamily="34" charset="0"/>
                <a:cs typeface="Arial" panose="020B0604020202020204" pitchFamily="34" charset="0"/>
              </a:rPr>
              <a:t>MAGIC Lab</a:t>
            </a:r>
            <a:endParaRPr lang="zh-CN" altLang="en-US" sz="1800" b="1" dirty="0">
              <a:solidFill>
                <a:schemeClr val="accent1"/>
              </a:solidFill>
              <a:latin typeface="Arial" panose="020B0604020202020204" pitchFamily="34" charset="0"/>
              <a:cs typeface="Arial" panose="020B0604020202020204" pitchFamily="34" charset="0"/>
            </a:endParaRPr>
          </a:p>
        </p:txBody>
      </p:sp>
      <p:pic>
        <p:nvPicPr>
          <p:cNvPr id="57" name="图片 56">
            <a:extLst>
              <a:ext uri="{FF2B5EF4-FFF2-40B4-BE49-F238E27FC236}">
                <a16:creationId xmlns:a16="http://schemas.microsoft.com/office/drawing/2014/main" id="{F9031B93-D917-4ECE-A560-DC1DE97CD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2765" y="175862"/>
            <a:ext cx="718336" cy="718336"/>
          </a:xfrm>
          <a:prstGeom prst="rect">
            <a:avLst/>
          </a:prstGeom>
        </p:spPr>
      </p:pic>
      <p:pic>
        <p:nvPicPr>
          <p:cNvPr id="58" name="图片 57">
            <a:extLst>
              <a:ext uri="{FF2B5EF4-FFF2-40B4-BE49-F238E27FC236}">
                <a16:creationId xmlns:a16="http://schemas.microsoft.com/office/drawing/2014/main" id="{A74E1B4A-11F3-466D-BFB6-8493CEAE9816}"/>
              </a:ext>
            </a:extLst>
          </p:cNvPr>
          <p:cNvPicPr>
            <a:picLocks noChangeAspect="1"/>
          </p:cNvPicPr>
          <p:nvPr userDrawn="1"/>
        </p:nvPicPr>
        <p:blipFill rotWithShape="1">
          <a:blip r:embed="rId4"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342902" y="223925"/>
            <a:ext cx="2300583" cy="620668"/>
          </a:xfrm>
          <a:prstGeom prst="rect">
            <a:avLst/>
          </a:prstGeom>
        </p:spPr>
      </p:pic>
      <p:pic>
        <p:nvPicPr>
          <p:cNvPr id="2" name="Picture 2">
            <a:extLst>
              <a:ext uri="{FF2B5EF4-FFF2-40B4-BE49-F238E27FC236}">
                <a16:creationId xmlns:a16="http://schemas.microsoft.com/office/drawing/2014/main" id="{29CCE877-FDE9-7696-0EFB-778B0D28C6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73946" y="175862"/>
            <a:ext cx="260160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1">
    <p:bg>
      <p:bgPr>
        <a:solidFill>
          <a:schemeClr val="bg1"/>
        </a:solidFill>
        <a:effectLst/>
      </p:bgPr>
    </p:bg>
    <p:spTree>
      <p:nvGrpSpPr>
        <p:cNvPr id="1" name=""/>
        <p:cNvGrpSpPr/>
        <p:nvPr/>
      </p:nvGrpSpPr>
      <p:grpSpPr>
        <a:xfrm>
          <a:off x="0" y="0"/>
          <a:ext cx="0" cy="0"/>
          <a:chOff x="0" y="0"/>
          <a:chExt cx="0" cy="0"/>
        </a:xfrm>
      </p:grpSpPr>
      <p:sp>
        <p:nvSpPr>
          <p:cNvPr id="9802" name="标题 1"/>
          <p:cNvSpPr>
            <a:spLocks noGrp="1"/>
          </p:cNvSpPr>
          <p:nvPr>
            <p:ph type="ctrTitle" hasCustomPrompt="1"/>
          </p:nvPr>
        </p:nvSpPr>
        <p:spPr>
          <a:xfrm>
            <a:off x="708308" y="1731264"/>
            <a:ext cx="10810592" cy="1939036"/>
          </a:xfrm>
          <a:noFill/>
        </p:spPr>
        <p:txBody>
          <a:bodyPr anchor="ctr" anchorCtr="0">
            <a:normAutofit/>
          </a:bodyPr>
          <a:lstStyle>
            <a:lvl1pPr algn="ctr">
              <a:lnSpc>
                <a:spcPct val="130000"/>
              </a:lnSpc>
              <a:defRPr sz="4400">
                <a:solidFill>
                  <a:schemeClr val="tx1"/>
                </a:solidFill>
              </a:defRPr>
            </a:lvl1pPr>
          </a:lstStyle>
          <a:p>
            <a:r>
              <a:rPr lang="zh-CN" altLang="en-US" dirty="0"/>
              <a:t>点击编辑</a:t>
            </a:r>
            <a:r>
              <a:rPr lang="en-US" altLang="zh-CN" dirty="0"/>
              <a:t>PPT</a:t>
            </a:r>
            <a:r>
              <a:rPr lang="zh-CN" altLang="en-US" dirty="0"/>
              <a:t>标题</a:t>
            </a:r>
            <a:br>
              <a:rPr lang="en-US" dirty="0"/>
            </a:br>
            <a:r>
              <a:rPr lang="en-US" dirty="0"/>
              <a:t>Click to edit Master title style</a:t>
            </a:r>
            <a:endParaRPr lang="zh-CN" altLang="en-US" dirty="0"/>
          </a:p>
        </p:txBody>
      </p:sp>
      <p:sp>
        <p:nvSpPr>
          <p:cNvPr id="12" name="文本占位符 13"/>
          <p:cNvSpPr>
            <a:spLocks noGrp="1"/>
          </p:cNvSpPr>
          <p:nvPr>
            <p:ph type="body" sz="quarter" idx="10" hasCustomPrompt="1"/>
          </p:nvPr>
        </p:nvSpPr>
        <p:spPr>
          <a:xfrm>
            <a:off x="4117254" y="3838564"/>
            <a:ext cx="3957493" cy="779657"/>
          </a:xfrm>
        </p:spPr>
        <p:txBody>
          <a:bodyPr vert="horz" anchor="b">
            <a:noAutofit/>
          </a:bodyPr>
          <a:lstStyle>
            <a:lvl1pPr marL="0" indent="0" algn="ctr">
              <a:lnSpc>
                <a:spcPct val="100000"/>
              </a:lnSpc>
              <a:buNone/>
              <a:defRPr sz="18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grpSp>
        <p:nvGrpSpPr>
          <p:cNvPr id="61" name="组合 60">
            <a:extLst>
              <a:ext uri="{FF2B5EF4-FFF2-40B4-BE49-F238E27FC236}">
                <a16:creationId xmlns:a16="http://schemas.microsoft.com/office/drawing/2014/main" id="{CA88B4A0-BBE8-41BE-A45A-E3C7DD087984}"/>
              </a:ext>
            </a:extLst>
          </p:cNvPr>
          <p:cNvGrpSpPr/>
          <p:nvPr userDrawn="1"/>
        </p:nvGrpSpPr>
        <p:grpSpPr>
          <a:xfrm>
            <a:off x="348450" y="4746343"/>
            <a:ext cx="11487157" cy="1551120"/>
            <a:chOff x="815120" y="4886808"/>
            <a:chExt cx="10579100" cy="1521256"/>
          </a:xfrm>
        </p:grpSpPr>
        <p:sp>
          <p:nvSpPr>
            <p:cNvPr id="22" name="矩形 21">
              <a:extLst>
                <a:ext uri="{FF2B5EF4-FFF2-40B4-BE49-F238E27FC236}">
                  <a16:creationId xmlns:a16="http://schemas.microsoft.com/office/drawing/2014/main" id="{CFACDF7F-6EB4-4D1D-9F3A-A24024FD5CB8}"/>
                </a:ext>
              </a:extLst>
            </p:cNvPr>
            <p:cNvSpPr/>
            <p:nvPr userDrawn="1"/>
          </p:nvSpPr>
          <p:spPr>
            <a:xfrm>
              <a:off x="815120" y="4886808"/>
              <a:ext cx="2579916" cy="1521256"/>
            </a:xfrm>
            <a:prstGeom prst="rect">
              <a:avLst/>
            </a:prstGeom>
            <a:blipFill dpi="0" rotWithShape="0">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3" name="矩形 22">
              <a:extLst>
                <a:ext uri="{FF2B5EF4-FFF2-40B4-BE49-F238E27FC236}">
                  <a16:creationId xmlns:a16="http://schemas.microsoft.com/office/drawing/2014/main" id="{7BC391D8-8262-4DA1-9459-BFCC5987B944}"/>
                </a:ext>
              </a:extLst>
            </p:cNvPr>
            <p:cNvSpPr/>
            <p:nvPr userDrawn="1"/>
          </p:nvSpPr>
          <p:spPr>
            <a:xfrm>
              <a:off x="3481515" y="4886808"/>
              <a:ext cx="2579916" cy="1521256"/>
            </a:xfrm>
            <a:prstGeom prst="rect">
              <a:avLst/>
            </a:prstGeom>
            <a:blipFill dpi="0" rotWithShape="1">
              <a:blip r:embed="rId3">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4" name="矩形 23">
              <a:extLst>
                <a:ext uri="{FF2B5EF4-FFF2-40B4-BE49-F238E27FC236}">
                  <a16:creationId xmlns:a16="http://schemas.microsoft.com/office/drawing/2014/main" id="{FBF934DD-D7CA-4AC5-822A-4CE42F3084FD}"/>
                </a:ext>
              </a:extLst>
            </p:cNvPr>
            <p:cNvSpPr/>
            <p:nvPr userDrawn="1"/>
          </p:nvSpPr>
          <p:spPr>
            <a:xfrm>
              <a:off x="6147909" y="4886808"/>
              <a:ext cx="2579916" cy="1521256"/>
            </a:xfrm>
            <a:prstGeom prst="rect">
              <a:avLst/>
            </a:prstGeom>
            <a:blipFill dpi="0" rotWithShape="1">
              <a:blip r:embed="rId4">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5" name="矩形 24">
              <a:extLst>
                <a:ext uri="{FF2B5EF4-FFF2-40B4-BE49-F238E27FC236}">
                  <a16:creationId xmlns:a16="http://schemas.microsoft.com/office/drawing/2014/main" id="{F237E25D-D1FD-4F2D-920F-EE7BB655D258}"/>
                </a:ext>
              </a:extLst>
            </p:cNvPr>
            <p:cNvSpPr/>
            <p:nvPr userDrawn="1"/>
          </p:nvSpPr>
          <p:spPr>
            <a:xfrm>
              <a:off x="8814304" y="4886808"/>
              <a:ext cx="2579916" cy="1521256"/>
            </a:xfrm>
            <a:prstGeom prst="rect">
              <a:avLst/>
            </a:prstGeom>
            <a:blipFill dpi="0" rotWithShape="1">
              <a:blip r:embed="rId5">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2" name="组合 61">
            <a:extLst>
              <a:ext uri="{FF2B5EF4-FFF2-40B4-BE49-F238E27FC236}">
                <a16:creationId xmlns:a16="http://schemas.microsoft.com/office/drawing/2014/main" id="{736BC5FA-788F-40F5-87AC-D7C427B04244}"/>
              </a:ext>
            </a:extLst>
          </p:cNvPr>
          <p:cNvGrpSpPr/>
          <p:nvPr userDrawn="1"/>
        </p:nvGrpSpPr>
        <p:grpSpPr>
          <a:xfrm>
            <a:off x="342900" y="4735573"/>
            <a:ext cx="11499851" cy="1570861"/>
            <a:chOff x="832543" y="4877815"/>
            <a:chExt cx="10548853" cy="1540617"/>
          </a:xfrm>
        </p:grpSpPr>
        <p:sp>
          <p:nvSpPr>
            <p:cNvPr id="8" name="矩形 7">
              <a:extLst>
                <a:ext uri="{FF2B5EF4-FFF2-40B4-BE49-F238E27FC236}">
                  <a16:creationId xmlns:a16="http://schemas.microsoft.com/office/drawing/2014/main" id="{E65A645C-D07C-4A7B-88D2-8FDD9DFAE192}"/>
                </a:ext>
              </a:extLst>
            </p:cNvPr>
            <p:cNvSpPr/>
            <p:nvPr userDrawn="1"/>
          </p:nvSpPr>
          <p:spPr>
            <a:xfrm>
              <a:off x="832543" y="4877815"/>
              <a:ext cx="2554030" cy="1521357"/>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矩形 44">
              <a:extLst>
                <a:ext uri="{FF2B5EF4-FFF2-40B4-BE49-F238E27FC236}">
                  <a16:creationId xmlns:a16="http://schemas.microsoft.com/office/drawing/2014/main" id="{00FC8C31-8038-411D-9D6D-F7F48376AADD}"/>
                </a:ext>
              </a:extLst>
            </p:cNvPr>
            <p:cNvSpPr/>
            <p:nvPr userDrawn="1"/>
          </p:nvSpPr>
          <p:spPr>
            <a:xfrm>
              <a:off x="3490226" y="4884166"/>
              <a:ext cx="2554030" cy="1533915"/>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a:extLst>
                <a:ext uri="{FF2B5EF4-FFF2-40B4-BE49-F238E27FC236}">
                  <a16:creationId xmlns:a16="http://schemas.microsoft.com/office/drawing/2014/main" id="{3CA5E531-4CD2-48D5-813A-3F4A78A92245}"/>
                </a:ext>
              </a:extLst>
            </p:cNvPr>
            <p:cNvSpPr/>
            <p:nvPr userDrawn="1"/>
          </p:nvSpPr>
          <p:spPr>
            <a:xfrm>
              <a:off x="6165332" y="4891877"/>
              <a:ext cx="2554030" cy="1507922"/>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矩形 46">
              <a:extLst>
                <a:ext uri="{FF2B5EF4-FFF2-40B4-BE49-F238E27FC236}">
                  <a16:creationId xmlns:a16="http://schemas.microsoft.com/office/drawing/2014/main" id="{D607A7D2-61EB-453D-BFA8-6BC24BC88AB4}"/>
                </a:ext>
              </a:extLst>
            </p:cNvPr>
            <p:cNvSpPr/>
            <p:nvPr userDrawn="1"/>
          </p:nvSpPr>
          <p:spPr>
            <a:xfrm>
              <a:off x="8800051" y="4892033"/>
              <a:ext cx="2581345" cy="1526399"/>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矩形 58">
            <a:extLst>
              <a:ext uri="{FF2B5EF4-FFF2-40B4-BE49-F238E27FC236}">
                <a16:creationId xmlns:a16="http://schemas.microsoft.com/office/drawing/2014/main" id="{5CA91AF8-3524-4E86-A4BC-C8455BB5D382}"/>
              </a:ext>
            </a:extLst>
          </p:cNvPr>
          <p:cNvSpPr/>
          <p:nvPr userDrawn="1"/>
        </p:nvSpPr>
        <p:spPr>
          <a:xfrm>
            <a:off x="336551" y="6469822"/>
            <a:ext cx="11506200" cy="388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3" name="文本占位符 13"/>
          <p:cNvSpPr>
            <a:spLocks noGrp="1"/>
          </p:cNvSpPr>
          <p:nvPr>
            <p:ph type="body" sz="quarter" idx="11" hasCustomPrompt="1"/>
          </p:nvPr>
        </p:nvSpPr>
        <p:spPr>
          <a:xfrm>
            <a:off x="4117254" y="6470207"/>
            <a:ext cx="3957493" cy="296271"/>
          </a:xfrm>
        </p:spPr>
        <p:txBody>
          <a:bodyPr vert="horz" anchor="ctr">
            <a:noAutofit/>
          </a:bodyPr>
          <a:lstStyle>
            <a:lvl1pPr marL="0" indent="0" algn="ctr">
              <a:lnSpc>
                <a:spcPct val="100000"/>
              </a:lnSpc>
              <a:buNone/>
              <a:defRPr sz="1600" b="0">
                <a:solidFill>
                  <a:schemeClr val="bg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sp>
        <p:nvSpPr>
          <p:cNvPr id="67" name="矩形 66">
            <a:extLst>
              <a:ext uri="{FF2B5EF4-FFF2-40B4-BE49-F238E27FC236}">
                <a16:creationId xmlns:a16="http://schemas.microsoft.com/office/drawing/2014/main" id="{5C6C87AF-9402-44D0-90FE-6C04122348FD}"/>
              </a:ext>
            </a:extLst>
          </p:cNvPr>
          <p:cNvSpPr/>
          <p:nvPr userDrawn="1"/>
        </p:nvSpPr>
        <p:spPr>
          <a:xfrm flipV="1">
            <a:off x="336549" y="947518"/>
            <a:ext cx="1149985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71" name="图片 70">
            <a:extLst>
              <a:ext uri="{FF2B5EF4-FFF2-40B4-BE49-F238E27FC236}">
                <a16:creationId xmlns:a16="http://schemas.microsoft.com/office/drawing/2014/main" id="{DE6355DE-E5D0-4F09-8655-76B57BE00FE8}"/>
              </a:ext>
            </a:extLst>
          </p:cNvPr>
          <p:cNvPicPr>
            <a:picLocks noChangeAspect="1"/>
          </p:cNvPicPr>
          <p:nvPr userDrawn="1"/>
        </p:nvPicPr>
        <p:blipFill rotWithShape="1">
          <a:blip r:embed="rId6"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342902" y="223925"/>
            <a:ext cx="2300583" cy="620668"/>
          </a:xfrm>
          <a:prstGeom prst="rect">
            <a:avLst/>
          </a:prstGeom>
        </p:spPr>
      </p:pic>
      <p:pic>
        <p:nvPicPr>
          <p:cNvPr id="21" name="图片 20">
            <a:extLst>
              <a:ext uri="{FF2B5EF4-FFF2-40B4-BE49-F238E27FC236}">
                <a16:creationId xmlns:a16="http://schemas.microsoft.com/office/drawing/2014/main" id="{BAC45A2C-30AE-4C90-A991-D7B370D9395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5671" b="9955"/>
          <a:stretch/>
        </p:blipFill>
        <p:spPr>
          <a:xfrm>
            <a:off x="10175148" y="265182"/>
            <a:ext cx="1673952" cy="579411"/>
          </a:xfrm>
          <a:prstGeom prst="rect">
            <a:avLst/>
          </a:prstGeom>
        </p:spPr>
      </p:pic>
      <p:pic>
        <p:nvPicPr>
          <p:cNvPr id="2" name="Picture 2">
            <a:extLst>
              <a:ext uri="{FF2B5EF4-FFF2-40B4-BE49-F238E27FC236}">
                <a16:creationId xmlns:a16="http://schemas.microsoft.com/office/drawing/2014/main" id="{03DEE7DB-44F2-D1C4-E1A4-22846190A5F0}"/>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18402" y="265182"/>
            <a:ext cx="2094289" cy="5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幻灯片2">
    <p:spTree>
      <p:nvGrpSpPr>
        <p:cNvPr id="1" name=""/>
        <p:cNvGrpSpPr/>
        <p:nvPr/>
      </p:nvGrpSpPr>
      <p:grpSpPr>
        <a:xfrm>
          <a:off x="0" y="0"/>
          <a:ext cx="0" cy="0"/>
          <a:chOff x="0" y="0"/>
          <a:chExt cx="0" cy="0"/>
        </a:xfrm>
      </p:grpSpPr>
      <p:sp>
        <p:nvSpPr>
          <p:cNvPr id="22" name="标题 1">
            <a:extLst>
              <a:ext uri="{FF2B5EF4-FFF2-40B4-BE49-F238E27FC236}">
                <a16:creationId xmlns:a16="http://schemas.microsoft.com/office/drawing/2014/main" id="{5A3D671D-5081-4E15-A093-60FFBCA59201}"/>
              </a:ext>
            </a:extLst>
          </p:cNvPr>
          <p:cNvSpPr>
            <a:spLocks noGrp="1"/>
          </p:cNvSpPr>
          <p:nvPr>
            <p:ph type="ctrTitle" hasCustomPrompt="1"/>
          </p:nvPr>
        </p:nvSpPr>
        <p:spPr>
          <a:xfrm>
            <a:off x="762171" y="1233488"/>
            <a:ext cx="10656205" cy="2436812"/>
          </a:xfrm>
          <a:noFill/>
        </p:spPr>
        <p:txBody>
          <a:bodyPr anchor="ctr" anchorCtr="0">
            <a:normAutofit/>
          </a:bodyPr>
          <a:lstStyle>
            <a:lvl1pPr algn="ctr">
              <a:lnSpc>
                <a:spcPct val="130000"/>
              </a:lnSpc>
              <a:defRPr sz="4400">
                <a:solidFill>
                  <a:schemeClr val="bg2">
                    <a:lumMod val="25000"/>
                  </a:schemeClr>
                </a:solidFill>
              </a:defRPr>
            </a:lvl1pPr>
          </a:lstStyle>
          <a:p>
            <a:r>
              <a:rPr lang="zh-CN" altLang="en-US" dirty="0"/>
              <a:t>点击编辑</a:t>
            </a:r>
            <a:r>
              <a:rPr lang="en-US" altLang="zh-CN" dirty="0"/>
              <a:t>PPT</a:t>
            </a:r>
            <a:r>
              <a:rPr lang="zh-CN" altLang="en-US" dirty="0"/>
              <a:t>标题</a:t>
            </a:r>
            <a:br>
              <a:rPr lang="en-US" dirty="0"/>
            </a:br>
            <a:r>
              <a:rPr lang="en-US" dirty="0"/>
              <a:t>Click to edit Master title style</a:t>
            </a:r>
            <a:endParaRPr lang="zh-CN" altLang="en-US" dirty="0"/>
          </a:p>
        </p:txBody>
      </p:sp>
      <p:sp>
        <p:nvSpPr>
          <p:cNvPr id="23" name="文本占位符 13">
            <a:extLst>
              <a:ext uri="{FF2B5EF4-FFF2-40B4-BE49-F238E27FC236}">
                <a16:creationId xmlns:a16="http://schemas.microsoft.com/office/drawing/2014/main" id="{9F521602-0CB9-4F14-8449-2C7662E96184}"/>
              </a:ext>
            </a:extLst>
          </p:cNvPr>
          <p:cNvSpPr>
            <a:spLocks noGrp="1"/>
          </p:cNvSpPr>
          <p:nvPr>
            <p:ph type="body" sz="quarter" idx="10" hasCustomPrompt="1"/>
          </p:nvPr>
        </p:nvSpPr>
        <p:spPr>
          <a:xfrm>
            <a:off x="4117254" y="3838564"/>
            <a:ext cx="3957493" cy="779657"/>
          </a:xfrm>
        </p:spPr>
        <p:txBody>
          <a:bodyPr vert="horz" anchor="b">
            <a:noAutofit/>
          </a:bodyPr>
          <a:lstStyle>
            <a:lvl1pPr marL="0" indent="0" algn="ctr">
              <a:lnSpc>
                <a:spcPct val="100000"/>
              </a:lnSpc>
              <a:buNone/>
              <a:defRPr sz="18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grpSp>
        <p:nvGrpSpPr>
          <p:cNvPr id="24" name="组合 23">
            <a:extLst>
              <a:ext uri="{FF2B5EF4-FFF2-40B4-BE49-F238E27FC236}">
                <a16:creationId xmlns:a16="http://schemas.microsoft.com/office/drawing/2014/main" id="{3811B069-0F24-4BD9-BFC8-D46C3F3C32FA}"/>
              </a:ext>
            </a:extLst>
          </p:cNvPr>
          <p:cNvGrpSpPr/>
          <p:nvPr userDrawn="1"/>
        </p:nvGrpSpPr>
        <p:grpSpPr>
          <a:xfrm>
            <a:off x="534781" y="5299333"/>
            <a:ext cx="11096388" cy="1570861"/>
            <a:chOff x="1061236" y="4846172"/>
            <a:chExt cx="10781514" cy="1570861"/>
          </a:xfrm>
        </p:grpSpPr>
        <p:grpSp>
          <p:nvGrpSpPr>
            <p:cNvPr id="25" name="组合 24">
              <a:extLst>
                <a:ext uri="{FF2B5EF4-FFF2-40B4-BE49-F238E27FC236}">
                  <a16:creationId xmlns:a16="http://schemas.microsoft.com/office/drawing/2014/main" id="{8035EFAB-B03B-452C-898B-828EB1A6AB48}"/>
                </a:ext>
              </a:extLst>
            </p:cNvPr>
            <p:cNvGrpSpPr/>
            <p:nvPr userDrawn="1"/>
          </p:nvGrpSpPr>
          <p:grpSpPr>
            <a:xfrm>
              <a:off x="1066786" y="4856944"/>
              <a:ext cx="10769614" cy="1551120"/>
              <a:chOff x="815120" y="4886808"/>
              <a:chExt cx="10579100" cy="1521256"/>
            </a:xfrm>
          </p:grpSpPr>
          <p:sp>
            <p:nvSpPr>
              <p:cNvPr id="40" name="矩形 39">
                <a:extLst>
                  <a:ext uri="{FF2B5EF4-FFF2-40B4-BE49-F238E27FC236}">
                    <a16:creationId xmlns:a16="http://schemas.microsoft.com/office/drawing/2014/main" id="{5E19FF89-BC6A-4294-9F99-447F4A4D11A1}"/>
                  </a:ext>
                </a:extLst>
              </p:cNvPr>
              <p:cNvSpPr/>
              <p:nvPr userDrawn="1"/>
            </p:nvSpPr>
            <p:spPr>
              <a:xfrm>
                <a:off x="815120" y="4886808"/>
                <a:ext cx="2579916" cy="1521256"/>
              </a:xfrm>
              <a:prstGeom prst="rect">
                <a:avLst/>
              </a:prstGeom>
              <a:blipFill dpi="0" rotWithShape="0">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1" name="矩形 40">
                <a:extLst>
                  <a:ext uri="{FF2B5EF4-FFF2-40B4-BE49-F238E27FC236}">
                    <a16:creationId xmlns:a16="http://schemas.microsoft.com/office/drawing/2014/main" id="{9BED2F64-0840-4145-9FFA-9E9ACDDF3537}"/>
                  </a:ext>
                </a:extLst>
              </p:cNvPr>
              <p:cNvSpPr/>
              <p:nvPr userDrawn="1"/>
            </p:nvSpPr>
            <p:spPr>
              <a:xfrm>
                <a:off x="3481515" y="4886808"/>
                <a:ext cx="2579916" cy="1521256"/>
              </a:xfrm>
              <a:prstGeom prst="rect">
                <a:avLst/>
              </a:prstGeom>
              <a:blipFill dpi="0" rotWithShape="1">
                <a:blip r:embed="rId3">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2" name="矩形 41">
                <a:extLst>
                  <a:ext uri="{FF2B5EF4-FFF2-40B4-BE49-F238E27FC236}">
                    <a16:creationId xmlns:a16="http://schemas.microsoft.com/office/drawing/2014/main" id="{7C6653B9-C3B0-493F-A085-71CE6DCA69CA}"/>
                  </a:ext>
                </a:extLst>
              </p:cNvPr>
              <p:cNvSpPr/>
              <p:nvPr userDrawn="1"/>
            </p:nvSpPr>
            <p:spPr>
              <a:xfrm>
                <a:off x="6147909" y="4886808"/>
                <a:ext cx="2579916" cy="1521256"/>
              </a:xfrm>
              <a:prstGeom prst="rect">
                <a:avLst/>
              </a:prstGeom>
              <a:blipFill dpi="0" rotWithShape="1">
                <a:blip r:embed="rId4">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3" name="矩形 42">
                <a:extLst>
                  <a:ext uri="{FF2B5EF4-FFF2-40B4-BE49-F238E27FC236}">
                    <a16:creationId xmlns:a16="http://schemas.microsoft.com/office/drawing/2014/main" id="{6153FD4C-4FD6-4D61-86DD-F6FD335E52D7}"/>
                  </a:ext>
                </a:extLst>
              </p:cNvPr>
              <p:cNvSpPr/>
              <p:nvPr userDrawn="1"/>
            </p:nvSpPr>
            <p:spPr>
              <a:xfrm>
                <a:off x="8814304" y="4886808"/>
                <a:ext cx="2579916" cy="1521256"/>
              </a:xfrm>
              <a:prstGeom prst="rect">
                <a:avLst/>
              </a:prstGeom>
              <a:blipFill dpi="0" rotWithShape="1">
                <a:blip r:embed="rId5">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a:extLst>
                <a:ext uri="{FF2B5EF4-FFF2-40B4-BE49-F238E27FC236}">
                  <a16:creationId xmlns:a16="http://schemas.microsoft.com/office/drawing/2014/main" id="{829C8F74-81E7-4E24-BA97-303B10239438}"/>
                </a:ext>
              </a:extLst>
            </p:cNvPr>
            <p:cNvGrpSpPr/>
            <p:nvPr userDrawn="1"/>
          </p:nvGrpSpPr>
          <p:grpSpPr>
            <a:xfrm>
              <a:off x="1061236" y="4846172"/>
              <a:ext cx="10781514" cy="1570861"/>
              <a:chOff x="832543" y="4877815"/>
              <a:chExt cx="10548853" cy="1540617"/>
            </a:xfrm>
          </p:grpSpPr>
          <p:sp>
            <p:nvSpPr>
              <p:cNvPr id="27" name="矩形 26">
                <a:extLst>
                  <a:ext uri="{FF2B5EF4-FFF2-40B4-BE49-F238E27FC236}">
                    <a16:creationId xmlns:a16="http://schemas.microsoft.com/office/drawing/2014/main" id="{8717E37B-15E8-45DC-9A1E-63D1DA8BCAE2}"/>
                  </a:ext>
                </a:extLst>
              </p:cNvPr>
              <p:cNvSpPr/>
              <p:nvPr userDrawn="1"/>
            </p:nvSpPr>
            <p:spPr>
              <a:xfrm>
                <a:off x="832543" y="4877815"/>
                <a:ext cx="2554030" cy="1521357"/>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a:extLst>
                  <a:ext uri="{FF2B5EF4-FFF2-40B4-BE49-F238E27FC236}">
                    <a16:creationId xmlns:a16="http://schemas.microsoft.com/office/drawing/2014/main" id="{896C6956-CFC9-4371-AB50-3A2A0EDDDDFB}"/>
                  </a:ext>
                </a:extLst>
              </p:cNvPr>
              <p:cNvSpPr/>
              <p:nvPr userDrawn="1"/>
            </p:nvSpPr>
            <p:spPr>
              <a:xfrm>
                <a:off x="3490226" y="4884166"/>
                <a:ext cx="2554030" cy="1533915"/>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a:extLst>
                  <a:ext uri="{FF2B5EF4-FFF2-40B4-BE49-F238E27FC236}">
                    <a16:creationId xmlns:a16="http://schemas.microsoft.com/office/drawing/2014/main" id="{9D032CD1-C546-4DCE-A1BC-0616108FF5FF}"/>
                  </a:ext>
                </a:extLst>
              </p:cNvPr>
              <p:cNvSpPr/>
              <p:nvPr userDrawn="1"/>
            </p:nvSpPr>
            <p:spPr>
              <a:xfrm>
                <a:off x="6165332" y="4891877"/>
                <a:ext cx="2554030" cy="1507922"/>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矩形 29">
                <a:extLst>
                  <a:ext uri="{FF2B5EF4-FFF2-40B4-BE49-F238E27FC236}">
                    <a16:creationId xmlns:a16="http://schemas.microsoft.com/office/drawing/2014/main" id="{63627E04-539E-4A83-A9BC-8AD6E7F5A469}"/>
                  </a:ext>
                </a:extLst>
              </p:cNvPr>
              <p:cNvSpPr/>
              <p:nvPr userDrawn="1"/>
            </p:nvSpPr>
            <p:spPr>
              <a:xfrm>
                <a:off x="8800051" y="4892033"/>
                <a:ext cx="2581345" cy="1526399"/>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44" name="文本占位符 13">
            <a:extLst>
              <a:ext uri="{FF2B5EF4-FFF2-40B4-BE49-F238E27FC236}">
                <a16:creationId xmlns:a16="http://schemas.microsoft.com/office/drawing/2014/main" id="{4951AF4E-4FB6-4910-8225-42E3B3221631}"/>
              </a:ext>
            </a:extLst>
          </p:cNvPr>
          <p:cNvSpPr>
            <a:spLocks noGrp="1"/>
          </p:cNvSpPr>
          <p:nvPr>
            <p:ph type="body" sz="quarter" idx="11" hasCustomPrompt="1"/>
          </p:nvPr>
        </p:nvSpPr>
        <p:spPr>
          <a:xfrm>
            <a:off x="4117254" y="4837486"/>
            <a:ext cx="3957493" cy="296271"/>
          </a:xfrm>
        </p:spPr>
        <p:txBody>
          <a:bodyPr vert="horz" anchor="ctr">
            <a:noAutofit/>
          </a:bodyPr>
          <a:lstStyle>
            <a:lvl1pPr marL="0" indent="0" algn="ctr">
              <a:lnSpc>
                <a:spcPct val="100000"/>
              </a:lnSpc>
              <a:buNone/>
              <a:defRPr sz="1600" b="0">
                <a:solidFill>
                  <a:schemeClr val="tx1">
                    <a:lumMod val="65000"/>
                    <a:lumOff val="35000"/>
                  </a:schemeClr>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sp>
        <p:nvSpPr>
          <p:cNvPr id="45" name="矩形 44">
            <a:extLst>
              <a:ext uri="{FF2B5EF4-FFF2-40B4-BE49-F238E27FC236}">
                <a16:creationId xmlns:a16="http://schemas.microsoft.com/office/drawing/2014/main" id="{5F992AC9-29FA-4739-900A-ABD7859DCC42}"/>
              </a:ext>
            </a:extLst>
          </p:cNvPr>
          <p:cNvSpPr/>
          <p:nvPr userDrawn="1"/>
        </p:nvSpPr>
        <p:spPr>
          <a:xfrm flipV="1">
            <a:off x="-11455" y="5299329"/>
            <a:ext cx="354355" cy="157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52" name="矩形 51">
            <a:extLst>
              <a:ext uri="{FF2B5EF4-FFF2-40B4-BE49-F238E27FC236}">
                <a16:creationId xmlns:a16="http://schemas.microsoft.com/office/drawing/2014/main" id="{7E1B6AEF-9B89-4F45-990C-D16F131300E8}"/>
              </a:ext>
            </a:extLst>
          </p:cNvPr>
          <p:cNvSpPr/>
          <p:nvPr userDrawn="1"/>
        </p:nvSpPr>
        <p:spPr>
          <a:xfrm flipV="1">
            <a:off x="11834905" y="5304087"/>
            <a:ext cx="357832" cy="1556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53" name="矩形 52">
            <a:extLst>
              <a:ext uri="{FF2B5EF4-FFF2-40B4-BE49-F238E27FC236}">
                <a16:creationId xmlns:a16="http://schemas.microsoft.com/office/drawing/2014/main" id="{6CA5E0E1-D618-4A51-A2E9-8FE304F9A4DA}"/>
              </a:ext>
            </a:extLst>
          </p:cNvPr>
          <p:cNvSpPr/>
          <p:nvPr userDrawn="1"/>
        </p:nvSpPr>
        <p:spPr>
          <a:xfrm flipV="1">
            <a:off x="336549" y="947518"/>
            <a:ext cx="1149985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57" name="图片 56">
            <a:extLst>
              <a:ext uri="{FF2B5EF4-FFF2-40B4-BE49-F238E27FC236}">
                <a16:creationId xmlns:a16="http://schemas.microsoft.com/office/drawing/2014/main" id="{B6A4F25E-5C65-4648-975E-92645F7DC45C}"/>
              </a:ext>
            </a:extLst>
          </p:cNvPr>
          <p:cNvPicPr>
            <a:picLocks noChangeAspect="1"/>
          </p:cNvPicPr>
          <p:nvPr userDrawn="1"/>
        </p:nvPicPr>
        <p:blipFill rotWithShape="1">
          <a:blip r:embed="rId6"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342902" y="223925"/>
            <a:ext cx="2300583" cy="620668"/>
          </a:xfrm>
          <a:prstGeom prst="rect">
            <a:avLst/>
          </a:prstGeom>
        </p:spPr>
      </p:pic>
      <p:pic>
        <p:nvPicPr>
          <p:cNvPr id="31" name="图片 30">
            <a:extLst>
              <a:ext uri="{FF2B5EF4-FFF2-40B4-BE49-F238E27FC236}">
                <a16:creationId xmlns:a16="http://schemas.microsoft.com/office/drawing/2014/main" id="{BAC45A2C-30AE-4C90-A991-D7B370D9395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5671" b="9955"/>
          <a:stretch/>
        </p:blipFill>
        <p:spPr>
          <a:xfrm>
            <a:off x="10175148" y="265182"/>
            <a:ext cx="1673952" cy="579411"/>
          </a:xfrm>
          <a:prstGeom prst="rect">
            <a:avLst/>
          </a:prstGeom>
        </p:spPr>
      </p:pic>
      <p:pic>
        <p:nvPicPr>
          <p:cNvPr id="2" name="Picture 2">
            <a:extLst>
              <a:ext uri="{FF2B5EF4-FFF2-40B4-BE49-F238E27FC236}">
                <a16:creationId xmlns:a16="http://schemas.microsoft.com/office/drawing/2014/main" id="{8E90C7BE-D01C-68D8-5E34-5AD60D5E2C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18402" y="265182"/>
            <a:ext cx="2094289" cy="5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标题幻灯片3">
    <p:bg>
      <p:bgPr>
        <a:solidFill>
          <a:schemeClr val="bg1"/>
        </a:solidFill>
        <a:effectLst/>
      </p:bgPr>
    </p:bg>
    <p:spTree>
      <p:nvGrpSpPr>
        <p:cNvPr id="1" name=""/>
        <p:cNvGrpSpPr/>
        <p:nvPr/>
      </p:nvGrpSpPr>
      <p:grpSpPr>
        <a:xfrm>
          <a:off x="0" y="0"/>
          <a:ext cx="0" cy="0"/>
          <a:chOff x="0" y="0"/>
          <a:chExt cx="0" cy="0"/>
        </a:xfrm>
      </p:grpSpPr>
      <p:sp>
        <p:nvSpPr>
          <p:cNvPr id="27" name="标题 1">
            <a:extLst>
              <a:ext uri="{FF2B5EF4-FFF2-40B4-BE49-F238E27FC236}">
                <a16:creationId xmlns:a16="http://schemas.microsoft.com/office/drawing/2014/main" id="{CD9B955F-4590-42BD-99D9-7C57C2C391FD}"/>
              </a:ext>
            </a:extLst>
          </p:cNvPr>
          <p:cNvSpPr>
            <a:spLocks noGrp="1"/>
          </p:cNvSpPr>
          <p:nvPr>
            <p:ph type="ctrTitle"/>
          </p:nvPr>
        </p:nvSpPr>
        <p:spPr>
          <a:xfrm>
            <a:off x="766429" y="1272519"/>
            <a:ext cx="6891673" cy="3508795"/>
          </a:xfrm>
        </p:spPr>
        <p:txBody>
          <a:bodyPr anchor="ctr">
            <a:normAutofit/>
          </a:bodyPr>
          <a:lstStyle>
            <a:lvl1pPr algn="l">
              <a:defRPr sz="4800">
                <a:solidFill>
                  <a:schemeClr val="tx1"/>
                </a:solidFill>
              </a:defRPr>
            </a:lvl1pPr>
          </a:lstStyle>
          <a:p>
            <a:r>
              <a:rPr lang="en-US" dirty="0"/>
              <a:t>Click to edit Master title style</a:t>
            </a:r>
            <a:endParaRPr lang="zh-CN" altLang="en-US" dirty="0"/>
          </a:p>
        </p:txBody>
      </p:sp>
      <p:sp>
        <p:nvSpPr>
          <p:cNvPr id="28" name="文本占位符 13">
            <a:extLst>
              <a:ext uri="{FF2B5EF4-FFF2-40B4-BE49-F238E27FC236}">
                <a16:creationId xmlns:a16="http://schemas.microsoft.com/office/drawing/2014/main" id="{0B0D9D5D-2558-4381-BEDA-D4BEDAD97A6C}"/>
              </a:ext>
            </a:extLst>
          </p:cNvPr>
          <p:cNvSpPr>
            <a:spLocks noGrp="1"/>
          </p:cNvSpPr>
          <p:nvPr>
            <p:ph type="body" sz="quarter" idx="12" hasCustomPrompt="1"/>
          </p:nvPr>
        </p:nvSpPr>
        <p:spPr>
          <a:xfrm>
            <a:off x="766427" y="4897519"/>
            <a:ext cx="3955608" cy="779657"/>
          </a:xfrm>
        </p:spPr>
        <p:txBody>
          <a:bodyPr vert="horz" anchor="b">
            <a:noAutofit/>
          </a:bodyPr>
          <a:lstStyle>
            <a:lvl1pPr marL="0" indent="0" algn="l">
              <a:lnSpc>
                <a:spcPct val="100000"/>
              </a:lnSpc>
              <a:buNone/>
              <a:defRPr sz="20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sp>
        <p:nvSpPr>
          <p:cNvPr id="29" name="文本占位符 13">
            <a:extLst>
              <a:ext uri="{FF2B5EF4-FFF2-40B4-BE49-F238E27FC236}">
                <a16:creationId xmlns:a16="http://schemas.microsoft.com/office/drawing/2014/main" id="{F863D6C6-11EC-4239-ADF8-34921B74F6CA}"/>
              </a:ext>
            </a:extLst>
          </p:cNvPr>
          <p:cNvSpPr>
            <a:spLocks noGrp="1"/>
          </p:cNvSpPr>
          <p:nvPr>
            <p:ph type="body" sz="quarter" idx="13" hasCustomPrompt="1"/>
          </p:nvPr>
        </p:nvSpPr>
        <p:spPr>
          <a:xfrm>
            <a:off x="766427" y="6076111"/>
            <a:ext cx="3962176" cy="296271"/>
          </a:xfrm>
        </p:spPr>
        <p:txBody>
          <a:bodyPr vert="horz" anchor="ctr">
            <a:noAutofit/>
          </a:bodyPr>
          <a:lstStyle>
            <a:lvl1pPr marL="0" indent="0" algn="l">
              <a:lnSpc>
                <a:spcPct val="100000"/>
              </a:lnSpc>
              <a:buNone/>
              <a:defRPr sz="1600" b="0">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pic>
        <p:nvPicPr>
          <p:cNvPr id="30" name="图片 29">
            <a:extLst>
              <a:ext uri="{FF2B5EF4-FFF2-40B4-BE49-F238E27FC236}">
                <a16:creationId xmlns:a16="http://schemas.microsoft.com/office/drawing/2014/main" id="{373204BF-75D8-447F-8A55-F4A00026A322}"/>
              </a:ext>
            </a:extLst>
          </p:cNvPr>
          <p:cNvPicPr>
            <a:picLocks noChangeAspect="1"/>
          </p:cNvPicPr>
          <p:nvPr userDrawn="1"/>
        </p:nvPicPr>
        <p:blipFill rotWithShape="1">
          <a:blip r:embed="rId2"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766429" y="338890"/>
            <a:ext cx="2300583" cy="620668"/>
          </a:xfrm>
          <a:prstGeom prst="rect">
            <a:avLst/>
          </a:prstGeom>
        </p:spPr>
      </p:pic>
      <p:grpSp>
        <p:nvGrpSpPr>
          <p:cNvPr id="35" name="组合 34">
            <a:extLst>
              <a:ext uri="{FF2B5EF4-FFF2-40B4-BE49-F238E27FC236}">
                <a16:creationId xmlns:a16="http://schemas.microsoft.com/office/drawing/2014/main" id="{4BD3C85D-90A2-47E2-AC8A-691DD83A2977}"/>
              </a:ext>
            </a:extLst>
          </p:cNvPr>
          <p:cNvGrpSpPr/>
          <p:nvPr userDrawn="1"/>
        </p:nvGrpSpPr>
        <p:grpSpPr>
          <a:xfrm>
            <a:off x="8123236" y="3536407"/>
            <a:ext cx="2007813" cy="1551811"/>
            <a:chOff x="8307519" y="3480533"/>
            <a:chExt cx="2007813" cy="1551811"/>
          </a:xfrm>
        </p:grpSpPr>
        <p:sp>
          <p:nvSpPr>
            <p:cNvPr id="36" name="六边形 35">
              <a:extLst>
                <a:ext uri="{FF2B5EF4-FFF2-40B4-BE49-F238E27FC236}">
                  <a16:creationId xmlns:a16="http://schemas.microsoft.com/office/drawing/2014/main" id="{15B2CED2-2E1C-4FD8-9D6B-A82CE511D408}"/>
                </a:ext>
              </a:extLst>
            </p:cNvPr>
            <p:cNvSpPr/>
            <p:nvPr userDrawn="1"/>
          </p:nvSpPr>
          <p:spPr>
            <a:xfrm>
              <a:off x="8307519" y="3480533"/>
              <a:ext cx="2007813" cy="1551811"/>
            </a:xfrm>
            <a:prstGeom prst="hexagon">
              <a:avLst>
                <a:gd name="adj" fmla="val 28186"/>
                <a:gd name="vf" fmla="val 115470"/>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六边形 36">
              <a:extLst>
                <a:ext uri="{FF2B5EF4-FFF2-40B4-BE49-F238E27FC236}">
                  <a16:creationId xmlns:a16="http://schemas.microsoft.com/office/drawing/2014/main" id="{5B764339-61AD-4BE4-BDBF-51B27ECCECD7}"/>
                </a:ext>
              </a:extLst>
            </p:cNvPr>
            <p:cNvSpPr/>
            <p:nvPr userDrawn="1"/>
          </p:nvSpPr>
          <p:spPr>
            <a:xfrm>
              <a:off x="8307519" y="3480533"/>
              <a:ext cx="2007813" cy="1551811"/>
            </a:xfrm>
            <a:prstGeom prst="hexagon">
              <a:avLst>
                <a:gd name="adj" fmla="val 28186"/>
                <a:gd name="vf" fmla="val 115470"/>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38" name="六边形 37">
            <a:extLst>
              <a:ext uri="{FF2B5EF4-FFF2-40B4-BE49-F238E27FC236}">
                <a16:creationId xmlns:a16="http://schemas.microsoft.com/office/drawing/2014/main" id="{38F337C2-B3DC-45F8-8580-C4AC6C538EFC}"/>
              </a:ext>
            </a:extLst>
          </p:cNvPr>
          <p:cNvSpPr/>
          <p:nvPr userDrawn="1"/>
        </p:nvSpPr>
        <p:spPr>
          <a:xfrm>
            <a:off x="8123236" y="5300206"/>
            <a:ext cx="2007813" cy="1551811"/>
          </a:xfrm>
          <a:prstGeom prst="hexagon">
            <a:avLst>
              <a:gd name="adj" fmla="val 28186"/>
              <a:gd name="vf" fmla="val 11547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9" name="组合 38">
            <a:extLst>
              <a:ext uri="{FF2B5EF4-FFF2-40B4-BE49-F238E27FC236}">
                <a16:creationId xmlns:a16="http://schemas.microsoft.com/office/drawing/2014/main" id="{8584F62E-ED47-4477-8FF1-503BA2096B61}"/>
              </a:ext>
            </a:extLst>
          </p:cNvPr>
          <p:cNvGrpSpPr/>
          <p:nvPr userDrawn="1"/>
        </p:nvGrpSpPr>
        <p:grpSpPr>
          <a:xfrm>
            <a:off x="8123236" y="1772607"/>
            <a:ext cx="2007813" cy="1551811"/>
            <a:chOff x="8330378" y="1853484"/>
            <a:chExt cx="2007813" cy="1551811"/>
          </a:xfrm>
        </p:grpSpPr>
        <p:sp>
          <p:nvSpPr>
            <p:cNvPr id="40" name="六边形 39">
              <a:extLst>
                <a:ext uri="{FF2B5EF4-FFF2-40B4-BE49-F238E27FC236}">
                  <a16:creationId xmlns:a16="http://schemas.microsoft.com/office/drawing/2014/main" id="{9F2DD61B-AADB-4529-82CF-3DF2DBC39ABC}"/>
                </a:ext>
              </a:extLst>
            </p:cNvPr>
            <p:cNvSpPr/>
            <p:nvPr userDrawn="1"/>
          </p:nvSpPr>
          <p:spPr>
            <a:xfrm>
              <a:off x="8330378" y="1853484"/>
              <a:ext cx="2007813" cy="1551811"/>
            </a:xfrm>
            <a:prstGeom prst="hexagon">
              <a:avLst>
                <a:gd name="adj" fmla="val 28186"/>
                <a:gd name="vf" fmla="val 115470"/>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六边形 40">
              <a:extLst>
                <a:ext uri="{FF2B5EF4-FFF2-40B4-BE49-F238E27FC236}">
                  <a16:creationId xmlns:a16="http://schemas.microsoft.com/office/drawing/2014/main" id="{C56C2822-39B0-46FA-915B-13CEA2DB4495}"/>
                </a:ext>
              </a:extLst>
            </p:cNvPr>
            <p:cNvSpPr/>
            <p:nvPr userDrawn="1"/>
          </p:nvSpPr>
          <p:spPr>
            <a:xfrm>
              <a:off x="8330378" y="1853484"/>
              <a:ext cx="2007813" cy="1551811"/>
            </a:xfrm>
            <a:prstGeom prst="hexagon">
              <a:avLst>
                <a:gd name="adj" fmla="val 28186"/>
                <a:gd name="vf" fmla="val 11547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2" name="六边形 41">
            <a:extLst>
              <a:ext uri="{FF2B5EF4-FFF2-40B4-BE49-F238E27FC236}">
                <a16:creationId xmlns:a16="http://schemas.microsoft.com/office/drawing/2014/main" id="{D0158FA9-F3FA-469D-A4BF-F5CE1756BD79}"/>
              </a:ext>
            </a:extLst>
          </p:cNvPr>
          <p:cNvSpPr/>
          <p:nvPr userDrawn="1"/>
        </p:nvSpPr>
        <p:spPr>
          <a:xfrm>
            <a:off x="11757200" y="1772607"/>
            <a:ext cx="2007813" cy="1551811"/>
          </a:xfrm>
          <a:prstGeom prst="hexagon">
            <a:avLst>
              <a:gd name="adj" fmla="val 28186"/>
              <a:gd name="vf" fmla="val 11547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六边形 42">
            <a:extLst>
              <a:ext uri="{FF2B5EF4-FFF2-40B4-BE49-F238E27FC236}">
                <a16:creationId xmlns:a16="http://schemas.microsoft.com/office/drawing/2014/main" id="{265E077D-032F-4988-A754-4E458FB4F838}"/>
              </a:ext>
            </a:extLst>
          </p:cNvPr>
          <p:cNvSpPr/>
          <p:nvPr userDrawn="1"/>
        </p:nvSpPr>
        <p:spPr>
          <a:xfrm>
            <a:off x="11757200" y="3536407"/>
            <a:ext cx="2007813" cy="1551811"/>
          </a:xfrm>
          <a:prstGeom prst="hexagon">
            <a:avLst>
              <a:gd name="adj" fmla="val 28186"/>
              <a:gd name="vf" fmla="val 115470"/>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4" name="六边形 43">
            <a:extLst>
              <a:ext uri="{FF2B5EF4-FFF2-40B4-BE49-F238E27FC236}">
                <a16:creationId xmlns:a16="http://schemas.microsoft.com/office/drawing/2014/main" id="{9999CAAD-4691-42A1-9294-9430F7B1B87F}"/>
              </a:ext>
            </a:extLst>
          </p:cNvPr>
          <p:cNvSpPr/>
          <p:nvPr userDrawn="1"/>
        </p:nvSpPr>
        <p:spPr>
          <a:xfrm>
            <a:off x="8123236" y="8807"/>
            <a:ext cx="2007813" cy="1551811"/>
          </a:xfrm>
          <a:prstGeom prst="hexagon">
            <a:avLst>
              <a:gd name="adj" fmla="val 28186"/>
              <a:gd name="vf" fmla="val 115470"/>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48" name="组合 47">
            <a:extLst>
              <a:ext uri="{FF2B5EF4-FFF2-40B4-BE49-F238E27FC236}">
                <a16:creationId xmlns:a16="http://schemas.microsoft.com/office/drawing/2014/main" id="{B0218717-0A8C-4773-9EC9-596A852B7E7A}"/>
              </a:ext>
            </a:extLst>
          </p:cNvPr>
          <p:cNvGrpSpPr/>
          <p:nvPr userDrawn="1"/>
        </p:nvGrpSpPr>
        <p:grpSpPr>
          <a:xfrm>
            <a:off x="9946769" y="-845301"/>
            <a:ext cx="2020220" cy="8543912"/>
            <a:chOff x="9946768" y="-902451"/>
            <a:chExt cx="2020220" cy="8543912"/>
          </a:xfrm>
        </p:grpSpPr>
        <p:grpSp>
          <p:nvGrpSpPr>
            <p:cNvPr id="49" name="组合 48">
              <a:extLst>
                <a:ext uri="{FF2B5EF4-FFF2-40B4-BE49-F238E27FC236}">
                  <a16:creationId xmlns:a16="http://schemas.microsoft.com/office/drawing/2014/main" id="{E6E927EE-0BA2-485F-9BC6-08E302D51291}"/>
                </a:ext>
              </a:extLst>
            </p:cNvPr>
            <p:cNvGrpSpPr/>
            <p:nvPr userDrawn="1"/>
          </p:nvGrpSpPr>
          <p:grpSpPr>
            <a:xfrm>
              <a:off x="9946770" y="4381172"/>
              <a:ext cx="2007813" cy="1551811"/>
              <a:chOff x="9946770" y="4292722"/>
              <a:chExt cx="2007813" cy="1551811"/>
            </a:xfrm>
          </p:grpSpPr>
          <p:sp>
            <p:nvSpPr>
              <p:cNvPr id="56" name="六边形 55">
                <a:extLst>
                  <a:ext uri="{FF2B5EF4-FFF2-40B4-BE49-F238E27FC236}">
                    <a16:creationId xmlns:a16="http://schemas.microsoft.com/office/drawing/2014/main" id="{62BF4441-3613-4C16-B1E5-AA6666822E69}"/>
                  </a:ext>
                </a:extLst>
              </p:cNvPr>
              <p:cNvSpPr/>
              <p:nvPr userDrawn="1"/>
            </p:nvSpPr>
            <p:spPr>
              <a:xfrm>
                <a:off x="9946770" y="4292722"/>
                <a:ext cx="2007813" cy="1551811"/>
              </a:xfrm>
              <a:prstGeom prst="hexagon">
                <a:avLst>
                  <a:gd name="adj" fmla="val 28186"/>
                  <a:gd name="vf" fmla="val 115470"/>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六边形 56">
                <a:extLst>
                  <a:ext uri="{FF2B5EF4-FFF2-40B4-BE49-F238E27FC236}">
                    <a16:creationId xmlns:a16="http://schemas.microsoft.com/office/drawing/2014/main" id="{72C322D9-7F8C-49A7-9F21-5AD6F050BC03}"/>
                  </a:ext>
                </a:extLst>
              </p:cNvPr>
              <p:cNvSpPr/>
              <p:nvPr userDrawn="1"/>
            </p:nvSpPr>
            <p:spPr>
              <a:xfrm>
                <a:off x="9946770" y="4292722"/>
                <a:ext cx="2007813" cy="1551811"/>
              </a:xfrm>
              <a:prstGeom prst="hexagon">
                <a:avLst>
                  <a:gd name="adj" fmla="val 28186"/>
                  <a:gd name="vf" fmla="val 11547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a:extLst>
                <a:ext uri="{FF2B5EF4-FFF2-40B4-BE49-F238E27FC236}">
                  <a16:creationId xmlns:a16="http://schemas.microsoft.com/office/drawing/2014/main" id="{1AAB488A-2808-41D6-8AA4-2444CAD46E11}"/>
                </a:ext>
              </a:extLst>
            </p:cNvPr>
            <p:cNvGrpSpPr/>
            <p:nvPr userDrawn="1"/>
          </p:nvGrpSpPr>
          <p:grpSpPr>
            <a:xfrm>
              <a:off x="9959175" y="806027"/>
              <a:ext cx="2007813" cy="1551811"/>
              <a:chOff x="9959175" y="1038037"/>
              <a:chExt cx="2007813" cy="1551811"/>
            </a:xfrm>
          </p:grpSpPr>
          <p:sp>
            <p:nvSpPr>
              <p:cNvPr id="54" name="六边形 53">
                <a:extLst>
                  <a:ext uri="{FF2B5EF4-FFF2-40B4-BE49-F238E27FC236}">
                    <a16:creationId xmlns:a16="http://schemas.microsoft.com/office/drawing/2014/main" id="{8DD5BE1B-E0A2-4F24-BF33-490CE1A12C9E}"/>
                  </a:ext>
                </a:extLst>
              </p:cNvPr>
              <p:cNvSpPr/>
              <p:nvPr userDrawn="1"/>
            </p:nvSpPr>
            <p:spPr>
              <a:xfrm>
                <a:off x="9959175" y="1038037"/>
                <a:ext cx="2007813" cy="1551811"/>
              </a:xfrm>
              <a:prstGeom prst="hexagon">
                <a:avLst>
                  <a:gd name="adj" fmla="val 28186"/>
                  <a:gd name="vf" fmla="val 115470"/>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5" name="六边形 54">
                <a:extLst>
                  <a:ext uri="{FF2B5EF4-FFF2-40B4-BE49-F238E27FC236}">
                    <a16:creationId xmlns:a16="http://schemas.microsoft.com/office/drawing/2014/main" id="{1A388C6A-5B29-4136-B459-2AAC447BBF14}"/>
                  </a:ext>
                </a:extLst>
              </p:cNvPr>
              <p:cNvSpPr/>
              <p:nvPr userDrawn="1"/>
            </p:nvSpPr>
            <p:spPr>
              <a:xfrm>
                <a:off x="9959175" y="1038037"/>
                <a:ext cx="2007813" cy="1551811"/>
              </a:xfrm>
              <a:prstGeom prst="hexagon">
                <a:avLst>
                  <a:gd name="adj" fmla="val 28186"/>
                  <a:gd name="vf" fmla="val 115470"/>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51" name="六边形 50">
              <a:extLst>
                <a:ext uri="{FF2B5EF4-FFF2-40B4-BE49-F238E27FC236}">
                  <a16:creationId xmlns:a16="http://schemas.microsoft.com/office/drawing/2014/main" id="{8C579B27-B756-41A2-943C-8CF0D80BDA2B}"/>
                </a:ext>
              </a:extLst>
            </p:cNvPr>
            <p:cNvSpPr/>
            <p:nvPr userDrawn="1"/>
          </p:nvSpPr>
          <p:spPr>
            <a:xfrm>
              <a:off x="10094304" y="2514505"/>
              <a:ext cx="1727368" cy="1710000"/>
            </a:xfrm>
            <a:prstGeom prst="hexagon">
              <a:avLst>
                <a:gd name="adj" fmla="val 28186"/>
                <a:gd name="vf" fmla="val 115470"/>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六边形 51">
              <a:extLst>
                <a:ext uri="{FF2B5EF4-FFF2-40B4-BE49-F238E27FC236}">
                  <a16:creationId xmlns:a16="http://schemas.microsoft.com/office/drawing/2014/main" id="{A072B527-7B2B-4155-90E6-12411168F4CB}"/>
                </a:ext>
              </a:extLst>
            </p:cNvPr>
            <p:cNvSpPr/>
            <p:nvPr userDrawn="1"/>
          </p:nvSpPr>
          <p:spPr>
            <a:xfrm>
              <a:off x="9946768" y="6089650"/>
              <a:ext cx="2007813" cy="1551811"/>
            </a:xfrm>
            <a:prstGeom prst="hexagon">
              <a:avLst>
                <a:gd name="adj" fmla="val 28186"/>
                <a:gd name="vf" fmla="val 115470"/>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53" name="六边形 52">
              <a:extLst>
                <a:ext uri="{FF2B5EF4-FFF2-40B4-BE49-F238E27FC236}">
                  <a16:creationId xmlns:a16="http://schemas.microsoft.com/office/drawing/2014/main" id="{0BBDBCB8-34E1-4DF9-AB6B-D1417669888B}"/>
                </a:ext>
              </a:extLst>
            </p:cNvPr>
            <p:cNvSpPr/>
            <p:nvPr userDrawn="1"/>
          </p:nvSpPr>
          <p:spPr>
            <a:xfrm>
              <a:off x="9946769" y="-902451"/>
              <a:ext cx="2007813" cy="1551811"/>
            </a:xfrm>
            <a:prstGeom prst="hexagon">
              <a:avLst>
                <a:gd name="adj" fmla="val 28186"/>
                <a:gd name="vf" fmla="val 11547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8" name="矩形 57">
            <a:extLst>
              <a:ext uri="{FF2B5EF4-FFF2-40B4-BE49-F238E27FC236}">
                <a16:creationId xmlns:a16="http://schemas.microsoft.com/office/drawing/2014/main" id="{B06ED3F1-F9C8-49DE-B7CE-FCF106E0361D}"/>
              </a:ext>
            </a:extLst>
          </p:cNvPr>
          <p:cNvSpPr/>
          <p:nvPr userDrawn="1"/>
        </p:nvSpPr>
        <p:spPr>
          <a:xfrm flipV="1">
            <a:off x="1" y="0"/>
            <a:ext cx="342900" cy="6869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extLst>
      <p:ext uri="{BB962C8B-B14F-4D97-AF65-F5344CB8AC3E}">
        <p14:creationId xmlns:p14="http://schemas.microsoft.com/office/powerpoint/2010/main" val="34112124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C3049CF2-7C8D-44C1-9B6D-13F96D6DEB26}"/>
              </a:ext>
            </a:extLst>
          </p:cNvPr>
          <p:cNvGrpSpPr/>
          <p:nvPr userDrawn="1"/>
        </p:nvGrpSpPr>
        <p:grpSpPr>
          <a:xfrm>
            <a:off x="9481784" y="299673"/>
            <a:ext cx="2710215" cy="1508853"/>
            <a:chOff x="9495900" y="0"/>
            <a:chExt cx="2708792" cy="1561892"/>
          </a:xfrm>
        </p:grpSpPr>
        <p:sp>
          <p:nvSpPr>
            <p:cNvPr id="11" name="矩形 10">
              <a:extLst>
                <a:ext uri="{FF2B5EF4-FFF2-40B4-BE49-F238E27FC236}">
                  <a16:creationId xmlns:a16="http://schemas.microsoft.com/office/drawing/2014/main" id="{D07B9726-3BDB-43AD-9906-12DBB56FF3CB}"/>
                </a:ext>
              </a:extLst>
            </p:cNvPr>
            <p:cNvSpPr/>
            <p:nvPr userDrawn="1"/>
          </p:nvSpPr>
          <p:spPr>
            <a:xfrm>
              <a:off x="9501612" y="10772"/>
              <a:ext cx="2703080" cy="1551120"/>
            </a:xfrm>
            <a:prstGeom prst="rect">
              <a:avLst/>
            </a:prstGeom>
            <a:blipFill dpi="0" rotWithShape="0">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7" name="矩形 6">
              <a:extLst>
                <a:ext uri="{FF2B5EF4-FFF2-40B4-BE49-F238E27FC236}">
                  <a16:creationId xmlns:a16="http://schemas.microsoft.com/office/drawing/2014/main" id="{341DA6E7-4BDA-4A89-8A18-ECDDEC423A08}"/>
                </a:ext>
              </a:extLst>
            </p:cNvPr>
            <p:cNvSpPr/>
            <p:nvPr userDrawn="1"/>
          </p:nvSpPr>
          <p:spPr>
            <a:xfrm>
              <a:off x="9495900" y="0"/>
              <a:ext cx="2686596" cy="1551223"/>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28" name="组合 27">
            <a:extLst>
              <a:ext uri="{FF2B5EF4-FFF2-40B4-BE49-F238E27FC236}">
                <a16:creationId xmlns:a16="http://schemas.microsoft.com/office/drawing/2014/main" id="{EE7793CC-860A-4192-803D-F6726E7D0FDB}"/>
              </a:ext>
            </a:extLst>
          </p:cNvPr>
          <p:cNvGrpSpPr/>
          <p:nvPr userDrawn="1"/>
        </p:nvGrpSpPr>
        <p:grpSpPr>
          <a:xfrm>
            <a:off x="9481784" y="3490119"/>
            <a:ext cx="2715312" cy="1510915"/>
            <a:chOff x="9482402" y="1976732"/>
            <a:chExt cx="2715312" cy="1564027"/>
          </a:xfrm>
        </p:grpSpPr>
        <p:sp>
          <p:nvSpPr>
            <p:cNvPr id="12" name="矩形 11">
              <a:extLst>
                <a:ext uri="{FF2B5EF4-FFF2-40B4-BE49-F238E27FC236}">
                  <a16:creationId xmlns:a16="http://schemas.microsoft.com/office/drawing/2014/main" id="{25A9CA5E-0698-4AD0-993D-55BE7557F64A}"/>
                </a:ext>
              </a:extLst>
            </p:cNvPr>
            <p:cNvSpPr/>
            <p:nvPr userDrawn="1"/>
          </p:nvSpPr>
          <p:spPr>
            <a:xfrm>
              <a:off x="9482402" y="1976732"/>
              <a:ext cx="2710215" cy="1551120"/>
            </a:xfrm>
            <a:prstGeom prst="rect">
              <a:avLst/>
            </a:prstGeom>
            <a:blipFill dpi="0" rotWithShape="1">
              <a:blip r:embed="rId3">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8" name="矩形 7">
              <a:extLst>
                <a:ext uri="{FF2B5EF4-FFF2-40B4-BE49-F238E27FC236}">
                  <a16:creationId xmlns:a16="http://schemas.microsoft.com/office/drawing/2014/main" id="{5340039F-AF59-43A5-8977-00BDF435CCA8}"/>
                </a:ext>
              </a:extLst>
            </p:cNvPr>
            <p:cNvSpPr/>
            <p:nvPr userDrawn="1"/>
          </p:nvSpPr>
          <p:spPr>
            <a:xfrm>
              <a:off x="9488223" y="1976732"/>
              <a:ext cx="2709491" cy="1564027"/>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30" name="组合 29">
            <a:extLst>
              <a:ext uri="{FF2B5EF4-FFF2-40B4-BE49-F238E27FC236}">
                <a16:creationId xmlns:a16="http://schemas.microsoft.com/office/drawing/2014/main" id="{373B4844-4F5B-44FF-A387-7313ACF218F1}"/>
              </a:ext>
            </a:extLst>
          </p:cNvPr>
          <p:cNvGrpSpPr/>
          <p:nvPr userDrawn="1"/>
        </p:nvGrpSpPr>
        <p:grpSpPr>
          <a:xfrm>
            <a:off x="9481785" y="1900099"/>
            <a:ext cx="2715329" cy="1498447"/>
            <a:chOff x="15088985" y="10772"/>
            <a:chExt cx="2703097" cy="1551120"/>
          </a:xfrm>
        </p:grpSpPr>
        <p:sp>
          <p:nvSpPr>
            <p:cNvPr id="13" name="矩形 12">
              <a:extLst>
                <a:ext uri="{FF2B5EF4-FFF2-40B4-BE49-F238E27FC236}">
                  <a16:creationId xmlns:a16="http://schemas.microsoft.com/office/drawing/2014/main" id="{66D9E6D5-9586-4D11-B4A7-4EDDA03BF945}"/>
                </a:ext>
              </a:extLst>
            </p:cNvPr>
            <p:cNvSpPr/>
            <p:nvPr userDrawn="1"/>
          </p:nvSpPr>
          <p:spPr>
            <a:xfrm>
              <a:off x="15088985" y="10772"/>
              <a:ext cx="2703080" cy="1551120"/>
            </a:xfrm>
            <a:prstGeom prst="rect">
              <a:avLst/>
            </a:prstGeom>
            <a:blipFill dpi="0" rotWithShape="1">
              <a:blip r:embed="rId4">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9" name="矩形 8">
              <a:extLst>
                <a:ext uri="{FF2B5EF4-FFF2-40B4-BE49-F238E27FC236}">
                  <a16:creationId xmlns:a16="http://schemas.microsoft.com/office/drawing/2014/main" id="{53F22345-157C-4685-855F-B09A613800E1}"/>
                </a:ext>
              </a:extLst>
            </p:cNvPr>
            <p:cNvSpPr/>
            <p:nvPr userDrawn="1"/>
          </p:nvSpPr>
          <p:spPr>
            <a:xfrm>
              <a:off x="15105486" y="14338"/>
              <a:ext cx="2686596" cy="1537524"/>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1" name="组合 30">
            <a:extLst>
              <a:ext uri="{FF2B5EF4-FFF2-40B4-BE49-F238E27FC236}">
                <a16:creationId xmlns:a16="http://schemas.microsoft.com/office/drawing/2014/main" id="{CD5327CD-4B64-4F55-B9B8-CD11E900F6D1}"/>
              </a:ext>
            </a:extLst>
          </p:cNvPr>
          <p:cNvGrpSpPr/>
          <p:nvPr userDrawn="1"/>
        </p:nvGrpSpPr>
        <p:grpSpPr>
          <a:xfrm>
            <a:off x="9487498" y="5092607"/>
            <a:ext cx="2722874" cy="1506957"/>
            <a:chOff x="17882672" y="10772"/>
            <a:chExt cx="2722874" cy="1559930"/>
          </a:xfrm>
        </p:grpSpPr>
        <p:sp>
          <p:nvSpPr>
            <p:cNvPr id="14" name="矩形 13">
              <a:extLst>
                <a:ext uri="{FF2B5EF4-FFF2-40B4-BE49-F238E27FC236}">
                  <a16:creationId xmlns:a16="http://schemas.microsoft.com/office/drawing/2014/main" id="{6418E7B8-9B92-4672-B50B-72CA78D58968}"/>
                </a:ext>
              </a:extLst>
            </p:cNvPr>
            <p:cNvSpPr/>
            <p:nvPr userDrawn="1"/>
          </p:nvSpPr>
          <p:spPr>
            <a:xfrm>
              <a:off x="17882672" y="10772"/>
              <a:ext cx="2703080" cy="1551120"/>
            </a:xfrm>
            <a:prstGeom prst="rect">
              <a:avLst/>
            </a:prstGeom>
            <a:blipFill dpi="0" rotWithShape="1">
              <a:blip r:embed="rId5">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90D752A9-A98E-4247-A477-7129B8E9CE0C}"/>
                </a:ext>
              </a:extLst>
            </p:cNvPr>
            <p:cNvSpPr/>
            <p:nvPr userDrawn="1"/>
          </p:nvSpPr>
          <p:spPr>
            <a:xfrm>
              <a:off x="17890217" y="14339"/>
              <a:ext cx="2715329" cy="1556363"/>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23" name="标题 1">
            <a:extLst>
              <a:ext uri="{FF2B5EF4-FFF2-40B4-BE49-F238E27FC236}">
                <a16:creationId xmlns:a16="http://schemas.microsoft.com/office/drawing/2014/main" id="{5D1DA2EA-93AA-41E5-85D1-8385B4447439}"/>
              </a:ext>
            </a:extLst>
          </p:cNvPr>
          <p:cNvSpPr>
            <a:spLocks noGrp="1"/>
          </p:cNvSpPr>
          <p:nvPr userDrawn="1">
            <p:ph type="ctrTitle"/>
          </p:nvPr>
        </p:nvSpPr>
        <p:spPr>
          <a:xfrm>
            <a:off x="766429" y="1272519"/>
            <a:ext cx="8217553" cy="3508795"/>
          </a:xfrm>
        </p:spPr>
        <p:txBody>
          <a:bodyPr anchor="ctr">
            <a:normAutofit/>
          </a:bodyPr>
          <a:lstStyle>
            <a:lvl1pPr algn="l">
              <a:defRPr sz="4800">
                <a:solidFill>
                  <a:schemeClr val="tx1"/>
                </a:solidFill>
              </a:defRPr>
            </a:lvl1pPr>
          </a:lstStyle>
          <a:p>
            <a:r>
              <a:rPr lang="en-US" dirty="0"/>
              <a:t>Click to edit Master title style</a:t>
            </a:r>
            <a:endParaRPr lang="zh-CN" altLang="en-US" dirty="0"/>
          </a:p>
        </p:txBody>
      </p:sp>
      <p:sp>
        <p:nvSpPr>
          <p:cNvPr id="24" name="文本占位符 13">
            <a:extLst>
              <a:ext uri="{FF2B5EF4-FFF2-40B4-BE49-F238E27FC236}">
                <a16:creationId xmlns:a16="http://schemas.microsoft.com/office/drawing/2014/main" id="{EAFA2DB6-73D2-445A-B220-BA1692180618}"/>
              </a:ext>
            </a:extLst>
          </p:cNvPr>
          <p:cNvSpPr>
            <a:spLocks noGrp="1"/>
          </p:cNvSpPr>
          <p:nvPr userDrawn="1">
            <p:ph type="body" sz="quarter" idx="12" hasCustomPrompt="1"/>
          </p:nvPr>
        </p:nvSpPr>
        <p:spPr>
          <a:xfrm>
            <a:off x="766427" y="4897519"/>
            <a:ext cx="3955608" cy="779657"/>
          </a:xfrm>
        </p:spPr>
        <p:txBody>
          <a:bodyPr vert="horz" anchor="b">
            <a:noAutofit/>
          </a:bodyPr>
          <a:lstStyle>
            <a:lvl1pPr marL="0" indent="0" algn="l">
              <a:lnSpc>
                <a:spcPct val="100000"/>
              </a:lnSpc>
              <a:buNone/>
              <a:defRPr sz="2000" b="1">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Signature</a:t>
            </a:r>
          </a:p>
        </p:txBody>
      </p:sp>
      <p:sp>
        <p:nvSpPr>
          <p:cNvPr id="25" name="文本占位符 13">
            <a:extLst>
              <a:ext uri="{FF2B5EF4-FFF2-40B4-BE49-F238E27FC236}">
                <a16:creationId xmlns:a16="http://schemas.microsoft.com/office/drawing/2014/main" id="{2C2CA39A-B271-49E9-9035-097E2A79117D}"/>
              </a:ext>
            </a:extLst>
          </p:cNvPr>
          <p:cNvSpPr>
            <a:spLocks noGrp="1"/>
          </p:cNvSpPr>
          <p:nvPr userDrawn="1">
            <p:ph type="body" sz="quarter" idx="13" hasCustomPrompt="1"/>
          </p:nvPr>
        </p:nvSpPr>
        <p:spPr>
          <a:xfrm>
            <a:off x="766427" y="6076111"/>
            <a:ext cx="3962176" cy="296271"/>
          </a:xfrm>
        </p:spPr>
        <p:txBody>
          <a:bodyPr vert="horz" anchor="ctr">
            <a:noAutofit/>
          </a:bodyPr>
          <a:lstStyle>
            <a:lvl1pPr marL="0" indent="0" algn="l">
              <a:lnSpc>
                <a:spcPct val="100000"/>
              </a:lnSpc>
              <a:buNone/>
              <a:defRPr sz="1600" b="0">
                <a:solidFill>
                  <a:schemeClr val="tx1"/>
                </a:solidFill>
              </a:defRPr>
            </a:lvl1pPr>
            <a:lvl2pPr marL="457166" indent="0">
              <a:buNone/>
              <a:defRPr/>
            </a:lvl2pPr>
            <a:lvl3pPr marL="914330" indent="0">
              <a:buNone/>
              <a:defRPr/>
            </a:lvl3pPr>
            <a:lvl4pPr marL="1371496" indent="0">
              <a:buNone/>
              <a:defRPr/>
            </a:lvl4pPr>
            <a:lvl5pPr marL="1828664" indent="0">
              <a:buNone/>
              <a:defRPr/>
            </a:lvl5pPr>
          </a:lstStyle>
          <a:p>
            <a:pPr lvl="0"/>
            <a:r>
              <a:rPr lang="en-US" altLang="zh-CN" dirty="0"/>
              <a:t>date</a:t>
            </a:r>
            <a:endParaRPr lang="zh-CN" altLang="en-US" dirty="0"/>
          </a:p>
        </p:txBody>
      </p:sp>
      <p:pic>
        <p:nvPicPr>
          <p:cNvPr id="26" name="图片 25">
            <a:extLst>
              <a:ext uri="{FF2B5EF4-FFF2-40B4-BE49-F238E27FC236}">
                <a16:creationId xmlns:a16="http://schemas.microsoft.com/office/drawing/2014/main" id="{5DCC099F-90AF-43E4-94EE-85EC6E4FEEA0}"/>
              </a:ext>
            </a:extLst>
          </p:cNvPr>
          <p:cNvPicPr>
            <a:picLocks noChangeAspect="1"/>
          </p:cNvPicPr>
          <p:nvPr userDrawn="1"/>
        </p:nvPicPr>
        <p:blipFill rotWithShape="1">
          <a:blip r:embed="rId6"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766429" y="338890"/>
            <a:ext cx="2300583" cy="620668"/>
          </a:xfrm>
          <a:prstGeom prst="rect">
            <a:avLst/>
          </a:prstGeom>
        </p:spPr>
      </p:pic>
      <p:sp>
        <p:nvSpPr>
          <p:cNvPr id="27" name="矩形 26">
            <a:extLst>
              <a:ext uri="{FF2B5EF4-FFF2-40B4-BE49-F238E27FC236}">
                <a16:creationId xmlns:a16="http://schemas.microsoft.com/office/drawing/2014/main" id="{3E77F707-A06A-4990-9447-D03A3A86D230}"/>
              </a:ext>
            </a:extLst>
          </p:cNvPr>
          <p:cNvSpPr/>
          <p:nvPr userDrawn="1"/>
        </p:nvSpPr>
        <p:spPr>
          <a:xfrm flipV="1">
            <a:off x="1" y="0"/>
            <a:ext cx="342900" cy="6869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35" name="组合 34">
            <a:extLst>
              <a:ext uri="{FF2B5EF4-FFF2-40B4-BE49-F238E27FC236}">
                <a16:creationId xmlns:a16="http://schemas.microsoft.com/office/drawing/2014/main" id="{B44B3BAA-00FD-464F-82CC-51681AB63EDD}"/>
              </a:ext>
            </a:extLst>
          </p:cNvPr>
          <p:cNvGrpSpPr/>
          <p:nvPr userDrawn="1"/>
        </p:nvGrpSpPr>
        <p:grpSpPr>
          <a:xfrm>
            <a:off x="3217656" y="290056"/>
            <a:ext cx="2146932" cy="718336"/>
            <a:chOff x="9812765" y="175862"/>
            <a:chExt cx="2146931" cy="718336"/>
          </a:xfrm>
        </p:grpSpPr>
        <p:sp>
          <p:nvSpPr>
            <p:cNvPr id="36" name="文本框 35">
              <a:extLst>
                <a:ext uri="{FF2B5EF4-FFF2-40B4-BE49-F238E27FC236}">
                  <a16:creationId xmlns:a16="http://schemas.microsoft.com/office/drawing/2014/main" id="{A8569392-30D6-4CDF-B7DA-8879A05A3367}"/>
                </a:ext>
              </a:extLst>
            </p:cNvPr>
            <p:cNvSpPr txBox="1"/>
            <p:nvPr userDrawn="1"/>
          </p:nvSpPr>
          <p:spPr>
            <a:xfrm>
              <a:off x="10531101" y="334798"/>
              <a:ext cx="1428595" cy="369332"/>
            </a:xfrm>
            <a:prstGeom prst="rect">
              <a:avLst/>
            </a:prstGeom>
            <a:noFill/>
          </p:spPr>
          <p:txBody>
            <a:bodyPr wrap="none" rtlCol="0">
              <a:spAutoFit/>
            </a:bodyPr>
            <a:lstStyle/>
            <a:p>
              <a:r>
                <a:rPr lang="en-US" altLang="zh-CN" sz="1800" b="1" dirty="0">
                  <a:solidFill>
                    <a:schemeClr val="accent1"/>
                  </a:solidFill>
                  <a:latin typeface="Arial" panose="020B0604020202020204" pitchFamily="34" charset="0"/>
                  <a:cs typeface="Arial" panose="020B0604020202020204" pitchFamily="34" charset="0"/>
                </a:rPr>
                <a:t>MAGIC Lab</a:t>
              </a:r>
              <a:endParaRPr lang="zh-CN" altLang="en-US" sz="1800" b="1" dirty="0">
                <a:solidFill>
                  <a:schemeClr val="accent1"/>
                </a:solidFill>
                <a:latin typeface="Arial" panose="020B0604020202020204" pitchFamily="34" charset="0"/>
                <a:cs typeface="Arial" panose="020B0604020202020204" pitchFamily="34" charset="0"/>
              </a:endParaRPr>
            </a:p>
          </p:txBody>
        </p:sp>
        <p:pic>
          <p:nvPicPr>
            <p:cNvPr id="37" name="图片 36">
              <a:extLst>
                <a:ext uri="{FF2B5EF4-FFF2-40B4-BE49-F238E27FC236}">
                  <a16:creationId xmlns:a16="http://schemas.microsoft.com/office/drawing/2014/main" id="{77DDEB28-8B86-4F9D-8BBE-834F619FC9D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12765" y="175862"/>
              <a:ext cx="718336" cy="718336"/>
            </a:xfrm>
            <a:prstGeom prst="rect">
              <a:avLst/>
            </a:prstGeom>
          </p:spPr>
        </p:pic>
      </p:grpSp>
      <p:sp>
        <p:nvSpPr>
          <p:cNvPr id="22" name="矩形 21">
            <a:extLst>
              <a:ext uri="{FF2B5EF4-FFF2-40B4-BE49-F238E27FC236}">
                <a16:creationId xmlns:a16="http://schemas.microsoft.com/office/drawing/2014/main" id="{E139DCFE-F126-44B3-AE3E-2BE98C677681}"/>
              </a:ext>
            </a:extLst>
          </p:cNvPr>
          <p:cNvSpPr/>
          <p:nvPr userDrawn="1"/>
        </p:nvSpPr>
        <p:spPr>
          <a:xfrm>
            <a:off x="9481785" y="1"/>
            <a:ext cx="2715329" cy="206036"/>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a:extLst>
              <a:ext uri="{FF2B5EF4-FFF2-40B4-BE49-F238E27FC236}">
                <a16:creationId xmlns:a16="http://schemas.microsoft.com/office/drawing/2014/main" id="{BC747B9C-5573-456F-9F12-A8822137B207}"/>
              </a:ext>
            </a:extLst>
          </p:cNvPr>
          <p:cNvSpPr/>
          <p:nvPr userDrawn="1"/>
        </p:nvSpPr>
        <p:spPr>
          <a:xfrm>
            <a:off x="9481785" y="6672938"/>
            <a:ext cx="2715329" cy="196895"/>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92403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目录/标题页">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B7184D8A-193B-475E-9A38-AFE3CF05306F}"/>
              </a:ext>
            </a:extLst>
          </p:cNvPr>
          <p:cNvPicPr>
            <a:picLocks noChangeAspect="1"/>
          </p:cNvPicPr>
          <p:nvPr userDrawn="1"/>
        </p:nvPicPr>
        <p:blipFill rotWithShape="1">
          <a:blip r:embed="rId2"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3886" t="35989" r="15747" b="36201"/>
          <a:stretch/>
        </p:blipFill>
        <p:spPr>
          <a:xfrm>
            <a:off x="342902" y="223925"/>
            <a:ext cx="2300583" cy="620668"/>
          </a:xfrm>
          <a:prstGeom prst="rect">
            <a:avLst/>
          </a:prstGeom>
        </p:spPr>
      </p:pic>
      <p:pic>
        <p:nvPicPr>
          <p:cNvPr id="5" name="图片 4">
            <a:extLst>
              <a:ext uri="{FF2B5EF4-FFF2-40B4-BE49-F238E27FC236}">
                <a16:creationId xmlns:a16="http://schemas.microsoft.com/office/drawing/2014/main" id="{BAC45A2C-30AE-4C90-A991-D7B370D9395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671" b="9955"/>
          <a:stretch/>
        </p:blipFill>
        <p:spPr>
          <a:xfrm>
            <a:off x="10175148" y="265182"/>
            <a:ext cx="1673952" cy="579411"/>
          </a:xfrm>
          <a:prstGeom prst="rect">
            <a:avLst/>
          </a:prstGeom>
        </p:spPr>
      </p:pic>
    </p:spTree>
    <p:extLst>
      <p:ext uri="{BB962C8B-B14F-4D97-AF65-F5344CB8AC3E}">
        <p14:creationId xmlns:p14="http://schemas.microsoft.com/office/powerpoint/2010/main" val="341772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主副标题和内容">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a:xfrm>
            <a:off x="395981" y="212335"/>
            <a:ext cx="6171874" cy="609703"/>
          </a:xfrm>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395981" y="1233487"/>
            <a:ext cx="11440420" cy="5183187"/>
          </a:xfrm>
        </p:spPr>
        <p:txBody>
          <a:bodyPr/>
          <a:lstStyle>
            <a:lvl1pPr>
              <a:lnSpc>
                <a:spcPct val="130000"/>
              </a:lnSpc>
              <a:defRPr sz="2800"/>
            </a:lvl1pPr>
            <a:lvl2pPr>
              <a:lnSpc>
                <a:spcPct val="130000"/>
              </a:lnSpc>
              <a:defRPr sz="2400"/>
            </a:lvl2pPr>
            <a:lvl3pPr>
              <a:lnSpc>
                <a:spcPct val="130000"/>
              </a:lnSpc>
              <a:defRPr/>
            </a:lvl3pPr>
            <a:lvl4pPr>
              <a:lnSpc>
                <a:spcPct val="130000"/>
              </a:lnSpc>
              <a:defRPr/>
            </a:lvl4pPr>
            <a:lvl5pPr>
              <a:lnSpc>
                <a:spcPct val="130000"/>
              </a:lnSpc>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文本占位符 6">
            <a:extLst>
              <a:ext uri="{FF2B5EF4-FFF2-40B4-BE49-F238E27FC236}">
                <a16:creationId xmlns:a16="http://schemas.microsoft.com/office/drawing/2014/main" id="{8EB02D0A-4EC6-493A-BEAD-5B2FD3FC9839}"/>
              </a:ext>
            </a:extLst>
          </p:cNvPr>
          <p:cNvSpPr>
            <a:spLocks noGrp="1"/>
          </p:cNvSpPr>
          <p:nvPr>
            <p:ph type="body" sz="quarter" idx="14" hasCustomPrompt="1"/>
          </p:nvPr>
        </p:nvSpPr>
        <p:spPr>
          <a:xfrm>
            <a:off x="395980" y="822038"/>
            <a:ext cx="6171875" cy="338427"/>
          </a:xfrm>
        </p:spPr>
        <p:txBody>
          <a:bodyPr>
            <a:noAutofit/>
          </a:bodyPr>
          <a:lstStyle>
            <a:lvl1pPr marL="0" indent="0">
              <a:buNone/>
              <a:defRPr sz="1800"/>
            </a:lvl1pPr>
          </a:lstStyle>
          <a:p>
            <a:pPr lvl="0"/>
            <a:r>
              <a:rPr lang="en-US" altLang="zh-CN" dirty="0"/>
              <a:t>Click to edit Subtitle style</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主标题和内容">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395980" y="1233487"/>
            <a:ext cx="11440419" cy="51831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9" name="标题占位符 1">
            <a:extLst>
              <a:ext uri="{FF2B5EF4-FFF2-40B4-BE49-F238E27FC236}">
                <a16:creationId xmlns:a16="http://schemas.microsoft.com/office/drawing/2014/main" id="{9CF680EE-5B36-46DC-94B1-4A922C00A081}"/>
              </a:ext>
            </a:extLst>
          </p:cNvPr>
          <p:cNvSpPr>
            <a:spLocks noGrp="1"/>
          </p:cNvSpPr>
          <p:nvPr>
            <p:ph type="title"/>
          </p:nvPr>
        </p:nvSpPr>
        <p:spPr>
          <a:xfrm>
            <a:off x="395980" y="212333"/>
            <a:ext cx="6268589" cy="948130"/>
          </a:xfrm>
          <a:prstGeom prst="rect">
            <a:avLst/>
          </a:prstGeom>
          <a:solidFill>
            <a:srgbClr val="FFFFFF"/>
          </a:solidFill>
        </p:spPr>
        <p:txBody>
          <a:bodyPr vert="horz" wrap="square" lIns="91440" tIns="45720" rIns="91440" bIns="45720" rtlCol="0" anchor="ctr">
            <a:noAutofit/>
          </a:bodyPr>
          <a:lstStyle>
            <a:lvl1pPr>
              <a:defRPr sz="3600"/>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47062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主副标题">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a:xfrm>
            <a:off x="395980" y="212335"/>
            <a:ext cx="6268589" cy="609703"/>
          </a:xfrm>
        </p:spPr>
        <p:txBody>
          <a:bodyPr/>
          <a:lstStyle>
            <a:lvl1pPr>
              <a:defRPr/>
            </a:lvl1pPr>
          </a:lstStyle>
          <a:p>
            <a:r>
              <a:rPr lang="en-US" altLang="zh-CN" dirty="0"/>
              <a:t>Click to edit Master title style</a:t>
            </a:r>
            <a:endParaRPr lang="zh-CN" altLang="en-US" dirty="0"/>
          </a:p>
        </p:txBody>
      </p:sp>
      <p:sp>
        <p:nvSpPr>
          <p:cNvPr id="7" name="文本占位符 6">
            <a:extLst>
              <a:ext uri="{FF2B5EF4-FFF2-40B4-BE49-F238E27FC236}">
                <a16:creationId xmlns:a16="http://schemas.microsoft.com/office/drawing/2014/main" id="{8EB02D0A-4EC6-493A-BEAD-5B2FD3FC9839}"/>
              </a:ext>
            </a:extLst>
          </p:cNvPr>
          <p:cNvSpPr>
            <a:spLocks noGrp="1"/>
          </p:cNvSpPr>
          <p:nvPr>
            <p:ph type="body" sz="quarter" idx="14" hasCustomPrompt="1"/>
          </p:nvPr>
        </p:nvSpPr>
        <p:spPr>
          <a:xfrm>
            <a:off x="395980" y="822038"/>
            <a:ext cx="6268589" cy="338427"/>
          </a:xfrm>
        </p:spPr>
        <p:txBody>
          <a:bodyPr>
            <a:noAutofit/>
          </a:bodyPr>
          <a:lstStyle>
            <a:lvl1pPr marL="0" indent="0">
              <a:buNone/>
              <a:defRPr sz="1800"/>
            </a:lvl1pPr>
          </a:lstStyle>
          <a:p>
            <a:pPr lvl="0"/>
            <a:r>
              <a:rPr lang="en-US" altLang="zh-CN" dirty="0"/>
              <a:t>Click to edit Subtitle style</a:t>
            </a:r>
            <a:endParaRPr lang="zh-CN" altLang="en-US" dirty="0"/>
          </a:p>
        </p:txBody>
      </p:sp>
    </p:spTree>
    <p:extLst>
      <p:ext uri="{BB962C8B-B14F-4D97-AF65-F5344CB8AC3E}">
        <p14:creationId xmlns:p14="http://schemas.microsoft.com/office/powerpoint/2010/main" val="133728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4964" y="1233490"/>
            <a:ext cx="11522075" cy="51831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926512" y="6498623"/>
            <a:ext cx="2909888" cy="206381"/>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E958DB2-6869-47DA-AB65-8AFD5F15119E}" type="slidenum">
              <a:rPr lang="zh-CN" altLang="en-US" smtClean="0"/>
              <a:pPr/>
              <a:t>‹#›</a:t>
            </a:fld>
            <a:endParaRPr lang="zh-CN" altLang="en-US" dirty="0"/>
          </a:p>
        </p:txBody>
      </p:sp>
      <p:sp>
        <p:nvSpPr>
          <p:cNvPr id="13" name="矩形 12">
            <a:extLst>
              <a:ext uri="{FF2B5EF4-FFF2-40B4-BE49-F238E27FC236}">
                <a16:creationId xmlns:a16="http://schemas.microsoft.com/office/drawing/2014/main" id="{05A7E0DA-B52C-43EA-A65D-7A80D533ABA8}"/>
              </a:ext>
            </a:extLst>
          </p:cNvPr>
          <p:cNvSpPr/>
          <p:nvPr userDrawn="1"/>
        </p:nvSpPr>
        <p:spPr>
          <a:xfrm>
            <a:off x="0" y="212334"/>
            <a:ext cx="334965" cy="94813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7982">
              <a:lnSpc>
                <a:spcPct val="120000"/>
              </a:lnSpc>
              <a:defRPr/>
            </a:pPr>
            <a:endParaRPr kumimoji="1" lang="zh-CN" altLang="en-US" sz="2000">
              <a:solidFill>
                <a:srgbClr val="1E2327"/>
              </a:solidFill>
              <a:cs typeface="+mn-ea"/>
              <a:sym typeface="+mn-lt"/>
            </a:endParaRPr>
          </a:p>
        </p:txBody>
      </p:sp>
      <p:sp>
        <p:nvSpPr>
          <p:cNvPr id="2" name="标题占位符 1"/>
          <p:cNvSpPr>
            <a:spLocks noGrp="1"/>
          </p:cNvSpPr>
          <p:nvPr>
            <p:ph type="title"/>
          </p:nvPr>
        </p:nvSpPr>
        <p:spPr>
          <a:xfrm>
            <a:off x="395980" y="212333"/>
            <a:ext cx="6102513" cy="948130"/>
          </a:xfrm>
          <a:prstGeom prst="rect">
            <a:avLst/>
          </a:prstGeom>
          <a:solidFill>
            <a:srgbClr val="FFFFFF"/>
          </a:solidFill>
        </p:spPr>
        <p:txBody>
          <a:bodyPr vert="horz" wrap="square" lIns="91440" tIns="45720" rIns="91440" bIns="45720" rtlCol="0" anchor="ctr">
            <a:noAutofit/>
          </a:bodyPr>
          <a:lstStyle/>
          <a:p>
            <a:r>
              <a:rPr lang="en-US" altLang="zh-CN" dirty="0"/>
              <a:t>Click to edit Master title style</a:t>
            </a:r>
            <a:endParaRPr lang="zh-CN" altLang="en-US" dirty="0"/>
          </a:p>
        </p:txBody>
      </p:sp>
      <p:pic>
        <p:nvPicPr>
          <p:cNvPr id="7" name="图片 6">
            <a:extLst>
              <a:ext uri="{FF2B5EF4-FFF2-40B4-BE49-F238E27FC236}">
                <a16:creationId xmlns:a16="http://schemas.microsoft.com/office/drawing/2014/main" id="{BAC45A2C-30AE-4C90-A991-D7B370D9395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5671" b="9955"/>
          <a:stretch/>
        </p:blipFill>
        <p:spPr>
          <a:xfrm>
            <a:off x="9660768" y="306296"/>
            <a:ext cx="2196271" cy="760203"/>
          </a:xfrm>
          <a:prstGeom prst="rect">
            <a:avLst/>
          </a:prstGeom>
        </p:spPr>
      </p:pic>
      <p:pic>
        <p:nvPicPr>
          <p:cNvPr id="4" name="Picture 2">
            <a:extLst>
              <a:ext uri="{FF2B5EF4-FFF2-40B4-BE49-F238E27FC236}">
                <a16:creationId xmlns:a16="http://schemas.microsoft.com/office/drawing/2014/main" id="{57DAFA1F-E853-CDB8-ECFD-313A24E34C5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959" y="6036877"/>
            <a:ext cx="2744689" cy="75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74" r:id="rId1"/>
    <p:sldLayoutId id="2147483660" r:id="rId2"/>
    <p:sldLayoutId id="2147483651" r:id="rId3"/>
    <p:sldLayoutId id="2147483672" r:id="rId4"/>
    <p:sldLayoutId id="2147483673" r:id="rId5"/>
    <p:sldLayoutId id="2147483655" r:id="rId6"/>
    <p:sldLayoutId id="2147483669" r:id="rId7"/>
    <p:sldLayoutId id="2147483671" r:id="rId8"/>
    <p:sldLayoutId id="2147483670" r:id="rId9"/>
    <p:sldLayoutId id="2147483662" r:id="rId10"/>
    <p:sldLayoutId id="2147483661" r:id="rId11"/>
  </p:sldLayoutIdLst>
  <p:hf hdr="0" dt="0"/>
  <p:txStyles>
    <p:titleStyle>
      <a:lvl1pPr algn="l" defTabSz="914332" rtl="0" eaLnBrk="1" latinLnBrk="0" hangingPunct="1">
        <a:lnSpc>
          <a:spcPct val="100000"/>
        </a:lnSpc>
        <a:spcBef>
          <a:spcPct val="0"/>
        </a:spcBef>
        <a:buNone/>
        <a:defRPr sz="3100" b="1"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8" userDrawn="1">
          <p15:clr>
            <a:srgbClr val="F26B43"/>
          </p15:clr>
        </p15:guide>
        <p15:guide id="2" pos="3840" userDrawn="1">
          <p15:clr>
            <a:srgbClr val="F26B43"/>
          </p15:clr>
        </p15:guide>
        <p15:guide id="3" orient="horz" pos="136" userDrawn="1">
          <p15:clr>
            <a:srgbClr val="F26B43"/>
          </p15:clr>
        </p15:guide>
        <p15:guide id="4" pos="208" userDrawn="1">
          <p15:clr>
            <a:srgbClr val="F26B43"/>
          </p15:clr>
        </p15:guide>
        <p15:guide id="5" pos="7464" userDrawn="1">
          <p15:clr>
            <a:srgbClr val="F26B43"/>
          </p15:clr>
        </p15:guide>
        <p15:guide id="6" orient="horz" pos="736" userDrawn="1">
          <p15:clr>
            <a:srgbClr val="F26B43"/>
          </p15:clr>
        </p15:guide>
        <p15:guide id="7" orient="horz" pos="768" userDrawn="1">
          <p15:clr>
            <a:srgbClr val="F26B43"/>
          </p15:clr>
        </p15:guide>
        <p15:guide id="8" orient="horz" pos="4088" userDrawn="1">
          <p15:clr>
            <a:srgbClr val="F26B43"/>
          </p15:clr>
        </p15:guide>
        <p15:guide id="9"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3.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320.png"/><Relationship Id="rId5" Type="http://schemas.openxmlformats.org/officeDocument/2006/relationships/image" Target="../media/image48.png"/><Relationship Id="rId10" Type="http://schemas.openxmlformats.org/officeDocument/2006/relationships/image" Target="../media/image310.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F37E7C-C295-80A6-C6F4-CB01C841411A}"/>
              </a:ext>
            </a:extLst>
          </p:cNvPr>
          <p:cNvSpPr>
            <a:spLocks noGrp="1"/>
          </p:cNvSpPr>
          <p:nvPr>
            <p:ph type="ctrTitle"/>
          </p:nvPr>
        </p:nvSpPr>
        <p:spPr>
          <a:xfrm>
            <a:off x="371475" y="1731263"/>
            <a:ext cx="11483692" cy="3133139"/>
          </a:xfrm>
        </p:spPr>
        <p:txBody>
          <a:bodyPr>
            <a:normAutofit/>
          </a:bodyPr>
          <a:lstStyle/>
          <a:p>
            <a:r>
              <a:rPr lang="en-US" altLang="zh-CN" sz="3200"/>
              <a:t>Increasing the capacity of signalized intersections with unconventional designs of shared right-turn lanes</a:t>
            </a:r>
            <a:endParaRPr lang="zh-CN" altLang="en-US" sz="3200"/>
          </a:p>
        </p:txBody>
      </p:sp>
      <p:sp>
        <p:nvSpPr>
          <p:cNvPr id="3" name="文本占位符 2">
            <a:extLst>
              <a:ext uri="{FF2B5EF4-FFF2-40B4-BE49-F238E27FC236}">
                <a16:creationId xmlns:a16="http://schemas.microsoft.com/office/drawing/2014/main" id="{A3763E45-B406-DE70-2880-BD90B27F711E}"/>
              </a:ext>
            </a:extLst>
          </p:cNvPr>
          <p:cNvSpPr>
            <a:spLocks noGrp="1"/>
          </p:cNvSpPr>
          <p:nvPr>
            <p:ph type="body" sz="quarter" idx="10"/>
          </p:nvPr>
        </p:nvSpPr>
        <p:spPr>
          <a:xfrm>
            <a:off x="4107727" y="4626973"/>
            <a:ext cx="3957493" cy="1140781"/>
          </a:xfrm>
        </p:spPr>
        <p:txBody>
          <a:bodyPr/>
          <a:lstStyle/>
          <a:p>
            <a:r>
              <a:rPr lang="en-US" altLang="zh-CN" sz="2400" b="0"/>
              <a:t>Zilin Shen</a:t>
            </a:r>
          </a:p>
          <a:p>
            <a:r>
              <a:rPr lang="en-US" altLang="zh-CN" sz="2400" b="0"/>
              <a:t>Tongji University</a:t>
            </a:r>
            <a:endParaRPr lang="zh-CN" altLang="en-US" sz="2400" b="0"/>
          </a:p>
        </p:txBody>
      </p:sp>
      <p:sp>
        <p:nvSpPr>
          <p:cNvPr id="4" name="文本占位符 3">
            <a:extLst>
              <a:ext uri="{FF2B5EF4-FFF2-40B4-BE49-F238E27FC236}">
                <a16:creationId xmlns:a16="http://schemas.microsoft.com/office/drawing/2014/main" id="{9C1F0341-4A5F-C029-EE67-B2102D0D8E8E}"/>
              </a:ext>
            </a:extLst>
          </p:cNvPr>
          <p:cNvSpPr>
            <a:spLocks noGrp="1"/>
          </p:cNvSpPr>
          <p:nvPr>
            <p:ph type="body" sz="quarter" idx="11"/>
          </p:nvPr>
        </p:nvSpPr>
        <p:spPr/>
        <p:txBody>
          <a:bodyPr/>
          <a:lstStyle/>
          <a:p>
            <a:r>
              <a:rPr lang="en-US" altLang="zh-CN"/>
              <a:t>2024/11/06</a:t>
            </a:r>
            <a:endParaRPr lang="zh-CN" altLang="en-US"/>
          </a:p>
        </p:txBody>
      </p:sp>
    </p:spTree>
    <p:extLst>
      <p:ext uri="{BB962C8B-B14F-4D97-AF65-F5344CB8AC3E}">
        <p14:creationId xmlns:p14="http://schemas.microsoft.com/office/powerpoint/2010/main" val="339542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E2FD52E4-A34B-BC18-38BF-E42223EB0813}"/>
              </a:ext>
            </a:extLst>
          </p:cNvPr>
          <p:cNvPicPr>
            <a:picLocks noChangeAspect="1"/>
          </p:cNvPicPr>
          <p:nvPr/>
        </p:nvPicPr>
        <p:blipFill>
          <a:blip r:embed="rId3"/>
          <a:stretch>
            <a:fillRect/>
          </a:stretch>
        </p:blipFill>
        <p:spPr>
          <a:xfrm>
            <a:off x="6140683" y="1915916"/>
            <a:ext cx="3429500" cy="1299600"/>
          </a:xfrm>
          <a:prstGeom prst="rect">
            <a:avLst/>
          </a:prstGeom>
        </p:spPr>
      </p:pic>
      <p:sp>
        <p:nvSpPr>
          <p:cNvPr id="5" name="标题 4">
            <a:extLst>
              <a:ext uri="{FF2B5EF4-FFF2-40B4-BE49-F238E27FC236}">
                <a16:creationId xmlns:a16="http://schemas.microsoft.com/office/drawing/2014/main" id="{A86CC5A8-5016-C5D3-B937-D42534641771}"/>
              </a:ext>
            </a:extLst>
          </p:cNvPr>
          <p:cNvSpPr>
            <a:spLocks noGrp="1"/>
          </p:cNvSpPr>
          <p:nvPr>
            <p:ph type="title"/>
          </p:nvPr>
        </p:nvSpPr>
        <p:spPr>
          <a:xfrm>
            <a:off x="395981" y="212333"/>
            <a:ext cx="6783032" cy="948130"/>
          </a:xfrm>
        </p:spPr>
        <p:txBody>
          <a:bodyPr/>
          <a:lstStyle/>
          <a:p>
            <a:r>
              <a:rPr lang="en-US" altLang="zh-CN"/>
              <a:t>Model formulation </a:t>
            </a:r>
            <a:endParaRPr lang="zh-CN" altLang="en-US"/>
          </a:p>
        </p:txBody>
      </p:sp>
      <p:sp>
        <p:nvSpPr>
          <p:cNvPr id="3" name="矩形 2">
            <a:extLst>
              <a:ext uri="{FF2B5EF4-FFF2-40B4-BE49-F238E27FC236}">
                <a16:creationId xmlns:a16="http://schemas.microsoft.com/office/drawing/2014/main" id="{D1ED1FC6-94D7-8E4D-DBCB-D1B603410CB0}"/>
              </a:ext>
            </a:extLst>
          </p:cNvPr>
          <p:cNvSpPr/>
          <p:nvPr/>
        </p:nvSpPr>
        <p:spPr>
          <a:xfrm>
            <a:off x="405488" y="3390352"/>
            <a:ext cx="4270683"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Improved lane-based model</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4" name="矩形 3">
            <a:extLst>
              <a:ext uri="{FF2B5EF4-FFF2-40B4-BE49-F238E27FC236}">
                <a16:creationId xmlns:a16="http://schemas.microsoft.com/office/drawing/2014/main" id="{9BFD4BEF-AE35-37C5-1EC2-403F0E391B4E}"/>
              </a:ext>
            </a:extLst>
          </p:cNvPr>
          <p:cNvSpPr/>
          <p:nvPr/>
        </p:nvSpPr>
        <p:spPr>
          <a:xfrm>
            <a:off x="395981" y="1297657"/>
            <a:ext cx="3507425"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Sub-stage definitions</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436CD8AE-2749-0329-B7C9-AFD04EB42786}"/>
              </a:ext>
            </a:extLst>
          </p:cNvPr>
          <p:cNvSpPr txBox="1"/>
          <p:nvPr/>
        </p:nvSpPr>
        <p:spPr>
          <a:xfrm>
            <a:off x="535763" y="3924585"/>
            <a:ext cx="10637739" cy="39658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b="1"/>
              <a:t>Simultaneously</a:t>
            </a:r>
            <a:r>
              <a:rPr lang="en-US" altLang="zh-CN"/>
              <a:t> optimize the </a:t>
            </a:r>
            <a:r>
              <a:rPr lang="en-US" altLang="zh-CN">
                <a:solidFill>
                  <a:srgbClr val="C00000"/>
                </a:solidFill>
              </a:rPr>
              <a:t>lane allocation</a:t>
            </a:r>
            <a:r>
              <a:rPr lang="en-US" altLang="zh-CN"/>
              <a:t>, </a:t>
            </a:r>
            <a:r>
              <a:rPr lang="en-US" altLang="zh-CN">
                <a:solidFill>
                  <a:srgbClr val="C00000"/>
                </a:solidFill>
              </a:rPr>
              <a:t>signal timing plan</a:t>
            </a:r>
            <a:r>
              <a:rPr lang="en-US" altLang="zh-CN"/>
              <a:t>, and </a:t>
            </a:r>
            <a:r>
              <a:rPr lang="en-US" altLang="zh-CN">
                <a:solidFill>
                  <a:srgbClr val="C00000"/>
                </a:solidFill>
              </a:rPr>
              <a:t>control strategies</a:t>
            </a:r>
            <a:endParaRPr lang="zh-CN" altLang="en-US"/>
          </a:p>
        </p:txBody>
      </p:sp>
      <p:sp>
        <p:nvSpPr>
          <p:cNvPr id="16" name="文本框 15">
            <a:extLst>
              <a:ext uri="{FF2B5EF4-FFF2-40B4-BE49-F238E27FC236}">
                <a16:creationId xmlns:a16="http://schemas.microsoft.com/office/drawing/2014/main" id="{85B5B05E-83B7-1505-43EC-5AE994D7CADF}"/>
              </a:ext>
            </a:extLst>
          </p:cNvPr>
          <p:cNvSpPr txBox="1"/>
          <p:nvPr/>
        </p:nvSpPr>
        <p:spPr>
          <a:xfrm>
            <a:off x="535763" y="4400100"/>
            <a:ext cx="2892138"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CN" b="1"/>
              <a:t>Common constraints</a:t>
            </a:r>
            <a:endParaRPr lang="zh-CN" altLang="en-US" b="1"/>
          </a:p>
        </p:txBody>
      </p:sp>
      <p:sp>
        <p:nvSpPr>
          <p:cNvPr id="12" name="文本框 11">
            <a:extLst>
              <a:ext uri="{FF2B5EF4-FFF2-40B4-BE49-F238E27FC236}">
                <a16:creationId xmlns:a16="http://schemas.microsoft.com/office/drawing/2014/main" id="{849550B8-4757-AEF9-E1DE-6E1F3B4E3B2F}"/>
              </a:ext>
            </a:extLst>
          </p:cNvPr>
          <p:cNvSpPr txBox="1"/>
          <p:nvPr/>
        </p:nvSpPr>
        <p:spPr>
          <a:xfrm>
            <a:off x="830511" y="4866950"/>
            <a:ext cx="2252604"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Flow conservation</a:t>
            </a:r>
            <a:endParaRPr lang="zh-CN" altLang="en-US" sz="1600"/>
          </a:p>
        </p:txBody>
      </p:sp>
      <p:sp>
        <p:nvSpPr>
          <p:cNvPr id="15" name="文本框 14">
            <a:extLst>
              <a:ext uri="{FF2B5EF4-FFF2-40B4-BE49-F238E27FC236}">
                <a16:creationId xmlns:a16="http://schemas.microsoft.com/office/drawing/2014/main" id="{F1D4CDF2-5F4E-DC1F-F1E2-6DFFC0031851}"/>
              </a:ext>
            </a:extLst>
          </p:cNvPr>
          <p:cNvSpPr txBox="1"/>
          <p:nvPr/>
        </p:nvSpPr>
        <p:spPr>
          <a:xfrm>
            <a:off x="9219534" y="5180375"/>
            <a:ext cx="2371162"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Sub-stage duration</a:t>
            </a:r>
            <a:endParaRPr lang="zh-CN" altLang="en-US" sz="1600"/>
          </a:p>
        </p:txBody>
      </p:sp>
      <p:sp>
        <p:nvSpPr>
          <p:cNvPr id="22" name="文本框 21">
            <a:extLst>
              <a:ext uri="{FF2B5EF4-FFF2-40B4-BE49-F238E27FC236}">
                <a16:creationId xmlns:a16="http://schemas.microsoft.com/office/drawing/2014/main" id="{104EED11-EE88-3C98-E047-B0DF136C604C}"/>
              </a:ext>
            </a:extLst>
          </p:cNvPr>
          <p:cNvSpPr txBox="1"/>
          <p:nvPr/>
        </p:nvSpPr>
        <p:spPr>
          <a:xfrm>
            <a:off x="830511" y="5295067"/>
            <a:ext cx="2008883"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Lane allocation</a:t>
            </a:r>
            <a:endParaRPr lang="zh-CN" altLang="en-US" sz="1600"/>
          </a:p>
        </p:txBody>
      </p:sp>
      <p:sp>
        <p:nvSpPr>
          <p:cNvPr id="23" name="文本框 22">
            <a:extLst>
              <a:ext uri="{FF2B5EF4-FFF2-40B4-BE49-F238E27FC236}">
                <a16:creationId xmlns:a16="http://schemas.microsoft.com/office/drawing/2014/main" id="{DFD9F3BF-494F-39A6-BB8F-FB00B658D17A}"/>
              </a:ext>
            </a:extLst>
          </p:cNvPr>
          <p:cNvSpPr txBox="1"/>
          <p:nvPr/>
        </p:nvSpPr>
        <p:spPr>
          <a:xfrm>
            <a:off x="3258026" y="4866950"/>
            <a:ext cx="2283317"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Conflict avoidance</a:t>
            </a:r>
            <a:endParaRPr lang="zh-CN" altLang="en-US" sz="1600"/>
          </a:p>
        </p:txBody>
      </p:sp>
      <p:sp>
        <p:nvSpPr>
          <p:cNvPr id="27" name="文本框 26">
            <a:extLst>
              <a:ext uri="{FF2B5EF4-FFF2-40B4-BE49-F238E27FC236}">
                <a16:creationId xmlns:a16="http://schemas.microsoft.com/office/drawing/2014/main" id="{3AEDBAC2-C5DF-AAC0-B6C6-7706C1CFC5C7}"/>
              </a:ext>
            </a:extLst>
          </p:cNvPr>
          <p:cNvSpPr txBox="1"/>
          <p:nvPr/>
        </p:nvSpPr>
        <p:spPr>
          <a:xfrm>
            <a:off x="3258026" y="5723184"/>
            <a:ext cx="2559803"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Degree of saturation</a:t>
            </a:r>
            <a:endParaRPr lang="zh-CN" altLang="en-US" sz="1600"/>
          </a:p>
        </p:txBody>
      </p:sp>
      <p:pic>
        <p:nvPicPr>
          <p:cNvPr id="28" name="图片 27">
            <a:extLst>
              <a:ext uri="{FF2B5EF4-FFF2-40B4-BE49-F238E27FC236}">
                <a16:creationId xmlns:a16="http://schemas.microsoft.com/office/drawing/2014/main" id="{2902C7A2-1458-D822-086E-FA19215F2FFB}"/>
              </a:ext>
            </a:extLst>
          </p:cNvPr>
          <p:cNvPicPr>
            <a:picLocks noChangeAspect="1"/>
          </p:cNvPicPr>
          <p:nvPr/>
        </p:nvPicPr>
        <p:blipFill>
          <a:blip r:embed="rId4"/>
          <a:stretch>
            <a:fillRect/>
          </a:stretch>
        </p:blipFill>
        <p:spPr>
          <a:xfrm>
            <a:off x="459676" y="1911712"/>
            <a:ext cx="3428255" cy="1299129"/>
          </a:xfrm>
          <a:prstGeom prst="rect">
            <a:avLst/>
          </a:prstGeom>
        </p:spPr>
      </p:pic>
      <p:sp>
        <p:nvSpPr>
          <p:cNvPr id="30" name="文本框 29">
            <a:extLst>
              <a:ext uri="{FF2B5EF4-FFF2-40B4-BE49-F238E27FC236}">
                <a16:creationId xmlns:a16="http://schemas.microsoft.com/office/drawing/2014/main" id="{8F5126C5-E539-E375-CCCA-C2FD4D1546C7}"/>
              </a:ext>
            </a:extLst>
          </p:cNvPr>
          <p:cNvSpPr txBox="1"/>
          <p:nvPr/>
        </p:nvSpPr>
        <p:spPr>
          <a:xfrm>
            <a:off x="4152855" y="2009756"/>
            <a:ext cx="1609030" cy="338554"/>
          </a:xfrm>
          <a:prstGeom prst="rect">
            <a:avLst/>
          </a:prstGeom>
          <a:noFill/>
        </p:spPr>
        <p:txBody>
          <a:bodyPr wrap="none" rtlCol="0">
            <a:spAutoFit/>
          </a:bodyPr>
          <a:lstStyle/>
          <a:p>
            <a:r>
              <a:rPr lang="en-US" altLang="zh-CN" sz="1600" b="1"/>
              <a:t>Conflict stage</a:t>
            </a:r>
            <a:endParaRPr lang="zh-CN" altLang="en-US" sz="1600" b="1"/>
          </a:p>
        </p:txBody>
      </p:sp>
      <p:sp>
        <p:nvSpPr>
          <p:cNvPr id="31" name="文本框 30">
            <a:extLst>
              <a:ext uri="{FF2B5EF4-FFF2-40B4-BE49-F238E27FC236}">
                <a16:creationId xmlns:a16="http://schemas.microsoft.com/office/drawing/2014/main" id="{B30E516E-2BBD-D8C9-D580-DBBDB29D6EA5}"/>
              </a:ext>
            </a:extLst>
          </p:cNvPr>
          <p:cNvSpPr txBox="1"/>
          <p:nvPr/>
        </p:nvSpPr>
        <p:spPr>
          <a:xfrm>
            <a:off x="9739933" y="2009756"/>
            <a:ext cx="2109167" cy="338554"/>
          </a:xfrm>
          <a:prstGeom prst="rect">
            <a:avLst/>
          </a:prstGeom>
          <a:noFill/>
        </p:spPr>
        <p:txBody>
          <a:bodyPr wrap="none" rtlCol="0">
            <a:spAutoFit/>
          </a:bodyPr>
          <a:lstStyle/>
          <a:p>
            <a:r>
              <a:rPr lang="en-US" altLang="zh-CN" sz="1600" b="1"/>
              <a:t>Non-conflict stage</a:t>
            </a:r>
            <a:endParaRPr lang="zh-CN" altLang="en-US" sz="1600" b="1"/>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E357C322-7509-A977-FD0A-E717BD24E96D}"/>
                  </a:ext>
                </a:extLst>
              </p:cNvPr>
              <p:cNvSpPr txBox="1"/>
              <p:nvPr/>
            </p:nvSpPr>
            <p:spPr>
              <a:xfrm>
                <a:off x="4042628" y="2427376"/>
                <a:ext cx="1833131"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eqArr>
                            <m:eqArrPr>
                              <m:ctrlPr>
                                <a:rPr lang="en-US" altLang="zh-CN" sz="1600" b="0" i="1" smtClean="0">
                                  <a:latin typeface="Cambria Math" panose="02040503050406030204" pitchFamily="18" charset="0"/>
                                </a:rPr>
                              </m:ctrlPr>
                            </m:eqArr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Sub>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𝑖𝑓</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=3</m:t>
                              </m:r>
                            </m:e>
                            <m:e>
                              <m:r>
                                <a:rPr lang="en-US" altLang="zh-CN" sz="1600" b="0" i="1" smtClean="0">
                                  <a:latin typeface="Cambria Math" panose="02040503050406030204" pitchFamily="18" charset="0"/>
                                </a:rPr>
                                <m:t>1, </m:t>
                              </m:r>
                              <m:r>
                                <a:rPr lang="en-US" altLang="zh-CN" sz="1600" b="0" i="1" smtClean="0">
                                  <a:latin typeface="Cambria Math" panose="02040503050406030204" pitchFamily="18" charset="0"/>
                                </a:rPr>
                                <m:t>𝑒𝑙𝑠𝑒</m:t>
                              </m:r>
                            </m:e>
                          </m:eqArr>
                        </m:e>
                      </m:d>
                    </m:oMath>
                  </m:oMathPara>
                </a14:m>
                <a:endParaRPr lang="zh-CN" altLang="en-US" sz="1600"/>
              </a:p>
            </p:txBody>
          </p:sp>
        </mc:Choice>
        <mc:Fallback xmlns="">
          <p:sp>
            <p:nvSpPr>
              <p:cNvPr id="32" name="文本框 31">
                <a:extLst>
                  <a:ext uri="{FF2B5EF4-FFF2-40B4-BE49-F238E27FC236}">
                    <a16:creationId xmlns:a16="http://schemas.microsoft.com/office/drawing/2014/main" id="{E357C322-7509-A977-FD0A-E717BD24E96D}"/>
                  </a:ext>
                </a:extLst>
              </p:cNvPr>
              <p:cNvSpPr txBox="1">
                <a:spLocks noRot="1" noChangeAspect="1" noMove="1" noResize="1" noEditPoints="1" noAdjustHandles="1" noChangeArrowheads="1" noChangeShapeType="1" noTextEdit="1"/>
              </p:cNvSpPr>
              <p:nvPr/>
            </p:nvSpPr>
            <p:spPr>
              <a:xfrm>
                <a:off x="4042628" y="2427376"/>
                <a:ext cx="1833131" cy="64158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E787E269-6499-33B2-237A-4D55BB0B6CD1}"/>
                  </a:ext>
                </a:extLst>
              </p:cNvPr>
              <p:cNvSpPr txBox="1"/>
              <p:nvPr/>
            </p:nvSpPr>
            <p:spPr>
              <a:xfrm>
                <a:off x="10340898" y="2557487"/>
                <a:ext cx="907236" cy="358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=1</m:t>
                      </m:r>
                    </m:oMath>
                  </m:oMathPara>
                </a14:m>
                <a:endParaRPr lang="zh-CN" altLang="en-US" sz="1600"/>
              </a:p>
            </p:txBody>
          </p:sp>
        </mc:Choice>
        <mc:Fallback xmlns="">
          <p:sp>
            <p:nvSpPr>
              <p:cNvPr id="33" name="文本框 32">
                <a:extLst>
                  <a:ext uri="{FF2B5EF4-FFF2-40B4-BE49-F238E27FC236}">
                    <a16:creationId xmlns:a16="http://schemas.microsoft.com/office/drawing/2014/main" id="{E787E269-6499-33B2-237A-4D55BB0B6CD1}"/>
                  </a:ext>
                </a:extLst>
              </p:cNvPr>
              <p:cNvSpPr txBox="1">
                <a:spLocks noRot="1" noChangeAspect="1" noMove="1" noResize="1" noEditPoints="1" noAdjustHandles="1" noChangeArrowheads="1" noChangeShapeType="1" noTextEdit="1"/>
              </p:cNvSpPr>
              <p:nvPr/>
            </p:nvSpPr>
            <p:spPr>
              <a:xfrm>
                <a:off x="10340898" y="2557487"/>
                <a:ext cx="907236" cy="358368"/>
              </a:xfrm>
              <a:prstGeom prst="rect">
                <a:avLst/>
              </a:prstGeom>
              <a:blipFill>
                <a:blip r:embed="rId6"/>
                <a:stretch>
                  <a:fillRect b="-862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7C4B08FD-17F8-7FE7-EAF9-B261C7D956C2}"/>
              </a:ext>
            </a:extLst>
          </p:cNvPr>
          <p:cNvSpPr txBox="1"/>
          <p:nvPr/>
        </p:nvSpPr>
        <p:spPr>
          <a:xfrm>
            <a:off x="6097567" y="4400100"/>
            <a:ext cx="3049233"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CN" b="1"/>
              <a:t>Additional constraints</a:t>
            </a:r>
            <a:endParaRPr lang="zh-CN" altLang="en-US" b="1"/>
          </a:p>
        </p:txBody>
      </p:sp>
      <p:pic>
        <p:nvPicPr>
          <p:cNvPr id="6" name="图片 5">
            <a:extLst>
              <a:ext uri="{FF2B5EF4-FFF2-40B4-BE49-F238E27FC236}">
                <a16:creationId xmlns:a16="http://schemas.microsoft.com/office/drawing/2014/main" id="{BD8AF57D-2195-B222-0094-EF28DAA9CE74}"/>
              </a:ext>
            </a:extLst>
          </p:cNvPr>
          <p:cNvPicPr>
            <a:picLocks noChangeAspect="1"/>
          </p:cNvPicPr>
          <p:nvPr/>
        </p:nvPicPr>
        <p:blipFill>
          <a:blip r:embed="rId7"/>
          <a:stretch>
            <a:fillRect/>
          </a:stretch>
        </p:blipFill>
        <p:spPr>
          <a:xfrm>
            <a:off x="6213417" y="4847386"/>
            <a:ext cx="3006117" cy="1751596"/>
          </a:xfrm>
          <a:prstGeom prst="rect">
            <a:avLst/>
          </a:prstGeom>
        </p:spPr>
      </p:pic>
      <p:sp>
        <p:nvSpPr>
          <p:cNvPr id="7" name="文本框 6">
            <a:extLst>
              <a:ext uri="{FF2B5EF4-FFF2-40B4-BE49-F238E27FC236}">
                <a16:creationId xmlns:a16="http://schemas.microsoft.com/office/drawing/2014/main" id="{EFFDE70E-C939-399B-A9EA-D916F30B14C7}"/>
              </a:ext>
            </a:extLst>
          </p:cNvPr>
          <p:cNvSpPr txBox="1"/>
          <p:nvPr/>
        </p:nvSpPr>
        <p:spPr>
          <a:xfrm>
            <a:off x="830511" y="5723184"/>
            <a:ext cx="2044149"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Phase sequence</a:t>
            </a:r>
            <a:endParaRPr lang="zh-CN" altLang="en-US" sz="1600"/>
          </a:p>
        </p:txBody>
      </p:sp>
      <p:sp>
        <p:nvSpPr>
          <p:cNvPr id="8" name="文本框 7">
            <a:extLst>
              <a:ext uri="{FF2B5EF4-FFF2-40B4-BE49-F238E27FC236}">
                <a16:creationId xmlns:a16="http://schemas.microsoft.com/office/drawing/2014/main" id="{F15AEC7D-402F-4340-3119-2594085D46FC}"/>
              </a:ext>
            </a:extLst>
          </p:cNvPr>
          <p:cNvSpPr txBox="1"/>
          <p:nvPr/>
        </p:nvSpPr>
        <p:spPr>
          <a:xfrm>
            <a:off x="3258026" y="5295067"/>
            <a:ext cx="1443024"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Flow ratio</a:t>
            </a:r>
            <a:endParaRPr lang="zh-CN" altLang="en-US" sz="1600"/>
          </a:p>
        </p:txBody>
      </p:sp>
      <p:sp>
        <p:nvSpPr>
          <p:cNvPr id="10" name="文本框 9">
            <a:extLst>
              <a:ext uri="{FF2B5EF4-FFF2-40B4-BE49-F238E27FC236}">
                <a16:creationId xmlns:a16="http://schemas.microsoft.com/office/drawing/2014/main" id="{8FCCA6CD-34A1-073F-74D0-A19AADE9A438}"/>
              </a:ext>
            </a:extLst>
          </p:cNvPr>
          <p:cNvSpPr txBox="1"/>
          <p:nvPr/>
        </p:nvSpPr>
        <p:spPr>
          <a:xfrm>
            <a:off x="9219534" y="5558889"/>
            <a:ext cx="2594300"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a:t>Coordination settings</a:t>
            </a:r>
            <a:endParaRPr lang="zh-CN" altLang="en-US" sz="1600"/>
          </a:p>
        </p:txBody>
      </p:sp>
    </p:spTree>
    <p:extLst>
      <p:ext uri="{BB962C8B-B14F-4D97-AF65-F5344CB8AC3E}">
        <p14:creationId xmlns:p14="http://schemas.microsoft.com/office/powerpoint/2010/main" val="28787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6" grpId="0"/>
      <p:bldP spid="12" grpId="0"/>
      <p:bldP spid="15" grpId="0"/>
      <p:bldP spid="22" grpId="0"/>
      <p:bldP spid="23" grpId="0"/>
      <p:bldP spid="27" grpId="0"/>
      <p:bldP spid="2"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06C34-3F63-D272-6914-AB3B1352EBE3}"/>
              </a:ext>
            </a:extLst>
          </p:cNvPr>
          <p:cNvSpPr>
            <a:spLocks noGrp="1"/>
          </p:cNvSpPr>
          <p:nvPr>
            <p:ph type="title"/>
          </p:nvPr>
        </p:nvSpPr>
        <p:spPr/>
        <p:txBody>
          <a:bodyPr/>
          <a:lstStyle/>
          <a:p>
            <a:r>
              <a:rPr lang="en-US" altLang="zh-CN"/>
              <a:t>Algorithm</a:t>
            </a:r>
            <a:endParaRPr lang="zh-CN" altLang="en-US"/>
          </a:p>
        </p:txBody>
      </p:sp>
      <p:sp>
        <p:nvSpPr>
          <p:cNvPr id="3" name="灯片编号占位符 2">
            <a:extLst>
              <a:ext uri="{FF2B5EF4-FFF2-40B4-BE49-F238E27FC236}">
                <a16:creationId xmlns:a16="http://schemas.microsoft.com/office/drawing/2014/main" id="{0F640388-92C7-2EFB-3F99-C225B4F0EB65}"/>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sp>
        <p:nvSpPr>
          <p:cNvPr id="4" name="矩形 3">
            <a:extLst>
              <a:ext uri="{FF2B5EF4-FFF2-40B4-BE49-F238E27FC236}">
                <a16:creationId xmlns:a16="http://schemas.microsoft.com/office/drawing/2014/main" id="{8C206CD0-0413-7687-2741-8E1D19B3635C}"/>
              </a:ext>
            </a:extLst>
          </p:cNvPr>
          <p:cNvSpPr/>
          <p:nvPr/>
        </p:nvSpPr>
        <p:spPr>
          <a:xfrm>
            <a:off x="395981" y="1297657"/>
            <a:ext cx="5324881"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Bi-section-based Pruning Algorithm</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5" name="文本框 4">
            <a:extLst>
              <a:ext uri="{FF2B5EF4-FFF2-40B4-BE49-F238E27FC236}">
                <a16:creationId xmlns:a16="http://schemas.microsoft.com/office/drawing/2014/main" id="{ABDC7DC9-734B-DE77-42F5-143132D4E0C9}"/>
              </a:ext>
            </a:extLst>
          </p:cNvPr>
          <p:cNvSpPr txBox="1"/>
          <p:nvPr/>
        </p:nvSpPr>
        <p:spPr>
          <a:xfrm>
            <a:off x="510771" y="1904336"/>
            <a:ext cx="5296642" cy="39658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a:t>Original problem: </a:t>
            </a:r>
            <a:r>
              <a:rPr lang="en-US" altLang="zh-CN" b="1"/>
              <a:t>MINLP</a:t>
            </a:r>
            <a:endParaRPr lang="zh-CN" altLang="en-US" b="1"/>
          </a:p>
        </p:txBody>
      </p:sp>
      <p:pic>
        <p:nvPicPr>
          <p:cNvPr id="6" name="图片 5">
            <a:extLst>
              <a:ext uri="{FF2B5EF4-FFF2-40B4-BE49-F238E27FC236}">
                <a16:creationId xmlns:a16="http://schemas.microsoft.com/office/drawing/2014/main" id="{2A774812-6222-C5C2-AC0B-93D68FF149B7}"/>
              </a:ext>
            </a:extLst>
          </p:cNvPr>
          <p:cNvPicPr>
            <a:picLocks noChangeAspect="1"/>
          </p:cNvPicPr>
          <p:nvPr/>
        </p:nvPicPr>
        <p:blipFill>
          <a:blip r:embed="rId3"/>
          <a:stretch>
            <a:fillRect/>
          </a:stretch>
        </p:blipFill>
        <p:spPr>
          <a:xfrm>
            <a:off x="6318438" y="1793491"/>
            <a:ext cx="5216148" cy="4564129"/>
          </a:xfrm>
          <a:prstGeom prst="rect">
            <a:avLst/>
          </a:prstGeom>
        </p:spPr>
      </p:pic>
      <p:sp>
        <p:nvSpPr>
          <p:cNvPr id="7" name="文本框 6">
            <a:extLst>
              <a:ext uri="{FF2B5EF4-FFF2-40B4-BE49-F238E27FC236}">
                <a16:creationId xmlns:a16="http://schemas.microsoft.com/office/drawing/2014/main" id="{145674D0-9B7D-2325-023F-817759D6B2FE}"/>
              </a:ext>
            </a:extLst>
          </p:cNvPr>
          <p:cNvSpPr txBox="1"/>
          <p:nvPr/>
        </p:nvSpPr>
        <p:spPr>
          <a:xfrm>
            <a:off x="738398" y="2387896"/>
            <a:ext cx="3264642" cy="39658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a:t>Non-linear constraints</a:t>
            </a:r>
            <a:endParaRPr lang="zh-CN" altLang="en-US"/>
          </a:p>
        </p:txBody>
      </p:sp>
      <p:grpSp>
        <p:nvGrpSpPr>
          <p:cNvPr id="15" name="组合 14">
            <a:extLst>
              <a:ext uri="{FF2B5EF4-FFF2-40B4-BE49-F238E27FC236}">
                <a16:creationId xmlns:a16="http://schemas.microsoft.com/office/drawing/2014/main" id="{82FBCD16-FDB1-0255-1523-2C4EB996E9CC}"/>
              </a:ext>
            </a:extLst>
          </p:cNvPr>
          <p:cNvGrpSpPr/>
          <p:nvPr/>
        </p:nvGrpSpPr>
        <p:grpSpPr>
          <a:xfrm>
            <a:off x="759593" y="2859098"/>
            <a:ext cx="1765968" cy="893752"/>
            <a:chOff x="903022" y="2859098"/>
            <a:chExt cx="1765968" cy="893752"/>
          </a:xfrm>
        </p:grpSpPr>
        <p:pic>
          <p:nvPicPr>
            <p:cNvPr id="14" name="图片 13">
              <a:extLst>
                <a:ext uri="{FF2B5EF4-FFF2-40B4-BE49-F238E27FC236}">
                  <a16:creationId xmlns:a16="http://schemas.microsoft.com/office/drawing/2014/main" id="{54A58144-1DB6-5F1B-BA73-9F03462C0629}"/>
                </a:ext>
              </a:extLst>
            </p:cNvPr>
            <p:cNvPicPr>
              <a:picLocks noChangeAspect="1"/>
            </p:cNvPicPr>
            <p:nvPr/>
          </p:nvPicPr>
          <p:blipFill>
            <a:blip r:embed="rId4"/>
            <a:stretch>
              <a:fillRect/>
            </a:stretch>
          </p:blipFill>
          <p:spPr>
            <a:xfrm>
              <a:off x="903022" y="2859098"/>
              <a:ext cx="1765968" cy="893752"/>
            </a:xfrm>
            <a:prstGeom prst="rect">
              <a:avLst/>
            </a:prstGeom>
          </p:spPr>
        </p:pic>
        <p:sp>
          <p:nvSpPr>
            <p:cNvPr id="13" name="矩形: 圆角 12">
              <a:extLst>
                <a:ext uri="{FF2B5EF4-FFF2-40B4-BE49-F238E27FC236}">
                  <a16:creationId xmlns:a16="http://schemas.microsoft.com/office/drawing/2014/main" id="{2346A112-A3A8-43C7-4965-A9334AA57BF7}"/>
                </a:ext>
              </a:extLst>
            </p:cNvPr>
            <p:cNvSpPr/>
            <p:nvPr/>
          </p:nvSpPr>
          <p:spPr>
            <a:xfrm>
              <a:off x="1953260" y="2890520"/>
              <a:ext cx="668020" cy="576580"/>
            </a:xfrm>
            <a:prstGeom prst="roundRect">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486B71B1-4E28-6BBA-1AB5-281183C8668A}"/>
              </a:ext>
            </a:extLst>
          </p:cNvPr>
          <p:cNvGrpSpPr/>
          <p:nvPr/>
        </p:nvGrpSpPr>
        <p:grpSpPr>
          <a:xfrm>
            <a:off x="3235776" y="3232753"/>
            <a:ext cx="2256090" cy="488392"/>
            <a:chOff x="3284379" y="3222904"/>
            <a:chExt cx="2256090" cy="488392"/>
          </a:xfrm>
        </p:grpSpPr>
        <p:pic>
          <p:nvPicPr>
            <p:cNvPr id="10" name="图片 9">
              <a:extLst>
                <a:ext uri="{FF2B5EF4-FFF2-40B4-BE49-F238E27FC236}">
                  <a16:creationId xmlns:a16="http://schemas.microsoft.com/office/drawing/2014/main" id="{713AD5FF-A086-F10D-6DDC-A77E32D3FE3C}"/>
                </a:ext>
              </a:extLst>
            </p:cNvPr>
            <p:cNvPicPr>
              <a:picLocks noChangeAspect="1"/>
            </p:cNvPicPr>
            <p:nvPr/>
          </p:nvPicPr>
          <p:blipFill>
            <a:blip r:embed="rId5"/>
            <a:srcRect l="5673" t="41508" r="21902"/>
            <a:stretch/>
          </p:blipFill>
          <p:spPr>
            <a:xfrm>
              <a:off x="3284379" y="3222904"/>
              <a:ext cx="2256090" cy="488392"/>
            </a:xfrm>
            <a:prstGeom prst="rect">
              <a:avLst/>
            </a:prstGeom>
          </p:spPr>
        </p:pic>
        <p:sp>
          <p:nvSpPr>
            <p:cNvPr id="16" name="矩形: 圆角 15">
              <a:extLst>
                <a:ext uri="{FF2B5EF4-FFF2-40B4-BE49-F238E27FC236}">
                  <a16:creationId xmlns:a16="http://schemas.microsoft.com/office/drawing/2014/main" id="{44E47478-3DF8-3BB3-6BE9-FF10339137FF}"/>
                </a:ext>
              </a:extLst>
            </p:cNvPr>
            <p:cNvSpPr/>
            <p:nvPr/>
          </p:nvSpPr>
          <p:spPr>
            <a:xfrm>
              <a:off x="4492752" y="3222904"/>
              <a:ext cx="802887" cy="488392"/>
            </a:xfrm>
            <a:prstGeom prst="roundRect">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95910476-4D57-FDA7-E0F3-86136536CE9E}"/>
              </a:ext>
            </a:extLst>
          </p:cNvPr>
          <p:cNvGrpSpPr/>
          <p:nvPr/>
        </p:nvGrpSpPr>
        <p:grpSpPr>
          <a:xfrm>
            <a:off x="2828668" y="2788210"/>
            <a:ext cx="3070306" cy="396584"/>
            <a:chOff x="2947640" y="2802192"/>
            <a:chExt cx="3070306" cy="396584"/>
          </a:xfrm>
        </p:grpSpPr>
        <p:pic>
          <p:nvPicPr>
            <p:cNvPr id="12" name="图片 11">
              <a:extLst>
                <a:ext uri="{FF2B5EF4-FFF2-40B4-BE49-F238E27FC236}">
                  <a16:creationId xmlns:a16="http://schemas.microsoft.com/office/drawing/2014/main" id="{D2C87F69-7A0C-9A78-DD72-8BA6EAE59236}"/>
                </a:ext>
              </a:extLst>
            </p:cNvPr>
            <p:cNvPicPr>
              <a:picLocks noChangeAspect="1"/>
            </p:cNvPicPr>
            <p:nvPr/>
          </p:nvPicPr>
          <p:blipFill>
            <a:blip r:embed="rId5"/>
            <a:srcRect r="16210" b="59622"/>
            <a:stretch/>
          </p:blipFill>
          <p:spPr>
            <a:xfrm>
              <a:off x="2947640" y="2802192"/>
              <a:ext cx="3070306" cy="396583"/>
            </a:xfrm>
            <a:prstGeom prst="rect">
              <a:avLst/>
            </a:prstGeom>
          </p:spPr>
        </p:pic>
        <p:sp>
          <p:nvSpPr>
            <p:cNvPr id="17" name="矩形: 圆角 16">
              <a:extLst>
                <a:ext uri="{FF2B5EF4-FFF2-40B4-BE49-F238E27FC236}">
                  <a16:creationId xmlns:a16="http://schemas.microsoft.com/office/drawing/2014/main" id="{6349E2B6-2C59-61DA-7725-3BBBB65F41D8}"/>
                </a:ext>
              </a:extLst>
            </p:cNvPr>
            <p:cNvSpPr/>
            <p:nvPr/>
          </p:nvSpPr>
          <p:spPr>
            <a:xfrm>
              <a:off x="5558979" y="2890520"/>
              <a:ext cx="444806" cy="308256"/>
            </a:xfrm>
            <a:prstGeom prst="roundRect">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1B60E42-AACD-B745-B684-9E8031631565}"/>
                  </a:ext>
                </a:extLst>
              </p:cNvPr>
              <p:cNvSpPr txBox="1"/>
              <p:nvPr/>
            </p:nvSpPr>
            <p:spPr>
              <a:xfrm>
                <a:off x="670600" y="4503860"/>
                <a:ext cx="5202963" cy="369332"/>
              </a:xfrm>
              <a:prstGeom prst="rect">
                <a:avLst/>
              </a:prstGeom>
              <a:noFill/>
            </p:spPr>
            <p:txBody>
              <a:bodyPr wrap="none" rtlCol="0">
                <a:spAutoFit/>
              </a:bodyPr>
              <a:lstStyle/>
              <a:p>
                <a:r>
                  <a:rPr lang="en-US" altLang="zh-CN" b="0"/>
                  <a:t>Cycle length </a:t>
                </a:r>
                <a14:m>
                  <m:oMath xmlns:m="http://schemas.openxmlformats.org/officeDocument/2006/math">
                    <m:r>
                      <a:rPr lang="en-US" altLang="zh-CN" b="0" i="1" smtClean="0">
                        <a:latin typeface="Cambria Math" panose="02040503050406030204" pitchFamily="18" charset="0"/>
                      </a:rPr>
                      <m:t>𝐶</m:t>
                    </m:r>
                  </m:oMath>
                </a14:m>
                <a:r>
                  <a:rPr lang="en-US" altLang="zh-CN"/>
                  <a:t>: </a:t>
                </a:r>
                <a:r>
                  <a:rPr lang="en-US" altLang="zh-CN">
                    <a:solidFill>
                      <a:srgbClr val="C00000"/>
                    </a:solidFill>
                  </a:rPr>
                  <a:t>Enumerate</a:t>
                </a:r>
                <a:r>
                  <a:rPr lang="en-US" altLang="zh-CN"/>
                  <a:t> all feasiable values</a:t>
                </a:r>
                <a:endParaRPr lang="zh-CN" altLang="en-US"/>
              </a:p>
            </p:txBody>
          </p:sp>
        </mc:Choice>
        <mc:Fallback xmlns="">
          <p:sp>
            <p:nvSpPr>
              <p:cNvPr id="20" name="文本框 19">
                <a:extLst>
                  <a:ext uri="{FF2B5EF4-FFF2-40B4-BE49-F238E27FC236}">
                    <a16:creationId xmlns:a16="http://schemas.microsoft.com/office/drawing/2014/main" id="{21B60E42-AACD-B745-B684-9E8031631565}"/>
                  </a:ext>
                </a:extLst>
              </p:cNvPr>
              <p:cNvSpPr txBox="1">
                <a:spLocks noRot="1" noChangeAspect="1" noMove="1" noResize="1" noEditPoints="1" noAdjustHandles="1" noChangeArrowheads="1" noChangeShapeType="1" noTextEdit="1"/>
              </p:cNvSpPr>
              <p:nvPr/>
            </p:nvSpPr>
            <p:spPr>
              <a:xfrm>
                <a:off x="670600" y="4503860"/>
                <a:ext cx="5202963" cy="369332"/>
              </a:xfrm>
              <a:prstGeom prst="rect">
                <a:avLst/>
              </a:prstGeom>
              <a:blipFill>
                <a:blip r:embed="rId6"/>
                <a:stretch>
                  <a:fillRect l="-937" t="-10000" r="-117" b="-26667"/>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DFF807F0-1AB6-FAC4-8625-9C11A8BBC400}"/>
              </a:ext>
            </a:extLst>
          </p:cNvPr>
          <p:cNvSpPr txBox="1"/>
          <p:nvPr/>
        </p:nvSpPr>
        <p:spPr>
          <a:xfrm>
            <a:off x="510771" y="3967509"/>
            <a:ext cx="5296642" cy="39658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a:t>Transformed into </a:t>
            </a:r>
            <a:r>
              <a:rPr lang="en-US" altLang="zh-CN" b="1"/>
              <a:t>a series of MILP </a:t>
            </a:r>
            <a:r>
              <a:rPr lang="en-US" altLang="zh-CN"/>
              <a:t>by: </a:t>
            </a:r>
            <a:endParaRPr lang="zh-CN" altLang="en-US"/>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5D69768-633B-84E0-5235-58C5BB1F31A3}"/>
                  </a:ext>
                </a:extLst>
              </p:cNvPr>
              <p:cNvSpPr txBox="1"/>
              <p:nvPr/>
            </p:nvSpPr>
            <p:spPr>
              <a:xfrm>
                <a:off x="727779" y="4969295"/>
                <a:ext cx="4903265" cy="423321"/>
              </a:xfrm>
              <a:prstGeom prst="rect">
                <a:avLst/>
              </a:prstGeom>
              <a:noFill/>
            </p:spPr>
            <p:txBody>
              <a:bodyPr wrap="none" rtlCol="0">
                <a:spAutoFit/>
              </a:bodyPr>
              <a:lstStyle/>
              <a:p>
                <a:r>
                  <a:rPr lang="en-US" altLang="zh-CN"/>
                  <a:t>Indicator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𝛿</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,2,</m:t>
                        </m:r>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𝑝</m:t>
                        </m:r>
                      </m:sup>
                    </m:sSubSup>
                  </m:oMath>
                </a14:m>
                <a:r>
                  <a:rPr lang="en-US" altLang="zh-CN"/>
                  <a:t>: </a:t>
                </a:r>
                <a:r>
                  <a:rPr lang="en-US" altLang="zh-CN">
                    <a:solidFill>
                      <a:srgbClr val="C00000"/>
                    </a:solidFill>
                  </a:rPr>
                  <a:t>Enumerate</a:t>
                </a:r>
                <a:r>
                  <a:rPr lang="en-US" altLang="zh-CN"/>
                  <a:t> with in </a:t>
                </a:r>
                <a14:m>
                  <m:oMath xmlns:m="http://schemas.openxmlformats.org/officeDocument/2006/math">
                    <m:r>
                      <a:rPr lang="en-US" altLang="zh-CN" b="0" i="1" smtClean="0">
                        <a:latin typeface="Cambria Math" panose="02040503050406030204" pitchFamily="18" charset="0"/>
                      </a:rPr>
                      <m:t>[1,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−2]</m:t>
                    </m:r>
                  </m:oMath>
                </a14:m>
                <a:endParaRPr lang="zh-CN" altLang="en-US"/>
              </a:p>
            </p:txBody>
          </p:sp>
        </mc:Choice>
        <mc:Fallback xmlns="">
          <p:sp>
            <p:nvSpPr>
              <p:cNvPr id="22" name="文本框 21">
                <a:extLst>
                  <a:ext uri="{FF2B5EF4-FFF2-40B4-BE49-F238E27FC236}">
                    <a16:creationId xmlns:a16="http://schemas.microsoft.com/office/drawing/2014/main" id="{55D69768-633B-84E0-5235-58C5BB1F31A3}"/>
                  </a:ext>
                </a:extLst>
              </p:cNvPr>
              <p:cNvSpPr txBox="1">
                <a:spLocks noRot="1" noChangeAspect="1" noMove="1" noResize="1" noEditPoints="1" noAdjustHandles="1" noChangeArrowheads="1" noChangeShapeType="1" noTextEdit="1"/>
              </p:cNvSpPr>
              <p:nvPr/>
            </p:nvSpPr>
            <p:spPr>
              <a:xfrm>
                <a:off x="727779" y="4969295"/>
                <a:ext cx="4903265" cy="423321"/>
              </a:xfrm>
              <a:prstGeom prst="rect">
                <a:avLst/>
              </a:prstGeom>
              <a:blipFill>
                <a:blip r:embed="rId7"/>
                <a:stretch>
                  <a:fillRect l="-994" t="-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FA9B55E-4DD9-B7F6-20E8-74E10C0F77AC}"/>
                  </a:ext>
                </a:extLst>
              </p:cNvPr>
              <p:cNvSpPr txBox="1"/>
              <p:nvPr/>
            </p:nvSpPr>
            <p:spPr>
              <a:xfrm>
                <a:off x="970793" y="5488719"/>
                <a:ext cx="3052567" cy="369332"/>
              </a:xfrm>
              <a:prstGeom prst="rect">
                <a:avLst/>
              </a:prstGeom>
              <a:noFill/>
            </p:spPr>
            <p:txBody>
              <a:bodyPr wrap="none" rtlCol="0">
                <a:spAutoFit/>
              </a:bodyPr>
              <a:lstStyle/>
              <a:p>
                <a:r>
                  <a:rPr lang="en-US" altLang="zh-CN"/>
                  <a:t>Multiplier </a:t>
                </a:r>
                <a14:m>
                  <m:oMath xmlns:m="http://schemas.openxmlformats.org/officeDocument/2006/math">
                    <m:r>
                      <a:rPr lang="en-US" altLang="zh-CN" b="0" i="1" smtClean="0">
                        <a:latin typeface="Cambria Math" panose="02040503050406030204" pitchFamily="18" charset="0"/>
                      </a:rPr>
                      <m:t>𝜇</m:t>
                    </m:r>
                  </m:oMath>
                </a14:m>
                <a:r>
                  <a:rPr lang="en-US" altLang="zh-CN"/>
                  <a:t>: </a:t>
                </a:r>
                <a:r>
                  <a:rPr lang="en-US" altLang="zh-CN">
                    <a:solidFill>
                      <a:srgbClr val="C00000"/>
                    </a:solidFill>
                  </a:rPr>
                  <a:t>Binary search</a:t>
                </a:r>
                <a:endParaRPr lang="zh-CN" altLang="en-US">
                  <a:solidFill>
                    <a:srgbClr val="C00000"/>
                  </a:solidFill>
                </a:endParaRPr>
              </a:p>
            </p:txBody>
          </p:sp>
        </mc:Choice>
        <mc:Fallback xmlns="">
          <p:sp>
            <p:nvSpPr>
              <p:cNvPr id="23" name="文本框 22">
                <a:extLst>
                  <a:ext uri="{FF2B5EF4-FFF2-40B4-BE49-F238E27FC236}">
                    <a16:creationId xmlns:a16="http://schemas.microsoft.com/office/drawing/2014/main" id="{CFA9B55E-4DD9-B7F6-20E8-74E10C0F77AC}"/>
                  </a:ext>
                </a:extLst>
              </p:cNvPr>
              <p:cNvSpPr txBox="1">
                <a:spLocks noRot="1" noChangeAspect="1" noMove="1" noResize="1" noEditPoints="1" noAdjustHandles="1" noChangeArrowheads="1" noChangeShapeType="1" noTextEdit="1"/>
              </p:cNvSpPr>
              <p:nvPr/>
            </p:nvSpPr>
            <p:spPr>
              <a:xfrm>
                <a:off x="970793" y="5488719"/>
                <a:ext cx="3052567" cy="369332"/>
              </a:xfrm>
              <a:prstGeom prst="rect">
                <a:avLst/>
              </a:prstGeom>
              <a:blipFill>
                <a:blip r:embed="rId8"/>
                <a:stretch>
                  <a:fillRect l="-1597" t="-8197" r="-1198"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46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EA1F-C302-E38B-52B5-9E4457EF83BA}"/>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374A9BCB-6F59-454C-39E7-826AAED5067F}"/>
              </a:ext>
            </a:extLst>
          </p:cNvPr>
          <p:cNvSpPr/>
          <p:nvPr/>
        </p:nvSpPr>
        <p:spPr>
          <a:xfrm>
            <a:off x="4920724" y="1215536"/>
            <a:ext cx="2086036" cy="584775"/>
          </a:xfrm>
          <a:prstGeom prst="rect">
            <a:avLst/>
          </a:prstGeom>
        </p:spPr>
        <p:txBody>
          <a:bodyPr vert="horz" wrap="square" anchor="ctr">
            <a:spAutoFit/>
          </a:bodyPr>
          <a:lstStyle/>
          <a:p>
            <a:pPr algn="dist"/>
            <a:r>
              <a:rPr lang="en-US" altLang="zh-CN" sz="3200" b="1" dirty="0">
                <a:solidFill>
                  <a:schemeClr val="accent3"/>
                </a:solidFill>
              </a:rPr>
              <a:t>Contents</a:t>
            </a:r>
          </a:p>
        </p:txBody>
      </p:sp>
      <p:sp>
        <p:nvSpPr>
          <p:cNvPr id="6" name="íšļidê">
            <a:extLst>
              <a:ext uri="{FF2B5EF4-FFF2-40B4-BE49-F238E27FC236}">
                <a16:creationId xmlns:a16="http://schemas.microsoft.com/office/drawing/2014/main" id="{B0E84FD8-9666-D193-BD13-77FBC36D2C03}"/>
              </a:ext>
            </a:extLst>
          </p:cNvPr>
          <p:cNvSpPr/>
          <p:nvPr/>
        </p:nvSpPr>
        <p:spPr>
          <a:xfrm>
            <a:off x="2573760" y="3694936"/>
            <a:ext cx="624349" cy="624349"/>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rPr>
              <a:t>03</a:t>
            </a:r>
            <a:endParaRPr lang="en-US" altLang="zh-CN" dirty="0">
              <a:latin typeface="Impact" panose="020B0806030902050204" pitchFamily="34" charset="0"/>
            </a:endParaRPr>
          </a:p>
        </p:txBody>
      </p:sp>
      <p:cxnSp>
        <p:nvCxnSpPr>
          <p:cNvPr id="7" name="直接连接符 6">
            <a:extLst>
              <a:ext uri="{FF2B5EF4-FFF2-40B4-BE49-F238E27FC236}">
                <a16:creationId xmlns:a16="http://schemas.microsoft.com/office/drawing/2014/main" id="{1535FA41-4767-0862-82EA-88441997160E}"/>
              </a:ext>
            </a:extLst>
          </p:cNvPr>
          <p:cNvCxnSpPr>
            <a:cxnSpLocks/>
          </p:cNvCxnSpPr>
          <p:nvPr/>
        </p:nvCxnSpPr>
        <p:spPr>
          <a:xfrm>
            <a:off x="3406760" y="2832138"/>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48B72CB-6E81-B4DF-8DF6-5BEEE3C49EC1}"/>
              </a:ext>
            </a:extLst>
          </p:cNvPr>
          <p:cNvCxnSpPr>
            <a:cxnSpLocks/>
          </p:cNvCxnSpPr>
          <p:nvPr/>
        </p:nvCxnSpPr>
        <p:spPr>
          <a:xfrm>
            <a:off x="3406760" y="362068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40">
            <a:extLst>
              <a:ext uri="{FF2B5EF4-FFF2-40B4-BE49-F238E27FC236}">
                <a16:creationId xmlns:a16="http://schemas.microsoft.com/office/drawing/2014/main" id="{177D8F8D-8F60-4E81-308F-22D9E1CC0847}"/>
              </a:ext>
            </a:extLst>
          </p:cNvPr>
          <p:cNvSpPr txBox="1">
            <a:spLocks/>
          </p:cNvSpPr>
          <p:nvPr/>
        </p:nvSpPr>
        <p:spPr>
          <a:xfrm>
            <a:off x="3406759" y="2141800"/>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Problem description</a:t>
            </a:r>
            <a:endParaRPr lang="zh-CN" altLang="en-US" dirty="0"/>
          </a:p>
        </p:txBody>
      </p:sp>
      <p:sp>
        <p:nvSpPr>
          <p:cNvPr id="10" name="文本占位符 40">
            <a:extLst>
              <a:ext uri="{FF2B5EF4-FFF2-40B4-BE49-F238E27FC236}">
                <a16:creationId xmlns:a16="http://schemas.microsoft.com/office/drawing/2014/main" id="{8B602129-5CFB-A2C4-2965-EF997DBE613A}"/>
              </a:ext>
            </a:extLst>
          </p:cNvPr>
          <p:cNvSpPr txBox="1">
            <a:spLocks/>
          </p:cNvSpPr>
          <p:nvPr/>
        </p:nvSpPr>
        <p:spPr>
          <a:xfrm>
            <a:off x="3406759" y="2930343"/>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Unconventional design concepts</a:t>
            </a:r>
            <a:endParaRPr lang="zh-CN" altLang="en-US" dirty="0"/>
          </a:p>
        </p:txBody>
      </p:sp>
      <p:sp>
        <p:nvSpPr>
          <p:cNvPr id="11" name="iślïḑé">
            <a:extLst>
              <a:ext uri="{FF2B5EF4-FFF2-40B4-BE49-F238E27FC236}">
                <a16:creationId xmlns:a16="http://schemas.microsoft.com/office/drawing/2014/main" id="{559E6471-13FC-009A-1C4B-AF864F7C5EFB}"/>
              </a:ext>
            </a:extLst>
          </p:cNvPr>
          <p:cNvSpPr>
            <a:spLocks noChangeArrowheads="1"/>
          </p:cNvSpPr>
          <p:nvPr/>
        </p:nvSpPr>
        <p:spPr bwMode="auto">
          <a:xfrm>
            <a:off x="2573760" y="2141800"/>
            <a:ext cx="623887" cy="623888"/>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a:solidFill>
                  <a:srgbClr val="000000"/>
                </a:solidFill>
                <a:latin typeface="Impact" panose="020B0806030902050204" pitchFamily="34" charset="0"/>
                <a:sym typeface="Impact" panose="020B0806030902050204" pitchFamily="34" charset="0"/>
              </a:rPr>
              <a:t>01</a:t>
            </a:r>
            <a:endParaRPr lang="zh-CN" altLang="en-US">
              <a:solidFill>
                <a:srgbClr val="000000"/>
              </a:solidFill>
              <a:latin typeface="Impact" panose="020B0806030902050204" pitchFamily="34" charset="0"/>
            </a:endParaRPr>
          </a:p>
        </p:txBody>
      </p:sp>
      <p:sp>
        <p:nvSpPr>
          <p:cNvPr id="12" name="í$ļíḓè">
            <a:extLst>
              <a:ext uri="{FF2B5EF4-FFF2-40B4-BE49-F238E27FC236}">
                <a16:creationId xmlns:a16="http://schemas.microsoft.com/office/drawing/2014/main" id="{0BC198BD-3EBE-60E2-5FB0-957ABE19CC49}"/>
              </a:ext>
            </a:extLst>
          </p:cNvPr>
          <p:cNvSpPr>
            <a:spLocks noChangeArrowheads="1"/>
          </p:cNvSpPr>
          <p:nvPr/>
        </p:nvSpPr>
        <p:spPr bwMode="auto">
          <a:xfrm>
            <a:off x="2573760" y="2933963"/>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sym typeface="Impact" panose="020B0806030902050204" pitchFamily="34" charset="0"/>
              </a:rPr>
              <a:t>02</a:t>
            </a:r>
            <a:endParaRPr lang="zh-CN" altLang="en-US">
              <a:latin typeface="Impact" panose="020B0806030902050204" pitchFamily="34" charset="0"/>
            </a:endParaRPr>
          </a:p>
        </p:txBody>
      </p:sp>
      <p:cxnSp>
        <p:nvCxnSpPr>
          <p:cNvPr id="13" name="直接连接符 12">
            <a:extLst>
              <a:ext uri="{FF2B5EF4-FFF2-40B4-BE49-F238E27FC236}">
                <a16:creationId xmlns:a16="http://schemas.microsoft.com/office/drawing/2014/main" id="{791E2689-27AC-C22B-7B31-6F01CF30EF5A}"/>
              </a:ext>
            </a:extLst>
          </p:cNvPr>
          <p:cNvCxnSpPr>
            <a:cxnSpLocks/>
          </p:cNvCxnSpPr>
          <p:nvPr/>
        </p:nvCxnSpPr>
        <p:spPr>
          <a:xfrm>
            <a:off x="3406760" y="521165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D7E970E-799E-0B9B-3C7F-A3B3EB4F5C30}"/>
              </a:ext>
            </a:extLst>
          </p:cNvPr>
          <p:cNvCxnSpPr>
            <a:cxnSpLocks/>
          </p:cNvCxnSpPr>
          <p:nvPr/>
        </p:nvCxnSpPr>
        <p:spPr>
          <a:xfrm>
            <a:off x="3411840" y="4399994"/>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占位符 40">
            <a:extLst>
              <a:ext uri="{FF2B5EF4-FFF2-40B4-BE49-F238E27FC236}">
                <a16:creationId xmlns:a16="http://schemas.microsoft.com/office/drawing/2014/main" id="{82FFB152-9966-B813-61E1-0EBE25E5CAE2}"/>
              </a:ext>
            </a:extLst>
          </p:cNvPr>
          <p:cNvSpPr txBox="1">
            <a:spLocks/>
          </p:cNvSpPr>
          <p:nvPr/>
        </p:nvSpPr>
        <p:spPr>
          <a:xfrm>
            <a:off x="3406759" y="4521313"/>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t>Experiments</a:t>
            </a:r>
            <a:endParaRPr lang="zh-CN" altLang="en-US" b="1" dirty="0"/>
          </a:p>
        </p:txBody>
      </p:sp>
      <p:sp>
        <p:nvSpPr>
          <p:cNvPr id="16" name="文本占位符 40">
            <a:extLst>
              <a:ext uri="{FF2B5EF4-FFF2-40B4-BE49-F238E27FC236}">
                <a16:creationId xmlns:a16="http://schemas.microsoft.com/office/drawing/2014/main" id="{7469FC3D-AF55-ECA8-6C3F-FB4ED8459342}"/>
              </a:ext>
            </a:extLst>
          </p:cNvPr>
          <p:cNvSpPr txBox="1">
            <a:spLocks/>
          </p:cNvSpPr>
          <p:nvPr/>
        </p:nvSpPr>
        <p:spPr>
          <a:xfrm>
            <a:off x="3406759" y="5326584"/>
            <a:ext cx="6477891"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Conclusion</a:t>
            </a:r>
            <a:endParaRPr lang="zh-CN" altLang="en-US" dirty="0"/>
          </a:p>
        </p:txBody>
      </p:sp>
      <p:sp>
        <p:nvSpPr>
          <p:cNvPr id="17" name="iślïḑé">
            <a:extLst>
              <a:ext uri="{FF2B5EF4-FFF2-40B4-BE49-F238E27FC236}">
                <a16:creationId xmlns:a16="http://schemas.microsoft.com/office/drawing/2014/main" id="{11701B20-B07B-EFC0-0733-12E63CF21FAF}"/>
              </a:ext>
            </a:extLst>
          </p:cNvPr>
          <p:cNvSpPr>
            <a:spLocks noChangeArrowheads="1"/>
          </p:cNvSpPr>
          <p:nvPr/>
        </p:nvSpPr>
        <p:spPr bwMode="auto">
          <a:xfrm>
            <a:off x="2573760" y="4521313"/>
            <a:ext cx="623887" cy="623888"/>
          </a:xfrm>
          <a:prstGeom prst="ellipse">
            <a:avLst/>
          </a:prstGeom>
          <a:solidFill>
            <a:srgbClr val="0B5AA8"/>
          </a:solidFill>
          <a:ln>
            <a:noFill/>
          </a:ln>
        </p:spPr>
        <p:txBody>
          <a:bodyPr anchor="ctr"/>
          <a:lstStyle/>
          <a:p>
            <a:pPr algn="ctr"/>
            <a:r>
              <a:rPr lang="en-US" altLang="zh-CN" dirty="0">
                <a:solidFill>
                  <a:schemeClr val="bg1"/>
                </a:solidFill>
                <a:latin typeface="Impact" panose="020B0806030902050204" pitchFamily="34" charset="0"/>
                <a:sym typeface="Impact" panose="020B0806030902050204" pitchFamily="34" charset="0"/>
              </a:rPr>
              <a:t>04</a:t>
            </a:r>
            <a:endParaRPr lang="zh-CN" altLang="en-US" dirty="0">
              <a:solidFill>
                <a:schemeClr val="bg1"/>
              </a:solidFill>
              <a:latin typeface="Impact" panose="020B0806030902050204" pitchFamily="34" charset="0"/>
            </a:endParaRPr>
          </a:p>
        </p:txBody>
      </p:sp>
      <p:sp>
        <p:nvSpPr>
          <p:cNvPr id="18" name="í$ļíḓè">
            <a:extLst>
              <a:ext uri="{FF2B5EF4-FFF2-40B4-BE49-F238E27FC236}">
                <a16:creationId xmlns:a16="http://schemas.microsoft.com/office/drawing/2014/main" id="{A9D55B64-58CF-AF55-01DD-BF3DC89761B2}"/>
              </a:ext>
            </a:extLst>
          </p:cNvPr>
          <p:cNvSpPr>
            <a:spLocks noChangeArrowheads="1"/>
          </p:cNvSpPr>
          <p:nvPr/>
        </p:nvSpPr>
        <p:spPr bwMode="auto">
          <a:xfrm>
            <a:off x="2573760" y="5313476"/>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05</a:t>
            </a:r>
            <a:endParaRPr lang="zh-CN" altLang="en-US" dirty="0"/>
          </a:p>
        </p:txBody>
      </p:sp>
      <p:sp>
        <p:nvSpPr>
          <p:cNvPr id="19" name="文本占位符 40">
            <a:extLst>
              <a:ext uri="{FF2B5EF4-FFF2-40B4-BE49-F238E27FC236}">
                <a16:creationId xmlns:a16="http://schemas.microsoft.com/office/drawing/2014/main" id="{6B6195B9-7E1C-150A-DA49-440018AC12D6}"/>
              </a:ext>
            </a:extLst>
          </p:cNvPr>
          <p:cNvSpPr txBox="1">
            <a:spLocks/>
          </p:cNvSpPr>
          <p:nvPr/>
        </p:nvSpPr>
        <p:spPr>
          <a:xfrm>
            <a:off x="3406759" y="3704240"/>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Model formulation</a:t>
            </a:r>
            <a:endParaRPr lang="zh-CN" altLang="en-US" dirty="0"/>
          </a:p>
        </p:txBody>
      </p:sp>
    </p:spTree>
    <p:extLst>
      <p:ext uri="{BB962C8B-B14F-4D97-AF65-F5344CB8AC3E}">
        <p14:creationId xmlns:p14="http://schemas.microsoft.com/office/powerpoint/2010/main" val="75936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86CC5A8-5016-C5D3-B937-D42534641771}"/>
              </a:ext>
            </a:extLst>
          </p:cNvPr>
          <p:cNvSpPr>
            <a:spLocks noGrp="1"/>
          </p:cNvSpPr>
          <p:nvPr>
            <p:ph type="title"/>
          </p:nvPr>
        </p:nvSpPr>
        <p:spPr>
          <a:xfrm>
            <a:off x="395981" y="212333"/>
            <a:ext cx="6783032" cy="948130"/>
          </a:xfrm>
        </p:spPr>
        <p:txBody>
          <a:bodyPr/>
          <a:lstStyle/>
          <a:p>
            <a:r>
              <a:rPr lang="en-US" altLang="zh-CN"/>
              <a:t>Experiments</a:t>
            </a:r>
            <a:endParaRPr lang="zh-CN" altLang="en-US"/>
          </a:p>
        </p:txBody>
      </p:sp>
      <p:sp>
        <p:nvSpPr>
          <p:cNvPr id="2" name="矩形 1">
            <a:extLst>
              <a:ext uri="{FF2B5EF4-FFF2-40B4-BE49-F238E27FC236}">
                <a16:creationId xmlns:a16="http://schemas.microsoft.com/office/drawing/2014/main" id="{7EEBEC31-E981-7D55-2889-CDB037235C60}"/>
              </a:ext>
            </a:extLst>
          </p:cNvPr>
          <p:cNvSpPr/>
          <p:nvPr/>
        </p:nvSpPr>
        <p:spPr>
          <a:xfrm>
            <a:off x="395982" y="1297657"/>
            <a:ext cx="3959708"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Optimal intersection design</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4" name="矩形 3">
            <a:extLst>
              <a:ext uri="{FF2B5EF4-FFF2-40B4-BE49-F238E27FC236}">
                <a16:creationId xmlns:a16="http://schemas.microsoft.com/office/drawing/2014/main" id="{E2C2683F-CE14-9A62-D3EB-C06D58752654}"/>
              </a:ext>
            </a:extLst>
          </p:cNvPr>
          <p:cNvSpPr/>
          <p:nvPr/>
        </p:nvSpPr>
        <p:spPr>
          <a:xfrm>
            <a:off x="6110635" y="1297657"/>
            <a:ext cx="3123966"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Performance index </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8" name="文本框 7">
            <a:extLst>
              <a:ext uri="{FF2B5EF4-FFF2-40B4-BE49-F238E27FC236}">
                <a16:creationId xmlns:a16="http://schemas.microsoft.com/office/drawing/2014/main" id="{DA044E5F-A848-66A0-0BE2-289C923FDFA9}"/>
              </a:ext>
            </a:extLst>
          </p:cNvPr>
          <p:cNvSpPr txBox="1"/>
          <p:nvPr/>
        </p:nvSpPr>
        <p:spPr>
          <a:xfrm>
            <a:off x="447430" y="2309359"/>
            <a:ext cx="869149" cy="369332"/>
          </a:xfrm>
          <a:prstGeom prst="rect">
            <a:avLst/>
          </a:prstGeom>
          <a:noFill/>
        </p:spPr>
        <p:txBody>
          <a:bodyPr wrap="none" rtlCol="0">
            <a:spAutoFit/>
          </a:bodyPr>
          <a:lstStyle/>
          <a:p>
            <a:pPr algn="ctr"/>
            <a:r>
              <a:rPr lang="en-US" altLang="zh-CN" b="1"/>
              <a:t>C-SRL</a:t>
            </a:r>
          </a:p>
        </p:txBody>
      </p:sp>
      <p:pic>
        <p:nvPicPr>
          <p:cNvPr id="9" name="图片 8">
            <a:extLst>
              <a:ext uri="{FF2B5EF4-FFF2-40B4-BE49-F238E27FC236}">
                <a16:creationId xmlns:a16="http://schemas.microsoft.com/office/drawing/2014/main" id="{F7588851-CADA-4AFD-E28F-FE93F5155699}"/>
              </a:ext>
            </a:extLst>
          </p:cNvPr>
          <p:cNvPicPr>
            <a:picLocks noChangeAspect="1"/>
          </p:cNvPicPr>
          <p:nvPr/>
        </p:nvPicPr>
        <p:blipFill>
          <a:blip r:embed="rId3"/>
          <a:stretch>
            <a:fillRect/>
          </a:stretch>
        </p:blipFill>
        <p:spPr>
          <a:xfrm>
            <a:off x="3078663" y="1779502"/>
            <a:ext cx="2554054" cy="1440000"/>
          </a:xfrm>
          <a:prstGeom prst="rect">
            <a:avLst/>
          </a:prstGeom>
          <a:ln>
            <a:solidFill>
              <a:schemeClr val="accent6">
                <a:lumMod val="75000"/>
              </a:schemeClr>
            </a:solidFill>
          </a:ln>
        </p:spPr>
      </p:pic>
      <p:pic>
        <p:nvPicPr>
          <p:cNvPr id="10" name="图片 9">
            <a:extLst>
              <a:ext uri="{FF2B5EF4-FFF2-40B4-BE49-F238E27FC236}">
                <a16:creationId xmlns:a16="http://schemas.microsoft.com/office/drawing/2014/main" id="{82BDA963-9ACA-135D-876F-7BB7C8BFEF3C}"/>
              </a:ext>
            </a:extLst>
          </p:cNvPr>
          <p:cNvPicPr>
            <a:picLocks noChangeAspect="1"/>
          </p:cNvPicPr>
          <p:nvPr/>
        </p:nvPicPr>
        <p:blipFill>
          <a:blip r:embed="rId4"/>
          <a:stretch>
            <a:fillRect/>
          </a:stretch>
        </p:blipFill>
        <p:spPr>
          <a:xfrm>
            <a:off x="3078663" y="3270139"/>
            <a:ext cx="2554054" cy="1440000"/>
          </a:xfrm>
          <a:prstGeom prst="rect">
            <a:avLst/>
          </a:prstGeom>
          <a:ln>
            <a:solidFill>
              <a:schemeClr val="accent6">
                <a:lumMod val="75000"/>
              </a:schemeClr>
            </a:solidFill>
          </a:ln>
        </p:spPr>
      </p:pic>
      <p:pic>
        <p:nvPicPr>
          <p:cNvPr id="11" name="图片 10">
            <a:extLst>
              <a:ext uri="{FF2B5EF4-FFF2-40B4-BE49-F238E27FC236}">
                <a16:creationId xmlns:a16="http://schemas.microsoft.com/office/drawing/2014/main" id="{E574C542-51A3-BD82-CCBA-99A537C3BBD1}"/>
              </a:ext>
            </a:extLst>
          </p:cNvPr>
          <p:cNvPicPr>
            <a:picLocks noChangeAspect="1"/>
          </p:cNvPicPr>
          <p:nvPr/>
        </p:nvPicPr>
        <p:blipFill>
          <a:blip r:embed="rId5"/>
          <a:stretch>
            <a:fillRect/>
          </a:stretch>
        </p:blipFill>
        <p:spPr>
          <a:xfrm>
            <a:off x="3078663" y="4760775"/>
            <a:ext cx="2554054" cy="1440000"/>
          </a:xfrm>
          <a:prstGeom prst="rect">
            <a:avLst/>
          </a:prstGeom>
          <a:ln>
            <a:solidFill>
              <a:schemeClr val="accent6">
                <a:lumMod val="75000"/>
              </a:schemeClr>
            </a:solidFill>
          </a:ln>
        </p:spPr>
      </p:pic>
      <p:sp>
        <p:nvSpPr>
          <p:cNvPr id="12" name="文本框 11">
            <a:extLst>
              <a:ext uri="{FF2B5EF4-FFF2-40B4-BE49-F238E27FC236}">
                <a16:creationId xmlns:a16="http://schemas.microsoft.com/office/drawing/2014/main" id="{9554B795-F606-3F42-8EFF-C912A5476390}"/>
              </a:ext>
            </a:extLst>
          </p:cNvPr>
          <p:cNvSpPr txBox="1"/>
          <p:nvPr/>
        </p:nvSpPr>
        <p:spPr>
          <a:xfrm>
            <a:off x="447429" y="3805473"/>
            <a:ext cx="878767" cy="369332"/>
          </a:xfrm>
          <a:prstGeom prst="rect">
            <a:avLst/>
          </a:prstGeom>
          <a:noFill/>
        </p:spPr>
        <p:txBody>
          <a:bodyPr wrap="none" rtlCol="0">
            <a:spAutoFit/>
          </a:bodyPr>
          <a:lstStyle/>
          <a:p>
            <a:pPr algn="ctr"/>
            <a:r>
              <a:rPr lang="en-US" altLang="zh-CN" b="1"/>
              <a:t>V-SRL</a:t>
            </a:r>
            <a:endParaRPr lang="zh-CN" altLang="en-US" b="1"/>
          </a:p>
        </p:txBody>
      </p:sp>
      <p:sp>
        <p:nvSpPr>
          <p:cNvPr id="13" name="文本框 12">
            <a:extLst>
              <a:ext uri="{FF2B5EF4-FFF2-40B4-BE49-F238E27FC236}">
                <a16:creationId xmlns:a16="http://schemas.microsoft.com/office/drawing/2014/main" id="{F5E011E3-1E1C-D769-E993-7B14739485CE}"/>
              </a:ext>
            </a:extLst>
          </p:cNvPr>
          <p:cNvSpPr txBox="1"/>
          <p:nvPr/>
        </p:nvSpPr>
        <p:spPr>
          <a:xfrm>
            <a:off x="447429" y="5271334"/>
            <a:ext cx="865943" cy="369332"/>
          </a:xfrm>
          <a:prstGeom prst="rect">
            <a:avLst/>
          </a:prstGeom>
          <a:noFill/>
        </p:spPr>
        <p:txBody>
          <a:bodyPr wrap="none" rtlCol="0">
            <a:spAutoFit/>
          </a:bodyPr>
          <a:lstStyle/>
          <a:p>
            <a:pPr algn="ctr"/>
            <a:r>
              <a:rPr lang="en-US" altLang="zh-CN" b="1"/>
              <a:t>P-SRL</a:t>
            </a:r>
            <a:endParaRPr lang="zh-CN" altLang="en-US" b="1"/>
          </a:p>
        </p:txBody>
      </p:sp>
      <p:grpSp>
        <p:nvGrpSpPr>
          <p:cNvPr id="17" name="组合 16">
            <a:extLst>
              <a:ext uri="{FF2B5EF4-FFF2-40B4-BE49-F238E27FC236}">
                <a16:creationId xmlns:a16="http://schemas.microsoft.com/office/drawing/2014/main" id="{6AD56E93-89FE-C479-5151-AA54D28A231E}"/>
              </a:ext>
            </a:extLst>
          </p:cNvPr>
          <p:cNvGrpSpPr/>
          <p:nvPr/>
        </p:nvGrpSpPr>
        <p:grpSpPr>
          <a:xfrm>
            <a:off x="1477620" y="1779502"/>
            <a:ext cx="1440000" cy="1440000"/>
            <a:chOff x="1477620" y="1779502"/>
            <a:chExt cx="1440000" cy="1440000"/>
          </a:xfrm>
        </p:grpSpPr>
        <p:pic>
          <p:nvPicPr>
            <p:cNvPr id="3" name="图片 2">
              <a:extLst>
                <a:ext uri="{FF2B5EF4-FFF2-40B4-BE49-F238E27FC236}">
                  <a16:creationId xmlns:a16="http://schemas.microsoft.com/office/drawing/2014/main" id="{57BE9BAC-C673-1C87-7DCB-0BBBB0D4EAF3}"/>
                </a:ext>
              </a:extLst>
            </p:cNvPr>
            <p:cNvPicPr>
              <a:picLocks noChangeAspect="1"/>
            </p:cNvPicPr>
            <p:nvPr/>
          </p:nvPicPr>
          <p:blipFill>
            <a:blip r:embed="rId6"/>
            <a:stretch>
              <a:fillRect/>
            </a:stretch>
          </p:blipFill>
          <p:spPr>
            <a:xfrm>
              <a:off x="1477620" y="1779502"/>
              <a:ext cx="1440000" cy="1440000"/>
            </a:xfrm>
            <a:prstGeom prst="rect">
              <a:avLst/>
            </a:prstGeom>
          </p:spPr>
        </p:pic>
        <p:sp>
          <p:nvSpPr>
            <p:cNvPr id="16" name="矩形 15">
              <a:extLst>
                <a:ext uri="{FF2B5EF4-FFF2-40B4-BE49-F238E27FC236}">
                  <a16:creationId xmlns:a16="http://schemas.microsoft.com/office/drawing/2014/main" id="{BAB88EF1-28FB-FEE4-53F1-EB6D66257E3E}"/>
                </a:ext>
              </a:extLst>
            </p:cNvPr>
            <p:cNvSpPr/>
            <p:nvPr/>
          </p:nvSpPr>
          <p:spPr>
            <a:xfrm>
              <a:off x="2600324" y="2124075"/>
              <a:ext cx="257175" cy="93345"/>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565DAB52-03A1-EF3D-768A-D539B136EEC8}"/>
              </a:ext>
            </a:extLst>
          </p:cNvPr>
          <p:cNvGrpSpPr/>
          <p:nvPr/>
        </p:nvGrpSpPr>
        <p:grpSpPr>
          <a:xfrm>
            <a:off x="1477620" y="3270139"/>
            <a:ext cx="1440000" cy="1440000"/>
            <a:chOff x="1477620" y="3270139"/>
            <a:chExt cx="1440000" cy="1440000"/>
          </a:xfrm>
        </p:grpSpPr>
        <p:pic>
          <p:nvPicPr>
            <p:cNvPr id="6" name="图片 5">
              <a:extLst>
                <a:ext uri="{FF2B5EF4-FFF2-40B4-BE49-F238E27FC236}">
                  <a16:creationId xmlns:a16="http://schemas.microsoft.com/office/drawing/2014/main" id="{B679843D-181E-B0CD-ACFC-A656DE2A57DA}"/>
                </a:ext>
              </a:extLst>
            </p:cNvPr>
            <p:cNvPicPr>
              <a:picLocks noChangeAspect="1"/>
            </p:cNvPicPr>
            <p:nvPr/>
          </p:nvPicPr>
          <p:blipFill>
            <a:blip r:embed="rId7"/>
            <a:stretch>
              <a:fillRect/>
            </a:stretch>
          </p:blipFill>
          <p:spPr>
            <a:xfrm>
              <a:off x="1477620" y="3270139"/>
              <a:ext cx="1440000" cy="1440000"/>
            </a:xfrm>
            <a:prstGeom prst="rect">
              <a:avLst/>
            </a:prstGeom>
          </p:spPr>
        </p:pic>
        <p:sp>
          <p:nvSpPr>
            <p:cNvPr id="18" name="矩形 17">
              <a:extLst>
                <a:ext uri="{FF2B5EF4-FFF2-40B4-BE49-F238E27FC236}">
                  <a16:creationId xmlns:a16="http://schemas.microsoft.com/office/drawing/2014/main" id="{C46B07EC-91BD-5286-BAAD-FA2F1767ACE9}"/>
                </a:ext>
              </a:extLst>
            </p:cNvPr>
            <p:cNvSpPr/>
            <p:nvPr/>
          </p:nvSpPr>
          <p:spPr>
            <a:xfrm>
              <a:off x="1548366" y="4274897"/>
              <a:ext cx="257175" cy="93345"/>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46B07EC-91BD-5286-BAAD-FA2F1767ACE9}"/>
                </a:ext>
              </a:extLst>
            </p:cNvPr>
            <p:cNvSpPr/>
            <p:nvPr/>
          </p:nvSpPr>
          <p:spPr>
            <a:xfrm rot="16200000">
              <a:off x="2409235" y="4473017"/>
              <a:ext cx="257175" cy="93345"/>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84264BE-FD4A-AD57-D17F-8C531D62507B}"/>
                </a:ext>
              </a:extLst>
            </p:cNvPr>
            <p:cNvSpPr/>
            <p:nvPr/>
          </p:nvSpPr>
          <p:spPr>
            <a:xfrm>
              <a:off x="2598772" y="3613862"/>
              <a:ext cx="257175" cy="93345"/>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4897D79F-7D10-291C-6B78-812BF91689FF}"/>
              </a:ext>
            </a:extLst>
          </p:cNvPr>
          <p:cNvGrpSpPr/>
          <p:nvPr/>
        </p:nvGrpSpPr>
        <p:grpSpPr>
          <a:xfrm>
            <a:off x="1477620" y="4760775"/>
            <a:ext cx="1440000" cy="1440000"/>
            <a:chOff x="1477620" y="4760775"/>
            <a:chExt cx="1440000" cy="1440000"/>
          </a:xfrm>
        </p:grpSpPr>
        <p:pic>
          <p:nvPicPr>
            <p:cNvPr id="7" name="图片 6">
              <a:extLst>
                <a:ext uri="{FF2B5EF4-FFF2-40B4-BE49-F238E27FC236}">
                  <a16:creationId xmlns:a16="http://schemas.microsoft.com/office/drawing/2014/main" id="{A6DC04E2-0229-AD56-0100-84B10F3265E9}"/>
                </a:ext>
              </a:extLst>
            </p:cNvPr>
            <p:cNvPicPr>
              <a:picLocks noChangeAspect="1"/>
            </p:cNvPicPr>
            <p:nvPr/>
          </p:nvPicPr>
          <p:blipFill>
            <a:blip r:embed="rId8"/>
            <a:stretch>
              <a:fillRect/>
            </a:stretch>
          </p:blipFill>
          <p:spPr>
            <a:xfrm>
              <a:off x="1477620" y="4760775"/>
              <a:ext cx="1440000" cy="1440000"/>
            </a:xfrm>
            <a:prstGeom prst="rect">
              <a:avLst/>
            </a:prstGeom>
          </p:spPr>
        </p:pic>
        <p:sp>
          <p:nvSpPr>
            <p:cNvPr id="22" name="矩形 21">
              <a:extLst>
                <a:ext uri="{FF2B5EF4-FFF2-40B4-BE49-F238E27FC236}">
                  <a16:creationId xmlns:a16="http://schemas.microsoft.com/office/drawing/2014/main" id="{5DD6C12E-5F12-FE2C-493F-221BE08B642D}"/>
                </a:ext>
              </a:extLst>
            </p:cNvPr>
            <p:cNvSpPr/>
            <p:nvPr/>
          </p:nvSpPr>
          <p:spPr>
            <a:xfrm>
              <a:off x="2537823" y="5166360"/>
              <a:ext cx="201567" cy="75478"/>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72CEFE4A-C679-0CD5-BE1E-660F9FD84FAC}"/>
                </a:ext>
              </a:extLst>
            </p:cNvPr>
            <p:cNvSpPr/>
            <p:nvPr/>
          </p:nvSpPr>
          <p:spPr>
            <a:xfrm>
              <a:off x="1661523" y="5726327"/>
              <a:ext cx="201567" cy="75478"/>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6BD90ED-45D3-6D94-6D47-A28EDA066F9C}"/>
                </a:ext>
              </a:extLst>
            </p:cNvPr>
            <p:cNvSpPr/>
            <p:nvPr/>
          </p:nvSpPr>
          <p:spPr>
            <a:xfrm rot="16200000">
              <a:off x="2386340" y="5884442"/>
              <a:ext cx="201567" cy="75478"/>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A380822-9111-EC32-FC96-61D1445C9EF0}"/>
                </a:ext>
              </a:extLst>
            </p:cNvPr>
            <p:cNvSpPr/>
            <p:nvPr/>
          </p:nvSpPr>
          <p:spPr>
            <a:xfrm rot="16200000">
              <a:off x="1816425" y="5000435"/>
              <a:ext cx="201567" cy="75478"/>
            </a:xfrm>
            <a:prstGeom prst="rect">
              <a:avLst/>
            </a:prstGeom>
            <a:solidFill>
              <a:schemeClr val="accent3">
                <a:alpha val="34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5" name="箭头: 右 14">
            <a:extLst>
              <a:ext uri="{FF2B5EF4-FFF2-40B4-BE49-F238E27FC236}">
                <a16:creationId xmlns:a16="http://schemas.microsoft.com/office/drawing/2014/main" id="{9718A645-8694-6768-19C3-D20A1F7118EC}"/>
              </a:ext>
            </a:extLst>
          </p:cNvPr>
          <p:cNvSpPr/>
          <p:nvPr/>
        </p:nvSpPr>
        <p:spPr>
          <a:xfrm rot="5400000">
            <a:off x="678867" y="3720258"/>
            <a:ext cx="3037505" cy="642665"/>
          </a:xfrm>
          <a:prstGeom prst="rightArrow">
            <a:avLst/>
          </a:prstGeom>
          <a:solidFill>
            <a:schemeClr val="accent1">
              <a:alpha val="80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600" b="1">
                <a:solidFill>
                  <a:schemeClr val="bg1"/>
                </a:solidFill>
              </a:rPr>
              <a:t>More SRL designed</a:t>
            </a:r>
            <a:endParaRPr lang="zh-CN" altLang="en-US" sz="1600" b="1">
              <a:solidFill>
                <a:schemeClr val="bg1"/>
              </a:solidFill>
            </a:endParaRPr>
          </a:p>
        </p:txBody>
      </p:sp>
      <p:pic>
        <p:nvPicPr>
          <p:cNvPr id="28" name="图片 27">
            <a:extLst>
              <a:ext uri="{FF2B5EF4-FFF2-40B4-BE49-F238E27FC236}">
                <a16:creationId xmlns:a16="http://schemas.microsoft.com/office/drawing/2014/main" id="{0A6753BD-BF60-8DB6-201A-AE88AFA092D5}"/>
              </a:ext>
            </a:extLst>
          </p:cNvPr>
          <p:cNvPicPr>
            <a:picLocks noChangeAspect="1"/>
          </p:cNvPicPr>
          <p:nvPr/>
        </p:nvPicPr>
        <p:blipFill rotWithShape="1">
          <a:blip r:embed="rId9"/>
          <a:srcRect l="2483" t="8333" r="6129"/>
          <a:stretch/>
        </p:blipFill>
        <p:spPr>
          <a:xfrm>
            <a:off x="6243095" y="1955180"/>
            <a:ext cx="2859046" cy="2150822"/>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8046851-5EED-A80A-73D6-E38A0CE2F3BE}"/>
                  </a:ext>
                </a:extLst>
              </p:cNvPr>
              <p:cNvSpPr txBox="1"/>
              <p:nvPr/>
            </p:nvSpPr>
            <p:spPr>
              <a:xfrm>
                <a:off x="374992" y="2629891"/>
                <a:ext cx="1002903" cy="338554"/>
              </a:xfrm>
              <a:prstGeom prst="rect">
                <a:avLst/>
              </a:prstGeom>
              <a:noFill/>
            </p:spPr>
            <p:txBody>
              <a:bodyPr wrap="none" rtlCol="0">
                <a:spAutoFit/>
              </a:bodyPr>
              <a:lstStyle/>
              <a:p>
                <a:pPr algn="ctr"/>
                <a:r>
                  <a:rPr lang="en-US" altLang="zh-CN" sz="1600" b="0">
                    <a:solidFill>
                      <a:srgbClr val="C00000"/>
                    </a:solidFill>
                  </a:rPr>
                  <a:t>(</a:t>
                </a:r>
                <a14:m>
                  <m:oMath xmlns:m="http://schemas.openxmlformats.org/officeDocument/2006/math">
                    <m:r>
                      <a:rPr lang="en-US" altLang="zh-CN" sz="1600" b="0" i="1" smtClean="0">
                        <a:solidFill>
                          <a:srgbClr val="C00000"/>
                        </a:solidFill>
                        <a:latin typeface="Cambria Math" panose="02040503050406030204" pitchFamily="18" charset="0"/>
                      </a:rPr>
                      <m:t>𝜇</m:t>
                    </m:r>
                  </m:oMath>
                </a14:m>
                <a:r>
                  <a:rPr lang="en-US" altLang="zh-CN" sz="1600">
                    <a:solidFill>
                      <a:srgbClr val="C00000"/>
                    </a:solidFill>
                  </a:rPr>
                  <a:t>=1.48)</a:t>
                </a:r>
                <a:endParaRPr lang="zh-CN" altLang="en-US" sz="1600">
                  <a:solidFill>
                    <a:srgbClr val="C00000"/>
                  </a:solidFill>
                </a:endParaRPr>
              </a:p>
            </p:txBody>
          </p:sp>
        </mc:Choice>
        <mc:Fallback xmlns="">
          <p:sp>
            <p:nvSpPr>
              <p:cNvPr id="30" name="文本框 29">
                <a:extLst>
                  <a:ext uri="{FF2B5EF4-FFF2-40B4-BE49-F238E27FC236}">
                    <a16:creationId xmlns:a16="http://schemas.microsoft.com/office/drawing/2014/main" id="{58046851-5EED-A80A-73D6-E38A0CE2F3BE}"/>
                  </a:ext>
                </a:extLst>
              </p:cNvPr>
              <p:cNvSpPr txBox="1">
                <a:spLocks noRot="1" noChangeAspect="1" noMove="1" noResize="1" noEditPoints="1" noAdjustHandles="1" noChangeArrowheads="1" noChangeShapeType="1" noTextEdit="1"/>
              </p:cNvSpPr>
              <p:nvPr/>
            </p:nvSpPr>
            <p:spPr>
              <a:xfrm>
                <a:off x="374992" y="2629891"/>
                <a:ext cx="1002903" cy="338554"/>
              </a:xfrm>
              <a:prstGeom prst="rect">
                <a:avLst/>
              </a:prstGeom>
              <a:blipFill>
                <a:blip r:embed="rId10"/>
                <a:stretch>
                  <a:fillRect l="-2439" t="-5357" r="-1829"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DFABF74-CCF8-033E-CDAC-A549FA3FD95E}"/>
                  </a:ext>
                </a:extLst>
              </p:cNvPr>
              <p:cNvSpPr txBox="1"/>
              <p:nvPr/>
            </p:nvSpPr>
            <p:spPr>
              <a:xfrm>
                <a:off x="374992" y="4106002"/>
                <a:ext cx="1002903" cy="338554"/>
              </a:xfrm>
              <a:prstGeom prst="rect">
                <a:avLst/>
              </a:prstGeom>
              <a:noFill/>
            </p:spPr>
            <p:txBody>
              <a:bodyPr wrap="none" rtlCol="0">
                <a:spAutoFit/>
              </a:bodyPr>
              <a:lstStyle/>
              <a:p>
                <a:pPr algn="ctr"/>
                <a:r>
                  <a:rPr lang="en-US" altLang="zh-CN" sz="1600" b="0">
                    <a:solidFill>
                      <a:srgbClr val="C00000"/>
                    </a:solidFill>
                  </a:rPr>
                  <a:t>(</a:t>
                </a:r>
                <a14:m>
                  <m:oMath xmlns:m="http://schemas.openxmlformats.org/officeDocument/2006/math">
                    <m:r>
                      <a:rPr lang="en-US" altLang="zh-CN" sz="1600" b="0" i="1" smtClean="0">
                        <a:solidFill>
                          <a:srgbClr val="C00000"/>
                        </a:solidFill>
                        <a:latin typeface="Cambria Math" panose="02040503050406030204" pitchFamily="18" charset="0"/>
                      </a:rPr>
                      <m:t>𝜇</m:t>
                    </m:r>
                  </m:oMath>
                </a14:m>
                <a:r>
                  <a:rPr lang="en-US" altLang="zh-CN" sz="1600">
                    <a:solidFill>
                      <a:srgbClr val="C00000"/>
                    </a:solidFill>
                  </a:rPr>
                  <a:t>=1.65)</a:t>
                </a:r>
                <a:endParaRPr lang="zh-CN" altLang="en-US" sz="1600">
                  <a:solidFill>
                    <a:srgbClr val="C00000"/>
                  </a:solidFill>
                </a:endParaRPr>
              </a:p>
            </p:txBody>
          </p:sp>
        </mc:Choice>
        <mc:Fallback xmlns="">
          <p:sp>
            <p:nvSpPr>
              <p:cNvPr id="31" name="文本框 30">
                <a:extLst>
                  <a:ext uri="{FF2B5EF4-FFF2-40B4-BE49-F238E27FC236}">
                    <a16:creationId xmlns:a16="http://schemas.microsoft.com/office/drawing/2014/main" id="{DDFABF74-CCF8-033E-CDAC-A549FA3FD95E}"/>
                  </a:ext>
                </a:extLst>
              </p:cNvPr>
              <p:cNvSpPr txBox="1">
                <a:spLocks noRot="1" noChangeAspect="1" noMove="1" noResize="1" noEditPoints="1" noAdjustHandles="1" noChangeArrowheads="1" noChangeShapeType="1" noTextEdit="1"/>
              </p:cNvSpPr>
              <p:nvPr/>
            </p:nvSpPr>
            <p:spPr>
              <a:xfrm>
                <a:off x="374992" y="4106002"/>
                <a:ext cx="1002903" cy="338554"/>
              </a:xfrm>
              <a:prstGeom prst="rect">
                <a:avLst/>
              </a:prstGeom>
              <a:blipFill>
                <a:blip r:embed="rId11"/>
                <a:stretch>
                  <a:fillRect l="-2439" t="-5455" r="-1829"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F2194562-6916-6F19-651B-A2EEF1B501B5}"/>
                  </a:ext>
                </a:extLst>
              </p:cNvPr>
              <p:cNvSpPr txBox="1"/>
              <p:nvPr/>
            </p:nvSpPr>
            <p:spPr>
              <a:xfrm>
                <a:off x="374992" y="5579822"/>
                <a:ext cx="1002903" cy="338554"/>
              </a:xfrm>
              <a:prstGeom prst="rect">
                <a:avLst/>
              </a:prstGeom>
              <a:noFill/>
            </p:spPr>
            <p:txBody>
              <a:bodyPr wrap="none" rtlCol="0">
                <a:spAutoFit/>
              </a:bodyPr>
              <a:lstStyle/>
              <a:p>
                <a:pPr algn="ctr"/>
                <a:r>
                  <a:rPr lang="en-US" altLang="zh-CN" sz="1600" b="0">
                    <a:solidFill>
                      <a:srgbClr val="C00000"/>
                    </a:solidFill>
                  </a:rPr>
                  <a:t>(</a:t>
                </a:r>
                <a14:m>
                  <m:oMath xmlns:m="http://schemas.openxmlformats.org/officeDocument/2006/math">
                    <m:r>
                      <a:rPr lang="en-US" altLang="zh-CN" sz="1600" b="0" i="1" smtClean="0">
                        <a:solidFill>
                          <a:srgbClr val="C00000"/>
                        </a:solidFill>
                        <a:latin typeface="Cambria Math" panose="02040503050406030204" pitchFamily="18" charset="0"/>
                      </a:rPr>
                      <m:t>𝜇</m:t>
                    </m:r>
                  </m:oMath>
                </a14:m>
                <a:r>
                  <a:rPr lang="en-US" altLang="zh-CN" sz="1600">
                    <a:solidFill>
                      <a:srgbClr val="C00000"/>
                    </a:solidFill>
                  </a:rPr>
                  <a:t>=1.82)</a:t>
                </a:r>
                <a:endParaRPr lang="zh-CN" altLang="en-US" sz="1600">
                  <a:solidFill>
                    <a:srgbClr val="C00000"/>
                  </a:solidFill>
                </a:endParaRPr>
              </a:p>
            </p:txBody>
          </p:sp>
        </mc:Choice>
        <mc:Fallback xmlns="">
          <p:sp>
            <p:nvSpPr>
              <p:cNvPr id="32" name="文本框 31">
                <a:extLst>
                  <a:ext uri="{FF2B5EF4-FFF2-40B4-BE49-F238E27FC236}">
                    <a16:creationId xmlns:a16="http://schemas.microsoft.com/office/drawing/2014/main" id="{F2194562-6916-6F19-651B-A2EEF1B501B5}"/>
                  </a:ext>
                </a:extLst>
              </p:cNvPr>
              <p:cNvSpPr txBox="1">
                <a:spLocks noRot="1" noChangeAspect="1" noMove="1" noResize="1" noEditPoints="1" noAdjustHandles="1" noChangeArrowheads="1" noChangeShapeType="1" noTextEdit="1"/>
              </p:cNvSpPr>
              <p:nvPr/>
            </p:nvSpPr>
            <p:spPr>
              <a:xfrm>
                <a:off x="374992" y="5579822"/>
                <a:ext cx="1002903" cy="338554"/>
              </a:xfrm>
              <a:prstGeom prst="rect">
                <a:avLst/>
              </a:prstGeom>
              <a:blipFill>
                <a:blip r:embed="rId12"/>
                <a:stretch>
                  <a:fillRect l="-2439" t="-5357" r="-1829" b="-21429"/>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AF39B3F0-3D03-C700-A849-6195C2B79596}"/>
              </a:ext>
            </a:extLst>
          </p:cNvPr>
          <p:cNvSpPr txBox="1"/>
          <p:nvPr/>
        </p:nvSpPr>
        <p:spPr>
          <a:xfrm>
            <a:off x="9101495" y="1955180"/>
            <a:ext cx="1936043"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Average delay</a:t>
            </a:r>
            <a:endParaRPr lang="zh-CN" altLang="en-US" sz="1600" b="1"/>
          </a:p>
        </p:txBody>
      </p:sp>
      <p:pic>
        <p:nvPicPr>
          <p:cNvPr id="35" name="图片 34">
            <a:extLst>
              <a:ext uri="{FF2B5EF4-FFF2-40B4-BE49-F238E27FC236}">
                <a16:creationId xmlns:a16="http://schemas.microsoft.com/office/drawing/2014/main" id="{BE108910-F726-4AB3-2C14-2B30482A082A}"/>
              </a:ext>
            </a:extLst>
          </p:cNvPr>
          <p:cNvPicPr>
            <a:picLocks noChangeAspect="1"/>
          </p:cNvPicPr>
          <p:nvPr/>
        </p:nvPicPr>
        <p:blipFill rotWithShape="1">
          <a:blip r:embed="rId13"/>
          <a:srcRect l="2078" t="8118" r="5483"/>
          <a:stretch/>
        </p:blipFill>
        <p:spPr>
          <a:xfrm>
            <a:off x="6243095" y="4176396"/>
            <a:ext cx="2858400" cy="2130883"/>
          </a:xfrm>
          <a:prstGeom prst="rect">
            <a:avLst/>
          </a:prstGeom>
        </p:spPr>
      </p:pic>
      <p:sp>
        <p:nvSpPr>
          <p:cNvPr id="36" name="文本框 35">
            <a:extLst>
              <a:ext uri="{FF2B5EF4-FFF2-40B4-BE49-F238E27FC236}">
                <a16:creationId xmlns:a16="http://schemas.microsoft.com/office/drawing/2014/main" id="{C751AE56-614D-1942-AAE0-B1D13571D654}"/>
              </a:ext>
            </a:extLst>
          </p:cNvPr>
          <p:cNvSpPr txBox="1"/>
          <p:nvPr/>
        </p:nvSpPr>
        <p:spPr>
          <a:xfrm>
            <a:off x="9101495" y="4259890"/>
            <a:ext cx="1877437"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Queue length</a:t>
            </a:r>
            <a:endParaRPr lang="zh-CN" altLang="en-US" sz="1600" b="1"/>
          </a:p>
        </p:txBody>
      </p:sp>
      <p:sp>
        <p:nvSpPr>
          <p:cNvPr id="40" name="文本框 39">
            <a:extLst>
              <a:ext uri="{FF2B5EF4-FFF2-40B4-BE49-F238E27FC236}">
                <a16:creationId xmlns:a16="http://schemas.microsoft.com/office/drawing/2014/main" id="{5F88FC79-2E07-C290-3A3C-4AF565EB0761}"/>
              </a:ext>
            </a:extLst>
          </p:cNvPr>
          <p:cNvSpPr txBox="1"/>
          <p:nvPr/>
        </p:nvSpPr>
        <p:spPr>
          <a:xfrm>
            <a:off x="9207434" y="2377228"/>
            <a:ext cx="2763520"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t>C-SRL&gt;V-SRL&gt;P-SRL</a:t>
            </a:r>
            <a:endParaRPr lang="zh-CN" altLang="en-US" sz="1600"/>
          </a:p>
        </p:txBody>
      </p:sp>
      <p:sp>
        <p:nvSpPr>
          <p:cNvPr id="41" name="文本框 40">
            <a:extLst>
              <a:ext uri="{FF2B5EF4-FFF2-40B4-BE49-F238E27FC236}">
                <a16:creationId xmlns:a16="http://schemas.microsoft.com/office/drawing/2014/main" id="{3DC90AFE-D1B8-780F-8463-7B59A73C74E7}"/>
              </a:ext>
            </a:extLst>
          </p:cNvPr>
          <p:cNvSpPr txBox="1"/>
          <p:nvPr/>
        </p:nvSpPr>
        <p:spPr>
          <a:xfrm>
            <a:off x="9207434" y="2755272"/>
            <a:ext cx="2763520" cy="65825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t>Reduce more delay at </a:t>
            </a:r>
            <a:r>
              <a:rPr lang="en-US" altLang="zh-CN" sz="1600">
                <a:solidFill>
                  <a:srgbClr val="C00000"/>
                </a:solidFill>
              </a:rPr>
              <a:t>saturated intersections</a:t>
            </a:r>
            <a:endParaRPr lang="zh-CN" altLang="en-US" sz="1600">
              <a:solidFill>
                <a:srgbClr val="C00000"/>
              </a:solidFill>
            </a:endParaRPr>
          </a:p>
        </p:txBody>
      </p:sp>
      <p:sp>
        <p:nvSpPr>
          <p:cNvPr id="42" name="文本框 41">
            <a:extLst>
              <a:ext uri="{FF2B5EF4-FFF2-40B4-BE49-F238E27FC236}">
                <a16:creationId xmlns:a16="http://schemas.microsoft.com/office/drawing/2014/main" id="{37EAEC6F-4024-2B0F-033C-6E8892559CA1}"/>
              </a:ext>
            </a:extLst>
          </p:cNvPr>
          <p:cNvSpPr txBox="1"/>
          <p:nvPr/>
        </p:nvSpPr>
        <p:spPr>
          <a:xfrm>
            <a:off x="9207434" y="4745234"/>
            <a:ext cx="2763520"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solidFill>
                  <a:srgbClr val="C00000"/>
                </a:solidFill>
              </a:rPr>
              <a:t>P-SRL&gt;C-SRL</a:t>
            </a:r>
            <a:r>
              <a:rPr lang="en-US" altLang="zh-CN" sz="1600"/>
              <a:t>&gt;V-SRL</a:t>
            </a:r>
            <a:endParaRPr lang="zh-CN" altLang="en-US" sz="1600"/>
          </a:p>
        </p:txBody>
      </p:sp>
      <p:sp>
        <p:nvSpPr>
          <p:cNvPr id="43" name="文本框 42">
            <a:extLst>
              <a:ext uri="{FF2B5EF4-FFF2-40B4-BE49-F238E27FC236}">
                <a16:creationId xmlns:a16="http://schemas.microsoft.com/office/drawing/2014/main" id="{329F8DB3-45EE-7E40-A51B-76347013A25F}"/>
              </a:ext>
            </a:extLst>
          </p:cNvPr>
          <p:cNvSpPr txBox="1"/>
          <p:nvPr/>
        </p:nvSpPr>
        <p:spPr>
          <a:xfrm>
            <a:off x="9207434" y="5123278"/>
            <a:ext cx="2763520" cy="9537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t>P-SRL: Require more space to modify the arrival pattern</a:t>
            </a:r>
            <a:endParaRPr lang="zh-CN" altLang="en-US" sz="1600"/>
          </a:p>
        </p:txBody>
      </p:sp>
      <p:sp>
        <p:nvSpPr>
          <p:cNvPr id="45" name="任意多边形 32">
            <a:extLst>
              <a:ext uri="{FF2B5EF4-FFF2-40B4-BE49-F238E27FC236}">
                <a16:creationId xmlns:a16="http://schemas.microsoft.com/office/drawing/2014/main" id="{91E9304A-40AA-6211-1FAF-83DA6607460B}"/>
              </a:ext>
            </a:extLst>
          </p:cNvPr>
          <p:cNvSpPr/>
          <p:nvPr/>
        </p:nvSpPr>
        <p:spPr>
          <a:xfrm rot="10800000" flipV="1">
            <a:off x="8491116" y="2124076"/>
            <a:ext cx="492693" cy="1051628"/>
          </a:xfrm>
          <a:custGeom>
            <a:avLst/>
            <a:gdLst>
              <a:gd name="connsiteX0" fmla="*/ 0 w 1420949"/>
              <a:gd name="connsiteY0" fmla="*/ 0 h 2228669"/>
              <a:gd name="connsiteX1" fmla="*/ 1420949 w 1420949"/>
              <a:gd name="connsiteY1" fmla="*/ 0 h 2228669"/>
              <a:gd name="connsiteX2" fmla="*/ 1420949 w 1420949"/>
              <a:gd name="connsiteY2" fmla="*/ 1844934 h 2228669"/>
              <a:gd name="connsiteX3" fmla="*/ 834299 w 1420949"/>
              <a:gd name="connsiteY3" fmla="*/ 1844934 h 2228669"/>
              <a:gd name="connsiteX4" fmla="*/ 834299 w 1420949"/>
              <a:gd name="connsiteY4" fmla="*/ 1981019 h 2228669"/>
              <a:gd name="connsiteX5" fmla="*/ 958124 w 1420949"/>
              <a:gd name="connsiteY5" fmla="*/ 1981019 h 2228669"/>
              <a:gd name="connsiteX6" fmla="*/ 710474 w 1420949"/>
              <a:gd name="connsiteY6" fmla="*/ 2228669 h 2228669"/>
              <a:gd name="connsiteX7" fmla="*/ 462824 w 1420949"/>
              <a:gd name="connsiteY7" fmla="*/ 1981019 h 2228669"/>
              <a:gd name="connsiteX8" fmla="*/ 586649 w 1420949"/>
              <a:gd name="connsiteY8" fmla="*/ 1981019 h 2228669"/>
              <a:gd name="connsiteX9" fmla="*/ 586649 w 1420949"/>
              <a:gd name="connsiteY9" fmla="*/ 1844934 h 2228669"/>
              <a:gd name="connsiteX10" fmla="*/ 0 w 1420949"/>
              <a:gd name="connsiteY10" fmla="*/ 1844934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1844934 h 2228669"/>
              <a:gd name="connsiteX10" fmla="*/ 0 w 1420949"/>
              <a:gd name="connsiteY10"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49" h="2228669">
                <a:moveTo>
                  <a:pt x="0" y="0"/>
                </a:moveTo>
                <a:lnTo>
                  <a:pt x="1420949" y="0"/>
                </a:lnTo>
                <a:cubicBezTo>
                  <a:pt x="1072998" y="210166"/>
                  <a:pt x="848875" y="725130"/>
                  <a:pt x="834299" y="1844934"/>
                </a:cubicBezTo>
                <a:lnTo>
                  <a:pt x="834299" y="1981019"/>
                </a:lnTo>
                <a:lnTo>
                  <a:pt x="958124" y="1981019"/>
                </a:lnTo>
                <a:lnTo>
                  <a:pt x="710474" y="2228669"/>
                </a:lnTo>
                <a:lnTo>
                  <a:pt x="462824" y="1981019"/>
                </a:lnTo>
                <a:lnTo>
                  <a:pt x="586649" y="1981019"/>
                </a:lnTo>
                <a:lnTo>
                  <a:pt x="586649" y="1844934"/>
                </a:lnTo>
                <a:cubicBezTo>
                  <a:pt x="576837" y="720369"/>
                  <a:pt x="447964" y="233978"/>
                  <a:pt x="0" y="0"/>
                </a:cubicBezTo>
                <a:close/>
              </a:path>
            </a:pathLst>
          </a:custGeom>
          <a:gradFill>
            <a:gsLst>
              <a:gs pos="0">
                <a:srgbClr val="C00000">
                  <a:alpha val="0"/>
                  <a:lumMod val="94000"/>
                  <a:lumOff val="6000"/>
                </a:srgbClr>
              </a:gs>
              <a:gs pos="100000">
                <a:srgbClr val="C00000">
                  <a:alpha val="90000"/>
                </a:srgbClr>
              </a:gs>
            </a:gsLst>
            <a:lin ang="5400000" scaled="0"/>
          </a:gradFill>
          <a:ln w="9525" cap="flat" cmpd="sng" algn="ctr">
            <a:gradFill>
              <a:gsLst>
                <a:gs pos="25000">
                  <a:srgbClr val="FFFFFF">
                    <a:alpha val="0"/>
                  </a:srgbClr>
                </a:gs>
                <a:gs pos="100000">
                  <a:srgbClr val="FFFFFF"/>
                </a:gs>
              </a:gsLst>
              <a:lin ang="5400000" scaled="1"/>
            </a:gra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Arial"/>
              <a:ea typeface="Microsoft YaHei"/>
              <a:cs typeface="+mn-cs"/>
            </a:endParaRPr>
          </a:p>
        </p:txBody>
      </p:sp>
      <p:sp>
        <p:nvSpPr>
          <p:cNvPr id="46" name="任意多边形 32">
            <a:extLst>
              <a:ext uri="{FF2B5EF4-FFF2-40B4-BE49-F238E27FC236}">
                <a16:creationId xmlns:a16="http://schemas.microsoft.com/office/drawing/2014/main" id="{5A91B0F3-1752-AF92-1D78-B7FA6BB050D0}"/>
              </a:ext>
            </a:extLst>
          </p:cNvPr>
          <p:cNvSpPr/>
          <p:nvPr/>
        </p:nvSpPr>
        <p:spPr>
          <a:xfrm rot="10800000" flipV="1">
            <a:off x="8654413" y="4857750"/>
            <a:ext cx="303777" cy="251460"/>
          </a:xfrm>
          <a:custGeom>
            <a:avLst/>
            <a:gdLst>
              <a:gd name="connsiteX0" fmla="*/ 0 w 1420949"/>
              <a:gd name="connsiteY0" fmla="*/ 0 h 2228669"/>
              <a:gd name="connsiteX1" fmla="*/ 1420949 w 1420949"/>
              <a:gd name="connsiteY1" fmla="*/ 0 h 2228669"/>
              <a:gd name="connsiteX2" fmla="*/ 1420949 w 1420949"/>
              <a:gd name="connsiteY2" fmla="*/ 1844934 h 2228669"/>
              <a:gd name="connsiteX3" fmla="*/ 834299 w 1420949"/>
              <a:gd name="connsiteY3" fmla="*/ 1844934 h 2228669"/>
              <a:gd name="connsiteX4" fmla="*/ 834299 w 1420949"/>
              <a:gd name="connsiteY4" fmla="*/ 1981019 h 2228669"/>
              <a:gd name="connsiteX5" fmla="*/ 958124 w 1420949"/>
              <a:gd name="connsiteY5" fmla="*/ 1981019 h 2228669"/>
              <a:gd name="connsiteX6" fmla="*/ 710474 w 1420949"/>
              <a:gd name="connsiteY6" fmla="*/ 2228669 h 2228669"/>
              <a:gd name="connsiteX7" fmla="*/ 462824 w 1420949"/>
              <a:gd name="connsiteY7" fmla="*/ 1981019 h 2228669"/>
              <a:gd name="connsiteX8" fmla="*/ 586649 w 1420949"/>
              <a:gd name="connsiteY8" fmla="*/ 1981019 h 2228669"/>
              <a:gd name="connsiteX9" fmla="*/ 586649 w 1420949"/>
              <a:gd name="connsiteY9" fmla="*/ 1844934 h 2228669"/>
              <a:gd name="connsiteX10" fmla="*/ 0 w 1420949"/>
              <a:gd name="connsiteY10" fmla="*/ 1844934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1844934 h 2228669"/>
              <a:gd name="connsiteX10" fmla="*/ 0 w 1420949"/>
              <a:gd name="connsiteY10"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49" h="2228669">
                <a:moveTo>
                  <a:pt x="0" y="0"/>
                </a:moveTo>
                <a:lnTo>
                  <a:pt x="1420949" y="0"/>
                </a:lnTo>
                <a:cubicBezTo>
                  <a:pt x="1072998" y="210166"/>
                  <a:pt x="848875" y="725130"/>
                  <a:pt x="834299" y="1844934"/>
                </a:cubicBezTo>
                <a:lnTo>
                  <a:pt x="834299" y="1981019"/>
                </a:lnTo>
                <a:lnTo>
                  <a:pt x="958124" y="1981019"/>
                </a:lnTo>
                <a:lnTo>
                  <a:pt x="710474" y="2228669"/>
                </a:lnTo>
                <a:lnTo>
                  <a:pt x="462824" y="1981019"/>
                </a:lnTo>
                <a:lnTo>
                  <a:pt x="586649" y="1981019"/>
                </a:lnTo>
                <a:lnTo>
                  <a:pt x="586649" y="1844934"/>
                </a:lnTo>
                <a:cubicBezTo>
                  <a:pt x="576837" y="720369"/>
                  <a:pt x="447964" y="233978"/>
                  <a:pt x="0" y="0"/>
                </a:cubicBezTo>
                <a:close/>
              </a:path>
            </a:pathLst>
          </a:custGeom>
          <a:gradFill>
            <a:gsLst>
              <a:gs pos="0">
                <a:srgbClr val="C00000">
                  <a:alpha val="0"/>
                  <a:lumMod val="94000"/>
                  <a:lumOff val="6000"/>
                </a:srgbClr>
              </a:gs>
              <a:gs pos="100000">
                <a:srgbClr val="C00000">
                  <a:alpha val="90000"/>
                </a:srgbClr>
              </a:gs>
            </a:gsLst>
            <a:lin ang="5400000" scaled="0"/>
          </a:gradFill>
          <a:ln w="9525" cap="flat" cmpd="sng" algn="ctr">
            <a:gradFill>
              <a:gsLst>
                <a:gs pos="25000">
                  <a:srgbClr val="FFFFFF">
                    <a:alpha val="0"/>
                  </a:srgbClr>
                </a:gs>
                <a:gs pos="100000">
                  <a:srgbClr val="FFFFFF"/>
                </a:gs>
              </a:gsLst>
              <a:lin ang="5400000" scaled="1"/>
            </a:gra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Arial"/>
              <a:ea typeface="Microsoft YaHei"/>
              <a:cs typeface="+mn-cs"/>
            </a:endParaRPr>
          </a:p>
        </p:txBody>
      </p:sp>
      <p:sp>
        <p:nvSpPr>
          <p:cNvPr id="47" name="任意多边形 32">
            <a:extLst>
              <a:ext uri="{FF2B5EF4-FFF2-40B4-BE49-F238E27FC236}">
                <a16:creationId xmlns:a16="http://schemas.microsoft.com/office/drawing/2014/main" id="{3E6DD376-9ED9-154D-D8AE-55CB68E5059A}"/>
              </a:ext>
            </a:extLst>
          </p:cNvPr>
          <p:cNvSpPr/>
          <p:nvPr/>
        </p:nvSpPr>
        <p:spPr>
          <a:xfrm rot="10800000">
            <a:off x="8654414" y="4368242"/>
            <a:ext cx="303777" cy="452448"/>
          </a:xfrm>
          <a:custGeom>
            <a:avLst/>
            <a:gdLst>
              <a:gd name="connsiteX0" fmla="*/ 0 w 1420949"/>
              <a:gd name="connsiteY0" fmla="*/ 0 h 2228669"/>
              <a:gd name="connsiteX1" fmla="*/ 1420949 w 1420949"/>
              <a:gd name="connsiteY1" fmla="*/ 0 h 2228669"/>
              <a:gd name="connsiteX2" fmla="*/ 1420949 w 1420949"/>
              <a:gd name="connsiteY2" fmla="*/ 1844934 h 2228669"/>
              <a:gd name="connsiteX3" fmla="*/ 834299 w 1420949"/>
              <a:gd name="connsiteY3" fmla="*/ 1844934 h 2228669"/>
              <a:gd name="connsiteX4" fmla="*/ 834299 w 1420949"/>
              <a:gd name="connsiteY4" fmla="*/ 1981019 h 2228669"/>
              <a:gd name="connsiteX5" fmla="*/ 958124 w 1420949"/>
              <a:gd name="connsiteY5" fmla="*/ 1981019 h 2228669"/>
              <a:gd name="connsiteX6" fmla="*/ 710474 w 1420949"/>
              <a:gd name="connsiteY6" fmla="*/ 2228669 h 2228669"/>
              <a:gd name="connsiteX7" fmla="*/ 462824 w 1420949"/>
              <a:gd name="connsiteY7" fmla="*/ 1981019 h 2228669"/>
              <a:gd name="connsiteX8" fmla="*/ 586649 w 1420949"/>
              <a:gd name="connsiteY8" fmla="*/ 1981019 h 2228669"/>
              <a:gd name="connsiteX9" fmla="*/ 586649 w 1420949"/>
              <a:gd name="connsiteY9" fmla="*/ 1844934 h 2228669"/>
              <a:gd name="connsiteX10" fmla="*/ 0 w 1420949"/>
              <a:gd name="connsiteY10" fmla="*/ 1844934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1844934 h 2228669"/>
              <a:gd name="connsiteX10" fmla="*/ 0 w 1420949"/>
              <a:gd name="connsiteY10"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 name="connsiteX0" fmla="*/ 0 w 1420949"/>
              <a:gd name="connsiteY0" fmla="*/ 0 h 2228669"/>
              <a:gd name="connsiteX1" fmla="*/ 1420949 w 1420949"/>
              <a:gd name="connsiteY1" fmla="*/ 0 h 2228669"/>
              <a:gd name="connsiteX2" fmla="*/ 834299 w 1420949"/>
              <a:gd name="connsiteY2" fmla="*/ 1844934 h 2228669"/>
              <a:gd name="connsiteX3" fmla="*/ 834299 w 1420949"/>
              <a:gd name="connsiteY3" fmla="*/ 1981019 h 2228669"/>
              <a:gd name="connsiteX4" fmla="*/ 958124 w 1420949"/>
              <a:gd name="connsiteY4" fmla="*/ 1981019 h 2228669"/>
              <a:gd name="connsiteX5" fmla="*/ 710474 w 1420949"/>
              <a:gd name="connsiteY5" fmla="*/ 2228669 h 2228669"/>
              <a:gd name="connsiteX6" fmla="*/ 462824 w 1420949"/>
              <a:gd name="connsiteY6" fmla="*/ 1981019 h 2228669"/>
              <a:gd name="connsiteX7" fmla="*/ 586649 w 1420949"/>
              <a:gd name="connsiteY7" fmla="*/ 1981019 h 2228669"/>
              <a:gd name="connsiteX8" fmla="*/ 586649 w 1420949"/>
              <a:gd name="connsiteY8" fmla="*/ 1844934 h 2228669"/>
              <a:gd name="connsiteX9" fmla="*/ 0 w 1420949"/>
              <a:gd name="connsiteY9" fmla="*/ 0 h 222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49" h="2228669">
                <a:moveTo>
                  <a:pt x="0" y="0"/>
                </a:moveTo>
                <a:lnTo>
                  <a:pt x="1420949" y="0"/>
                </a:lnTo>
                <a:cubicBezTo>
                  <a:pt x="1072998" y="210166"/>
                  <a:pt x="848875" y="725130"/>
                  <a:pt x="834299" y="1844934"/>
                </a:cubicBezTo>
                <a:lnTo>
                  <a:pt x="834299" y="1981019"/>
                </a:lnTo>
                <a:lnTo>
                  <a:pt x="958124" y="1981019"/>
                </a:lnTo>
                <a:lnTo>
                  <a:pt x="710474" y="2228669"/>
                </a:lnTo>
                <a:lnTo>
                  <a:pt x="462824" y="1981019"/>
                </a:lnTo>
                <a:lnTo>
                  <a:pt x="586649" y="1981019"/>
                </a:lnTo>
                <a:lnTo>
                  <a:pt x="586649" y="1844934"/>
                </a:lnTo>
                <a:cubicBezTo>
                  <a:pt x="576837" y="720369"/>
                  <a:pt x="447964" y="233978"/>
                  <a:pt x="0" y="0"/>
                </a:cubicBezTo>
                <a:close/>
              </a:path>
            </a:pathLst>
          </a:custGeom>
          <a:gradFill>
            <a:gsLst>
              <a:gs pos="0">
                <a:srgbClr val="C00000">
                  <a:alpha val="0"/>
                  <a:lumMod val="94000"/>
                  <a:lumOff val="6000"/>
                </a:srgbClr>
              </a:gs>
              <a:gs pos="100000">
                <a:srgbClr val="C00000">
                  <a:alpha val="90000"/>
                </a:srgbClr>
              </a:gs>
            </a:gsLst>
            <a:lin ang="5400000" scaled="0"/>
          </a:gradFill>
          <a:ln w="9525" cap="flat" cmpd="sng" algn="ctr">
            <a:gradFill>
              <a:gsLst>
                <a:gs pos="25000">
                  <a:srgbClr val="FFFFFF">
                    <a:alpha val="0"/>
                  </a:srgbClr>
                </a:gs>
                <a:gs pos="100000">
                  <a:srgbClr val="FFFFFF"/>
                </a:gs>
              </a:gsLst>
              <a:lin ang="5400000" scaled="1"/>
            </a:gra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Arial"/>
              <a:ea typeface="Microsoft YaHei"/>
              <a:cs typeface="+mn-cs"/>
            </a:endParaRPr>
          </a:p>
        </p:txBody>
      </p:sp>
      <p:sp>
        <p:nvSpPr>
          <p:cNvPr id="29" name="矩形: 圆角 28">
            <a:extLst>
              <a:ext uri="{FF2B5EF4-FFF2-40B4-BE49-F238E27FC236}">
                <a16:creationId xmlns:a16="http://schemas.microsoft.com/office/drawing/2014/main" id="{9CA07395-4784-32C6-609B-3913176B83AB}"/>
              </a:ext>
            </a:extLst>
          </p:cNvPr>
          <p:cNvSpPr/>
          <p:nvPr/>
        </p:nvSpPr>
        <p:spPr>
          <a:xfrm>
            <a:off x="4511040" y="2258565"/>
            <a:ext cx="409576" cy="162373"/>
          </a:xfrm>
          <a:prstGeom prst="roundRect">
            <a:avLst/>
          </a:prstGeom>
          <a:ln w="127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id="{FC9CE26E-FDD5-FE9B-0B7D-21365431E088}"/>
              </a:ext>
            </a:extLst>
          </p:cNvPr>
          <p:cNvSpPr/>
          <p:nvPr/>
        </p:nvSpPr>
        <p:spPr>
          <a:xfrm>
            <a:off x="4533900" y="3752850"/>
            <a:ext cx="485140" cy="161925"/>
          </a:xfrm>
          <a:prstGeom prst="roundRect">
            <a:avLst/>
          </a:prstGeom>
          <a:ln w="127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A20A6CFF-1A47-4E7B-4CDC-B28A7FE13BDA}"/>
              </a:ext>
            </a:extLst>
          </p:cNvPr>
          <p:cNvSpPr/>
          <p:nvPr/>
        </p:nvSpPr>
        <p:spPr>
          <a:xfrm>
            <a:off x="4434840" y="5225414"/>
            <a:ext cx="647700" cy="184786"/>
          </a:xfrm>
          <a:prstGeom prst="roundRect">
            <a:avLst/>
          </a:prstGeom>
          <a:ln w="127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箭头: 右 38">
            <a:extLst>
              <a:ext uri="{FF2B5EF4-FFF2-40B4-BE49-F238E27FC236}">
                <a16:creationId xmlns:a16="http://schemas.microsoft.com/office/drawing/2014/main" id="{CBBCA35A-1D2C-E5C4-8AA6-5D0222A7CB85}"/>
              </a:ext>
            </a:extLst>
          </p:cNvPr>
          <p:cNvSpPr/>
          <p:nvPr/>
        </p:nvSpPr>
        <p:spPr>
          <a:xfrm rot="5400000">
            <a:off x="2836938" y="3456573"/>
            <a:ext cx="3037505" cy="1170039"/>
          </a:xfrm>
          <a:prstGeom prst="rightArrow">
            <a:avLst/>
          </a:prstGeom>
          <a:solidFill>
            <a:schemeClr val="accent1">
              <a:alpha val="80000"/>
            </a:schemeClr>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600" b="1">
                <a:solidFill>
                  <a:schemeClr val="bg1"/>
                </a:solidFill>
              </a:rPr>
              <a:t>Longer green for </a:t>
            </a:r>
          </a:p>
          <a:p>
            <a:pPr algn="ctr"/>
            <a:r>
              <a:rPr lang="en-US" altLang="zh-CN" sz="1600" b="1">
                <a:solidFill>
                  <a:schemeClr val="bg1"/>
                </a:solidFill>
              </a:rPr>
              <a:t>left-turn movements</a:t>
            </a:r>
            <a:endParaRPr lang="zh-CN" altLang="en-US" sz="1600" b="1">
              <a:solidFill>
                <a:schemeClr val="bg1"/>
              </a:solidFill>
            </a:endParaRPr>
          </a:p>
        </p:txBody>
      </p:sp>
    </p:spTree>
    <p:extLst>
      <p:ext uri="{BB962C8B-B14F-4D97-AF65-F5344CB8AC3E}">
        <p14:creationId xmlns:p14="http://schemas.microsoft.com/office/powerpoint/2010/main" val="27712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arn(inVertical)">
                                      <p:cBhvr>
                                        <p:cTn id="35" dur="500"/>
                                        <p:tgtEl>
                                          <p:spTgt spid="4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arn(inVertical)">
                                      <p:cBhvr>
                                        <p:cTn id="38" dur="500"/>
                                        <p:tgtEl>
                                          <p:spTgt spid="46"/>
                                        </p:tgtEl>
                                      </p:cBhvr>
                                    </p:animEffect>
                                  </p:childTnLst>
                                </p:cTn>
                              </p:par>
                              <p:par>
                                <p:cTn id="39" presetID="16" presetClass="entr" presetSubtype="21"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34" grpId="0"/>
      <p:bldP spid="36" grpId="0"/>
      <p:bldP spid="40" grpId="0"/>
      <p:bldP spid="41" grpId="0"/>
      <p:bldP spid="42" grpId="0"/>
      <p:bldP spid="43" grpId="0"/>
      <p:bldP spid="45" grpId="0" animBg="1"/>
      <p:bldP spid="46" grpId="0" animBg="1"/>
      <p:bldP spid="47"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86CC5A8-5016-C5D3-B937-D42534641771}"/>
              </a:ext>
            </a:extLst>
          </p:cNvPr>
          <p:cNvSpPr>
            <a:spLocks noGrp="1"/>
          </p:cNvSpPr>
          <p:nvPr>
            <p:ph type="title"/>
          </p:nvPr>
        </p:nvSpPr>
        <p:spPr>
          <a:xfrm>
            <a:off x="395981" y="212333"/>
            <a:ext cx="6783032" cy="948130"/>
          </a:xfrm>
        </p:spPr>
        <p:txBody>
          <a:bodyPr/>
          <a:lstStyle/>
          <a:p>
            <a:r>
              <a:rPr lang="en-US" altLang="zh-CN"/>
              <a:t>Sensitive analysis</a:t>
            </a:r>
            <a:endParaRPr lang="zh-CN" altLang="en-US"/>
          </a:p>
        </p:txBody>
      </p:sp>
      <p:sp>
        <p:nvSpPr>
          <p:cNvPr id="2" name="矩形 1">
            <a:extLst>
              <a:ext uri="{FF2B5EF4-FFF2-40B4-BE49-F238E27FC236}">
                <a16:creationId xmlns:a16="http://schemas.microsoft.com/office/drawing/2014/main" id="{0A29CC15-BC51-9CE6-9B9D-3590A478B379}"/>
              </a:ext>
            </a:extLst>
          </p:cNvPr>
          <p:cNvSpPr/>
          <p:nvPr/>
        </p:nvSpPr>
        <p:spPr>
          <a:xfrm>
            <a:off x="395982" y="1297657"/>
            <a:ext cx="3389438"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Right-turn proportion</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3" name="矩形 2">
            <a:extLst>
              <a:ext uri="{FF2B5EF4-FFF2-40B4-BE49-F238E27FC236}">
                <a16:creationId xmlns:a16="http://schemas.microsoft.com/office/drawing/2014/main" id="{F8178733-40C6-8818-1532-93C8CAFB6540}"/>
              </a:ext>
            </a:extLst>
          </p:cNvPr>
          <p:cNvSpPr/>
          <p:nvPr/>
        </p:nvSpPr>
        <p:spPr>
          <a:xfrm>
            <a:off x="6246175" y="1297657"/>
            <a:ext cx="3389438"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Pedestrian demand</a:t>
            </a:r>
            <a:endParaRPr lang="zh-CN" altLang="en-US" sz="2000" b="1" kern="0" dirty="0">
              <a:solidFill>
                <a:srgbClr val="FFFFFF"/>
              </a:solidFill>
              <a:effectLst>
                <a:outerShdw blurRad="38100" dist="38100" dir="2700000" algn="tl">
                  <a:srgbClr val="000000">
                    <a:alpha val="43137"/>
                  </a:srgbClr>
                </a:outerShdw>
              </a:effectLst>
            </a:endParaRPr>
          </a:p>
        </p:txBody>
      </p:sp>
      <p:pic>
        <p:nvPicPr>
          <p:cNvPr id="9" name="图片 8">
            <a:extLst>
              <a:ext uri="{FF2B5EF4-FFF2-40B4-BE49-F238E27FC236}">
                <a16:creationId xmlns:a16="http://schemas.microsoft.com/office/drawing/2014/main" id="{FE5D4F35-3182-3866-91B4-EE03405363AA}"/>
              </a:ext>
            </a:extLst>
          </p:cNvPr>
          <p:cNvPicPr>
            <a:picLocks noChangeAspect="1"/>
          </p:cNvPicPr>
          <p:nvPr/>
        </p:nvPicPr>
        <p:blipFill>
          <a:blip r:embed="rId3"/>
          <a:stretch>
            <a:fillRect/>
          </a:stretch>
        </p:blipFill>
        <p:spPr>
          <a:xfrm>
            <a:off x="481778" y="1855105"/>
            <a:ext cx="2766080" cy="2074560"/>
          </a:xfrm>
          <a:prstGeom prst="rect">
            <a:avLst/>
          </a:prstGeom>
        </p:spPr>
      </p:pic>
      <p:sp>
        <p:nvSpPr>
          <p:cNvPr id="10" name="文本框 9">
            <a:extLst>
              <a:ext uri="{FF2B5EF4-FFF2-40B4-BE49-F238E27FC236}">
                <a16:creationId xmlns:a16="http://schemas.microsoft.com/office/drawing/2014/main" id="{6EA32685-F1F7-629D-E253-365E1EC53AEB}"/>
              </a:ext>
            </a:extLst>
          </p:cNvPr>
          <p:cNvSpPr txBox="1"/>
          <p:nvPr/>
        </p:nvSpPr>
        <p:spPr>
          <a:xfrm>
            <a:off x="3247858" y="2033717"/>
            <a:ext cx="1352422"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Capacity</a:t>
            </a:r>
            <a:endParaRPr lang="zh-CN" altLang="en-US" sz="1600" b="1"/>
          </a:p>
        </p:txBody>
      </p:sp>
      <p:pic>
        <p:nvPicPr>
          <p:cNvPr id="11" name="图片 10">
            <a:extLst>
              <a:ext uri="{FF2B5EF4-FFF2-40B4-BE49-F238E27FC236}">
                <a16:creationId xmlns:a16="http://schemas.microsoft.com/office/drawing/2014/main" id="{EEC62956-85C5-CFFD-F7B2-11886705B0A1}"/>
              </a:ext>
            </a:extLst>
          </p:cNvPr>
          <p:cNvPicPr>
            <a:picLocks noChangeAspect="1"/>
          </p:cNvPicPr>
          <p:nvPr/>
        </p:nvPicPr>
        <p:blipFill>
          <a:blip r:embed="rId4"/>
          <a:stretch>
            <a:fillRect/>
          </a:stretch>
        </p:blipFill>
        <p:spPr>
          <a:xfrm>
            <a:off x="483058" y="3976645"/>
            <a:ext cx="2764800" cy="2073600"/>
          </a:xfrm>
          <a:prstGeom prst="rect">
            <a:avLst/>
          </a:prstGeom>
        </p:spPr>
      </p:pic>
      <p:sp>
        <p:nvSpPr>
          <p:cNvPr id="12" name="文本框 11">
            <a:extLst>
              <a:ext uri="{FF2B5EF4-FFF2-40B4-BE49-F238E27FC236}">
                <a16:creationId xmlns:a16="http://schemas.microsoft.com/office/drawing/2014/main" id="{E2D9FCC9-F8FB-5043-C476-4DB8A4620C6B}"/>
              </a:ext>
            </a:extLst>
          </p:cNvPr>
          <p:cNvSpPr txBox="1"/>
          <p:nvPr/>
        </p:nvSpPr>
        <p:spPr>
          <a:xfrm>
            <a:off x="3247858" y="4141276"/>
            <a:ext cx="1053494"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Delay</a:t>
            </a:r>
            <a:endParaRPr lang="zh-CN" altLang="en-US" sz="1600" b="1"/>
          </a:p>
        </p:txBody>
      </p:sp>
      <p:sp>
        <p:nvSpPr>
          <p:cNvPr id="4" name="文本框 3">
            <a:extLst>
              <a:ext uri="{FF2B5EF4-FFF2-40B4-BE49-F238E27FC236}">
                <a16:creationId xmlns:a16="http://schemas.microsoft.com/office/drawing/2014/main" id="{A7730145-F1AB-C5A2-42A2-D8866CF75003}"/>
              </a:ext>
            </a:extLst>
          </p:cNvPr>
          <p:cNvSpPr txBox="1"/>
          <p:nvPr/>
        </p:nvSpPr>
        <p:spPr>
          <a:xfrm>
            <a:off x="3332479" y="2449972"/>
            <a:ext cx="2922083" cy="9537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solidFill>
                  <a:srgbClr val="C00000"/>
                </a:solidFill>
              </a:rPr>
              <a:t>Degrades to exclusive right-turn lane </a:t>
            </a:r>
            <a:r>
              <a:rPr lang="en-US" altLang="zh-CN" sz="1600"/>
              <a:t>under high right-turn demand</a:t>
            </a:r>
          </a:p>
        </p:txBody>
      </p:sp>
      <p:cxnSp>
        <p:nvCxnSpPr>
          <p:cNvPr id="7" name="直接连接符 6">
            <a:extLst>
              <a:ext uri="{FF2B5EF4-FFF2-40B4-BE49-F238E27FC236}">
                <a16:creationId xmlns:a16="http://schemas.microsoft.com/office/drawing/2014/main" id="{3A612A32-22D8-5543-0BA0-8C8727FA285D}"/>
              </a:ext>
            </a:extLst>
          </p:cNvPr>
          <p:cNvCxnSpPr>
            <a:cxnSpLocks/>
          </p:cNvCxnSpPr>
          <p:nvPr/>
        </p:nvCxnSpPr>
        <p:spPr>
          <a:xfrm>
            <a:off x="2164691" y="1969008"/>
            <a:ext cx="0" cy="1556406"/>
          </a:xfrm>
          <a:prstGeom prst="line">
            <a:avLst/>
          </a:prstGeom>
          <a:ln w="19050" cap="rnd">
            <a:solidFill>
              <a:srgbClr val="C00000"/>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41E8787-43E8-7273-B831-E81909790672}"/>
              </a:ext>
            </a:extLst>
          </p:cNvPr>
          <p:cNvSpPr txBox="1"/>
          <p:nvPr/>
        </p:nvSpPr>
        <p:spPr>
          <a:xfrm>
            <a:off x="2134211" y="2637930"/>
            <a:ext cx="986242" cy="430887"/>
          </a:xfrm>
          <a:prstGeom prst="rect">
            <a:avLst/>
          </a:prstGeom>
          <a:noFill/>
        </p:spPr>
        <p:txBody>
          <a:bodyPr wrap="square" rtlCol="0">
            <a:spAutoFit/>
          </a:bodyPr>
          <a:lstStyle/>
          <a:p>
            <a:r>
              <a:rPr lang="en-US" altLang="zh-CN" sz="1100">
                <a:solidFill>
                  <a:srgbClr val="C00000"/>
                </a:solidFill>
              </a:rPr>
              <a:t>Right-turn-only lane</a:t>
            </a:r>
            <a:endParaRPr lang="zh-CN" altLang="en-US" sz="1100">
              <a:solidFill>
                <a:srgbClr val="C00000"/>
              </a:solidFill>
            </a:endParaRPr>
          </a:p>
        </p:txBody>
      </p:sp>
      <p:sp>
        <p:nvSpPr>
          <p:cNvPr id="21" name="文本框 20">
            <a:extLst>
              <a:ext uri="{FF2B5EF4-FFF2-40B4-BE49-F238E27FC236}">
                <a16:creationId xmlns:a16="http://schemas.microsoft.com/office/drawing/2014/main" id="{7AB1ED45-F17A-1D20-C251-78FA979D8F26}"/>
              </a:ext>
            </a:extLst>
          </p:cNvPr>
          <p:cNvSpPr txBox="1"/>
          <p:nvPr/>
        </p:nvSpPr>
        <p:spPr>
          <a:xfrm>
            <a:off x="3332480" y="4571090"/>
            <a:ext cx="2586539" cy="9537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t>Delay reduced when right-turn proportion is </a:t>
            </a:r>
            <a:r>
              <a:rPr lang="en-US" altLang="zh-CN" sz="1600">
                <a:solidFill>
                  <a:srgbClr val="C00000"/>
                </a:solidFill>
              </a:rPr>
              <a:t>not too high</a:t>
            </a:r>
          </a:p>
        </p:txBody>
      </p:sp>
      <p:cxnSp>
        <p:nvCxnSpPr>
          <p:cNvPr id="22" name="直接连接符 21">
            <a:extLst>
              <a:ext uri="{FF2B5EF4-FFF2-40B4-BE49-F238E27FC236}">
                <a16:creationId xmlns:a16="http://schemas.microsoft.com/office/drawing/2014/main" id="{5F1121BB-81F7-06C7-98F5-1F091BA56954}"/>
              </a:ext>
            </a:extLst>
          </p:cNvPr>
          <p:cNvCxnSpPr>
            <a:cxnSpLocks/>
          </p:cNvCxnSpPr>
          <p:nvPr/>
        </p:nvCxnSpPr>
        <p:spPr>
          <a:xfrm>
            <a:off x="1689432" y="4130924"/>
            <a:ext cx="0" cy="1556406"/>
          </a:xfrm>
          <a:prstGeom prst="line">
            <a:avLst/>
          </a:prstGeom>
          <a:ln w="19050" cap="rnd">
            <a:solidFill>
              <a:srgbClr val="C00000"/>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1098A93C-A46B-DB44-8CCB-90FE390608A1}"/>
              </a:ext>
            </a:extLst>
          </p:cNvPr>
          <p:cNvSpPr/>
          <p:nvPr/>
        </p:nvSpPr>
        <p:spPr>
          <a:xfrm>
            <a:off x="2072523" y="2545762"/>
            <a:ext cx="184336" cy="184336"/>
          </a:xfrm>
          <a:prstGeom prst="ellips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D9488697-4981-CD03-9594-8D76CF4B6F8D}"/>
              </a:ext>
            </a:extLst>
          </p:cNvPr>
          <p:cNvPicPr>
            <a:picLocks noChangeAspect="1"/>
          </p:cNvPicPr>
          <p:nvPr/>
        </p:nvPicPr>
        <p:blipFill>
          <a:blip r:embed="rId5"/>
          <a:stretch>
            <a:fillRect/>
          </a:stretch>
        </p:blipFill>
        <p:spPr>
          <a:xfrm>
            <a:off x="6254563" y="1855105"/>
            <a:ext cx="2764800" cy="2073600"/>
          </a:xfrm>
          <a:prstGeom prst="rect">
            <a:avLst/>
          </a:prstGeom>
        </p:spPr>
      </p:pic>
      <p:sp>
        <p:nvSpPr>
          <p:cNvPr id="26" name="文本框 25">
            <a:extLst>
              <a:ext uri="{FF2B5EF4-FFF2-40B4-BE49-F238E27FC236}">
                <a16:creationId xmlns:a16="http://schemas.microsoft.com/office/drawing/2014/main" id="{74DB5D8F-698A-C365-8DD4-E8E122DCB120}"/>
              </a:ext>
            </a:extLst>
          </p:cNvPr>
          <p:cNvSpPr txBox="1"/>
          <p:nvPr/>
        </p:nvSpPr>
        <p:spPr>
          <a:xfrm>
            <a:off x="9022915" y="1961732"/>
            <a:ext cx="1352422"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Capacity</a:t>
            </a:r>
            <a:endParaRPr lang="zh-CN" altLang="en-US" sz="1600" b="1"/>
          </a:p>
        </p:txBody>
      </p:sp>
      <p:sp>
        <p:nvSpPr>
          <p:cNvPr id="27" name="文本框 26">
            <a:extLst>
              <a:ext uri="{FF2B5EF4-FFF2-40B4-BE49-F238E27FC236}">
                <a16:creationId xmlns:a16="http://schemas.microsoft.com/office/drawing/2014/main" id="{BAC3B692-FFD1-1776-8ADC-E5EF6E537D2F}"/>
              </a:ext>
            </a:extLst>
          </p:cNvPr>
          <p:cNvSpPr txBox="1"/>
          <p:nvPr/>
        </p:nvSpPr>
        <p:spPr>
          <a:xfrm>
            <a:off x="9022915" y="4141276"/>
            <a:ext cx="1053494"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b="1"/>
              <a:t>Delay</a:t>
            </a:r>
            <a:endParaRPr lang="zh-CN" altLang="en-US" sz="1600" b="1"/>
          </a:p>
        </p:txBody>
      </p:sp>
      <p:pic>
        <p:nvPicPr>
          <p:cNvPr id="28" name="图片 27">
            <a:extLst>
              <a:ext uri="{FF2B5EF4-FFF2-40B4-BE49-F238E27FC236}">
                <a16:creationId xmlns:a16="http://schemas.microsoft.com/office/drawing/2014/main" id="{CCC4E2D9-B516-E3F4-A292-E842FA193031}"/>
              </a:ext>
            </a:extLst>
          </p:cNvPr>
          <p:cNvPicPr>
            <a:picLocks noChangeAspect="1"/>
          </p:cNvPicPr>
          <p:nvPr/>
        </p:nvPicPr>
        <p:blipFill>
          <a:blip r:embed="rId6"/>
          <a:stretch>
            <a:fillRect/>
          </a:stretch>
        </p:blipFill>
        <p:spPr>
          <a:xfrm>
            <a:off x="6254563" y="3976645"/>
            <a:ext cx="2764800" cy="2073600"/>
          </a:xfrm>
          <a:prstGeom prst="rect">
            <a:avLst/>
          </a:prstGeom>
        </p:spPr>
      </p:pic>
      <p:sp>
        <p:nvSpPr>
          <p:cNvPr id="29" name="文本框 28">
            <a:extLst>
              <a:ext uri="{FF2B5EF4-FFF2-40B4-BE49-F238E27FC236}">
                <a16:creationId xmlns:a16="http://schemas.microsoft.com/office/drawing/2014/main" id="{24AE4CF0-DB75-2A7B-CFE8-037B215251EB}"/>
              </a:ext>
            </a:extLst>
          </p:cNvPr>
          <p:cNvSpPr txBox="1"/>
          <p:nvPr/>
        </p:nvSpPr>
        <p:spPr>
          <a:xfrm>
            <a:off x="9140680" y="2719155"/>
            <a:ext cx="2763520" cy="9537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t>Show</a:t>
            </a:r>
            <a:r>
              <a:rPr lang="zh-CN" altLang="en-US" sz="1600"/>
              <a:t> </a:t>
            </a:r>
            <a:r>
              <a:rPr lang="en-US" altLang="zh-CN" sz="1600">
                <a:solidFill>
                  <a:srgbClr val="C00000"/>
                </a:solidFill>
              </a:rPr>
              <a:t>the</a:t>
            </a:r>
            <a:r>
              <a:rPr lang="zh-CN" altLang="en-US" sz="1600">
                <a:solidFill>
                  <a:srgbClr val="C00000"/>
                </a:solidFill>
              </a:rPr>
              <a:t> </a:t>
            </a:r>
            <a:r>
              <a:rPr lang="en-US" altLang="zh-CN" sz="1600">
                <a:solidFill>
                  <a:srgbClr val="C00000"/>
                </a:solidFill>
              </a:rPr>
              <a:t>tendancy</a:t>
            </a:r>
            <a:r>
              <a:rPr lang="zh-CN" altLang="en-US" sz="1600">
                <a:solidFill>
                  <a:srgbClr val="C00000"/>
                </a:solidFill>
              </a:rPr>
              <a:t> </a:t>
            </a:r>
            <a:r>
              <a:rPr lang="en-US" altLang="zh-CN" sz="1600">
                <a:solidFill>
                  <a:srgbClr val="C00000"/>
                </a:solidFill>
              </a:rPr>
              <a:t>to</a:t>
            </a:r>
            <a:r>
              <a:rPr lang="zh-CN" altLang="en-US" sz="1600">
                <a:solidFill>
                  <a:srgbClr val="C00000"/>
                </a:solidFill>
              </a:rPr>
              <a:t> </a:t>
            </a:r>
            <a:r>
              <a:rPr lang="en-US" altLang="zh-CN" sz="1600">
                <a:solidFill>
                  <a:srgbClr val="C00000"/>
                </a:solidFill>
              </a:rPr>
              <a:t>degrade</a:t>
            </a:r>
            <a:r>
              <a:rPr lang="zh-CN" altLang="en-US" sz="1600">
                <a:solidFill>
                  <a:srgbClr val="C00000"/>
                </a:solidFill>
              </a:rPr>
              <a:t> </a:t>
            </a:r>
            <a:r>
              <a:rPr lang="en-US" altLang="zh-CN" sz="1600"/>
              <a:t>to</a:t>
            </a:r>
            <a:r>
              <a:rPr lang="zh-CN" altLang="en-US" sz="1600"/>
              <a:t> </a:t>
            </a:r>
            <a:r>
              <a:rPr lang="en-US" altLang="zh-CN" sz="1600"/>
              <a:t>exclusive right-turn lanes</a:t>
            </a:r>
          </a:p>
        </p:txBody>
      </p:sp>
      <p:sp>
        <p:nvSpPr>
          <p:cNvPr id="30" name="文本框 29">
            <a:extLst>
              <a:ext uri="{FF2B5EF4-FFF2-40B4-BE49-F238E27FC236}">
                <a16:creationId xmlns:a16="http://schemas.microsoft.com/office/drawing/2014/main" id="{48D032C0-8BB6-2E91-D5C6-DC267E8AF55D}"/>
              </a:ext>
            </a:extLst>
          </p:cNvPr>
          <p:cNvSpPr txBox="1"/>
          <p:nvPr/>
        </p:nvSpPr>
        <p:spPr>
          <a:xfrm>
            <a:off x="9140680" y="2356515"/>
            <a:ext cx="2763520"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t>P-SRL&gt;V-SRL&gt;C-SRL</a:t>
            </a:r>
            <a:endParaRPr lang="zh-CN" altLang="en-US" sz="1600"/>
          </a:p>
        </p:txBody>
      </p:sp>
      <p:sp>
        <p:nvSpPr>
          <p:cNvPr id="32" name="椭圆 31">
            <a:extLst>
              <a:ext uri="{FF2B5EF4-FFF2-40B4-BE49-F238E27FC236}">
                <a16:creationId xmlns:a16="http://schemas.microsoft.com/office/drawing/2014/main" id="{317A81D8-F0C3-A09B-1EEE-A9C9C7D93BCE}"/>
              </a:ext>
            </a:extLst>
          </p:cNvPr>
          <p:cNvSpPr/>
          <p:nvPr/>
        </p:nvSpPr>
        <p:spPr>
          <a:xfrm>
            <a:off x="8430077" y="1947219"/>
            <a:ext cx="532179" cy="1623555"/>
          </a:xfrm>
          <a:prstGeom prst="ellips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1ADC6828-BF45-26BE-9F1A-19BD6EFA6199}"/>
              </a:ext>
            </a:extLst>
          </p:cNvPr>
          <p:cNvSpPr txBox="1"/>
          <p:nvPr/>
        </p:nvSpPr>
        <p:spPr>
          <a:xfrm>
            <a:off x="9140680" y="4866556"/>
            <a:ext cx="2763520" cy="65825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a:solidFill>
                  <a:srgbClr val="C00000"/>
                </a:solidFill>
              </a:rPr>
              <a:t>P-SRL: Robust</a:t>
            </a:r>
            <a:r>
              <a:rPr lang="en-US" altLang="zh-CN" sz="1600"/>
              <a:t> to the pedestrian interference</a:t>
            </a:r>
          </a:p>
        </p:txBody>
      </p:sp>
      <p:sp>
        <p:nvSpPr>
          <p:cNvPr id="34" name="文本框 33">
            <a:extLst>
              <a:ext uri="{FF2B5EF4-FFF2-40B4-BE49-F238E27FC236}">
                <a16:creationId xmlns:a16="http://schemas.microsoft.com/office/drawing/2014/main" id="{970406D3-9C6E-B4EB-FA9C-AB5ADB67762C}"/>
              </a:ext>
            </a:extLst>
          </p:cNvPr>
          <p:cNvSpPr txBox="1"/>
          <p:nvPr/>
        </p:nvSpPr>
        <p:spPr>
          <a:xfrm>
            <a:off x="9140680" y="4503916"/>
            <a:ext cx="2763520"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t>P-SRL&lt;V-SRL&lt;C-SRL</a:t>
            </a:r>
            <a:endParaRPr lang="zh-CN" altLang="en-US" sz="1600"/>
          </a:p>
        </p:txBody>
      </p:sp>
    </p:spTree>
    <p:extLst>
      <p:ext uri="{BB962C8B-B14F-4D97-AF65-F5344CB8AC3E}">
        <p14:creationId xmlns:p14="http://schemas.microsoft.com/office/powerpoint/2010/main" val="1526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8F03-4893-7A21-1CA1-0985048E8096}"/>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1810BF55-2B0C-556D-A9F1-81829B6F08ED}"/>
              </a:ext>
            </a:extLst>
          </p:cNvPr>
          <p:cNvSpPr/>
          <p:nvPr/>
        </p:nvSpPr>
        <p:spPr>
          <a:xfrm>
            <a:off x="4920724" y="1215536"/>
            <a:ext cx="2086036" cy="584775"/>
          </a:xfrm>
          <a:prstGeom prst="rect">
            <a:avLst/>
          </a:prstGeom>
        </p:spPr>
        <p:txBody>
          <a:bodyPr vert="horz" wrap="square" anchor="ctr">
            <a:spAutoFit/>
          </a:bodyPr>
          <a:lstStyle/>
          <a:p>
            <a:pPr algn="dist"/>
            <a:r>
              <a:rPr lang="en-US" altLang="zh-CN" sz="3200" b="1" dirty="0">
                <a:solidFill>
                  <a:schemeClr val="accent3"/>
                </a:solidFill>
              </a:rPr>
              <a:t>Contents</a:t>
            </a:r>
          </a:p>
        </p:txBody>
      </p:sp>
      <p:sp>
        <p:nvSpPr>
          <p:cNvPr id="6" name="íšļidê">
            <a:extLst>
              <a:ext uri="{FF2B5EF4-FFF2-40B4-BE49-F238E27FC236}">
                <a16:creationId xmlns:a16="http://schemas.microsoft.com/office/drawing/2014/main" id="{37027AFF-1711-B293-CBBB-80314A883232}"/>
              </a:ext>
            </a:extLst>
          </p:cNvPr>
          <p:cNvSpPr/>
          <p:nvPr/>
        </p:nvSpPr>
        <p:spPr>
          <a:xfrm>
            <a:off x="2573760" y="3694936"/>
            <a:ext cx="624349" cy="624349"/>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rPr>
              <a:t>03</a:t>
            </a:r>
            <a:endParaRPr lang="en-US" altLang="zh-CN" dirty="0">
              <a:latin typeface="Impact" panose="020B0806030902050204" pitchFamily="34" charset="0"/>
            </a:endParaRPr>
          </a:p>
        </p:txBody>
      </p:sp>
      <p:cxnSp>
        <p:nvCxnSpPr>
          <p:cNvPr id="7" name="直接连接符 6">
            <a:extLst>
              <a:ext uri="{FF2B5EF4-FFF2-40B4-BE49-F238E27FC236}">
                <a16:creationId xmlns:a16="http://schemas.microsoft.com/office/drawing/2014/main" id="{B3CA1808-7C8E-3673-B6D5-7DB106B1A3EE}"/>
              </a:ext>
            </a:extLst>
          </p:cNvPr>
          <p:cNvCxnSpPr>
            <a:cxnSpLocks/>
          </p:cNvCxnSpPr>
          <p:nvPr/>
        </p:nvCxnSpPr>
        <p:spPr>
          <a:xfrm>
            <a:off x="3406760" y="2832138"/>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1561509-F04F-FF59-5CB8-26EB81BF5484}"/>
              </a:ext>
            </a:extLst>
          </p:cNvPr>
          <p:cNvCxnSpPr>
            <a:cxnSpLocks/>
          </p:cNvCxnSpPr>
          <p:nvPr/>
        </p:nvCxnSpPr>
        <p:spPr>
          <a:xfrm>
            <a:off x="3406760" y="362068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40">
            <a:extLst>
              <a:ext uri="{FF2B5EF4-FFF2-40B4-BE49-F238E27FC236}">
                <a16:creationId xmlns:a16="http://schemas.microsoft.com/office/drawing/2014/main" id="{C301A32B-67EB-E17C-4156-19CC59DB44B3}"/>
              </a:ext>
            </a:extLst>
          </p:cNvPr>
          <p:cNvSpPr txBox="1">
            <a:spLocks/>
          </p:cNvSpPr>
          <p:nvPr/>
        </p:nvSpPr>
        <p:spPr>
          <a:xfrm>
            <a:off x="3406759" y="2141800"/>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Problem description</a:t>
            </a:r>
            <a:endParaRPr lang="zh-CN" altLang="en-US" dirty="0"/>
          </a:p>
        </p:txBody>
      </p:sp>
      <p:sp>
        <p:nvSpPr>
          <p:cNvPr id="10" name="文本占位符 40">
            <a:extLst>
              <a:ext uri="{FF2B5EF4-FFF2-40B4-BE49-F238E27FC236}">
                <a16:creationId xmlns:a16="http://schemas.microsoft.com/office/drawing/2014/main" id="{5271CA55-F9DC-7006-9C00-315559698ED6}"/>
              </a:ext>
            </a:extLst>
          </p:cNvPr>
          <p:cNvSpPr txBox="1">
            <a:spLocks/>
          </p:cNvSpPr>
          <p:nvPr/>
        </p:nvSpPr>
        <p:spPr>
          <a:xfrm>
            <a:off x="3406759" y="2930343"/>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Unconventional design concepts</a:t>
            </a:r>
            <a:endParaRPr lang="zh-CN" altLang="en-US" dirty="0"/>
          </a:p>
        </p:txBody>
      </p:sp>
      <p:sp>
        <p:nvSpPr>
          <p:cNvPr id="11" name="iślïḑé">
            <a:extLst>
              <a:ext uri="{FF2B5EF4-FFF2-40B4-BE49-F238E27FC236}">
                <a16:creationId xmlns:a16="http://schemas.microsoft.com/office/drawing/2014/main" id="{C12A40F0-D8D8-490F-6E9F-B0C79452046B}"/>
              </a:ext>
            </a:extLst>
          </p:cNvPr>
          <p:cNvSpPr>
            <a:spLocks noChangeArrowheads="1"/>
          </p:cNvSpPr>
          <p:nvPr/>
        </p:nvSpPr>
        <p:spPr bwMode="auto">
          <a:xfrm>
            <a:off x="2573760" y="2141800"/>
            <a:ext cx="623887" cy="623888"/>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a:solidFill>
                  <a:srgbClr val="000000"/>
                </a:solidFill>
                <a:latin typeface="Impact" panose="020B0806030902050204" pitchFamily="34" charset="0"/>
                <a:sym typeface="Impact" panose="020B0806030902050204" pitchFamily="34" charset="0"/>
              </a:rPr>
              <a:t>01</a:t>
            </a:r>
            <a:endParaRPr lang="zh-CN" altLang="en-US">
              <a:solidFill>
                <a:srgbClr val="000000"/>
              </a:solidFill>
              <a:latin typeface="Impact" panose="020B0806030902050204" pitchFamily="34" charset="0"/>
            </a:endParaRPr>
          </a:p>
        </p:txBody>
      </p:sp>
      <p:sp>
        <p:nvSpPr>
          <p:cNvPr id="12" name="í$ļíḓè">
            <a:extLst>
              <a:ext uri="{FF2B5EF4-FFF2-40B4-BE49-F238E27FC236}">
                <a16:creationId xmlns:a16="http://schemas.microsoft.com/office/drawing/2014/main" id="{B7853A58-17B7-D36B-9FE3-F7388F2A5BD7}"/>
              </a:ext>
            </a:extLst>
          </p:cNvPr>
          <p:cNvSpPr>
            <a:spLocks noChangeArrowheads="1"/>
          </p:cNvSpPr>
          <p:nvPr/>
        </p:nvSpPr>
        <p:spPr bwMode="auto">
          <a:xfrm>
            <a:off x="2573760" y="2933963"/>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sym typeface="Impact" panose="020B0806030902050204" pitchFamily="34" charset="0"/>
              </a:rPr>
              <a:t>02</a:t>
            </a:r>
            <a:endParaRPr lang="zh-CN" altLang="en-US">
              <a:latin typeface="Impact" panose="020B0806030902050204" pitchFamily="34" charset="0"/>
            </a:endParaRPr>
          </a:p>
        </p:txBody>
      </p:sp>
      <p:cxnSp>
        <p:nvCxnSpPr>
          <p:cNvPr id="13" name="直接连接符 12">
            <a:extLst>
              <a:ext uri="{FF2B5EF4-FFF2-40B4-BE49-F238E27FC236}">
                <a16:creationId xmlns:a16="http://schemas.microsoft.com/office/drawing/2014/main" id="{2FF46A2F-0135-A92E-856B-9F7B9A6880E2}"/>
              </a:ext>
            </a:extLst>
          </p:cNvPr>
          <p:cNvCxnSpPr>
            <a:cxnSpLocks/>
          </p:cNvCxnSpPr>
          <p:nvPr/>
        </p:nvCxnSpPr>
        <p:spPr>
          <a:xfrm>
            <a:off x="3406760" y="521165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72FEE74-144C-B89B-B4CB-C42F79ACC583}"/>
              </a:ext>
            </a:extLst>
          </p:cNvPr>
          <p:cNvCxnSpPr>
            <a:cxnSpLocks/>
          </p:cNvCxnSpPr>
          <p:nvPr/>
        </p:nvCxnSpPr>
        <p:spPr>
          <a:xfrm>
            <a:off x="3411840" y="4399994"/>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占位符 40">
            <a:extLst>
              <a:ext uri="{FF2B5EF4-FFF2-40B4-BE49-F238E27FC236}">
                <a16:creationId xmlns:a16="http://schemas.microsoft.com/office/drawing/2014/main" id="{B747782F-F911-5D43-3416-C438826CAB0C}"/>
              </a:ext>
            </a:extLst>
          </p:cNvPr>
          <p:cNvSpPr txBox="1">
            <a:spLocks/>
          </p:cNvSpPr>
          <p:nvPr/>
        </p:nvSpPr>
        <p:spPr>
          <a:xfrm>
            <a:off x="3406759" y="4521313"/>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Experiments</a:t>
            </a:r>
            <a:endParaRPr lang="zh-CN" altLang="en-US" dirty="0"/>
          </a:p>
        </p:txBody>
      </p:sp>
      <p:sp>
        <p:nvSpPr>
          <p:cNvPr id="16" name="文本占位符 40">
            <a:extLst>
              <a:ext uri="{FF2B5EF4-FFF2-40B4-BE49-F238E27FC236}">
                <a16:creationId xmlns:a16="http://schemas.microsoft.com/office/drawing/2014/main" id="{E297DC8C-E74C-B78C-2504-1F29AAEFF151}"/>
              </a:ext>
            </a:extLst>
          </p:cNvPr>
          <p:cNvSpPr txBox="1">
            <a:spLocks/>
          </p:cNvSpPr>
          <p:nvPr/>
        </p:nvSpPr>
        <p:spPr>
          <a:xfrm>
            <a:off x="3406759" y="5326584"/>
            <a:ext cx="6477891"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t>Conclusion</a:t>
            </a:r>
            <a:endParaRPr lang="zh-CN" altLang="en-US" b="1" dirty="0"/>
          </a:p>
        </p:txBody>
      </p:sp>
      <p:sp>
        <p:nvSpPr>
          <p:cNvPr id="17" name="iślïḑé">
            <a:extLst>
              <a:ext uri="{FF2B5EF4-FFF2-40B4-BE49-F238E27FC236}">
                <a16:creationId xmlns:a16="http://schemas.microsoft.com/office/drawing/2014/main" id="{2A8C45E1-DA1A-DDBD-0069-2817B8415E23}"/>
              </a:ext>
            </a:extLst>
          </p:cNvPr>
          <p:cNvSpPr>
            <a:spLocks noChangeArrowheads="1"/>
          </p:cNvSpPr>
          <p:nvPr/>
        </p:nvSpPr>
        <p:spPr bwMode="auto">
          <a:xfrm>
            <a:off x="2573760" y="4521313"/>
            <a:ext cx="623887" cy="623888"/>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04</a:t>
            </a:r>
            <a:endParaRPr lang="zh-CN" altLang="en-US" dirty="0"/>
          </a:p>
        </p:txBody>
      </p:sp>
      <p:sp>
        <p:nvSpPr>
          <p:cNvPr id="18" name="í$ļíḓè">
            <a:extLst>
              <a:ext uri="{FF2B5EF4-FFF2-40B4-BE49-F238E27FC236}">
                <a16:creationId xmlns:a16="http://schemas.microsoft.com/office/drawing/2014/main" id="{A495151B-6340-8469-48DF-07DE3DA3A685}"/>
              </a:ext>
            </a:extLst>
          </p:cNvPr>
          <p:cNvSpPr>
            <a:spLocks noChangeArrowheads="1"/>
          </p:cNvSpPr>
          <p:nvPr/>
        </p:nvSpPr>
        <p:spPr bwMode="auto">
          <a:xfrm>
            <a:off x="2573760" y="5313476"/>
            <a:ext cx="623887" cy="623887"/>
          </a:xfrm>
          <a:prstGeom prst="ellipse">
            <a:avLst/>
          </a:prstGeom>
          <a:solidFill>
            <a:srgbClr val="0B5AA8"/>
          </a:solidFill>
          <a:ln>
            <a:noFill/>
          </a:ln>
        </p:spPr>
        <p:txBody>
          <a:bodyPr anchor="ctr"/>
          <a:lstStyle/>
          <a:p>
            <a:pPr algn="ctr"/>
            <a:r>
              <a:rPr lang="en-US" altLang="zh-CN" dirty="0">
                <a:solidFill>
                  <a:schemeClr val="bg1"/>
                </a:solidFill>
                <a:latin typeface="Impact" panose="020B0806030902050204" pitchFamily="34" charset="0"/>
                <a:sym typeface="Impact" panose="020B0806030902050204" pitchFamily="34" charset="0"/>
              </a:rPr>
              <a:t>05</a:t>
            </a:r>
            <a:endParaRPr lang="zh-CN" altLang="en-US" dirty="0">
              <a:solidFill>
                <a:schemeClr val="bg1"/>
              </a:solidFill>
              <a:latin typeface="Impact" panose="020B0806030902050204" pitchFamily="34" charset="0"/>
            </a:endParaRPr>
          </a:p>
        </p:txBody>
      </p:sp>
      <p:sp>
        <p:nvSpPr>
          <p:cNvPr id="19" name="文本占位符 40">
            <a:extLst>
              <a:ext uri="{FF2B5EF4-FFF2-40B4-BE49-F238E27FC236}">
                <a16:creationId xmlns:a16="http://schemas.microsoft.com/office/drawing/2014/main" id="{BB216764-2E94-4F0A-D51A-7365B2B010B7}"/>
              </a:ext>
            </a:extLst>
          </p:cNvPr>
          <p:cNvSpPr txBox="1">
            <a:spLocks/>
          </p:cNvSpPr>
          <p:nvPr/>
        </p:nvSpPr>
        <p:spPr>
          <a:xfrm>
            <a:off x="3406759" y="3704240"/>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Model formulation</a:t>
            </a:r>
            <a:endParaRPr lang="zh-CN" altLang="en-US" dirty="0"/>
          </a:p>
        </p:txBody>
      </p:sp>
    </p:spTree>
    <p:extLst>
      <p:ext uri="{BB962C8B-B14F-4D97-AF65-F5344CB8AC3E}">
        <p14:creationId xmlns:p14="http://schemas.microsoft.com/office/powerpoint/2010/main" val="293620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295B-6F0A-3481-B30D-1448F59B424E}"/>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32CBA07A-B0CD-574C-71B9-9F4848AC7369}"/>
              </a:ext>
            </a:extLst>
          </p:cNvPr>
          <p:cNvSpPr>
            <a:spLocks noGrp="1"/>
          </p:cNvSpPr>
          <p:nvPr>
            <p:ph type="title"/>
          </p:nvPr>
        </p:nvSpPr>
        <p:spPr>
          <a:xfrm>
            <a:off x="395981" y="212333"/>
            <a:ext cx="6783032" cy="948130"/>
          </a:xfrm>
        </p:spPr>
        <p:txBody>
          <a:bodyPr/>
          <a:lstStyle/>
          <a:p>
            <a:r>
              <a:rPr lang="en-US" altLang="zh-CN"/>
              <a:t>Conclusion</a:t>
            </a:r>
            <a:endParaRPr lang="zh-CN" altLang="en-US"/>
          </a:p>
        </p:txBody>
      </p:sp>
      <p:sp>
        <p:nvSpPr>
          <p:cNvPr id="2" name="矩形 1">
            <a:extLst>
              <a:ext uri="{FF2B5EF4-FFF2-40B4-BE49-F238E27FC236}">
                <a16:creationId xmlns:a16="http://schemas.microsoft.com/office/drawing/2014/main" id="{0C100C74-9D14-DF9D-0F87-1A57CA8B08E4}"/>
              </a:ext>
            </a:extLst>
          </p:cNvPr>
          <p:cNvSpPr/>
          <p:nvPr/>
        </p:nvSpPr>
        <p:spPr>
          <a:xfrm>
            <a:off x="395982" y="1297657"/>
            <a:ext cx="3978800"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Unconventional SRL designs</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6" name="矩形 5">
            <a:extLst>
              <a:ext uri="{FF2B5EF4-FFF2-40B4-BE49-F238E27FC236}">
                <a16:creationId xmlns:a16="http://schemas.microsoft.com/office/drawing/2014/main" id="{FC0F8C6B-2B88-E21D-B81E-36B8550F8FDD}"/>
              </a:ext>
            </a:extLst>
          </p:cNvPr>
          <p:cNvSpPr/>
          <p:nvPr/>
        </p:nvSpPr>
        <p:spPr>
          <a:xfrm>
            <a:off x="6096000" y="1297657"/>
            <a:ext cx="2446116"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Future works</a:t>
            </a:r>
            <a:endParaRPr lang="zh-CN" altLang="en-US" sz="2000" b="1" kern="0" dirty="0">
              <a:solidFill>
                <a:srgbClr val="FFFFFF"/>
              </a:solidFill>
              <a:effectLst>
                <a:outerShdw blurRad="38100" dist="38100" dir="2700000" algn="tl">
                  <a:srgbClr val="000000">
                    <a:alpha val="43137"/>
                  </a:srgbClr>
                </a:outerShdw>
              </a:effectLst>
            </a:endParaRPr>
          </a:p>
        </p:txBody>
      </p:sp>
      <p:pic>
        <p:nvPicPr>
          <p:cNvPr id="13" name="图片 12">
            <a:extLst>
              <a:ext uri="{FF2B5EF4-FFF2-40B4-BE49-F238E27FC236}">
                <a16:creationId xmlns:a16="http://schemas.microsoft.com/office/drawing/2014/main" id="{7A7AD812-1D80-8CDB-6402-4A856AD850B5}"/>
              </a:ext>
            </a:extLst>
          </p:cNvPr>
          <p:cNvPicPr>
            <a:picLocks noChangeAspect="1"/>
          </p:cNvPicPr>
          <p:nvPr/>
        </p:nvPicPr>
        <p:blipFill>
          <a:blip r:embed="rId3"/>
          <a:stretch>
            <a:fillRect/>
          </a:stretch>
        </p:blipFill>
        <p:spPr>
          <a:xfrm>
            <a:off x="659756" y="2044702"/>
            <a:ext cx="3978801" cy="2024925"/>
          </a:xfrm>
          <a:prstGeom prst="rect">
            <a:avLst/>
          </a:prstGeom>
        </p:spPr>
      </p:pic>
      <p:pic>
        <p:nvPicPr>
          <p:cNvPr id="14" name="图片 13">
            <a:extLst>
              <a:ext uri="{FF2B5EF4-FFF2-40B4-BE49-F238E27FC236}">
                <a16:creationId xmlns:a16="http://schemas.microsoft.com/office/drawing/2014/main" id="{1D6BA97B-A281-68CB-8243-E6710A7D1CED}"/>
              </a:ext>
            </a:extLst>
          </p:cNvPr>
          <p:cNvPicPr>
            <a:picLocks noChangeAspect="1"/>
          </p:cNvPicPr>
          <p:nvPr/>
        </p:nvPicPr>
        <p:blipFill>
          <a:blip r:embed="rId4"/>
          <a:stretch>
            <a:fillRect/>
          </a:stretch>
        </p:blipFill>
        <p:spPr>
          <a:xfrm>
            <a:off x="659756" y="4396419"/>
            <a:ext cx="4072480" cy="1487341"/>
          </a:xfrm>
          <a:prstGeom prst="rect">
            <a:avLst/>
          </a:prstGeom>
        </p:spPr>
      </p:pic>
      <p:sp>
        <p:nvSpPr>
          <p:cNvPr id="15" name="文本框 14">
            <a:extLst>
              <a:ext uri="{FF2B5EF4-FFF2-40B4-BE49-F238E27FC236}">
                <a16:creationId xmlns:a16="http://schemas.microsoft.com/office/drawing/2014/main" id="{F02B23BF-74E3-A058-F651-5DDCCF53C3FD}"/>
              </a:ext>
            </a:extLst>
          </p:cNvPr>
          <p:cNvSpPr txBox="1"/>
          <p:nvPr/>
        </p:nvSpPr>
        <p:spPr>
          <a:xfrm>
            <a:off x="4732236" y="4816923"/>
            <a:ext cx="1219698" cy="646331"/>
          </a:xfrm>
          <a:prstGeom prst="rect">
            <a:avLst/>
          </a:prstGeom>
          <a:noFill/>
        </p:spPr>
        <p:txBody>
          <a:bodyPr wrap="square" rtlCol="0">
            <a:spAutoFit/>
          </a:bodyPr>
          <a:lstStyle/>
          <a:p>
            <a:pPr algn="ctr"/>
            <a:r>
              <a:rPr lang="en-US" altLang="zh-CN"/>
              <a:t>P-SRL design</a:t>
            </a:r>
            <a:endParaRPr lang="zh-CN" altLang="en-US"/>
          </a:p>
        </p:txBody>
      </p:sp>
      <p:sp>
        <p:nvSpPr>
          <p:cNvPr id="16" name="文本框 15">
            <a:extLst>
              <a:ext uri="{FF2B5EF4-FFF2-40B4-BE49-F238E27FC236}">
                <a16:creationId xmlns:a16="http://schemas.microsoft.com/office/drawing/2014/main" id="{2820DC7F-2ECB-00AD-7926-59FA900EC8E8}"/>
              </a:ext>
            </a:extLst>
          </p:cNvPr>
          <p:cNvSpPr txBox="1"/>
          <p:nvPr/>
        </p:nvSpPr>
        <p:spPr>
          <a:xfrm>
            <a:off x="4732236" y="2733998"/>
            <a:ext cx="1219698" cy="646331"/>
          </a:xfrm>
          <a:prstGeom prst="rect">
            <a:avLst/>
          </a:prstGeom>
          <a:noFill/>
        </p:spPr>
        <p:txBody>
          <a:bodyPr wrap="square" rtlCol="0">
            <a:spAutoFit/>
          </a:bodyPr>
          <a:lstStyle/>
          <a:p>
            <a:pPr algn="ctr"/>
            <a:r>
              <a:rPr lang="en-US" altLang="zh-CN"/>
              <a:t>V-SRL design</a:t>
            </a:r>
            <a:endParaRPr lang="zh-CN" altLang="en-US"/>
          </a:p>
        </p:txBody>
      </p:sp>
      <p:sp>
        <p:nvSpPr>
          <p:cNvPr id="17" name="文本框 16">
            <a:extLst>
              <a:ext uri="{FF2B5EF4-FFF2-40B4-BE49-F238E27FC236}">
                <a16:creationId xmlns:a16="http://schemas.microsoft.com/office/drawing/2014/main" id="{D2402846-8854-9722-857D-90C94D43D44C}"/>
              </a:ext>
            </a:extLst>
          </p:cNvPr>
          <p:cNvSpPr txBox="1"/>
          <p:nvPr/>
        </p:nvSpPr>
        <p:spPr>
          <a:xfrm>
            <a:off x="6240068" y="1920651"/>
            <a:ext cx="4706609"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CN" b="1"/>
              <a:t>Application issue: Driver acceptance </a:t>
            </a:r>
            <a:endParaRPr lang="zh-CN" altLang="en-US" b="1"/>
          </a:p>
        </p:txBody>
      </p:sp>
      <p:pic>
        <p:nvPicPr>
          <p:cNvPr id="18" name="图片 17">
            <a:extLst>
              <a:ext uri="{FF2B5EF4-FFF2-40B4-BE49-F238E27FC236}">
                <a16:creationId xmlns:a16="http://schemas.microsoft.com/office/drawing/2014/main" id="{54DF075E-482B-1C08-9807-95C1EA54CB3C}"/>
              </a:ext>
            </a:extLst>
          </p:cNvPr>
          <p:cNvPicPr>
            <a:picLocks noChangeAspect="1"/>
          </p:cNvPicPr>
          <p:nvPr/>
        </p:nvPicPr>
        <p:blipFill>
          <a:blip r:embed="rId5"/>
          <a:stretch>
            <a:fillRect/>
          </a:stretch>
        </p:blipFill>
        <p:spPr>
          <a:xfrm>
            <a:off x="7046713" y="2543094"/>
            <a:ext cx="3615458" cy="2024924"/>
          </a:xfrm>
          <a:prstGeom prst="rect">
            <a:avLst/>
          </a:prstGeom>
        </p:spPr>
      </p:pic>
      <p:sp>
        <p:nvSpPr>
          <p:cNvPr id="20" name="文本框 19">
            <a:extLst>
              <a:ext uri="{FF2B5EF4-FFF2-40B4-BE49-F238E27FC236}">
                <a16:creationId xmlns:a16="http://schemas.microsoft.com/office/drawing/2014/main" id="{4A9902AE-5612-3E37-AF0E-E85D6FE5A6DF}"/>
              </a:ext>
            </a:extLst>
          </p:cNvPr>
          <p:cNvSpPr txBox="1"/>
          <p:nvPr/>
        </p:nvSpPr>
        <p:spPr>
          <a:xfrm>
            <a:off x="6240068" y="5191011"/>
            <a:ext cx="2858026"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CN" b="1"/>
              <a:t>Model improvement</a:t>
            </a:r>
            <a:endParaRPr lang="zh-CN" altLang="en-US" b="1"/>
          </a:p>
        </p:txBody>
      </p:sp>
      <p:sp>
        <p:nvSpPr>
          <p:cNvPr id="23" name="文本框 22">
            <a:extLst>
              <a:ext uri="{FF2B5EF4-FFF2-40B4-BE49-F238E27FC236}">
                <a16:creationId xmlns:a16="http://schemas.microsoft.com/office/drawing/2014/main" id="{C1272FED-2DAE-C496-5280-FE173C9A8756}"/>
              </a:ext>
            </a:extLst>
          </p:cNvPr>
          <p:cNvSpPr txBox="1"/>
          <p:nvPr/>
        </p:nvSpPr>
        <p:spPr>
          <a:xfrm>
            <a:off x="6979409" y="4647646"/>
            <a:ext cx="3750066" cy="338554"/>
          </a:xfrm>
          <a:prstGeom prst="rect">
            <a:avLst/>
          </a:prstGeom>
          <a:noFill/>
        </p:spPr>
        <p:txBody>
          <a:bodyPr wrap="none" rtlCol="0">
            <a:spAutoFit/>
          </a:bodyPr>
          <a:lstStyle/>
          <a:p>
            <a:r>
              <a:rPr lang="en-US" altLang="zh-CN" sz="1600"/>
              <a:t>Jagged lane markings and notations</a:t>
            </a:r>
            <a:endParaRPr lang="zh-CN" altLang="en-US" sz="1600"/>
          </a:p>
        </p:txBody>
      </p:sp>
      <p:sp>
        <p:nvSpPr>
          <p:cNvPr id="31" name="文本框 30">
            <a:extLst>
              <a:ext uri="{FF2B5EF4-FFF2-40B4-BE49-F238E27FC236}">
                <a16:creationId xmlns:a16="http://schemas.microsoft.com/office/drawing/2014/main" id="{A5DF2230-A14F-ABE4-C95E-F5EA1052F199}"/>
              </a:ext>
            </a:extLst>
          </p:cNvPr>
          <p:cNvSpPr txBox="1"/>
          <p:nvPr/>
        </p:nvSpPr>
        <p:spPr>
          <a:xfrm>
            <a:off x="6566414" y="5661443"/>
            <a:ext cx="3252942" cy="777457"/>
          </a:xfrm>
          <a:prstGeom prst="rect">
            <a:avLst/>
          </a:prstGeom>
          <a:noFill/>
        </p:spPr>
        <p:txBody>
          <a:bodyPr wrap="none" rtlCol="0">
            <a:spAutoFit/>
          </a:bodyPr>
          <a:lstStyle/>
          <a:p>
            <a:pPr marL="285750" indent="-285750">
              <a:lnSpc>
                <a:spcPct val="130000"/>
              </a:lnSpc>
              <a:buFont typeface="Arial" panose="020B0604020202020204" pitchFamily="34" charset="0"/>
              <a:buChar char="•"/>
            </a:pPr>
            <a:r>
              <a:rPr lang="en-US" altLang="zh-CN"/>
              <a:t>Minimizing vehicle delay</a:t>
            </a:r>
          </a:p>
          <a:p>
            <a:pPr marL="285750" indent="-285750">
              <a:lnSpc>
                <a:spcPct val="130000"/>
              </a:lnSpc>
              <a:buFont typeface="Arial" panose="020B0604020202020204" pitchFamily="34" charset="0"/>
              <a:buChar char="•"/>
            </a:pPr>
            <a:r>
              <a:rPr lang="en-US" altLang="zh-CN"/>
              <a:t>Stochastic demand input</a:t>
            </a:r>
            <a:endParaRPr lang="zh-CN" altLang="en-US"/>
          </a:p>
        </p:txBody>
      </p:sp>
    </p:spTree>
    <p:extLst>
      <p:ext uri="{BB962C8B-B14F-4D97-AF65-F5344CB8AC3E}">
        <p14:creationId xmlns:p14="http://schemas.microsoft.com/office/powerpoint/2010/main" val="15203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20" grpId="0"/>
      <p:bldP spid="23"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B81583FC-43FA-688B-DE17-FAC5D646703A}"/>
              </a:ext>
            </a:extLst>
          </p:cNvPr>
          <p:cNvSpPr>
            <a:spLocks noGrp="1"/>
          </p:cNvSpPr>
          <p:nvPr>
            <p:ph type="body" sz="quarter" idx="11"/>
          </p:nvPr>
        </p:nvSpPr>
        <p:spPr>
          <a:xfrm>
            <a:off x="4117254" y="6005957"/>
            <a:ext cx="3957493" cy="296271"/>
          </a:xfrm>
        </p:spPr>
        <p:txBody>
          <a:bodyPr/>
          <a:lstStyle/>
          <a:p>
            <a:r>
              <a:rPr lang="en-US" altLang="zh-CN"/>
              <a:t>2024/11/06</a:t>
            </a:r>
            <a:endParaRPr lang="zh-CN" altLang="en-US"/>
          </a:p>
        </p:txBody>
      </p:sp>
      <p:sp>
        <p:nvSpPr>
          <p:cNvPr id="4" name="文本占位符 3">
            <a:extLst>
              <a:ext uri="{FF2B5EF4-FFF2-40B4-BE49-F238E27FC236}">
                <a16:creationId xmlns:a16="http://schemas.microsoft.com/office/drawing/2014/main" id="{8042A6FF-0F16-175B-135D-74099BA75942}"/>
              </a:ext>
            </a:extLst>
          </p:cNvPr>
          <p:cNvSpPr>
            <a:spLocks noGrp="1"/>
          </p:cNvSpPr>
          <p:nvPr>
            <p:ph type="body" sz="quarter" idx="10"/>
          </p:nvPr>
        </p:nvSpPr>
        <p:spPr>
          <a:xfrm>
            <a:off x="4117254" y="5340394"/>
            <a:ext cx="3957493" cy="510814"/>
          </a:xfrm>
        </p:spPr>
        <p:txBody>
          <a:bodyPr/>
          <a:lstStyle/>
          <a:p>
            <a:r>
              <a:rPr lang="en-US" altLang="zh-CN"/>
              <a:t>Zilin Shen</a:t>
            </a:r>
            <a:endParaRPr lang="zh-CN" altLang="en-US"/>
          </a:p>
        </p:txBody>
      </p:sp>
      <p:sp>
        <p:nvSpPr>
          <p:cNvPr id="2" name="灯片编号占位符 1">
            <a:extLst>
              <a:ext uri="{FF2B5EF4-FFF2-40B4-BE49-F238E27FC236}">
                <a16:creationId xmlns:a16="http://schemas.microsoft.com/office/drawing/2014/main" id="{BE4858D3-E34B-B015-E91E-FBBF7676CC53}"/>
              </a:ext>
            </a:extLst>
          </p:cNvPr>
          <p:cNvSpPr>
            <a:spLocks noGrp="1"/>
          </p:cNvSpPr>
          <p:nvPr>
            <p:ph type="sldNum" sz="quarter" idx="4294967295"/>
          </p:nvPr>
        </p:nvSpPr>
        <p:spPr>
          <a:xfrm>
            <a:off x="9282113" y="6499225"/>
            <a:ext cx="2909887" cy="206375"/>
          </a:xfrm>
        </p:spPr>
        <p:txBody>
          <a:bodyPr/>
          <a:lstStyle/>
          <a:p>
            <a:fld id="{5DD3DB80-B894-403A-B48E-6FDC1A72010E}" type="slidenum">
              <a:rPr lang="zh-CN" altLang="en-US" smtClean="0"/>
              <a:pPr/>
              <a:t>17</a:t>
            </a:fld>
            <a:endParaRPr lang="zh-CN" altLang="en-US"/>
          </a:p>
        </p:txBody>
      </p:sp>
      <p:sp>
        <p:nvSpPr>
          <p:cNvPr id="6" name="文本框 5">
            <a:extLst>
              <a:ext uri="{FF2B5EF4-FFF2-40B4-BE49-F238E27FC236}">
                <a16:creationId xmlns:a16="http://schemas.microsoft.com/office/drawing/2014/main" id="{3418EFC6-933E-B89F-ADA5-94E70E38BFD2}"/>
              </a:ext>
            </a:extLst>
          </p:cNvPr>
          <p:cNvSpPr txBox="1"/>
          <p:nvPr/>
        </p:nvSpPr>
        <p:spPr>
          <a:xfrm>
            <a:off x="4565324" y="4196708"/>
            <a:ext cx="3061351" cy="707886"/>
          </a:xfrm>
          <a:prstGeom prst="rect">
            <a:avLst/>
          </a:prstGeom>
          <a:noFill/>
        </p:spPr>
        <p:txBody>
          <a:bodyPr wrap="none" rtlCol="0">
            <a:spAutoFit/>
          </a:bodyPr>
          <a:lstStyle/>
          <a:p>
            <a:r>
              <a:rPr lang="en-US" altLang="zh-CN" sz="4000" b="1">
                <a:solidFill>
                  <a:schemeClr val="bg1"/>
                </a:solidFill>
              </a:rPr>
              <a:t>Thank you!</a:t>
            </a:r>
            <a:endParaRPr lang="zh-CN" altLang="en-US" sz="4000" b="1">
              <a:solidFill>
                <a:schemeClr val="bg1"/>
              </a:solidFill>
            </a:endParaRPr>
          </a:p>
        </p:txBody>
      </p:sp>
    </p:spTree>
    <p:extLst>
      <p:ext uri="{BB962C8B-B14F-4D97-AF65-F5344CB8AC3E}">
        <p14:creationId xmlns:p14="http://schemas.microsoft.com/office/powerpoint/2010/main" val="385934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474667F-4B5A-9221-61F1-959B92A60597}"/>
              </a:ext>
            </a:extLst>
          </p:cNvPr>
          <p:cNvSpPr/>
          <p:nvPr/>
        </p:nvSpPr>
        <p:spPr>
          <a:xfrm>
            <a:off x="4920724" y="1215536"/>
            <a:ext cx="2086036" cy="584775"/>
          </a:xfrm>
          <a:prstGeom prst="rect">
            <a:avLst/>
          </a:prstGeom>
        </p:spPr>
        <p:txBody>
          <a:bodyPr vert="horz" wrap="square" anchor="ctr">
            <a:spAutoFit/>
          </a:bodyPr>
          <a:lstStyle/>
          <a:p>
            <a:pPr algn="dist"/>
            <a:r>
              <a:rPr lang="en-US" altLang="zh-CN" sz="3200" b="1" dirty="0">
                <a:solidFill>
                  <a:schemeClr val="accent3"/>
                </a:solidFill>
              </a:rPr>
              <a:t>Contents</a:t>
            </a:r>
          </a:p>
        </p:txBody>
      </p:sp>
      <p:sp>
        <p:nvSpPr>
          <p:cNvPr id="6" name="íšļidê">
            <a:extLst>
              <a:ext uri="{FF2B5EF4-FFF2-40B4-BE49-F238E27FC236}">
                <a16:creationId xmlns:a16="http://schemas.microsoft.com/office/drawing/2014/main" id="{8F1C219F-B006-B8C4-77A2-8A6A609FA06A}"/>
              </a:ext>
            </a:extLst>
          </p:cNvPr>
          <p:cNvSpPr/>
          <p:nvPr/>
        </p:nvSpPr>
        <p:spPr>
          <a:xfrm>
            <a:off x="2573760" y="3694936"/>
            <a:ext cx="624349" cy="624349"/>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sz="1800" dirty="0">
                <a:solidFill>
                  <a:srgbClr val="000000"/>
                </a:solidFill>
                <a:latin typeface="Impact" panose="020B0806030902050204" pitchFamily="34" charset="0"/>
              </a:rPr>
              <a:t>03</a:t>
            </a:r>
          </a:p>
        </p:txBody>
      </p:sp>
      <p:cxnSp>
        <p:nvCxnSpPr>
          <p:cNvPr id="7" name="直接连接符 6">
            <a:extLst>
              <a:ext uri="{FF2B5EF4-FFF2-40B4-BE49-F238E27FC236}">
                <a16:creationId xmlns:a16="http://schemas.microsoft.com/office/drawing/2014/main" id="{C8ECABDC-5D69-F4D3-F5C0-DCFC5BBF2FB4}"/>
              </a:ext>
            </a:extLst>
          </p:cNvPr>
          <p:cNvCxnSpPr>
            <a:cxnSpLocks/>
          </p:cNvCxnSpPr>
          <p:nvPr/>
        </p:nvCxnSpPr>
        <p:spPr>
          <a:xfrm>
            <a:off x="3406760" y="2832138"/>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7F4E83-BF83-D7B9-2A12-F2CFADB1EAAD}"/>
              </a:ext>
            </a:extLst>
          </p:cNvPr>
          <p:cNvCxnSpPr>
            <a:cxnSpLocks/>
          </p:cNvCxnSpPr>
          <p:nvPr/>
        </p:nvCxnSpPr>
        <p:spPr>
          <a:xfrm>
            <a:off x="3406760" y="362068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40">
            <a:extLst>
              <a:ext uri="{FF2B5EF4-FFF2-40B4-BE49-F238E27FC236}">
                <a16:creationId xmlns:a16="http://schemas.microsoft.com/office/drawing/2014/main" id="{1D5122F2-07FF-0B43-59B0-D5A05CCE1AC3}"/>
              </a:ext>
            </a:extLst>
          </p:cNvPr>
          <p:cNvSpPr txBox="1">
            <a:spLocks/>
          </p:cNvSpPr>
          <p:nvPr/>
        </p:nvSpPr>
        <p:spPr>
          <a:xfrm>
            <a:off x="3406759" y="2141800"/>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t>Problem description</a:t>
            </a:r>
            <a:endParaRPr lang="zh-CN" altLang="en-US" b="1" dirty="0"/>
          </a:p>
        </p:txBody>
      </p:sp>
      <p:sp>
        <p:nvSpPr>
          <p:cNvPr id="10" name="文本占位符 40">
            <a:extLst>
              <a:ext uri="{FF2B5EF4-FFF2-40B4-BE49-F238E27FC236}">
                <a16:creationId xmlns:a16="http://schemas.microsoft.com/office/drawing/2014/main" id="{391381FD-3994-C005-BE55-AABA3388D4E3}"/>
              </a:ext>
            </a:extLst>
          </p:cNvPr>
          <p:cNvSpPr txBox="1">
            <a:spLocks/>
          </p:cNvSpPr>
          <p:nvPr/>
        </p:nvSpPr>
        <p:spPr>
          <a:xfrm>
            <a:off x="3406759" y="2930343"/>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Unconventional design concepts</a:t>
            </a:r>
            <a:endParaRPr lang="zh-CN" altLang="en-US" dirty="0"/>
          </a:p>
        </p:txBody>
      </p:sp>
      <p:sp>
        <p:nvSpPr>
          <p:cNvPr id="11" name="iślïḑé">
            <a:extLst>
              <a:ext uri="{FF2B5EF4-FFF2-40B4-BE49-F238E27FC236}">
                <a16:creationId xmlns:a16="http://schemas.microsoft.com/office/drawing/2014/main" id="{9CEE14E6-C13F-0E4C-69B4-DFB731177245}"/>
              </a:ext>
            </a:extLst>
          </p:cNvPr>
          <p:cNvSpPr>
            <a:spLocks noChangeArrowheads="1"/>
          </p:cNvSpPr>
          <p:nvPr/>
        </p:nvSpPr>
        <p:spPr bwMode="auto">
          <a:xfrm>
            <a:off x="2573760" y="2141800"/>
            <a:ext cx="623887" cy="623888"/>
          </a:xfrm>
          <a:prstGeom prst="ellipse">
            <a:avLst/>
          </a:prstGeom>
          <a:solidFill>
            <a:srgbClr val="0B5AA8"/>
          </a:solidFill>
          <a:ln>
            <a:noFill/>
          </a:ln>
        </p:spPr>
        <p:txBody>
          <a:bodyPr anchor="ctr"/>
          <a:lstStyle/>
          <a:p>
            <a:pPr algn="ctr"/>
            <a:r>
              <a:rPr lang="en-US" altLang="zh-CN">
                <a:solidFill>
                  <a:schemeClr val="bg1"/>
                </a:solidFill>
                <a:latin typeface="Impact" panose="020B0806030902050204" pitchFamily="34" charset="0"/>
                <a:sym typeface="Impact" panose="020B0806030902050204" pitchFamily="34" charset="0"/>
              </a:rPr>
              <a:t>01</a:t>
            </a:r>
            <a:endParaRPr lang="zh-CN" altLang="en-US">
              <a:solidFill>
                <a:schemeClr val="bg1"/>
              </a:solidFill>
            </a:endParaRPr>
          </a:p>
        </p:txBody>
      </p:sp>
      <p:sp>
        <p:nvSpPr>
          <p:cNvPr id="12" name="í$ļíḓè">
            <a:extLst>
              <a:ext uri="{FF2B5EF4-FFF2-40B4-BE49-F238E27FC236}">
                <a16:creationId xmlns:a16="http://schemas.microsoft.com/office/drawing/2014/main" id="{9F8FC126-7D72-07D2-CF91-56B8ED34F694}"/>
              </a:ext>
            </a:extLst>
          </p:cNvPr>
          <p:cNvSpPr>
            <a:spLocks noChangeArrowheads="1"/>
          </p:cNvSpPr>
          <p:nvPr/>
        </p:nvSpPr>
        <p:spPr bwMode="auto">
          <a:xfrm>
            <a:off x="2573760" y="2933963"/>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sym typeface="Impact" panose="020B0806030902050204" pitchFamily="34" charset="0"/>
              </a:rPr>
              <a:t>02</a:t>
            </a:r>
            <a:endParaRPr lang="zh-CN" altLang="en-US"/>
          </a:p>
        </p:txBody>
      </p:sp>
      <p:cxnSp>
        <p:nvCxnSpPr>
          <p:cNvPr id="13" name="直接连接符 12">
            <a:extLst>
              <a:ext uri="{FF2B5EF4-FFF2-40B4-BE49-F238E27FC236}">
                <a16:creationId xmlns:a16="http://schemas.microsoft.com/office/drawing/2014/main" id="{F9F669F4-92D6-4C4C-0BB7-E9D27E207162}"/>
              </a:ext>
            </a:extLst>
          </p:cNvPr>
          <p:cNvCxnSpPr>
            <a:cxnSpLocks/>
          </p:cNvCxnSpPr>
          <p:nvPr/>
        </p:nvCxnSpPr>
        <p:spPr>
          <a:xfrm>
            <a:off x="3406760" y="521165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A7E1DE6-347E-965C-5DE2-F5FC2F543073}"/>
              </a:ext>
            </a:extLst>
          </p:cNvPr>
          <p:cNvCxnSpPr>
            <a:cxnSpLocks/>
          </p:cNvCxnSpPr>
          <p:nvPr/>
        </p:nvCxnSpPr>
        <p:spPr>
          <a:xfrm>
            <a:off x="3411840" y="4399994"/>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占位符 40">
            <a:extLst>
              <a:ext uri="{FF2B5EF4-FFF2-40B4-BE49-F238E27FC236}">
                <a16:creationId xmlns:a16="http://schemas.microsoft.com/office/drawing/2014/main" id="{0CF7D6A9-59A9-6988-680A-602DDAEF6BD8}"/>
              </a:ext>
            </a:extLst>
          </p:cNvPr>
          <p:cNvSpPr txBox="1">
            <a:spLocks/>
          </p:cNvSpPr>
          <p:nvPr/>
        </p:nvSpPr>
        <p:spPr>
          <a:xfrm>
            <a:off x="3406759" y="4521313"/>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Experiments</a:t>
            </a:r>
            <a:endParaRPr lang="zh-CN" altLang="en-US" dirty="0"/>
          </a:p>
        </p:txBody>
      </p:sp>
      <p:sp>
        <p:nvSpPr>
          <p:cNvPr id="16" name="文本占位符 40">
            <a:extLst>
              <a:ext uri="{FF2B5EF4-FFF2-40B4-BE49-F238E27FC236}">
                <a16:creationId xmlns:a16="http://schemas.microsoft.com/office/drawing/2014/main" id="{EDA57A26-43D6-ED03-9444-CE180BFF349F}"/>
              </a:ext>
            </a:extLst>
          </p:cNvPr>
          <p:cNvSpPr txBox="1">
            <a:spLocks/>
          </p:cNvSpPr>
          <p:nvPr/>
        </p:nvSpPr>
        <p:spPr>
          <a:xfrm>
            <a:off x="3406759" y="5326584"/>
            <a:ext cx="6477891"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Conclusion</a:t>
            </a:r>
            <a:endParaRPr lang="zh-CN" altLang="en-US" dirty="0"/>
          </a:p>
        </p:txBody>
      </p:sp>
      <p:sp>
        <p:nvSpPr>
          <p:cNvPr id="17" name="iślïḑé">
            <a:extLst>
              <a:ext uri="{FF2B5EF4-FFF2-40B4-BE49-F238E27FC236}">
                <a16:creationId xmlns:a16="http://schemas.microsoft.com/office/drawing/2014/main" id="{A9A23402-277A-14F0-19F4-B87C0F4CF20A}"/>
              </a:ext>
            </a:extLst>
          </p:cNvPr>
          <p:cNvSpPr>
            <a:spLocks noChangeArrowheads="1"/>
          </p:cNvSpPr>
          <p:nvPr/>
        </p:nvSpPr>
        <p:spPr bwMode="auto">
          <a:xfrm>
            <a:off x="2573760" y="4521313"/>
            <a:ext cx="623887" cy="623888"/>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04</a:t>
            </a:r>
            <a:endParaRPr lang="zh-CN" altLang="en-US" dirty="0"/>
          </a:p>
        </p:txBody>
      </p:sp>
      <p:sp>
        <p:nvSpPr>
          <p:cNvPr id="18" name="í$ļíḓè">
            <a:extLst>
              <a:ext uri="{FF2B5EF4-FFF2-40B4-BE49-F238E27FC236}">
                <a16:creationId xmlns:a16="http://schemas.microsoft.com/office/drawing/2014/main" id="{B8B53AEF-7493-2B18-EA22-EEA383D9C91B}"/>
              </a:ext>
            </a:extLst>
          </p:cNvPr>
          <p:cNvSpPr>
            <a:spLocks noChangeArrowheads="1"/>
          </p:cNvSpPr>
          <p:nvPr/>
        </p:nvSpPr>
        <p:spPr bwMode="auto">
          <a:xfrm>
            <a:off x="2573760" y="5313476"/>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05</a:t>
            </a:r>
            <a:endParaRPr lang="zh-CN" altLang="en-US" dirty="0"/>
          </a:p>
        </p:txBody>
      </p:sp>
      <p:sp>
        <p:nvSpPr>
          <p:cNvPr id="19" name="文本占位符 40">
            <a:extLst>
              <a:ext uri="{FF2B5EF4-FFF2-40B4-BE49-F238E27FC236}">
                <a16:creationId xmlns:a16="http://schemas.microsoft.com/office/drawing/2014/main" id="{7E9393D0-C11C-8EEE-A2A5-52B1A8CDFE69}"/>
              </a:ext>
            </a:extLst>
          </p:cNvPr>
          <p:cNvSpPr txBox="1">
            <a:spLocks/>
          </p:cNvSpPr>
          <p:nvPr/>
        </p:nvSpPr>
        <p:spPr>
          <a:xfrm>
            <a:off x="3406759" y="3704240"/>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Model formulation</a:t>
            </a:r>
            <a:endParaRPr lang="zh-CN" altLang="en-US" dirty="0"/>
          </a:p>
        </p:txBody>
      </p:sp>
    </p:spTree>
    <p:extLst>
      <p:ext uri="{BB962C8B-B14F-4D97-AF65-F5344CB8AC3E}">
        <p14:creationId xmlns:p14="http://schemas.microsoft.com/office/powerpoint/2010/main" val="229230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86CC5A8-5016-C5D3-B937-D42534641771}"/>
              </a:ext>
            </a:extLst>
          </p:cNvPr>
          <p:cNvSpPr>
            <a:spLocks noGrp="1"/>
          </p:cNvSpPr>
          <p:nvPr>
            <p:ph type="title"/>
          </p:nvPr>
        </p:nvSpPr>
        <p:spPr>
          <a:xfrm>
            <a:off x="395981" y="212333"/>
            <a:ext cx="6783032" cy="948130"/>
          </a:xfrm>
        </p:spPr>
        <p:txBody>
          <a:bodyPr/>
          <a:lstStyle/>
          <a:p>
            <a:r>
              <a:rPr lang="en-US" altLang="zh-CN"/>
              <a:t>Problem description</a:t>
            </a:r>
            <a:endParaRPr lang="zh-CN" altLang="en-US"/>
          </a:p>
        </p:txBody>
      </p:sp>
      <p:sp>
        <p:nvSpPr>
          <p:cNvPr id="6" name="矩形 5">
            <a:extLst>
              <a:ext uri="{FF2B5EF4-FFF2-40B4-BE49-F238E27FC236}">
                <a16:creationId xmlns:a16="http://schemas.microsoft.com/office/drawing/2014/main" id="{5CBAF1A0-BF98-7A67-BEB6-4D3B4991E04B}"/>
              </a:ext>
            </a:extLst>
          </p:cNvPr>
          <p:cNvSpPr/>
          <p:nvPr/>
        </p:nvSpPr>
        <p:spPr>
          <a:xfrm>
            <a:off x="395982" y="1297657"/>
            <a:ext cx="2945095"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The design of SRL</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11" name="矩形 10">
            <a:extLst>
              <a:ext uri="{FF2B5EF4-FFF2-40B4-BE49-F238E27FC236}">
                <a16:creationId xmlns:a16="http://schemas.microsoft.com/office/drawing/2014/main" id="{48454ECA-B1AC-1C87-6CA2-2D4B971930F1}"/>
              </a:ext>
            </a:extLst>
          </p:cNvPr>
          <p:cNvSpPr/>
          <p:nvPr/>
        </p:nvSpPr>
        <p:spPr>
          <a:xfrm>
            <a:off x="6096000" y="1297657"/>
            <a:ext cx="3214726"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Blockage on the SRLs</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19" name="文本框 18">
            <a:extLst>
              <a:ext uri="{FF2B5EF4-FFF2-40B4-BE49-F238E27FC236}">
                <a16:creationId xmlns:a16="http://schemas.microsoft.com/office/drawing/2014/main" id="{B33963ED-6DB7-CA58-9D38-D15308B233D7}"/>
              </a:ext>
            </a:extLst>
          </p:cNvPr>
          <p:cNvSpPr txBox="1"/>
          <p:nvPr/>
        </p:nvSpPr>
        <p:spPr>
          <a:xfrm>
            <a:off x="615062" y="1850032"/>
            <a:ext cx="4915063" cy="735907"/>
          </a:xfrm>
          <a:prstGeom prst="rect">
            <a:avLst/>
          </a:prstGeom>
          <a:noFill/>
        </p:spPr>
        <p:txBody>
          <a:bodyPr wrap="none" rtlCol="0">
            <a:spAutoFit/>
          </a:bodyPr>
          <a:lstStyle/>
          <a:p>
            <a:pPr marL="285750" indent="-285750">
              <a:buFont typeface="Wingdings" panose="05000000000000000000" pitchFamily="2" charset="2"/>
              <a:buChar char="Ø"/>
            </a:pPr>
            <a:r>
              <a:rPr lang="en-US" altLang="zh-CN"/>
              <a:t>Right-turn demand is not too high,</a:t>
            </a:r>
            <a:r>
              <a:rPr lang="zh-CN" altLang="en-US"/>
              <a:t> </a:t>
            </a:r>
            <a:r>
              <a:rPr lang="en-US" altLang="zh-CN"/>
              <a:t>OR</a:t>
            </a:r>
          </a:p>
          <a:p>
            <a:pPr marL="285750" indent="-285750">
              <a:lnSpc>
                <a:spcPct val="150000"/>
              </a:lnSpc>
              <a:buFont typeface="Wingdings" panose="05000000000000000000" pitchFamily="2" charset="2"/>
              <a:buChar char="Ø"/>
            </a:pPr>
            <a:r>
              <a:rPr lang="en-US" altLang="zh-CN"/>
              <a:t>There is no enough space. </a:t>
            </a:r>
          </a:p>
        </p:txBody>
      </p:sp>
      <p:pic>
        <p:nvPicPr>
          <p:cNvPr id="1026" name="Picture 2">
            <a:extLst>
              <a:ext uri="{FF2B5EF4-FFF2-40B4-BE49-F238E27FC236}">
                <a16:creationId xmlns:a16="http://schemas.microsoft.com/office/drawing/2014/main" id="{D9AF36DD-F004-3456-B825-A6D9B8BF4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124" y="2718060"/>
            <a:ext cx="3214727" cy="3249888"/>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3FD44F-2760-27E0-F941-35E5A34557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42" b="12980"/>
          <a:stretch/>
        </p:blipFill>
        <p:spPr bwMode="auto">
          <a:xfrm>
            <a:off x="7250203" y="4190364"/>
            <a:ext cx="3362400" cy="1815166"/>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ADBBCB50-CEC1-C9B1-05AC-74C88550B5AE}"/>
              </a:ext>
            </a:extLst>
          </p:cNvPr>
          <p:cNvSpPr txBox="1"/>
          <p:nvPr/>
        </p:nvSpPr>
        <p:spPr>
          <a:xfrm>
            <a:off x="6703369" y="5967948"/>
            <a:ext cx="4456626" cy="584775"/>
          </a:xfrm>
          <a:prstGeom prst="rect">
            <a:avLst/>
          </a:prstGeom>
          <a:solidFill>
            <a:schemeClr val="bg1">
              <a:lumMod val="75000"/>
              <a:alpha val="52000"/>
            </a:schemeClr>
          </a:solidFill>
        </p:spPr>
        <p:txBody>
          <a:bodyPr wrap="square" rtlCol="0">
            <a:spAutoFit/>
          </a:bodyPr>
          <a:lstStyle/>
          <a:p>
            <a:pPr algn="ctr"/>
            <a:r>
              <a:rPr lang="en-US" altLang="zh-CN" sz="1600" b="1"/>
              <a:t>RT vehicles yielding to </a:t>
            </a:r>
            <a:r>
              <a:rPr lang="en-US" altLang="zh-CN" sz="1600" b="1">
                <a:solidFill>
                  <a:srgbClr val="C00000"/>
                </a:solidFill>
              </a:rPr>
              <a:t>pedestrians</a:t>
            </a:r>
          </a:p>
          <a:p>
            <a:pPr algn="ctr"/>
            <a:r>
              <a:rPr lang="en-US" altLang="zh-CN" sz="1600" b="1"/>
              <a:t>block RT vehicles </a:t>
            </a:r>
            <a:endParaRPr lang="zh-CN" altLang="en-US" sz="1600" b="1"/>
          </a:p>
        </p:txBody>
      </p:sp>
      <p:pic>
        <p:nvPicPr>
          <p:cNvPr id="28" name="图片 27">
            <a:extLst>
              <a:ext uri="{FF2B5EF4-FFF2-40B4-BE49-F238E27FC236}">
                <a16:creationId xmlns:a16="http://schemas.microsoft.com/office/drawing/2014/main" id="{5EC16923-B39F-D0D7-15BB-2A398C083952}"/>
              </a:ext>
            </a:extLst>
          </p:cNvPr>
          <p:cNvPicPr>
            <a:picLocks noChangeAspect="1"/>
          </p:cNvPicPr>
          <p:nvPr/>
        </p:nvPicPr>
        <p:blipFill>
          <a:blip r:embed="rId5"/>
          <a:srcRect t="3717" r="14107" b="27820"/>
          <a:stretch/>
        </p:blipFill>
        <p:spPr>
          <a:xfrm>
            <a:off x="7250203" y="1804522"/>
            <a:ext cx="3362959" cy="2006915"/>
          </a:xfrm>
          <a:prstGeom prst="rect">
            <a:avLst/>
          </a:prstGeom>
          <a:noFill/>
          <a:effectLst>
            <a:softEdge rad="25400"/>
          </a:effectLst>
        </p:spPr>
      </p:pic>
      <p:sp>
        <p:nvSpPr>
          <p:cNvPr id="18" name="文本框 17">
            <a:extLst>
              <a:ext uri="{FF2B5EF4-FFF2-40B4-BE49-F238E27FC236}">
                <a16:creationId xmlns:a16="http://schemas.microsoft.com/office/drawing/2014/main" id="{C692F96C-D833-112A-D612-07F469408A00}"/>
              </a:ext>
            </a:extLst>
          </p:cNvPr>
          <p:cNvSpPr txBox="1"/>
          <p:nvPr/>
        </p:nvSpPr>
        <p:spPr>
          <a:xfrm>
            <a:off x="6703369" y="3765198"/>
            <a:ext cx="4456626" cy="338554"/>
          </a:xfrm>
          <a:prstGeom prst="rect">
            <a:avLst/>
          </a:prstGeom>
          <a:solidFill>
            <a:schemeClr val="bg1">
              <a:lumMod val="75000"/>
              <a:alpha val="75000"/>
            </a:schemeClr>
          </a:solidFill>
        </p:spPr>
        <p:txBody>
          <a:bodyPr wrap="square" rtlCol="0">
            <a:spAutoFit/>
          </a:bodyPr>
          <a:lstStyle/>
          <a:p>
            <a:pPr algn="ctr"/>
            <a:r>
              <a:rPr lang="en-US" altLang="zh-CN" sz="1600" b="1"/>
              <a:t>Through vehicles block RT vehicles </a:t>
            </a:r>
            <a:endParaRPr lang="zh-CN" altLang="en-US" sz="1600" b="1"/>
          </a:p>
        </p:txBody>
      </p:sp>
    </p:spTree>
    <p:extLst>
      <p:ext uri="{BB962C8B-B14F-4D97-AF65-F5344CB8AC3E}">
        <p14:creationId xmlns:p14="http://schemas.microsoft.com/office/powerpoint/2010/main" val="24811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D48F-C6BD-C969-E86C-5D73482C4605}"/>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D7E35328-8E00-4FBE-7707-2BDE4F012772}"/>
              </a:ext>
            </a:extLst>
          </p:cNvPr>
          <p:cNvSpPr>
            <a:spLocks noGrp="1"/>
          </p:cNvSpPr>
          <p:nvPr>
            <p:ph type="title"/>
          </p:nvPr>
        </p:nvSpPr>
        <p:spPr>
          <a:xfrm>
            <a:off x="395981" y="212333"/>
            <a:ext cx="6783032" cy="948130"/>
          </a:xfrm>
        </p:spPr>
        <p:txBody>
          <a:bodyPr/>
          <a:lstStyle/>
          <a:p>
            <a:r>
              <a:rPr lang="en-US" altLang="zh-CN"/>
              <a:t>Problem description</a:t>
            </a:r>
            <a:endParaRPr lang="zh-CN" altLang="en-US"/>
          </a:p>
        </p:txBody>
      </p:sp>
      <p:sp>
        <p:nvSpPr>
          <p:cNvPr id="6" name="矩形 5">
            <a:extLst>
              <a:ext uri="{FF2B5EF4-FFF2-40B4-BE49-F238E27FC236}">
                <a16:creationId xmlns:a16="http://schemas.microsoft.com/office/drawing/2014/main" id="{8A50760C-4347-D1FB-4635-1D21CBDB917F}"/>
              </a:ext>
            </a:extLst>
          </p:cNvPr>
          <p:cNvSpPr/>
          <p:nvPr/>
        </p:nvSpPr>
        <p:spPr>
          <a:xfrm>
            <a:off x="395982" y="1297657"/>
            <a:ext cx="2945095"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Conceptualization</a:t>
            </a:r>
            <a:endParaRPr lang="zh-CN" altLang="en-US" sz="2000" b="1" kern="0" dirty="0">
              <a:solidFill>
                <a:srgbClr val="FFFFFF"/>
              </a:solidFill>
              <a:effectLst>
                <a:outerShdw blurRad="38100" dist="38100" dir="2700000" algn="tl">
                  <a:srgbClr val="000000">
                    <a:alpha val="43137"/>
                  </a:srgbClr>
                </a:outerShdw>
              </a:effectLst>
            </a:endParaRPr>
          </a:p>
        </p:txBody>
      </p:sp>
      <p:grpSp>
        <p:nvGrpSpPr>
          <p:cNvPr id="7" name="组合 6">
            <a:extLst>
              <a:ext uri="{FF2B5EF4-FFF2-40B4-BE49-F238E27FC236}">
                <a16:creationId xmlns:a16="http://schemas.microsoft.com/office/drawing/2014/main" id="{AA5B06A2-0378-0994-6469-62C0C85467CA}"/>
              </a:ext>
            </a:extLst>
          </p:cNvPr>
          <p:cNvGrpSpPr/>
          <p:nvPr/>
        </p:nvGrpSpPr>
        <p:grpSpPr>
          <a:xfrm>
            <a:off x="717741" y="1855105"/>
            <a:ext cx="4456626" cy="1917371"/>
            <a:chOff x="710158" y="1855105"/>
            <a:chExt cx="4456626" cy="1917371"/>
          </a:xfrm>
        </p:grpSpPr>
        <p:pic>
          <p:nvPicPr>
            <p:cNvPr id="22" name="图片 21">
              <a:extLst>
                <a:ext uri="{FF2B5EF4-FFF2-40B4-BE49-F238E27FC236}">
                  <a16:creationId xmlns:a16="http://schemas.microsoft.com/office/drawing/2014/main" id="{9CB05BB4-4E32-55DC-803C-CCF8F7EA4F31}"/>
                </a:ext>
              </a:extLst>
            </p:cNvPr>
            <p:cNvPicPr>
              <a:picLocks noChangeAspect="1"/>
            </p:cNvPicPr>
            <p:nvPr/>
          </p:nvPicPr>
          <p:blipFill rotWithShape="1">
            <a:blip r:embed="rId3"/>
            <a:srcRect t="10799"/>
            <a:stretch/>
          </p:blipFill>
          <p:spPr>
            <a:xfrm>
              <a:off x="710158" y="1855105"/>
              <a:ext cx="4456626" cy="1813224"/>
            </a:xfrm>
            <a:prstGeom prst="rect">
              <a:avLst/>
            </a:prstGeom>
          </p:spPr>
        </p:pic>
        <p:sp>
          <p:nvSpPr>
            <p:cNvPr id="24" name="文本框 23">
              <a:extLst>
                <a:ext uri="{FF2B5EF4-FFF2-40B4-BE49-F238E27FC236}">
                  <a16:creationId xmlns:a16="http://schemas.microsoft.com/office/drawing/2014/main" id="{ED559A30-FA74-7072-8659-1545BCAB92C7}"/>
                </a:ext>
              </a:extLst>
            </p:cNvPr>
            <p:cNvSpPr txBox="1"/>
            <p:nvPr/>
          </p:nvSpPr>
          <p:spPr>
            <a:xfrm>
              <a:off x="710158" y="3433922"/>
              <a:ext cx="4456626" cy="338554"/>
            </a:xfrm>
            <a:prstGeom prst="rect">
              <a:avLst/>
            </a:prstGeom>
            <a:solidFill>
              <a:schemeClr val="bg1">
                <a:lumMod val="75000"/>
                <a:alpha val="43000"/>
              </a:schemeClr>
            </a:solidFill>
          </p:spPr>
          <p:txBody>
            <a:bodyPr wrap="square" rtlCol="0">
              <a:spAutoFit/>
            </a:bodyPr>
            <a:lstStyle/>
            <a:p>
              <a:pPr algn="ctr"/>
              <a:r>
                <a:rPr lang="en-US" altLang="zh-CN" sz="1600" b="1"/>
                <a:t>Through vehicles block RT vehicles </a:t>
              </a:r>
              <a:endParaRPr lang="zh-CN" altLang="en-US" sz="1600" b="1"/>
            </a:p>
          </p:txBody>
        </p:sp>
      </p:grpSp>
      <p:grpSp>
        <p:nvGrpSpPr>
          <p:cNvPr id="8" name="组合 7">
            <a:extLst>
              <a:ext uri="{FF2B5EF4-FFF2-40B4-BE49-F238E27FC236}">
                <a16:creationId xmlns:a16="http://schemas.microsoft.com/office/drawing/2014/main" id="{91008867-BEBE-2FE8-2E67-354134BF837D}"/>
              </a:ext>
            </a:extLst>
          </p:cNvPr>
          <p:cNvGrpSpPr/>
          <p:nvPr/>
        </p:nvGrpSpPr>
        <p:grpSpPr>
          <a:xfrm>
            <a:off x="717741" y="3920202"/>
            <a:ext cx="4464296" cy="2113436"/>
            <a:chOff x="710158" y="4156177"/>
            <a:chExt cx="4464296" cy="2113436"/>
          </a:xfrm>
        </p:grpSpPr>
        <p:pic>
          <p:nvPicPr>
            <p:cNvPr id="4" name="图片 3">
              <a:extLst>
                <a:ext uri="{FF2B5EF4-FFF2-40B4-BE49-F238E27FC236}">
                  <a16:creationId xmlns:a16="http://schemas.microsoft.com/office/drawing/2014/main" id="{48A6BC13-B273-7F74-7C12-EB4ACF56C2C8}"/>
                </a:ext>
              </a:extLst>
            </p:cNvPr>
            <p:cNvPicPr>
              <a:picLocks noChangeAspect="1"/>
            </p:cNvPicPr>
            <p:nvPr/>
          </p:nvPicPr>
          <p:blipFill rotWithShape="1">
            <a:blip r:embed="rId4"/>
            <a:srcRect t="13459"/>
            <a:stretch/>
          </p:blipFill>
          <p:spPr>
            <a:xfrm>
              <a:off x="717654" y="4156177"/>
              <a:ext cx="4456800" cy="1813224"/>
            </a:xfrm>
            <a:prstGeom prst="rect">
              <a:avLst/>
            </a:prstGeom>
          </p:spPr>
        </p:pic>
        <p:sp>
          <p:nvSpPr>
            <p:cNvPr id="3" name="文本框 2">
              <a:extLst>
                <a:ext uri="{FF2B5EF4-FFF2-40B4-BE49-F238E27FC236}">
                  <a16:creationId xmlns:a16="http://schemas.microsoft.com/office/drawing/2014/main" id="{B692C053-6CBA-2E61-D35A-3D9956280D1B}"/>
                </a:ext>
              </a:extLst>
            </p:cNvPr>
            <p:cNvSpPr txBox="1"/>
            <p:nvPr/>
          </p:nvSpPr>
          <p:spPr>
            <a:xfrm>
              <a:off x="710158" y="5684838"/>
              <a:ext cx="4456626" cy="584775"/>
            </a:xfrm>
            <a:prstGeom prst="rect">
              <a:avLst/>
            </a:prstGeom>
            <a:solidFill>
              <a:schemeClr val="bg1">
                <a:lumMod val="75000"/>
                <a:alpha val="43000"/>
              </a:schemeClr>
            </a:solidFill>
          </p:spPr>
          <p:txBody>
            <a:bodyPr wrap="square" rtlCol="0">
              <a:spAutoFit/>
            </a:bodyPr>
            <a:lstStyle/>
            <a:p>
              <a:pPr algn="ctr"/>
              <a:r>
                <a:rPr lang="en-US" altLang="zh-CN" sz="1600" b="1"/>
                <a:t>RT vehicles yielding to </a:t>
              </a:r>
              <a:r>
                <a:rPr lang="en-US" altLang="zh-CN" sz="1600" b="1">
                  <a:solidFill>
                    <a:srgbClr val="C00000"/>
                  </a:solidFill>
                </a:rPr>
                <a:t>pedestrians</a:t>
              </a:r>
            </a:p>
            <a:p>
              <a:pPr algn="ctr"/>
              <a:r>
                <a:rPr lang="en-US" altLang="zh-CN" sz="1600" b="1"/>
                <a:t>block RT vehicles </a:t>
              </a:r>
              <a:endParaRPr lang="zh-CN" altLang="en-US" sz="1600" b="1"/>
            </a:p>
          </p:txBody>
        </p:sp>
      </p:grpSp>
      <p:cxnSp>
        <p:nvCxnSpPr>
          <p:cNvPr id="18" name="直接箭头连接符 17">
            <a:extLst>
              <a:ext uri="{FF2B5EF4-FFF2-40B4-BE49-F238E27FC236}">
                <a16:creationId xmlns:a16="http://schemas.microsoft.com/office/drawing/2014/main" id="{8DE5764F-B1C0-CB88-B679-D11DCCB6E99B}"/>
              </a:ext>
            </a:extLst>
          </p:cNvPr>
          <p:cNvCxnSpPr/>
          <p:nvPr/>
        </p:nvCxnSpPr>
        <p:spPr>
          <a:xfrm>
            <a:off x="6766896" y="4746679"/>
            <a:ext cx="4043920" cy="0"/>
          </a:xfrm>
          <a:prstGeom prst="straightConnector1">
            <a:avLst/>
          </a:prstGeom>
          <a:ln w="28575" cap="rnd">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5EA92D3-0F20-8E46-B51F-4A6A06809948}"/>
                  </a:ext>
                </a:extLst>
              </p:cNvPr>
              <p:cNvSpPr txBox="1"/>
              <p:nvPr/>
            </p:nvSpPr>
            <p:spPr>
              <a:xfrm>
                <a:off x="6382880" y="2214638"/>
                <a:ext cx="3840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a:p>
            </p:txBody>
          </p:sp>
        </mc:Choice>
        <mc:Fallback xmlns="">
          <p:sp>
            <p:nvSpPr>
              <p:cNvPr id="19" name="文本框 18">
                <a:extLst>
                  <a:ext uri="{FF2B5EF4-FFF2-40B4-BE49-F238E27FC236}">
                    <a16:creationId xmlns:a16="http://schemas.microsoft.com/office/drawing/2014/main" id="{25EA92D3-0F20-8E46-B51F-4A6A06809948}"/>
                  </a:ext>
                </a:extLst>
              </p:cNvPr>
              <p:cNvSpPr txBox="1">
                <a:spLocks noRot="1" noChangeAspect="1" noMove="1" noResize="1" noEditPoints="1" noAdjustHandles="1" noChangeArrowheads="1" noChangeShapeType="1" noTextEdit="1"/>
              </p:cNvSpPr>
              <p:nvPr/>
            </p:nvSpPr>
            <p:spPr>
              <a:xfrm>
                <a:off x="6382880" y="2214638"/>
                <a:ext cx="384016"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ED9C077-8DD3-9B17-D4A8-E984DB6BD31D}"/>
                  </a:ext>
                </a:extLst>
              </p:cNvPr>
              <p:cNvSpPr txBox="1"/>
              <p:nvPr/>
            </p:nvSpPr>
            <p:spPr>
              <a:xfrm>
                <a:off x="10839678" y="4621082"/>
                <a:ext cx="3506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a:p>
            </p:txBody>
          </p:sp>
        </mc:Choice>
        <mc:Fallback xmlns="">
          <p:sp>
            <p:nvSpPr>
              <p:cNvPr id="20" name="文本框 19">
                <a:extLst>
                  <a:ext uri="{FF2B5EF4-FFF2-40B4-BE49-F238E27FC236}">
                    <a16:creationId xmlns:a16="http://schemas.microsoft.com/office/drawing/2014/main" id="{AED9C077-8DD3-9B17-D4A8-E984DB6BD31D}"/>
                  </a:ext>
                </a:extLst>
              </p:cNvPr>
              <p:cNvSpPr txBox="1">
                <a:spLocks noRot="1" noChangeAspect="1" noMove="1" noResize="1" noEditPoints="1" noAdjustHandles="1" noChangeArrowheads="1" noChangeShapeType="1" noTextEdit="1"/>
              </p:cNvSpPr>
              <p:nvPr/>
            </p:nvSpPr>
            <p:spPr>
              <a:xfrm>
                <a:off x="10839678" y="4621082"/>
                <a:ext cx="350609" cy="369332"/>
              </a:xfrm>
              <a:prstGeom prst="rect">
                <a:avLst/>
              </a:prstGeom>
              <a:blipFill>
                <a:blip r:embed="rId6"/>
                <a:stretch>
                  <a:fillRect/>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87245CF2-3569-9412-7B0B-FEF4E7ADB77A}"/>
              </a:ext>
            </a:extLst>
          </p:cNvPr>
          <p:cNvSpPr/>
          <p:nvPr/>
        </p:nvSpPr>
        <p:spPr>
          <a:xfrm>
            <a:off x="6759225" y="4255478"/>
            <a:ext cx="2121386" cy="129280"/>
          </a:xfrm>
          <a:prstGeom prst="rect">
            <a:avLst/>
          </a:prstGeom>
          <a:solidFill>
            <a:srgbClr val="FF0000"/>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20AC138E-6F44-CE87-E507-52C86A691B51}"/>
              </a:ext>
            </a:extLst>
          </p:cNvPr>
          <p:cNvSpPr/>
          <p:nvPr/>
        </p:nvSpPr>
        <p:spPr>
          <a:xfrm>
            <a:off x="8876775" y="4255478"/>
            <a:ext cx="1586256" cy="129280"/>
          </a:xfrm>
          <a:prstGeom prst="rect">
            <a:avLst/>
          </a:prstGeom>
          <a:solidFill>
            <a:srgbClr val="00B050"/>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15276323-42D0-9155-8EBC-97CB3EE78F4C}"/>
              </a:ext>
            </a:extLst>
          </p:cNvPr>
          <p:cNvCxnSpPr/>
          <p:nvPr/>
        </p:nvCxnSpPr>
        <p:spPr>
          <a:xfrm flipV="1">
            <a:off x="8993329"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D0CA484B-9E2F-609D-A327-4577A2629C37}"/>
              </a:ext>
            </a:extLst>
          </p:cNvPr>
          <p:cNvCxnSpPr>
            <a:cxnSpLocks/>
          </p:cNvCxnSpPr>
          <p:nvPr/>
        </p:nvCxnSpPr>
        <p:spPr>
          <a:xfrm flipV="1">
            <a:off x="6766896" y="2273312"/>
            <a:ext cx="0" cy="2473367"/>
          </a:xfrm>
          <a:prstGeom prst="straightConnector1">
            <a:avLst/>
          </a:prstGeom>
          <a:ln w="28575" cap="rnd">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224B3A5-8657-D29C-0C77-2A9B6F011C53}"/>
              </a:ext>
            </a:extLst>
          </p:cNvPr>
          <p:cNvCxnSpPr/>
          <p:nvPr/>
        </p:nvCxnSpPr>
        <p:spPr>
          <a:xfrm flipV="1">
            <a:off x="9258199"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0D6CDC4-C6A7-EFC3-8AAC-63B4F1E08E58}"/>
              </a:ext>
            </a:extLst>
          </p:cNvPr>
          <p:cNvCxnSpPr/>
          <p:nvPr/>
        </p:nvCxnSpPr>
        <p:spPr>
          <a:xfrm flipV="1">
            <a:off x="9521191"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EC91F80-B224-073F-EBAD-DCE2550AD391}"/>
              </a:ext>
            </a:extLst>
          </p:cNvPr>
          <p:cNvCxnSpPr/>
          <p:nvPr/>
        </p:nvCxnSpPr>
        <p:spPr>
          <a:xfrm flipV="1">
            <a:off x="9784183"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35D16DD-C0A3-0CB7-F9F7-1113D2AC6D89}"/>
              </a:ext>
            </a:extLst>
          </p:cNvPr>
          <p:cNvCxnSpPr/>
          <p:nvPr/>
        </p:nvCxnSpPr>
        <p:spPr>
          <a:xfrm flipV="1">
            <a:off x="10047175"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A7605B55-332F-9A6E-E512-45BE333406F9}"/>
              </a:ext>
            </a:extLst>
          </p:cNvPr>
          <p:cNvCxnSpPr/>
          <p:nvPr/>
        </p:nvCxnSpPr>
        <p:spPr>
          <a:xfrm flipV="1">
            <a:off x="10310167" y="2772032"/>
            <a:ext cx="735627" cy="1573895"/>
          </a:xfrm>
          <a:prstGeom prst="straightConnector1">
            <a:avLst/>
          </a:prstGeom>
          <a:ln w="127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4123A096-8622-0127-CFF1-612BF32151FD}"/>
              </a:ext>
            </a:extLst>
          </p:cNvPr>
          <p:cNvCxnSpPr/>
          <p:nvPr/>
        </p:nvCxnSpPr>
        <p:spPr>
          <a:xfrm flipV="1">
            <a:off x="8464295" y="2772032"/>
            <a:ext cx="735627" cy="1573895"/>
          </a:xfrm>
          <a:prstGeom prst="straightConnector1">
            <a:avLst/>
          </a:prstGeom>
          <a:ln w="12700">
            <a:solidFill>
              <a:srgbClr val="ED7D3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9E6C6A3C-BF28-04E5-917D-9D518E6CC3A6}"/>
              </a:ext>
            </a:extLst>
          </p:cNvPr>
          <p:cNvCxnSpPr/>
          <p:nvPr/>
        </p:nvCxnSpPr>
        <p:spPr>
          <a:xfrm flipV="1">
            <a:off x="7859197" y="2772032"/>
            <a:ext cx="735627" cy="1573895"/>
          </a:xfrm>
          <a:prstGeom prst="straightConnector1">
            <a:avLst/>
          </a:prstGeom>
          <a:ln w="12700">
            <a:solidFill>
              <a:srgbClr val="ED7D3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B1173432-0A91-BA2E-F9AD-F654554B10BF}"/>
              </a:ext>
            </a:extLst>
          </p:cNvPr>
          <p:cNvCxnSpPr/>
          <p:nvPr/>
        </p:nvCxnSpPr>
        <p:spPr>
          <a:xfrm flipV="1">
            <a:off x="7254099" y="2772032"/>
            <a:ext cx="735627" cy="1573895"/>
          </a:xfrm>
          <a:prstGeom prst="straightConnector1">
            <a:avLst/>
          </a:prstGeom>
          <a:ln w="12700">
            <a:solidFill>
              <a:srgbClr val="ED7D3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8A64CEC9-9606-E332-9577-BA31013F9FF6}"/>
              </a:ext>
            </a:extLst>
          </p:cNvPr>
          <p:cNvSpPr txBox="1"/>
          <p:nvPr/>
        </p:nvSpPr>
        <p:spPr>
          <a:xfrm>
            <a:off x="7074166" y="2414693"/>
            <a:ext cx="2139753" cy="338554"/>
          </a:xfrm>
          <a:prstGeom prst="rect">
            <a:avLst/>
          </a:prstGeom>
          <a:noFill/>
        </p:spPr>
        <p:txBody>
          <a:bodyPr wrap="none" rtlCol="0">
            <a:spAutoFit/>
          </a:bodyPr>
          <a:lstStyle/>
          <a:p>
            <a:r>
              <a:rPr lang="en-US" altLang="zh-CN" sz="1600" b="1">
                <a:solidFill>
                  <a:schemeClr val="accent3">
                    <a:lumMod val="60000"/>
                    <a:lumOff val="40000"/>
                  </a:schemeClr>
                </a:solidFill>
              </a:rPr>
              <a:t>Right-turn vehicles</a:t>
            </a:r>
            <a:endParaRPr lang="zh-CN" altLang="en-US" sz="1600" b="1">
              <a:solidFill>
                <a:schemeClr val="accent3">
                  <a:lumMod val="60000"/>
                  <a:lumOff val="40000"/>
                </a:schemeClr>
              </a:solidFill>
            </a:endParaRPr>
          </a:p>
        </p:txBody>
      </p:sp>
      <p:sp>
        <p:nvSpPr>
          <p:cNvPr id="36" name="文本框 35">
            <a:extLst>
              <a:ext uri="{FF2B5EF4-FFF2-40B4-BE49-F238E27FC236}">
                <a16:creationId xmlns:a16="http://schemas.microsoft.com/office/drawing/2014/main" id="{6BD3CD66-9F9C-007B-34F5-9F7678783BEC}"/>
              </a:ext>
            </a:extLst>
          </p:cNvPr>
          <p:cNvSpPr txBox="1"/>
          <p:nvPr/>
        </p:nvSpPr>
        <p:spPr>
          <a:xfrm>
            <a:off x="9385940" y="2414693"/>
            <a:ext cx="1947969" cy="338554"/>
          </a:xfrm>
          <a:prstGeom prst="rect">
            <a:avLst/>
          </a:prstGeom>
          <a:noFill/>
        </p:spPr>
        <p:txBody>
          <a:bodyPr wrap="none" rtlCol="0">
            <a:spAutoFit/>
          </a:bodyPr>
          <a:lstStyle/>
          <a:p>
            <a:r>
              <a:rPr lang="en-US" altLang="zh-CN" sz="1600" b="1">
                <a:solidFill>
                  <a:schemeClr val="accent1"/>
                </a:solidFill>
              </a:rPr>
              <a:t>Through vehicles</a:t>
            </a:r>
            <a:endParaRPr lang="zh-CN" altLang="en-US" sz="1600" b="1">
              <a:solidFill>
                <a:schemeClr val="accent1"/>
              </a:solidFill>
            </a:endParaRPr>
          </a:p>
        </p:txBody>
      </p:sp>
      <p:sp>
        <p:nvSpPr>
          <p:cNvPr id="38" name="箭头: 下 37">
            <a:extLst>
              <a:ext uri="{FF2B5EF4-FFF2-40B4-BE49-F238E27FC236}">
                <a16:creationId xmlns:a16="http://schemas.microsoft.com/office/drawing/2014/main" id="{32689051-8BBC-496C-A195-19A985C57469}"/>
              </a:ext>
            </a:extLst>
          </p:cNvPr>
          <p:cNvSpPr/>
          <p:nvPr/>
        </p:nvSpPr>
        <p:spPr>
          <a:xfrm>
            <a:off x="8700371" y="4990414"/>
            <a:ext cx="513548" cy="494937"/>
          </a:xfrm>
          <a:prstGeom prst="downArrow">
            <a:avLst/>
          </a:prstGeom>
          <a:solidFill>
            <a:srgbClr val="0070C0"/>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26EBC803-9D5E-8597-47AC-08E335B75766}"/>
              </a:ext>
            </a:extLst>
          </p:cNvPr>
          <p:cNvSpPr txBox="1"/>
          <p:nvPr/>
        </p:nvSpPr>
        <p:spPr>
          <a:xfrm>
            <a:off x="6830120" y="5565319"/>
            <a:ext cx="4254050" cy="807401"/>
          </a:xfrm>
          <a:prstGeom prst="rect">
            <a:avLst/>
          </a:prstGeom>
          <a:noFill/>
        </p:spPr>
        <p:txBody>
          <a:bodyPr wrap="none" rtlCol="0">
            <a:spAutoFit/>
          </a:bodyPr>
          <a:lstStyle/>
          <a:p>
            <a:pPr marL="342900" indent="-342900">
              <a:buFont typeface="Wingdings" panose="05000000000000000000" pitchFamily="2" charset="2"/>
              <a:buChar char="Ø"/>
            </a:pPr>
            <a:r>
              <a:rPr lang="en-US" altLang="zh-CN" sz="2000"/>
              <a:t>Change the </a:t>
            </a:r>
            <a:r>
              <a:rPr lang="en-US" altLang="zh-CN" sz="2000" b="1"/>
              <a:t>service mode</a:t>
            </a:r>
            <a:r>
              <a:rPr lang="en-US" altLang="zh-CN" sz="2000"/>
              <a:t>,</a:t>
            </a:r>
            <a:r>
              <a:rPr lang="zh-CN" altLang="en-US" sz="2000"/>
              <a:t> </a:t>
            </a:r>
            <a:r>
              <a:rPr lang="en-US" altLang="zh-CN" sz="2000"/>
              <a:t>OR</a:t>
            </a:r>
          </a:p>
          <a:p>
            <a:pPr marL="342900" indent="-342900">
              <a:lnSpc>
                <a:spcPct val="150000"/>
              </a:lnSpc>
              <a:buFont typeface="Wingdings" panose="05000000000000000000" pitchFamily="2" charset="2"/>
              <a:buChar char="Ø"/>
            </a:pPr>
            <a:r>
              <a:rPr lang="en-US" altLang="zh-CN" sz="2000"/>
              <a:t>Modify the </a:t>
            </a:r>
            <a:r>
              <a:rPr lang="en-US" altLang="zh-CN" sz="2000" b="1"/>
              <a:t>demand pattern</a:t>
            </a:r>
            <a:r>
              <a:rPr lang="en-US" altLang="zh-CN" sz="2000"/>
              <a:t>.  </a:t>
            </a:r>
          </a:p>
        </p:txBody>
      </p:sp>
      <p:sp>
        <p:nvSpPr>
          <p:cNvPr id="42" name="文本框 41">
            <a:extLst>
              <a:ext uri="{FF2B5EF4-FFF2-40B4-BE49-F238E27FC236}">
                <a16:creationId xmlns:a16="http://schemas.microsoft.com/office/drawing/2014/main" id="{E8CEFE3D-045A-6C9C-AEE8-1E6715FBB830}"/>
              </a:ext>
            </a:extLst>
          </p:cNvPr>
          <p:cNvSpPr txBox="1"/>
          <p:nvPr/>
        </p:nvSpPr>
        <p:spPr>
          <a:xfrm>
            <a:off x="6285030" y="1721482"/>
            <a:ext cx="2415341" cy="400110"/>
          </a:xfrm>
          <a:prstGeom prst="rect">
            <a:avLst/>
          </a:prstGeom>
          <a:noFill/>
        </p:spPr>
        <p:txBody>
          <a:bodyPr wrap="none" rtlCol="0">
            <a:spAutoFit/>
          </a:bodyPr>
          <a:lstStyle/>
          <a:p>
            <a:pPr marL="342900" indent="-342900">
              <a:buFont typeface="Wingdings" panose="05000000000000000000" pitchFamily="2" charset="2"/>
              <a:buChar char="Ø"/>
            </a:pPr>
            <a:r>
              <a:rPr lang="en-US" altLang="zh-CN" sz="2000" b="1"/>
              <a:t>Expected state</a:t>
            </a:r>
          </a:p>
        </p:txBody>
      </p:sp>
    </p:spTree>
    <p:extLst>
      <p:ext uri="{BB962C8B-B14F-4D97-AF65-F5344CB8AC3E}">
        <p14:creationId xmlns:p14="http://schemas.microsoft.com/office/powerpoint/2010/main" val="27320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7FC8-99AB-B54C-7EFD-72C1293DF64C}"/>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5B29F524-7C53-ECD0-EC33-C77DF5C67D01}"/>
              </a:ext>
            </a:extLst>
          </p:cNvPr>
          <p:cNvSpPr/>
          <p:nvPr/>
        </p:nvSpPr>
        <p:spPr>
          <a:xfrm>
            <a:off x="4920724" y="1215536"/>
            <a:ext cx="2086036" cy="584775"/>
          </a:xfrm>
          <a:prstGeom prst="rect">
            <a:avLst/>
          </a:prstGeom>
        </p:spPr>
        <p:txBody>
          <a:bodyPr vert="horz" wrap="square" anchor="ctr">
            <a:spAutoFit/>
          </a:bodyPr>
          <a:lstStyle/>
          <a:p>
            <a:pPr algn="dist"/>
            <a:r>
              <a:rPr lang="en-US" altLang="zh-CN" sz="3200" b="1" dirty="0">
                <a:solidFill>
                  <a:schemeClr val="accent3"/>
                </a:solidFill>
              </a:rPr>
              <a:t>Contents</a:t>
            </a:r>
          </a:p>
        </p:txBody>
      </p:sp>
      <p:sp>
        <p:nvSpPr>
          <p:cNvPr id="6" name="íšļidê">
            <a:extLst>
              <a:ext uri="{FF2B5EF4-FFF2-40B4-BE49-F238E27FC236}">
                <a16:creationId xmlns:a16="http://schemas.microsoft.com/office/drawing/2014/main" id="{CC09BA4A-3555-3AF7-8D24-5A3DCF1DD07F}"/>
              </a:ext>
            </a:extLst>
          </p:cNvPr>
          <p:cNvSpPr/>
          <p:nvPr/>
        </p:nvSpPr>
        <p:spPr>
          <a:xfrm>
            <a:off x="2573760" y="3694936"/>
            <a:ext cx="624349" cy="624349"/>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sz="1800" dirty="0">
                <a:solidFill>
                  <a:srgbClr val="000000"/>
                </a:solidFill>
                <a:latin typeface="Impact" panose="020B0806030902050204" pitchFamily="34" charset="0"/>
              </a:rPr>
              <a:t>03</a:t>
            </a:r>
          </a:p>
        </p:txBody>
      </p:sp>
      <p:cxnSp>
        <p:nvCxnSpPr>
          <p:cNvPr id="7" name="直接连接符 6">
            <a:extLst>
              <a:ext uri="{FF2B5EF4-FFF2-40B4-BE49-F238E27FC236}">
                <a16:creationId xmlns:a16="http://schemas.microsoft.com/office/drawing/2014/main" id="{BA71665A-AA50-9F8A-8F6D-EF69C9EF1C83}"/>
              </a:ext>
            </a:extLst>
          </p:cNvPr>
          <p:cNvCxnSpPr>
            <a:cxnSpLocks/>
          </p:cNvCxnSpPr>
          <p:nvPr/>
        </p:nvCxnSpPr>
        <p:spPr>
          <a:xfrm>
            <a:off x="3406760" y="2832138"/>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3E83CC8-12A1-B3B9-C068-71A74EC7DAED}"/>
              </a:ext>
            </a:extLst>
          </p:cNvPr>
          <p:cNvCxnSpPr>
            <a:cxnSpLocks/>
          </p:cNvCxnSpPr>
          <p:nvPr/>
        </p:nvCxnSpPr>
        <p:spPr>
          <a:xfrm>
            <a:off x="3406760" y="362068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40">
            <a:extLst>
              <a:ext uri="{FF2B5EF4-FFF2-40B4-BE49-F238E27FC236}">
                <a16:creationId xmlns:a16="http://schemas.microsoft.com/office/drawing/2014/main" id="{B37DB382-B259-E2A6-3AB7-98B822338F60}"/>
              </a:ext>
            </a:extLst>
          </p:cNvPr>
          <p:cNvSpPr txBox="1">
            <a:spLocks/>
          </p:cNvSpPr>
          <p:nvPr/>
        </p:nvSpPr>
        <p:spPr>
          <a:xfrm>
            <a:off x="3406759" y="2141800"/>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Problem description</a:t>
            </a:r>
            <a:endParaRPr lang="zh-CN" altLang="en-US" dirty="0"/>
          </a:p>
        </p:txBody>
      </p:sp>
      <p:sp>
        <p:nvSpPr>
          <p:cNvPr id="10" name="文本占位符 40">
            <a:extLst>
              <a:ext uri="{FF2B5EF4-FFF2-40B4-BE49-F238E27FC236}">
                <a16:creationId xmlns:a16="http://schemas.microsoft.com/office/drawing/2014/main" id="{BA96FD11-8D5A-0E7E-546D-6A21E2565F06}"/>
              </a:ext>
            </a:extLst>
          </p:cNvPr>
          <p:cNvSpPr txBox="1">
            <a:spLocks/>
          </p:cNvSpPr>
          <p:nvPr/>
        </p:nvSpPr>
        <p:spPr>
          <a:xfrm>
            <a:off x="3406759" y="2930343"/>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t>Unconventional design concepts</a:t>
            </a:r>
            <a:endParaRPr lang="zh-CN" altLang="en-US" b="1" dirty="0"/>
          </a:p>
        </p:txBody>
      </p:sp>
      <p:sp>
        <p:nvSpPr>
          <p:cNvPr id="11" name="iślïḑé">
            <a:extLst>
              <a:ext uri="{FF2B5EF4-FFF2-40B4-BE49-F238E27FC236}">
                <a16:creationId xmlns:a16="http://schemas.microsoft.com/office/drawing/2014/main" id="{E2EB66CB-E4D3-CF23-6F91-33966D67CDDE}"/>
              </a:ext>
            </a:extLst>
          </p:cNvPr>
          <p:cNvSpPr>
            <a:spLocks noChangeArrowheads="1"/>
          </p:cNvSpPr>
          <p:nvPr/>
        </p:nvSpPr>
        <p:spPr bwMode="auto">
          <a:xfrm>
            <a:off x="2573760" y="2141800"/>
            <a:ext cx="623887" cy="623888"/>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a:solidFill>
                  <a:srgbClr val="000000"/>
                </a:solidFill>
                <a:latin typeface="Impact" panose="020B0806030902050204" pitchFamily="34" charset="0"/>
                <a:sym typeface="Impact" panose="020B0806030902050204" pitchFamily="34" charset="0"/>
              </a:rPr>
              <a:t>01</a:t>
            </a:r>
            <a:endParaRPr lang="zh-CN" altLang="en-US">
              <a:solidFill>
                <a:srgbClr val="000000"/>
              </a:solidFill>
              <a:latin typeface="Impact" panose="020B0806030902050204" pitchFamily="34" charset="0"/>
            </a:endParaRPr>
          </a:p>
        </p:txBody>
      </p:sp>
      <p:sp>
        <p:nvSpPr>
          <p:cNvPr id="12" name="í$ļíḓè">
            <a:extLst>
              <a:ext uri="{FF2B5EF4-FFF2-40B4-BE49-F238E27FC236}">
                <a16:creationId xmlns:a16="http://schemas.microsoft.com/office/drawing/2014/main" id="{B2455194-09DE-46BE-43EB-22912DA3FF15}"/>
              </a:ext>
            </a:extLst>
          </p:cNvPr>
          <p:cNvSpPr>
            <a:spLocks noChangeArrowheads="1"/>
          </p:cNvSpPr>
          <p:nvPr/>
        </p:nvSpPr>
        <p:spPr bwMode="auto">
          <a:xfrm>
            <a:off x="2573760" y="2933963"/>
            <a:ext cx="623887" cy="623887"/>
          </a:xfrm>
          <a:prstGeom prst="ellipse">
            <a:avLst/>
          </a:prstGeom>
          <a:solidFill>
            <a:srgbClr val="0B5AA8"/>
          </a:solidFill>
          <a:ln>
            <a:noFill/>
          </a:ln>
        </p:spPr>
        <p:txBody>
          <a:bodyPr anchor="ctr"/>
          <a:lstStyle/>
          <a:p>
            <a:pPr algn="ctr"/>
            <a:r>
              <a:rPr lang="en-US" altLang="zh-CN">
                <a:solidFill>
                  <a:schemeClr val="bg1"/>
                </a:solidFill>
                <a:latin typeface="Impact" panose="020B0806030902050204" pitchFamily="34" charset="0"/>
                <a:sym typeface="Impact" panose="020B0806030902050204" pitchFamily="34" charset="0"/>
              </a:rPr>
              <a:t>02</a:t>
            </a:r>
            <a:endParaRPr lang="zh-CN" altLang="en-US">
              <a:solidFill>
                <a:schemeClr val="bg1"/>
              </a:solidFill>
              <a:latin typeface="Impact" panose="020B0806030902050204" pitchFamily="34" charset="0"/>
            </a:endParaRPr>
          </a:p>
        </p:txBody>
      </p:sp>
      <p:cxnSp>
        <p:nvCxnSpPr>
          <p:cNvPr id="13" name="直接连接符 12">
            <a:extLst>
              <a:ext uri="{FF2B5EF4-FFF2-40B4-BE49-F238E27FC236}">
                <a16:creationId xmlns:a16="http://schemas.microsoft.com/office/drawing/2014/main" id="{BF8FE768-F9E9-1126-E12F-99F18A5E1C88}"/>
              </a:ext>
            </a:extLst>
          </p:cNvPr>
          <p:cNvCxnSpPr>
            <a:cxnSpLocks/>
          </p:cNvCxnSpPr>
          <p:nvPr/>
        </p:nvCxnSpPr>
        <p:spPr>
          <a:xfrm>
            <a:off x="3406760" y="521165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AF9DCF9-F212-4280-B109-4CC9DA2E0926}"/>
              </a:ext>
            </a:extLst>
          </p:cNvPr>
          <p:cNvCxnSpPr>
            <a:cxnSpLocks/>
          </p:cNvCxnSpPr>
          <p:nvPr/>
        </p:nvCxnSpPr>
        <p:spPr>
          <a:xfrm>
            <a:off x="3411840" y="4399994"/>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占位符 40">
            <a:extLst>
              <a:ext uri="{FF2B5EF4-FFF2-40B4-BE49-F238E27FC236}">
                <a16:creationId xmlns:a16="http://schemas.microsoft.com/office/drawing/2014/main" id="{AF1CD208-1F2C-471E-0B1B-5C1B1B36E7B7}"/>
              </a:ext>
            </a:extLst>
          </p:cNvPr>
          <p:cNvSpPr txBox="1">
            <a:spLocks/>
          </p:cNvSpPr>
          <p:nvPr/>
        </p:nvSpPr>
        <p:spPr>
          <a:xfrm>
            <a:off x="3406759" y="4521313"/>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Experiments</a:t>
            </a:r>
            <a:endParaRPr lang="zh-CN" altLang="en-US" dirty="0"/>
          </a:p>
        </p:txBody>
      </p:sp>
      <p:sp>
        <p:nvSpPr>
          <p:cNvPr id="16" name="文本占位符 40">
            <a:extLst>
              <a:ext uri="{FF2B5EF4-FFF2-40B4-BE49-F238E27FC236}">
                <a16:creationId xmlns:a16="http://schemas.microsoft.com/office/drawing/2014/main" id="{7F35E69C-EC5B-7579-A2ED-7A468C1DAE28}"/>
              </a:ext>
            </a:extLst>
          </p:cNvPr>
          <p:cNvSpPr txBox="1">
            <a:spLocks/>
          </p:cNvSpPr>
          <p:nvPr/>
        </p:nvSpPr>
        <p:spPr>
          <a:xfrm>
            <a:off x="3406759" y="5326584"/>
            <a:ext cx="6477891"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Conclusion</a:t>
            </a:r>
            <a:endParaRPr lang="zh-CN" altLang="en-US" dirty="0"/>
          </a:p>
        </p:txBody>
      </p:sp>
      <p:sp>
        <p:nvSpPr>
          <p:cNvPr id="17" name="iślïḑé">
            <a:extLst>
              <a:ext uri="{FF2B5EF4-FFF2-40B4-BE49-F238E27FC236}">
                <a16:creationId xmlns:a16="http://schemas.microsoft.com/office/drawing/2014/main" id="{C956C873-F95A-DCE3-5B53-0336C9BAE4F2}"/>
              </a:ext>
            </a:extLst>
          </p:cNvPr>
          <p:cNvSpPr>
            <a:spLocks noChangeArrowheads="1"/>
          </p:cNvSpPr>
          <p:nvPr/>
        </p:nvSpPr>
        <p:spPr bwMode="auto">
          <a:xfrm>
            <a:off x="2573760" y="4521313"/>
            <a:ext cx="623887" cy="623888"/>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04</a:t>
            </a:r>
            <a:endParaRPr lang="zh-CN" altLang="en-US" dirty="0"/>
          </a:p>
        </p:txBody>
      </p:sp>
      <p:sp>
        <p:nvSpPr>
          <p:cNvPr id="18" name="í$ļíḓè">
            <a:extLst>
              <a:ext uri="{FF2B5EF4-FFF2-40B4-BE49-F238E27FC236}">
                <a16:creationId xmlns:a16="http://schemas.microsoft.com/office/drawing/2014/main" id="{DE68603D-3921-C8DE-F49E-399C0EA6F7AE}"/>
              </a:ext>
            </a:extLst>
          </p:cNvPr>
          <p:cNvSpPr>
            <a:spLocks noChangeArrowheads="1"/>
          </p:cNvSpPr>
          <p:nvPr/>
        </p:nvSpPr>
        <p:spPr bwMode="auto">
          <a:xfrm>
            <a:off x="2573760" y="5313476"/>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05</a:t>
            </a:r>
            <a:endParaRPr lang="zh-CN" altLang="en-US" dirty="0"/>
          </a:p>
        </p:txBody>
      </p:sp>
      <p:sp>
        <p:nvSpPr>
          <p:cNvPr id="19" name="文本占位符 40">
            <a:extLst>
              <a:ext uri="{FF2B5EF4-FFF2-40B4-BE49-F238E27FC236}">
                <a16:creationId xmlns:a16="http://schemas.microsoft.com/office/drawing/2014/main" id="{60B42374-4FB8-ED09-783C-96A898858CBA}"/>
              </a:ext>
            </a:extLst>
          </p:cNvPr>
          <p:cNvSpPr txBox="1">
            <a:spLocks/>
          </p:cNvSpPr>
          <p:nvPr/>
        </p:nvSpPr>
        <p:spPr>
          <a:xfrm>
            <a:off x="3406759" y="3704240"/>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Model formulation</a:t>
            </a:r>
            <a:endParaRPr lang="zh-CN" altLang="en-US" dirty="0"/>
          </a:p>
        </p:txBody>
      </p:sp>
    </p:spTree>
    <p:extLst>
      <p:ext uri="{BB962C8B-B14F-4D97-AF65-F5344CB8AC3E}">
        <p14:creationId xmlns:p14="http://schemas.microsoft.com/office/powerpoint/2010/main" val="241121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32F7-19AC-DC4E-87DF-B550A80C8DF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1F98B776-5570-0FCD-C285-3E7B8D8D9497}"/>
              </a:ext>
            </a:extLst>
          </p:cNvPr>
          <p:cNvSpPr>
            <a:spLocks noGrp="1"/>
          </p:cNvSpPr>
          <p:nvPr>
            <p:ph type="title"/>
          </p:nvPr>
        </p:nvSpPr>
        <p:spPr>
          <a:xfrm>
            <a:off x="395981" y="212333"/>
            <a:ext cx="7926216" cy="948130"/>
          </a:xfrm>
        </p:spPr>
        <p:txBody>
          <a:bodyPr/>
          <a:lstStyle/>
          <a:p>
            <a:r>
              <a:rPr lang="en-US" altLang="zh-CN" b="1"/>
              <a:t>Unconventional design concepts</a:t>
            </a:r>
            <a:endParaRPr lang="zh-CN" altLang="en-US" b="1" dirty="0"/>
          </a:p>
        </p:txBody>
      </p:sp>
      <p:sp>
        <p:nvSpPr>
          <p:cNvPr id="23" name="矩形 22">
            <a:extLst>
              <a:ext uri="{FF2B5EF4-FFF2-40B4-BE49-F238E27FC236}">
                <a16:creationId xmlns:a16="http://schemas.microsoft.com/office/drawing/2014/main" id="{7E891A77-5A69-A237-6367-56F373A74150}"/>
              </a:ext>
            </a:extLst>
          </p:cNvPr>
          <p:cNvSpPr/>
          <p:nvPr/>
        </p:nvSpPr>
        <p:spPr>
          <a:xfrm>
            <a:off x="395980" y="1297657"/>
            <a:ext cx="7312759"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C000"/>
                </a:solidFill>
                <a:effectLst>
                  <a:outerShdw blurRad="38100" dist="38100" dir="2700000" algn="tl">
                    <a:srgbClr val="000000">
                      <a:alpha val="43137"/>
                    </a:srgbClr>
                  </a:outerShdw>
                </a:effectLst>
              </a:rPr>
              <a:t>Change the service mode</a:t>
            </a:r>
            <a:r>
              <a:rPr lang="en-US" altLang="zh-CN" sz="2000" b="1" kern="0">
                <a:solidFill>
                  <a:srgbClr val="FFFFFF"/>
                </a:solidFill>
                <a:effectLst>
                  <a:outerShdw blurRad="38100" dist="38100" dir="2700000" algn="tl">
                    <a:srgbClr val="000000">
                      <a:alpha val="43137"/>
                    </a:srgbClr>
                  </a:outerShdw>
                </a:effectLst>
              </a:rPr>
              <a:t>: Variable SRL (V-SRL) design </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4FC7E47B-AB59-B0B4-77A9-0A2BF6DAFB6E}"/>
              </a:ext>
            </a:extLst>
          </p:cNvPr>
          <p:cNvSpPr txBox="1"/>
          <p:nvPr/>
        </p:nvSpPr>
        <p:spPr>
          <a:xfrm>
            <a:off x="6374157" y="5986012"/>
            <a:ext cx="4922701" cy="338554"/>
          </a:xfrm>
          <a:prstGeom prst="rect">
            <a:avLst/>
          </a:prstGeom>
          <a:solidFill>
            <a:schemeClr val="bg1">
              <a:lumMod val="75000"/>
              <a:alpha val="43000"/>
            </a:schemeClr>
          </a:solidFill>
        </p:spPr>
        <p:txBody>
          <a:bodyPr wrap="square" rtlCol="0">
            <a:spAutoFit/>
          </a:bodyPr>
          <a:lstStyle/>
          <a:p>
            <a:pPr algn="ctr"/>
            <a:r>
              <a:rPr lang="en-US" altLang="zh-CN" sz="1600" b="1">
                <a:solidFill>
                  <a:srgbClr val="C00000"/>
                </a:solidFill>
              </a:rPr>
              <a:t>Change the lane function </a:t>
            </a:r>
            <a:r>
              <a:rPr lang="en-US" altLang="zh-CN" sz="1600" b="1"/>
              <a:t>at different periods </a:t>
            </a:r>
            <a:endParaRPr lang="zh-CN" altLang="en-US" sz="1600" b="1"/>
          </a:p>
        </p:txBody>
      </p:sp>
      <p:grpSp>
        <p:nvGrpSpPr>
          <p:cNvPr id="20" name="组合 19">
            <a:extLst>
              <a:ext uri="{FF2B5EF4-FFF2-40B4-BE49-F238E27FC236}">
                <a16:creationId xmlns:a16="http://schemas.microsoft.com/office/drawing/2014/main" id="{F7A467CB-8DC8-C274-5431-4C7E22B00997}"/>
              </a:ext>
            </a:extLst>
          </p:cNvPr>
          <p:cNvGrpSpPr/>
          <p:nvPr/>
        </p:nvGrpSpPr>
        <p:grpSpPr>
          <a:xfrm>
            <a:off x="5945527" y="2097474"/>
            <a:ext cx="3725392" cy="1959229"/>
            <a:chOff x="6284998" y="1995759"/>
            <a:chExt cx="2436215" cy="1281235"/>
          </a:xfrm>
        </p:grpSpPr>
        <p:pic>
          <p:nvPicPr>
            <p:cNvPr id="2" name="图片 1">
              <a:extLst>
                <a:ext uri="{FF2B5EF4-FFF2-40B4-BE49-F238E27FC236}">
                  <a16:creationId xmlns:a16="http://schemas.microsoft.com/office/drawing/2014/main" id="{5136B260-5FC5-70E6-41AE-3944ECA3A234}"/>
                </a:ext>
              </a:extLst>
            </p:cNvPr>
            <p:cNvPicPr>
              <a:picLocks noChangeAspect="1"/>
            </p:cNvPicPr>
            <p:nvPr/>
          </p:nvPicPr>
          <p:blipFill rotWithShape="1">
            <a:blip r:embed="rId3"/>
            <a:srcRect l="3926"/>
            <a:stretch/>
          </p:blipFill>
          <p:spPr>
            <a:xfrm>
              <a:off x="6284998" y="1995759"/>
              <a:ext cx="2436215" cy="1281235"/>
            </a:xfrm>
            <a:prstGeom prst="rect">
              <a:avLst/>
            </a:prstGeom>
          </p:spPr>
        </p:pic>
        <p:sp>
          <p:nvSpPr>
            <p:cNvPr id="17" name="矩形: 圆角 16">
              <a:extLst>
                <a:ext uri="{FF2B5EF4-FFF2-40B4-BE49-F238E27FC236}">
                  <a16:creationId xmlns:a16="http://schemas.microsoft.com/office/drawing/2014/main" id="{334BA5FD-A824-6C14-636A-222FC2CAFA54}"/>
                </a:ext>
              </a:extLst>
            </p:cNvPr>
            <p:cNvSpPr/>
            <p:nvPr/>
          </p:nvSpPr>
          <p:spPr>
            <a:xfrm>
              <a:off x="7071359" y="2396490"/>
              <a:ext cx="607635" cy="311150"/>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97A4E4C3-1E85-0123-F368-FF7FCE965348}"/>
              </a:ext>
            </a:extLst>
          </p:cNvPr>
          <p:cNvGrpSpPr/>
          <p:nvPr/>
        </p:nvGrpSpPr>
        <p:grpSpPr>
          <a:xfrm>
            <a:off x="5945526" y="4177408"/>
            <a:ext cx="3725393" cy="1632611"/>
            <a:chOff x="8844033" y="1855105"/>
            <a:chExt cx="2773683" cy="1215535"/>
          </a:xfrm>
        </p:grpSpPr>
        <p:pic>
          <p:nvPicPr>
            <p:cNvPr id="14" name="图片 13">
              <a:extLst>
                <a:ext uri="{FF2B5EF4-FFF2-40B4-BE49-F238E27FC236}">
                  <a16:creationId xmlns:a16="http://schemas.microsoft.com/office/drawing/2014/main" id="{929CA37E-1F5E-A892-03AF-05280E563161}"/>
                </a:ext>
              </a:extLst>
            </p:cNvPr>
            <p:cNvPicPr>
              <a:picLocks noChangeAspect="1"/>
            </p:cNvPicPr>
            <p:nvPr/>
          </p:nvPicPr>
          <p:blipFill rotWithShape="1">
            <a:blip r:embed="rId4"/>
            <a:srcRect l="13530"/>
            <a:stretch/>
          </p:blipFill>
          <p:spPr>
            <a:xfrm>
              <a:off x="8844033" y="1855105"/>
              <a:ext cx="2773683" cy="1215535"/>
            </a:xfrm>
            <a:prstGeom prst="rect">
              <a:avLst/>
            </a:prstGeom>
          </p:spPr>
        </p:pic>
        <p:sp>
          <p:nvSpPr>
            <p:cNvPr id="31" name="矩形: 圆角 30">
              <a:extLst>
                <a:ext uri="{FF2B5EF4-FFF2-40B4-BE49-F238E27FC236}">
                  <a16:creationId xmlns:a16="http://schemas.microsoft.com/office/drawing/2014/main" id="{46E1F0EC-99CE-1770-D2BB-7E7EDFAA65D2}"/>
                </a:ext>
              </a:extLst>
            </p:cNvPr>
            <p:cNvSpPr/>
            <p:nvPr/>
          </p:nvSpPr>
          <p:spPr>
            <a:xfrm>
              <a:off x="9758680" y="2413000"/>
              <a:ext cx="309880" cy="230777"/>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9F3A4CB4-B43C-DBD7-F164-4187929FC8D5}"/>
              </a:ext>
            </a:extLst>
          </p:cNvPr>
          <p:cNvPicPr>
            <a:picLocks noChangeAspect="1"/>
          </p:cNvPicPr>
          <p:nvPr/>
        </p:nvPicPr>
        <p:blipFill>
          <a:blip r:embed="rId5"/>
          <a:stretch>
            <a:fillRect/>
          </a:stretch>
        </p:blipFill>
        <p:spPr>
          <a:xfrm>
            <a:off x="593085" y="2097474"/>
            <a:ext cx="5050299" cy="3310752"/>
          </a:xfrm>
          <a:prstGeom prst="rect">
            <a:avLst/>
          </a:prstGeom>
          <a:noFill/>
          <a:effectLst>
            <a:softEdge rad="25400"/>
          </a:effectLst>
        </p:spPr>
      </p:pic>
      <p:sp>
        <p:nvSpPr>
          <p:cNvPr id="13" name="文本框 12">
            <a:extLst>
              <a:ext uri="{FF2B5EF4-FFF2-40B4-BE49-F238E27FC236}">
                <a16:creationId xmlns:a16="http://schemas.microsoft.com/office/drawing/2014/main" id="{6B7B3FAC-70D9-B793-5890-D1968B877B0A}"/>
              </a:ext>
            </a:extLst>
          </p:cNvPr>
          <p:cNvSpPr txBox="1"/>
          <p:nvPr/>
        </p:nvSpPr>
        <p:spPr>
          <a:xfrm>
            <a:off x="1600286" y="5560343"/>
            <a:ext cx="3035896" cy="400110"/>
          </a:xfrm>
          <a:prstGeom prst="rect">
            <a:avLst/>
          </a:prstGeom>
          <a:noFill/>
        </p:spPr>
        <p:txBody>
          <a:bodyPr wrap="none" rtlCol="0">
            <a:spAutoFit/>
          </a:bodyPr>
          <a:lstStyle/>
          <a:p>
            <a:r>
              <a:rPr lang="en-US" altLang="zh-CN" sz="2000" b="1"/>
              <a:t>Variable message sign</a:t>
            </a:r>
            <a:endParaRPr lang="zh-CN" altLang="en-US" sz="2000" b="1"/>
          </a:p>
        </p:txBody>
      </p:sp>
      <p:sp>
        <p:nvSpPr>
          <p:cNvPr id="3" name="文本框 2">
            <a:extLst>
              <a:ext uri="{FF2B5EF4-FFF2-40B4-BE49-F238E27FC236}">
                <a16:creationId xmlns:a16="http://schemas.microsoft.com/office/drawing/2014/main" id="{E3C529AE-567C-1F9E-0EE0-66BD26D0922D}"/>
              </a:ext>
            </a:extLst>
          </p:cNvPr>
          <p:cNvSpPr txBox="1"/>
          <p:nvPr/>
        </p:nvSpPr>
        <p:spPr>
          <a:xfrm>
            <a:off x="9728794" y="2486497"/>
            <a:ext cx="2463206" cy="646331"/>
          </a:xfrm>
          <a:prstGeom prst="rect">
            <a:avLst/>
          </a:prstGeom>
          <a:noFill/>
        </p:spPr>
        <p:txBody>
          <a:bodyPr wrap="square" rtlCol="0">
            <a:spAutoFit/>
          </a:bodyPr>
          <a:lstStyle/>
          <a:p>
            <a:r>
              <a:rPr lang="en-US" altLang="zh-CN"/>
              <a:t>Served as exclusive right-turn lane</a:t>
            </a:r>
            <a:endParaRPr lang="zh-CN" altLang="en-US"/>
          </a:p>
        </p:txBody>
      </p:sp>
      <p:sp>
        <p:nvSpPr>
          <p:cNvPr id="4" name="文本框 3">
            <a:extLst>
              <a:ext uri="{FF2B5EF4-FFF2-40B4-BE49-F238E27FC236}">
                <a16:creationId xmlns:a16="http://schemas.microsoft.com/office/drawing/2014/main" id="{B2F65BC7-21D3-A4DA-5A7E-4B0B75E0E472}"/>
              </a:ext>
            </a:extLst>
          </p:cNvPr>
          <p:cNvSpPr txBox="1"/>
          <p:nvPr/>
        </p:nvSpPr>
        <p:spPr>
          <a:xfrm>
            <a:off x="9728794" y="4465064"/>
            <a:ext cx="1961636" cy="369332"/>
          </a:xfrm>
          <a:prstGeom prst="rect">
            <a:avLst/>
          </a:prstGeom>
          <a:noFill/>
        </p:spPr>
        <p:txBody>
          <a:bodyPr wrap="square" rtlCol="0">
            <a:spAutoFit/>
          </a:bodyPr>
          <a:lstStyle/>
          <a:p>
            <a:r>
              <a:rPr lang="en-US" altLang="zh-CN"/>
              <a:t>Served as SRL</a:t>
            </a:r>
            <a:endParaRPr lang="zh-CN" altLang="en-US"/>
          </a:p>
        </p:txBody>
      </p:sp>
    </p:spTree>
    <p:extLst>
      <p:ext uri="{BB962C8B-B14F-4D97-AF65-F5344CB8AC3E}">
        <p14:creationId xmlns:p14="http://schemas.microsoft.com/office/powerpoint/2010/main" val="150676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CBC3-3756-D16B-F6F1-1D4AFE107E56}"/>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A1B2C14D-A2A7-AF9B-42A3-E97418902C8A}"/>
              </a:ext>
            </a:extLst>
          </p:cNvPr>
          <p:cNvSpPr>
            <a:spLocks noGrp="1"/>
          </p:cNvSpPr>
          <p:nvPr>
            <p:ph type="title"/>
          </p:nvPr>
        </p:nvSpPr>
        <p:spPr>
          <a:xfrm>
            <a:off x="395981" y="212333"/>
            <a:ext cx="7810470" cy="948130"/>
          </a:xfrm>
        </p:spPr>
        <p:txBody>
          <a:bodyPr/>
          <a:lstStyle/>
          <a:p>
            <a:r>
              <a:rPr lang="en-US" altLang="zh-CN" b="1"/>
              <a:t>Unconventional design concepts</a:t>
            </a:r>
            <a:endParaRPr lang="zh-CN" altLang="en-US" b="1" dirty="0"/>
          </a:p>
        </p:txBody>
      </p:sp>
      <p:sp>
        <p:nvSpPr>
          <p:cNvPr id="23" name="矩形 22">
            <a:extLst>
              <a:ext uri="{FF2B5EF4-FFF2-40B4-BE49-F238E27FC236}">
                <a16:creationId xmlns:a16="http://schemas.microsoft.com/office/drawing/2014/main" id="{0027BF99-C10B-BD14-D5E2-91EBD1F14C31}"/>
              </a:ext>
            </a:extLst>
          </p:cNvPr>
          <p:cNvSpPr/>
          <p:nvPr/>
        </p:nvSpPr>
        <p:spPr>
          <a:xfrm>
            <a:off x="395980" y="1297657"/>
            <a:ext cx="7995666"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altLang="zh-CN" sz="2000" b="1" kern="0">
                <a:solidFill>
                  <a:srgbClr val="FFC000"/>
                </a:solidFill>
                <a:effectLst>
                  <a:outerShdw blurRad="38100" dist="38100" dir="2700000" algn="tl">
                    <a:srgbClr val="000000">
                      <a:alpha val="43137"/>
                    </a:srgbClr>
                  </a:outerShdw>
                </a:effectLst>
              </a:rPr>
              <a:t>Modify the demand pattern</a:t>
            </a:r>
            <a:r>
              <a:rPr lang="en-US" altLang="zh-CN" sz="2000" b="1" kern="0">
                <a:solidFill>
                  <a:srgbClr val="FFFFFF"/>
                </a:solidFill>
                <a:effectLst>
                  <a:outerShdw blurRad="38100" dist="38100" dir="2700000" algn="tl">
                    <a:srgbClr val="000000">
                      <a:alpha val="43137"/>
                    </a:srgbClr>
                  </a:outerShdw>
                </a:effectLst>
              </a:rPr>
              <a:t>: Pre-signal SRL (P-SRL) design </a:t>
            </a:r>
            <a:endParaRPr lang="zh-CN" altLang="en-US" sz="2000" b="1" kern="0">
              <a:solidFill>
                <a:srgbClr val="FFFFFF"/>
              </a:solidFill>
              <a:effectLst>
                <a:outerShdw blurRad="38100" dist="38100" dir="2700000" algn="tl">
                  <a:srgbClr val="000000">
                    <a:alpha val="43137"/>
                  </a:srgbClr>
                </a:outerShdw>
              </a:effectLst>
            </a:endParaRPr>
          </a:p>
        </p:txBody>
      </p:sp>
      <p:sp>
        <p:nvSpPr>
          <p:cNvPr id="15" name="文本框 14">
            <a:extLst>
              <a:ext uri="{FF2B5EF4-FFF2-40B4-BE49-F238E27FC236}">
                <a16:creationId xmlns:a16="http://schemas.microsoft.com/office/drawing/2014/main" id="{BD085F68-B48F-29DB-5322-A1FD4D59B912}"/>
              </a:ext>
            </a:extLst>
          </p:cNvPr>
          <p:cNvSpPr txBox="1"/>
          <p:nvPr/>
        </p:nvSpPr>
        <p:spPr>
          <a:xfrm>
            <a:off x="4782346" y="6005377"/>
            <a:ext cx="6625114" cy="338554"/>
          </a:xfrm>
          <a:prstGeom prst="rect">
            <a:avLst/>
          </a:prstGeom>
          <a:solidFill>
            <a:schemeClr val="bg1">
              <a:lumMod val="75000"/>
              <a:alpha val="43000"/>
            </a:schemeClr>
          </a:solidFill>
        </p:spPr>
        <p:txBody>
          <a:bodyPr wrap="square" rtlCol="0">
            <a:spAutoFit/>
          </a:bodyPr>
          <a:lstStyle/>
          <a:p>
            <a:pPr algn="ctr"/>
            <a:r>
              <a:rPr lang="en-US" altLang="zh-CN" sz="1600" b="1">
                <a:solidFill>
                  <a:srgbClr val="C00000"/>
                </a:solidFill>
              </a:rPr>
              <a:t>Modify the arrival pattern </a:t>
            </a:r>
            <a:r>
              <a:rPr lang="en-US" altLang="zh-CN" sz="1600" b="1"/>
              <a:t>of through and right-turn vehicles </a:t>
            </a:r>
            <a:endParaRPr lang="zh-CN" altLang="en-US" sz="1600" b="1"/>
          </a:p>
        </p:txBody>
      </p:sp>
      <p:grpSp>
        <p:nvGrpSpPr>
          <p:cNvPr id="35" name="组合 34">
            <a:extLst>
              <a:ext uri="{FF2B5EF4-FFF2-40B4-BE49-F238E27FC236}">
                <a16:creationId xmlns:a16="http://schemas.microsoft.com/office/drawing/2014/main" id="{0839B61D-0C71-B60E-D354-487024A4B820}"/>
              </a:ext>
            </a:extLst>
          </p:cNvPr>
          <p:cNvGrpSpPr>
            <a:grpSpLocks noChangeAspect="1"/>
          </p:cNvGrpSpPr>
          <p:nvPr/>
        </p:nvGrpSpPr>
        <p:grpSpPr>
          <a:xfrm>
            <a:off x="4393813" y="2227421"/>
            <a:ext cx="3587062" cy="1224000"/>
            <a:chOff x="5940538" y="4597432"/>
            <a:chExt cx="2939283" cy="1002961"/>
          </a:xfrm>
        </p:grpSpPr>
        <p:pic>
          <p:nvPicPr>
            <p:cNvPr id="21" name="图片 20">
              <a:extLst>
                <a:ext uri="{FF2B5EF4-FFF2-40B4-BE49-F238E27FC236}">
                  <a16:creationId xmlns:a16="http://schemas.microsoft.com/office/drawing/2014/main" id="{2C034921-9B16-272D-159E-DB97BDDBCA12}"/>
                </a:ext>
              </a:extLst>
            </p:cNvPr>
            <p:cNvPicPr>
              <a:picLocks noChangeAspect="1"/>
            </p:cNvPicPr>
            <p:nvPr/>
          </p:nvPicPr>
          <p:blipFill rotWithShape="1">
            <a:blip r:embed="rId3"/>
            <a:srcRect r="5186"/>
            <a:stretch/>
          </p:blipFill>
          <p:spPr>
            <a:xfrm>
              <a:off x="5940538" y="4597432"/>
              <a:ext cx="2939283" cy="1002961"/>
            </a:xfrm>
            <a:prstGeom prst="rect">
              <a:avLst/>
            </a:prstGeom>
          </p:spPr>
        </p:pic>
        <p:sp>
          <p:nvSpPr>
            <p:cNvPr id="33" name="矩形: 圆角 32">
              <a:extLst>
                <a:ext uri="{FF2B5EF4-FFF2-40B4-BE49-F238E27FC236}">
                  <a16:creationId xmlns:a16="http://schemas.microsoft.com/office/drawing/2014/main" id="{F21B6FDB-ACDE-6927-16BD-E35B2364B6E4}"/>
                </a:ext>
              </a:extLst>
            </p:cNvPr>
            <p:cNvSpPr/>
            <p:nvPr/>
          </p:nvSpPr>
          <p:spPr>
            <a:xfrm>
              <a:off x="6886362" y="4614079"/>
              <a:ext cx="409788" cy="422741"/>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E55DEBB6-1058-DF8F-9532-C497DB9442B6}"/>
              </a:ext>
            </a:extLst>
          </p:cNvPr>
          <p:cNvGrpSpPr>
            <a:grpSpLocks noChangeAspect="1"/>
          </p:cNvGrpSpPr>
          <p:nvPr/>
        </p:nvGrpSpPr>
        <p:grpSpPr>
          <a:xfrm>
            <a:off x="4393813" y="4116399"/>
            <a:ext cx="3400110" cy="1224000"/>
            <a:chOff x="8909816" y="4597432"/>
            <a:chExt cx="2939284" cy="1058108"/>
          </a:xfrm>
        </p:grpSpPr>
        <p:pic>
          <p:nvPicPr>
            <p:cNvPr id="26" name="图片 25">
              <a:extLst>
                <a:ext uri="{FF2B5EF4-FFF2-40B4-BE49-F238E27FC236}">
                  <a16:creationId xmlns:a16="http://schemas.microsoft.com/office/drawing/2014/main" id="{9AB8BF6A-FBB0-3016-DE0A-07EBCC99466D}"/>
                </a:ext>
              </a:extLst>
            </p:cNvPr>
            <p:cNvPicPr>
              <a:picLocks noChangeAspect="1"/>
            </p:cNvPicPr>
            <p:nvPr/>
          </p:nvPicPr>
          <p:blipFill rotWithShape="1">
            <a:blip r:embed="rId4"/>
            <a:srcRect l="8176" r="7399"/>
            <a:stretch/>
          </p:blipFill>
          <p:spPr>
            <a:xfrm>
              <a:off x="8909816" y="4597432"/>
              <a:ext cx="2939284" cy="1058108"/>
            </a:xfrm>
            <a:prstGeom prst="rect">
              <a:avLst/>
            </a:prstGeom>
          </p:spPr>
        </p:pic>
        <p:sp>
          <p:nvSpPr>
            <p:cNvPr id="34" name="矩形: 圆角 33">
              <a:extLst>
                <a:ext uri="{FF2B5EF4-FFF2-40B4-BE49-F238E27FC236}">
                  <a16:creationId xmlns:a16="http://schemas.microsoft.com/office/drawing/2014/main" id="{980310AF-7E30-EA0A-820E-5982344A8FEC}"/>
                </a:ext>
              </a:extLst>
            </p:cNvPr>
            <p:cNvSpPr/>
            <p:nvPr/>
          </p:nvSpPr>
          <p:spPr>
            <a:xfrm>
              <a:off x="9687560" y="4678679"/>
              <a:ext cx="381000" cy="387033"/>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2050" name="Picture 2">
            <a:extLst>
              <a:ext uri="{FF2B5EF4-FFF2-40B4-BE49-F238E27FC236}">
                <a16:creationId xmlns:a16="http://schemas.microsoft.com/office/drawing/2014/main" id="{36E7BF2D-40DA-7697-650B-E662292712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845"/>
          <a:stretch/>
        </p:blipFill>
        <p:spPr bwMode="auto">
          <a:xfrm>
            <a:off x="928892" y="1977108"/>
            <a:ext cx="3168207" cy="369118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46E9725-615B-A477-A979-C34651B52D2A}"/>
              </a:ext>
            </a:extLst>
          </p:cNvPr>
          <p:cNvSpPr txBox="1"/>
          <p:nvPr/>
        </p:nvSpPr>
        <p:spPr>
          <a:xfrm>
            <a:off x="1771285" y="5767760"/>
            <a:ext cx="1483419" cy="400110"/>
          </a:xfrm>
          <a:prstGeom prst="rect">
            <a:avLst/>
          </a:prstGeom>
          <a:noFill/>
        </p:spPr>
        <p:txBody>
          <a:bodyPr wrap="none" rtlCol="0">
            <a:spAutoFit/>
          </a:bodyPr>
          <a:lstStyle/>
          <a:p>
            <a:r>
              <a:rPr lang="en-US" altLang="zh-CN" sz="2000" b="1"/>
              <a:t>Pre-signal</a:t>
            </a:r>
            <a:endParaRPr lang="zh-CN" altLang="en-US" sz="2000" b="1"/>
          </a:p>
        </p:txBody>
      </p:sp>
      <p:sp>
        <p:nvSpPr>
          <p:cNvPr id="6" name="文本框 5">
            <a:extLst>
              <a:ext uri="{FF2B5EF4-FFF2-40B4-BE49-F238E27FC236}">
                <a16:creationId xmlns:a16="http://schemas.microsoft.com/office/drawing/2014/main" id="{92BBDA5E-362E-1CB9-2938-0DE2B511904A}"/>
              </a:ext>
            </a:extLst>
          </p:cNvPr>
          <p:cNvSpPr txBox="1"/>
          <p:nvPr/>
        </p:nvSpPr>
        <p:spPr>
          <a:xfrm>
            <a:off x="4461356" y="3533213"/>
            <a:ext cx="3451976" cy="307777"/>
          </a:xfrm>
          <a:prstGeom prst="rect">
            <a:avLst/>
          </a:prstGeom>
          <a:noFill/>
        </p:spPr>
        <p:txBody>
          <a:bodyPr wrap="square" rtlCol="0">
            <a:spAutoFit/>
          </a:bodyPr>
          <a:lstStyle/>
          <a:p>
            <a:pPr algn="ctr"/>
            <a:r>
              <a:rPr lang="en-US" altLang="zh-CN" sz="1400"/>
              <a:t>(a) Discharge </a:t>
            </a:r>
            <a:r>
              <a:rPr lang="en-US" altLang="zh-CN" sz="1400">
                <a:solidFill>
                  <a:srgbClr val="ED7D31"/>
                </a:solidFill>
              </a:rPr>
              <a:t>right-turn vehicles</a:t>
            </a:r>
            <a:endParaRPr lang="zh-CN" altLang="en-US" sz="1400">
              <a:solidFill>
                <a:srgbClr val="ED7D31"/>
              </a:solidFill>
            </a:endParaRPr>
          </a:p>
        </p:txBody>
      </p:sp>
      <p:grpSp>
        <p:nvGrpSpPr>
          <p:cNvPr id="13" name="组合 12">
            <a:extLst>
              <a:ext uri="{FF2B5EF4-FFF2-40B4-BE49-F238E27FC236}">
                <a16:creationId xmlns:a16="http://schemas.microsoft.com/office/drawing/2014/main" id="{88E66263-0AB3-F7C2-2D14-09B5ADA63914}"/>
              </a:ext>
            </a:extLst>
          </p:cNvPr>
          <p:cNvGrpSpPr/>
          <p:nvPr/>
        </p:nvGrpSpPr>
        <p:grpSpPr>
          <a:xfrm>
            <a:off x="8106634" y="2227421"/>
            <a:ext cx="3783272" cy="1224000"/>
            <a:chOff x="8106634" y="2227421"/>
            <a:chExt cx="3783272" cy="1224000"/>
          </a:xfrm>
        </p:grpSpPr>
        <p:pic>
          <p:nvPicPr>
            <p:cNvPr id="3" name="图片 2">
              <a:extLst>
                <a:ext uri="{FF2B5EF4-FFF2-40B4-BE49-F238E27FC236}">
                  <a16:creationId xmlns:a16="http://schemas.microsoft.com/office/drawing/2014/main" id="{8D6BC200-DBDE-4EC4-6506-045B308A3943}"/>
                </a:ext>
              </a:extLst>
            </p:cNvPr>
            <p:cNvPicPr>
              <a:picLocks noChangeAspect="1"/>
            </p:cNvPicPr>
            <p:nvPr/>
          </p:nvPicPr>
          <p:blipFill>
            <a:blip r:embed="rId6"/>
            <a:stretch>
              <a:fillRect/>
            </a:stretch>
          </p:blipFill>
          <p:spPr>
            <a:xfrm>
              <a:off x="8106634" y="2227421"/>
              <a:ext cx="3783272" cy="1224000"/>
            </a:xfrm>
            <a:prstGeom prst="rect">
              <a:avLst/>
            </a:prstGeom>
          </p:spPr>
        </p:pic>
        <p:sp>
          <p:nvSpPr>
            <p:cNvPr id="8" name="矩形: 圆角 7">
              <a:extLst>
                <a:ext uri="{FF2B5EF4-FFF2-40B4-BE49-F238E27FC236}">
                  <a16:creationId xmlns:a16="http://schemas.microsoft.com/office/drawing/2014/main" id="{F20C7B82-28EF-D0AA-679E-2D7E397540CB}"/>
                </a:ext>
              </a:extLst>
            </p:cNvPr>
            <p:cNvSpPr/>
            <p:nvPr/>
          </p:nvSpPr>
          <p:spPr>
            <a:xfrm>
              <a:off x="9227476" y="2247737"/>
              <a:ext cx="475323" cy="515907"/>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456033F2-FF4D-D894-0895-D3E3AB8051C4}"/>
              </a:ext>
            </a:extLst>
          </p:cNvPr>
          <p:cNvSpPr txBox="1"/>
          <p:nvPr/>
        </p:nvSpPr>
        <p:spPr>
          <a:xfrm>
            <a:off x="8094903" y="3533213"/>
            <a:ext cx="3793154" cy="307777"/>
          </a:xfrm>
          <a:prstGeom prst="rect">
            <a:avLst/>
          </a:prstGeom>
          <a:noFill/>
        </p:spPr>
        <p:txBody>
          <a:bodyPr wrap="square" rtlCol="0">
            <a:spAutoFit/>
          </a:bodyPr>
          <a:lstStyle/>
          <a:p>
            <a:pPr algn="ctr"/>
            <a:r>
              <a:rPr lang="en-US" altLang="zh-CN" sz="1400"/>
              <a:t>(b) </a:t>
            </a:r>
            <a:r>
              <a:rPr lang="en-US" altLang="zh-CN" sz="1400">
                <a:solidFill>
                  <a:srgbClr val="0B5AA8"/>
                </a:solidFill>
              </a:rPr>
              <a:t>Through vehicles</a:t>
            </a:r>
            <a:r>
              <a:rPr lang="en-US" altLang="zh-CN" sz="1400"/>
              <a:t> enter sorting area </a:t>
            </a:r>
            <a:endParaRPr lang="zh-CN" altLang="en-US" sz="1400"/>
          </a:p>
        </p:txBody>
      </p:sp>
      <p:sp>
        <p:nvSpPr>
          <p:cNvPr id="10" name="文本框 9">
            <a:extLst>
              <a:ext uri="{FF2B5EF4-FFF2-40B4-BE49-F238E27FC236}">
                <a16:creationId xmlns:a16="http://schemas.microsoft.com/office/drawing/2014/main" id="{563DA6D7-7AC1-DD70-C1AB-812FF94FC823}"/>
              </a:ext>
            </a:extLst>
          </p:cNvPr>
          <p:cNvSpPr txBox="1"/>
          <p:nvPr/>
        </p:nvSpPr>
        <p:spPr>
          <a:xfrm>
            <a:off x="4509764" y="5406454"/>
            <a:ext cx="3168208" cy="307777"/>
          </a:xfrm>
          <a:prstGeom prst="rect">
            <a:avLst/>
          </a:prstGeom>
          <a:noFill/>
        </p:spPr>
        <p:txBody>
          <a:bodyPr wrap="square" rtlCol="0">
            <a:spAutoFit/>
          </a:bodyPr>
          <a:lstStyle/>
          <a:p>
            <a:pPr algn="ctr"/>
            <a:r>
              <a:rPr lang="en-US" altLang="zh-CN" sz="1400"/>
              <a:t>(c) Discharge </a:t>
            </a:r>
            <a:r>
              <a:rPr lang="en-US" altLang="zh-CN" sz="1400">
                <a:solidFill>
                  <a:srgbClr val="0B5AA8"/>
                </a:solidFill>
              </a:rPr>
              <a:t>through vehicles</a:t>
            </a:r>
            <a:endParaRPr lang="zh-CN" altLang="en-US" sz="1400">
              <a:solidFill>
                <a:srgbClr val="0B5AA8"/>
              </a:solidFill>
            </a:endParaRPr>
          </a:p>
        </p:txBody>
      </p:sp>
      <p:sp>
        <p:nvSpPr>
          <p:cNvPr id="11" name="文本框 10">
            <a:extLst>
              <a:ext uri="{FF2B5EF4-FFF2-40B4-BE49-F238E27FC236}">
                <a16:creationId xmlns:a16="http://schemas.microsoft.com/office/drawing/2014/main" id="{C3B02D29-87E2-203C-F69C-C1D18987589F}"/>
              </a:ext>
            </a:extLst>
          </p:cNvPr>
          <p:cNvSpPr txBox="1"/>
          <p:nvPr/>
        </p:nvSpPr>
        <p:spPr>
          <a:xfrm>
            <a:off x="8090637" y="5406454"/>
            <a:ext cx="3793154" cy="307777"/>
          </a:xfrm>
          <a:prstGeom prst="rect">
            <a:avLst/>
          </a:prstGeom>
          <a:noFill/>
        </p:spPr>
        <p:txBody>
          <a:bodyPr wrap="square" rtlCol="0">
            <a:spAutoFit/>
          </a:bodyPr>
          <a:lstStyle/>
          <a:p>
            <a:pPr algn="ctr"/>
            <a:r>
              <a:rPr lang="en-US" altLang="zh-CN" sz="1400"/>
              <a:t>(d) </a:t>
            </a:r>
            <a:r>
              <a:rPr lang="en-US" altLang="zh-CN" sz="1400">
                <a:solidFill>
                  <a:srgbClr val="ED7D31"/>
                </a:solidFill>
              </a:rPr>
              <a:t>Right-turn vehicles </a:t>
            </a:r>
            <a:r>
              <a:rPr lang="en-US" altLang="zh-CN" sz="1400"/>
              <a:t>enter sorting area </a:t>
            </a:r>
            <a:endParaRPr lang="zh-CN" altLang="en-US" sz="1400"/>
          </a:p>
        </p:txBody>
      </p:sp>
      <p:grpSp>
        <p:nvGrpSpPr>
          <p:cNvPr id="14" name="组合 13">
            <a:extLst>
              <a:ext uri="{FF2B5EF4-FFF2-40B4-BE49-F238E27FC236}">
                <a16:creationId xmlns:a16="http://schemas.microsoft.com/office/drawing/2014/main" id="{A41C3FC6-6CCC-38A8-B115-21BEAE988895}"/>
              </a:ext>
            </a:extLst>
          </p:cNvPr>
          <p:cNvGrpSpPr/>
          <p:nvPr/>
        </p:nvGrpSpPr>
        <p:grpSpPr>
          <a:xfrm>
            <a:off x="7867037" y="4116399"/>
            <a:ext cx="4027355" cy="1224000"/>
            <a:chOff x="7867037" y="4116399"/>
            <a:chExt cx="4027355" cy="1224000"/>
          </a:xfrm>
        </p:grpSpPr>
        <p:pic>
          <p:nvPicPr>
            <p:cNvPr id="4" name="图片 3">
              <a:extLst>
                <a:ext uri="{FF2B5EF4-FFF2-40B4-BE49-F238E27FC236}">
                  <a16:creationId xmlns:a16="http://schemas.microsoft.com/office/drawing/2014/main" id="{84123D24-7775-82E0-5FF5-10A1077C0B8D}"/>
                </a:ext>
              </a:extLst>
            </p:cNvPr>
            <p:cNvPicPr>
              <a:picLocks noChangeAspect="1"/>
            </p:cNvPicPr>
            <p:nvPr/>
          </p:nvPicPr>
          <p:blipFill>
            <a:blip r:embed="rId7"/>
            <a:stretch>
              <a:fillRect/>
            </a:stretch>
          </p:blipFill>
          <p:spPr>
            <a:xfrm>
              <a:off x="7867037" y="4116399"/>
              <a:ext cx="4027355" cy="1224000"/>
            </a:xfrm>
            <a:prstGeom prst="rect">
              <a:avLst/>
            </a:prstGeom>
          </p:spPr>
        </p:pic>
        <p:sp>
          <p:nvSpPr>
            <p:cNvPr id="12" name="矩形: 圆角 11">
              <a:extLst>
                <a:ext uri="{FF2B5EF4-FFF2-40B4-BE49-F238E27FC236}">
                  <a16:creationId xmlns:a16="http://schemas.microsoft.com/office/drawing/2014/main" id="{8EC461AD-8B1A-C53A-2F3F-BD8EC29A65E4}"/>
                </a:ext>
              </a:extLst>
            </p:cNvPr>
            <p:cNvSpPr/>
            <p:nvPr/>
          </p:nvSpPr>
          <p:spPr>
            <a:xfrm>
              <a:off x="9110763" y="4164330"/>
              <a:ext cx="440734" cy="493767"/>
            </a:xfrm>
            <a:prstGeom prst="roundRect">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407987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7DD1-E32D-E281-606A-98F72C8D66AA}"/>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A7FFB96B-B037-6F5D-06BB-9DF9D480AB8F}"/>
              </a:ext>
            </a:extLst>
          </p:cNvPr>
          <p:cNvSpPr/>
          <p:nvPr/>
        </p:nvSpPr>
        <p:spPr>
          <a:xfrm>
            <a:off x="4920724" y="1215536"/>
            <a:ext cx="2086036" cy="584775"/>
          </a:xfrm>
          <a:prstGeom prst="rect">
            <a:avLst/>
          </a:prstGeom>
        </p:spPr>
        <p:txBody>
          <a:bodyPr vert="horz" wrap="square" anchor="ctr">
            <a:spAutoFit/>
          </a:bodyPr>
          <a:lstStyle/>
          <a:p>
            <a:pPr algn="dist"/>
            <a:r>
              <a:rPr lang="en-US" altLang="zh-CN" sz="3200" b="1" dirty="0">
                <a:solidFill>
                  <a:schemeClr val="accent3"/>
                </a:solidFill>
              </a:rPr>
              <a:t>Contents</a:t>
            </a:r>
          </a:p>
        </p:txBody>
      </p:sp>
      <p:sp>
        <p:nvSpPr>
          <p:cNvPr id="6" name="íšļidê">
            <a:extLst>
              <a:ext uri="{FF2B5EF4-FFF2-40B4-BE49-F238E27FC236}">
                <a16:creationId xmlns:a16="http://schemas.microsoft.com/office/drawing/2014/main" id="{2DB30A67-E793-ECFB-E5D7-D0CB207EECCF}"/>
              </a:ext>
            </a:extLst>
          </p:cNvPr>
          <p:cNvSpPr/>
          <p:nvPr/>
        </p:nvSpPr>
        <p:spPr>
          <a:xfrm>
            <a:off x="2573760" y="3694936"/>
            <a:ext cx="624349" cy="624349"/>
          </a:xfrm>
          <a:prstGeom prst="ellipse">
            <a:avLst/>
          </a:prstGeom>
          <a:solidFill>
            <a:srgbClr val="0B5AA8"/>
          </a:solidFill>
          <a:ln>
            <a:noFill/>
          </a:ln>
        </p:spPr>
        <p:txBody>
          <a:bodyPr anchor="ctr"/>
          <a:lstStyle/>
          <a:p>
            <a:pPr algn="ctr"/>
            <a:r>
              <a:rPr lang="en-US" altLang="zh-CN" dirty="0">
                <a:solidFill>
                  <a:schemeClr val="bg1"/>
                </a:solidFill>
                <a:latin typeface="Impact" panose="020B0806030902050204" pitchFamily="34" charset="0"/>
              </a:rPr>
              <a:t>03</a:t>
            </a:r>
          </a:p>
        </p:txBody>
      </p:sp>
      <p:cxnSp>
        <p:nvCxnSpPr>
          <p:cNvPr id="7" name="直接连接符 6">
            <a:extLst>
              <a:ext uri="{FF2B5EF4-FFF2-40B4-BE49-F238E27FC236}">
                <a16:creationId xmlns:a16="http://schemas.microsoft.com/office/drawing/2014/main" id="{D8C26157-845D-F533-3416-7916E23FEBD4}"/>
              </a:ext>
            </a:extLst>
          </p:cNvPr>
          <p:cNvCxnSpPr>
            <a:cxnSpLocks/>
          </p:cNvCxnSpPr>
          <p:nvPr/>
        </p:nvCxnSpPr>
        <p:spPr>
          <a:xfrm>
            <a:off x="3406760" y="2832138"/>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FC3713C-BA64-71AF-2920-1C56E2E4859B}"/>
              </a:ext>
            </a:extLst>
          </p:cNvPr>
          <p:cNvCxnSpPr>
            <a:cxnSpLocks/>
          </p:cNvCxnSpPr>
          <p:nvPr/>
        </p:nvCxnSpPr>
        <p:spPr>
          <a:xfrm>
            <a:off x="3406760" y="362068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40">
            <a:extLst>
              <a:ext uri="{FF2B5EF4-FFF2-40B4-BE49-F238E27FC236}">
                <a16:creationId xmlns:a16="http://schemas.microsoft.com/office/drawing/2014/main" id="{816313BF-02FC-8F93-DADE-8A7375E1AD5C}"/>
              </a:ext>
            </a:extLst>
          </p:cNvPr>
          <p:cNvSpPr txBox="1">
            <a:spLocks/>
          </p:cNvSpPr>
          <p:nvPr/>
        </p:nvSpPr>
        <p:spPr>
          <a:xfrm>
            <a:off x="3406759" y="2141800"/>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Problem description</a:t>
            </a:r>
            <a:endParaRPr lang="zh-CN" altLang="en-US" dirty="0"/>
          </a:p>
        </p:txBody>
      </p:sp>
      <p:sp>
        <p:nvSpPr>
          <p:cNvPr id="10" name="文本占位符 40">
            <a:extLst>
              <a:ext uri="{FF2B5EF4-FFF2-40B4-BE49-F238E27FC236}">
                <a16:creationId xmlns:a16="http://schemas.microsoft.com/office/drawing/2014/main" id="{F5A40DCF-4363-FC83-19EA-4683753147AB}"/>
              </a:ext>
            </a:extLst>
          </p:cNvPr>
          <p:cNvSpPr txBox="1">
            <a:spLocks/>
          </p:cNvSpPr>
          <p:nvPr/>
        </p:nvSpPr>
        <p:spPr>
          <a:xfrm>
            <a:off x="3406759" y="2930343"/>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Unconventional design concepts</a:t>
            </a:r>
            <a:endParaRPr lang="zh-CN" altLang="en-US" dirty="0"/>
          </a:p>
        </p:txBody>
      </p:sp>
      <p:sp>
        <p:nvSpPr>
          <p:cNvPr id="11" name="iślïḑé">
            <a:extLst>
              <a:ext uri="{FF2B5EF4-FFF2-40B4-BE49-F238E27FC236}">
                <a16:creationId xmlns:a16="http://schemas.microsoft.com/office/drawing/2014/main" id="{95FAB96D-9F58-400C-CF63-64FD90509A21}"/>
              </a:ext>
            </a:extLst>
          </p:cNvPr>
          <p:cNvSpPr>
            <a:spLocks noChangeArrowheads="1"/>
          </p:cNvSpPr>
          <p:nvPr/>
        </p:nvSpPr>
        <p:spPr bwMode="auto">
          <a:xfrm>
            <a:off x="2573760" y="2141800"/>
            <a:ext cx="623887" cy="623888"/>
          </a:xfrm>
          <a:prstGeom prst="ellipse">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ctr">
            <a:normAutofit/>
          </a:bodyPr>
          <a:lstStyle/>
          <a:p>
            <a:pPr algn="ctr"/>
            <a:r>
              <a:rPr lang="en-US" altLang="zh-CN">
                <a:solidFill>
                  <a:srgbClr val="000000"/>
                </a:solidFill>
                <a:latin typeface="Impact" panose="020B0806030902050204" pitchFamily="34" charset="0"/>
                <a:sym typeface="Impact" panose="020B0806030902050204" pitchFamily="34" charset="0"/>
              </a:rPr>
              <a:t>01</a:t>
            </a:r>
            <a:endParaRPr lang="zh-CN" altLang="en-US">
              <a:solidFill>
                <a:srgbClr val="000000"/>
              </a:solidFill>
              <a:latin typeface="Impact" panose="020B0806030902050204" pitchFamily="34" charset="0"/>
            </a:endParaRPr>
          </a:p>
        </p:txBody>
      </p:sp>
      <p:sp>
        <p:nvSpPr>
          <p:cNvPr id="12" name="í$ļíḓè">
            <a:extLst>
              <a:ext uri="{FF2B5EF4-FFF2-40B4-BE49-F238E27FC236}">
                <a16:creationId xmlns:a16="http://schemas.microsoft.com/office/drawing/2014/main" id="{760DF2C7-7D18-72C8-CF46-ACA104FAE621}"/>
              </a:ext>
            </a:extLst>
          </p:cNvPr>
          <p:cNvSpPr>
            <a:spLocks noChangeArrowheads="1"/>
          </p:cNvSpPr>
          <p:nvPr/>
        </p:nvSpPr>
        <p:spPr bwMode="auto">
          <a:xfrm>
            <a:off x="2573760" y="2933963"/>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a:latin typeface="Impact" panose="020B0806030902050204" pitchFamily="34" charset="0"/>
                <a:sym typeface="Impact" panose="020B0806030902050204" pitchFamily="34" charset="0"/>
              </a:rPr>
              <a:t>02</a:t>
            </a:r>
            <a:endParaRPr lang="zh-CN" altLang="en-US">
              <a:latin typeface="Impact" panose="020B0806030902050204" pitchFamily="34" charset="0"/>
            </a:endParaRPr>
          </a:p>
        </p:txBody>
      </p:sp>
      <p:cxnSp>
        <p:nvCxnSpPr>
          <p:cNvPr id="13" name="直接连接符 12">
            <a:extLst>
              <a:ext uri="{FF2B5EF4-FFF2-40B4-BE49-F238E27FC236}">
                <a16:creationId xmlns:a16="http://schemas.microsoft.com/office/drawing/2014/main" id="{328527C5-E986-4461-9D5D-6514A052CC2F}"/>
              </a:ext>
            </a:extLst>
          </p:cNvPr>
          <p:cNvCxnSpPr>
            <a:cxnSpLocks/>
          </p:cNvCxnSpPr>
          <p:nvPr/>
        </p:nvCxnSpPr>
        <p:spPr>
          <a:xfrm>
            <a:off x="3406760" y="5211651"/>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6D9E9B2-1F71-8872-A8CA-7616AFCF5294}"/>
              </a:ext>
            </a:extLst>
          </p:cNvPr>
          <p:cNvCxnSpPr>
            <a:cxnSpLocks/>
          </p:cNvCxnSpPr>
          <p:nvPr/>
        </p:nvCxnSpPr>
        <p:spPr>
          <a:xfrm>
            <a:off x="3411840" y="4399994"/>
            <a:ext cx="720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占位符 40">
            <a:extLst>
              <a:ext uri="{FF2B5EF4-FFF2-40B4-BE49-F238E27FC236}">
                <a16:creationId xmlns:a16="http://schemas.microsoft.com/office/drawing/2014/main" id="{2E97E700-6FA7-8A0E-874D-2C35D713FF0B}"/>
              </a:ext>
            </a:extLst>
          </p:cNvPr>
          <p:cNvSpPr txBox="1">
            <a:spLocks/>
          </p:cNvSpPr>
          <p:nvPr/>
        </p:nvSpPr>
        <p:spPr>
          <a:xfrm>
            <a:off x="3406759" y="4521313"/>
            <a:ext cx="4240716" cy="592137"/>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Experiments</a:t>
            </a:r>
            <a:endParaRPr lang="zh-CN" altLang="en-US" dirty="0"/>
          </a:p>
        </p:txBody>
      </p:sp>
      <p:sp>
        <p:nvSpPr>
          <p:cNvPr id="16" name="文本占位符 40">
            <a:extLst>
              <a:ext uri="{FF2B5EF4-FFF2-40B4-BE49-F238E27FC236}">
                <a16:creationId xmlns:a16="http://schemas.microsoft.com/office/drawing/2014/main" id="{F4954D74-FB01-C031-68D3-EE90AE1A27A7}"/>
              </a:ext>
            </a:extLst>
          </p:cNvPr>
          <p:cNvSpPr txBox="1">
            <a:spLocks/>
          </p:cNvSpPr>
          <p:nvPr/>
        </p:nvSpPr>
        <p:spPr>
          <a:xfrm>
            <a:off x="3406759" y="5326584"/>
            <a:ext cx="6477891"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Conclusion</a:t>
            </a:r>
            <a:endParaRPr lang="zh-CN" altLang="en-US" dirty="0"/>
          </a:p>
        </p:txBody>
      </p:sp>
      <p:sp>
        <p:nvSpPr>
          <p:cNvPr id="17" name="iślïḑé">
            <a:extLst>
              <a:ext uri="{FF2B5EF4-FFF2-40B4-BE49-F238E27FC236}">
                <a16:creationId xmlns:a16="http://schemas.microsoft.com/office/drawing/2014/main" id="{597868FF-E080-2AC4-ADEB-EBD7327E7DC8}"/>
              </a:ext>
            </a:extLst>
          </p:cNvPr>
          <p:cNvSpPr>
            <a:spLocks noChangeArrowheads="1"/>
          </p:cNvSpPr>
          <p:nvPr/>
        </p:nvSpPr>
        <p:spPr bwMode="auto">
          <a:xfrm>
            <a:off x="2573760" y="4521313"/>
            <a:ext cx="623887" cy="623888"/>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04</a:t>
            </a:r>
            <a:endParaRPr lang="zh-CN" altLang="en-US" dirty="0"/>
          </a:p>
        </p:txBody>
      </p:sp>
      <p:sp>
        <p:nvSpPr>
          <p:cNvPr id="18" name="í$ļíḓè">
            <a:extLst>
              <a:ext uri="{FF2B5EF4-FFF2-40B4-BE49-F238E27FC236}">
                <a16:creationId xmlns:a16="http://schemas.microsoft.com/office/drawing/2014/main" id="{20B9E561-030B-0D46-A097-5349F817C6FE}"/>
              </a:ext>
            </a:extLst>
          </p:cNvPr>
          <p:cNvSpPr>
            <a:spLocks noChangeArrowheads="1"/>
          </p:cNvSpPr>
          <p:nvPr/>
        </p:nvSpPr>
        <p:spPr bwMode="auto">
          <a:xfrm>
            <a:off x="2573760" y="5313476"/>
            <a:ext cx="623887" cy="623887"/>
          </a:xfrm>
          <a:prstGeom prst="ellipse">
            <a:avLst/>
          </a:prstGeom>
          <a:solidFill>
            <a:srgbClr val="F2F2F2"/>
          </a:solidFill>
          <a:ln>
            <a:noFill/>
          </a:ln>
          <a:extLst>
            <a:ext uri="{91240B29-F687-4F45-9708-019B960494DF}">
              <a14:hiddenLine xmlns:a14="http://schemas.microsoft.com/office/drawing/2010/main" w="12700" cap="flat" cmpd="sng">
                <a:solidFill>
                  <a:srgbClr val="08417A"/>
                </a:solidFill>
                <a:bevel/>
                <a:headEnd/>
                <a:tailEnd/>
              </a14:hiddenLine>
            </a:ext>
          </a:extLst>
        </p:spPr>
        <p:txBody>
          <a:bodyPr anchor="ctr"/>
          <a:lstStyle/>
          <a:p>
            <a:pPr algn="ctr"/>
            <a:r>
              <a:rPr lang="en-US" altLang="zh-CN" dirty="0">
                <a:latin typeface="Impact" panose="020B0806030902050204" pitchFamily="34" charset="0"/>
                <a:sym typeface="Impact" panose="020B0806030902050204" pitchFamily="34" charset="0"/>
              </a:rPr>
              <a:t>05</a:t>
            </a:r>
            <a:endParaRPr lang="zh-CN" altLang="en-US" dirty="0"/>
          </a:p>
        </p:txBody>
      </p:sp>
      <p:sp>
        <p:nvSpPr>
          <p:cNvPr id="19" name="文本占位符 40">
            <a:extLst>
              <a:ext uri="{FF2B5EF4-FFF2-40B4-BE49-F238E27FC236}">
                <a16:creationId xmlns:a16="http://schemas.microsoft.com/office/drawing/2014/main" id="{674343B2-C6B2-B4A4-F6A5-3ECE1AFDA7E0}"/>
              </a:ext>
            </a:extLst>
          </p:cNvPr>
          <p:cNvSpPr txBox="1">
            <a:spLocks/>
          </p:cNvSpPr>
          <p:nvPr/>
        </p:nvSpPr>
        <p:spPr>
          <a:xfrm>
            <a:off x="3406759" y="3704240"/>
            <a:ext cx="7256826" cy="623375"/>
          </a:xfrm>
          <a:prstGeom prst="rect">
            <a:avLst/>
          </a:prstGeom>
        </p:spPr>
        <p:txBody>
          <a:bodyPr anchor="ctr">
            <a:normAutofit/>
          </a:bodyPr>
          <a:lstStyle>
            <a:lvl1pPr marL="0" indent="0" algn="l"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a:t>Model formulation</a:t>
            </a:r>
            <a:endParaRPr lang="zh-CN" altLang="en-US" b="1" dirty="0"/>
          </a:p>
        </p:txBody>
      </p:sp>
    </p:spTree>
    <p:extLst>
      <p:ext uri="{BB962C8B-B14F-4D97-AF65-F5344CB8AC3E}">
        <p14:creationId xmlns:p14="http://schemas.microsoft.com/office/powerpoint/2010/main" val="140504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D692-09FE-C1A5-A89B-D27BF33888A3}"/>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78011BF8-F1B2-C7AC-A931-AB6F601429D5}"/>
              </a:ext>
            </a:extLst>
          </p:cNvPr>
          <p:cNvSpPr>
            <a:spLocks noGrp="1"/>
          </p:cNvSpPr>
          <p:nvPr>
            <p:ph type="title"/>
          </p:nvPr>
        </p:nvSpPr>
        <p:spPr>
          <a:xfrm>
            <a:off x="395981" y="212333"/>
            <a:ext cx="6783032" cy="948130"/>
          </a:xfrm>
        </p:spPr>
        <p:txBody>
          <a:bodyPr/>
          <a:lstStyle/>
          <a:p>
            <a:r>
              <a:rPr lang="en-US" altLang="zh-CN"/>
              <a:t>Model formulation </a:t>
            </a:r>
            <a:endParaRPr lang="zh-CN" altLang="en-US"/>
          </a:p>
        </p:txBody>
      </p:sp>
      <p:sp>
        <p:nvSpPr>
          <p:cNvPr id="2" name="矩形 1">
            <a:extLst>
              <a:ext uri="{FF2B5EF4-FFF2-40B4-BE49-F238E27FC236}">
                <a16:creationId xmlns:a16="http://schemas.microsoft.com/office/drawing/2014/main" id="{52ED86D5-BCB8-E012-FBCC-9B13856133C2}"/>
              </a:ext>
            </a:extLst>
          </p:cNvPr>
          <p:cNvSpPr/>
          <p:nvPr/>
        </p:nvSpPr>
        <p:spPr>
          <a:xfrm>
            <a:off x="395982" y="1280154"/>
            <a:ext cx="3167833"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Lane-based model</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72EC4594-BB08-9DAE-2CC9-2B143BAEA74E}"/>
              </a:ext>
            </a:extLst>
          </p:cNvPr>
          <p:cNvSpPr txBox="1"/>
          <p:nvPr/>
        </p:nvSpPr>
        <p:spPr>
          <a:xfrm>
            <a:off x="510771" y="2220095"/>
            <a:ext cx="11170458" cy="39658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b="1"/>
              <a:t>Simultaneously</a:t>
            </a:r>
            <a:r>
              <a:rPr lang="en-US" altLang="zh-CN"/>
              <a:t> optimize the </a:t>
            </a:r>
            <a:r>
              <a:rPr lang="en-US" altLang="zh-CN">
                <a:solidFill>
                  <a:srgbClr val="C00000"/>
                </a:solidFill>
              </a:rPr>
              <a:t>lane allocation </a:t>
            </a:r>
            <a:r>
              <a:rPr lang="en-US" altLang="zh-CN"/>
              <a:t>and </a:t>
            </a:r>
            <a:r>
              <a:rPr lang="en-US" altLang="zh-CN">
                <a:solidFill>
                  <a:srgbClr val="C00000"/>
                </a:solidFill>
              </a:rPr>
              <a:t>signal timing plan </a:t>
            </a:r>
            <a:r>
              <a:rPr lang="en-US" altLang="zh-CN"/>
              <a:t>to</a:t>
            </a:r>
            <a:r>
              <a:rPr lang="en-US" altLang="zh-CN">
                <a:solidFill>
                  <a:srgbClr val="C00000"/>
                </a:solidFill>
              </a:rPr>
              <a:t> </a:t>
            </a:r>
            <a:r>
              <a:rPr lang="en-US" altLang="zh-CN" b="1"/>
              <a:t>maximize the capacity</a:t>
            </a:r>
            <a:endParaRPr lang="zh-CN" altLang="en-US" b="1"/>
          </a:p>
        </p:txBody>
      </p:sp>
      <p:sp>
        <p:nvSpPr>
          <p:cNvPr id="13" name="文本框 12">
            <a:extLst>
              <a:ext uri="{FF2B5EF4-FFF2-40B4-BE49-F238E27FC236}">
                <a16:creationId xmlns:a16="http://schemas.microsoft.com/office/drawing/2014/main" id="{1702A275-2211-83F8-F53E-C1064E721A66}"/>
              </a:ext>
            </a:extLst>
          </p:cNvPr>
          <p:cNvSpPr txBox="1"/>
          <p:nvPr/>
        </p:nvSpPr>
        <p:spPr>
          <a:xfrm>
            <a:off x="510770" y="1782095"/>
            <a:ext cx="10837949" cy="39658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a:t>Wong and Wong (2003): Lane-based optimization of signal timings for isolated junctions</a:t>
            </a:r>
            <a:endParaRPr lang="zh-CN" altLang="en-US"/>
          </a:p>
        </p:txBody>
      </p:sp>
      <p:sp>
        <p:nvSpPr>
          <p:cNvPr id="17" name="矩形 16">
            <a:extLst>
              <a:ext uri="{FF2B5EF4-FFF2-40B4-BE49-F238E27FC236}">
                <a16:creationId xmlns:a16="http://schemas.microsoft.com/office/drawing/2014/main" id="{2EF635CD-0DA4-C4AC-5CB2-29060307CD57}"/>
              </a:ext>
            </a:extLst>
          </p:cNvPr>
          <p:cNvSpPr/>
          <p:nvPr/>
        </p:nvSpPr>
        <p:spPr>
          <a:xfrm>
            <a:off x="395981" y="4051743"/>
            <a:ext cx="5765800" cy="420254"/>
          </a:xfrm>
          <a:prstGeom prst="rect">
            <a:avLst/>
          </a:prstGeom>
          <a:solidFill>
            <a:srgbClr val="0B5AA8"/>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a:solidFill>
                  <a:srgbClr val="FFFFFF"/>
                </a:solidFill>
                <a:effectLst>
                  <a:outerShdw blurRad="38100" dist="38100" dir="2700000" algn="tl">
                    <a:srgbClr val="000000">
                      <a:alpha val="43137"/>
                    </a:srgbClr>
                  </a:outerShdw>
                </a:effectLst>
              </a:rPr>
              <a:t>Modified SFR under pedestrian blockage</a:t>
            </a:r>
            <a:endParaRPr lang="zh-CN" altLang="en-US" sz="2000" b="1" kern="0" dirty="0">
              <a:solidFill>
                <a:srgbClr val="FFFFFF"/>
              </a:solidFill>
              <a:effectLst>
                <a:outerShdw blurRad="38100" dist="38100" dir="2700000" algn="tl">
                  <a:srgbClr val="000000">
                    <a:alpha val="43137"/>
                  </a:srgbClr>
                </a:outerShdw>
              </a:effectLst>
            </a:endParaRPr>
          </a:p>
        </p:txBody>
      </p:sp>
      <p:sp>
        <p:nvSpPr>
          <p:cNvPr id="34" name="文本框 33">
            <a:extLst>
              <a:ext uri="{FF2B5EF4-FFF2-40B4-BE49-F238E27FC236}">
                <a16:creationId xmlns:a16="http://schemas.microsoft.com/office/drawing/2014/main" id="{9A35C16C-7259-C544-B930-62F6C02EC4AC}"/>
              </a:ext>
            </a:extLst>
          </p:cNvPr>
          <p:cNvSpPr txBox="1"/>
          <p:nvPr/>
        </p:nvSpPr>
        <p:spPr>
          <a:xfrm>
            <a:off x="510771" y="2606533"/>
            <a:ext cx="9594521" cy="128990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a:t>However, the original lane-based model cannot deal with </a:t>
            </a:r>
            <a:r>
              <a:rPr lang="en-US" altLang="zh-CN" b="1"/>
              <a:t>permissive movements</a:t>
            </a:r>
            <a:r>
              <a:rPr lang="en-US" altLang="zh-CN"/>
              <a:t>.</a:t>
            </a:r>
          </a:p>
          <a:p>
            <a:pPr marL="742950" lvl="1" indent="-285750">
              <a:lnSpc>
                <a:spcPct val="150000"/>
              </a:lnSpc>
              <a:buFont typeface="Wingdings" panose="05000000000000000000" pitchFamily="2" charset="2"/>
              <a:buChar char="Ø"/>
            </a:pPr>
            <a:r>
              <a:rPr lang="en-US" altLang="zh-CN"/>
              <a:t>Permitted movements in our case: </a:t>
            </a:r>
            <a:r>
              <a:rPr lang="en-US" altLang="zh-CN">
                <a:solidFill>
                  <a:srgbClr val="C00000"/>
                </a:solidFill>
              </a:rPr>
              <a:t>right-turn vehicles </a:t>
            </a:r>
            <a:r>
              <a:rPr lang="en-US" altLang="zh-CN"/>
              <a:t>and </a:t>
            </a:r>
            <a:r>
              <a:rPr lang="en-US" altLang="zh-CN">
                <a:solidFill>
                  <a:srgbClr val="C00000"/>
                </a:solidFill>
              </a:rPr>
              <a:t>pedestrians</a:t>
            </a:r>
          </a:p>
          <a:p>
            <a:pPr marL="742950" lvl="1" indent="-285750">
              <a:lnSpc>
                <a:spcPct val="150000"/>
              </a:lnSpc>
              <a:buFont typeface="Wingdings" panose="05000000000000000000" pitchFamily="2" charset="2"/>
              <a:buChar char="Ø"/>
            </a:pPr>
            <a:r>
              <a:rPr lang="en-US" altLang="zh-CN"/>
              <a:t>The saturation flow rate (SFR) of protected and permitted movements </a:t>
            </a:r>
            <a:r>
              <a:rPr lang="en-US" altLang="zh-CN" b="1"/>
              <a:t>differ</a:t>
            </a:r>
            <a:r>
              <a:rPr lang="en-US" altLang="zh-CN"/>
              <a:t>. </a:t>
            </a:r>
            <a:endParaRPr lang="zh-CN" altLang="en-US"/>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236F86D2-C61A-36EB-979F-08D3D832FB57}"/>
                  </a:ext>
                </a:extLst>
              </p:cNvPr>
              <p:cNvSpPr txBox="1"/>
              <p:nvPr/>
            </p:nvSpPr>
            <p:spPr>
              <a:xfrm>
                <a:off x="610394" y="4849730"/>
                <a:ext cx="3439468" cy="1007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𝑠</m:t>
                                  </m:r>
                                </m:e>
                              </m:acc>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num>
                        <m:den>
                          <m:r>
                            <a:rPr lang="en-US" altLang="zh-CN" b="0" i="1" smtClean="0">
                              <a:latin typeface="Cambria Math" panose="02040503050406030204" pitchFamily="18" charset="0"/>
                            </a:rPr>
                            <m:t>1+</m:t>
                          </m:r>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𝑗</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𝑡</m:t>
                                          </m:r>
                                        </m:e>
                                        <m:sub>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𝑗</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𝑝</m:t>
                                          </m:r>
                                        </m:e>
                                        <m:sub>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𝑗</m:t>
                                          </m:r>
                                        </m:sub>
                                      </m:sSub>
                                    </m:den>
                                  </m:f>
                                  <m:r>
                                    <a:rPr lang="en-US" altLang="zh-CN" b="0" i="1" smtClean="0">
                                      <a:latin typeface="Cambria Math" panose="02040503050406030204" pitchFamily="18" charset="0"/>
                                    </a:rPr>
                                    <m:t>−1</m:t>
                                  </m:r>
                                </m:e>
                              </m:d>
                            </m:e>
                          </m:nary>
                        </m:den>
                      </m:f>
                    </m:oMath>
                  </m:oMathPara>
                </a14:m>
                <a:endParaRPr lang="zh-CN" altLang="en-US"/>
              </a:p>
            </p:txBody>
          </p:sp>
        </mc:Choice>
        <mc:Fallback xmlns="">
          <p:sp>
            <p:nvSpPr>
              <p:cNvPr id="35" name="文本框 34">
                <a:extLst>
                  <a:ext uri="{FF2B5EF4-FFF2-40B4-BE49-F238E27FC236}">
                    <a16:creationId xmlns:a16="http://schemas.microsoft.com/office/drawing/2014/main" id="{236F86D2-C61A-36EB-979F-08D3D832FB57}"/>
                  </a:ext>
                </a:extLst>
              </p:cNvPr>
              <p:cNvSpPr txBox="1">
                <a:spLocks noRot="1" noChangeAspect="1" noMove="1" noResize="1" noEditPoints="1" noAdjustHandles="1" noChangeArrowheads="1" noChangeShapeType="1" noTextEdit="1"/>
              </p:cNvSpPr>
              <p:nvPr/>
            </p:nvSpPr>
            <p:spPr>
              <a:xfrm>
                <a:off x="610394" y="4849730"/>
                <a:ext cx="3439468" cy="100713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7D4856E-393A-7C37-6DBE-11DA1871A061}"/>
                  </a:ext>
                </a:extLst>
              </p:cNvPr>
              <p:cNvSpPr txBox="1"/>
              <p:nvPr/>
            </p:nvSpPr>
            <p:spPr>
              <a:xfrm>
                <a:off x="3927771" y="5023829"/>
                <a:ext cx="2046138" cy="358368"/>
              </a:xfrm>
              <a:prstGeom prst="rect">
                <a:avLst/>
              </a:prstGeom>
              <a:noFill/>
            </p:spPr>
            <p:txBody>
              <a:bodyPr wrap="none" rtlCol="0">
                <a:spAutoFit/>
              </a:bodyPr>
              <a:lstStyle/>
              <a:p>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𝑡</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𝑘</m:t>
                        </m:r>
                      </m:sub>
                    </m:sSub>
                  </m:oMath>
                </a14:m>
                <a:r>
                  <a:rPr lang="en-US" altLang="zh-CN" sz="1600">
                    <a:solidFill>
                      <a:schemeClr val="tx1"/>
                    </a:solidFill>
                  </a:rPr>
                  <a:t>: Turning factor</a:t>
                </a:r>
                <a:endParaRPr lang="zh-CN" altLang="en-US" sz="1600">
                  <a:solidFill>
                    <a:schemeClr val="tx1"/>
                  </a:solidFill>
                </a:endParaRPr>
              </a:p>
            </p:txBody>
          </p:sp>
        </mc:Choice>
        <mc:Fallback xmlns="">
          <p:sp>
            <p:nvSpPr>
              <p:cNvPr id="36" name="文本框 35">
                <a:extLst>
                  <a:ext uri="{FF2B5EF4-FFF2-40B4-BE49-F238E27FC236}">
                    <a16:creationId xmlns:a16="http://schemas.microsoft.com/office/drawing/2014/main" id="{77D4856E-393A-7C37-6DBE-11DA1871A061}"/>
                  </a:ext>
                </a:extLst>
              </p:cNvPr>
              <p:cNvSpPr txBox="1">
                <a:spLocks noRot="1" noChangeAspect="1" noMove="1" noResize="1" noEditPoints="1" noAdjustHandles="1" noChangeArrowheads="1" noChangeShapeType="1" noTextEdit="1"/>
              </p:cNvSpPr>
              <p:nvPr/>
            </p:nvSpPr>
            <p:spPr>
              <a:xfrm>
                <a:off x="3927771" y="5023829"/>
                <a:ext cx="2046138" cy="358368"/>
              </a:xfrm>
              <a:prstGeom prst="rect">
                <a:avLst/>
              </a:prstGeom>
              <a:blipFill>
                <a:blip r:embed="rId4"/>
                <a:stretch>
                  <a:fillRect t="-5085" r="-298"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DE30C03-2252-98C2-C16D-8C2CCE8C18FC}"/>
                  </a:ext>
                </a:extLst>
              </p:cNvPr>
              <p:cNvSpPr txBox="1"/>
              <p:nvPr/>
            </p:nvSpPr>
            <p:spPr>
              <a:xfrm>
                <a:off x="3927771" y="5420357"/>
                <a:ext cx="2234010" cy="358368"/>
              </a:xfrm>
              <a:prstGeom prst="rect">
                <a:avLst/>
              </a:prstGeom>
              <a:noFill/>
            </p:spPr>
            <p:txBody>
              <a:bodyPr wrap="none" rtlCol="0">
                <a:spAutoFit/>
              </a:bodyPr>
              <a:lstStyle/>
              <a:p>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𝑝</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a14:m>
                <a:r>
                  <a:rPr lang="en-US" altLang="zh-CN" sz="1600">
                    <a:solidFill>
                      <a:schemeClr val="tx1"/>
                    </a:solidFill>
                  </a:rPr>
                  <a:t>: Pedestrian factor</a:t>
                </a:r>
                <a:endParaRPr lang="zh-CN" altLang="en-US" sz="1600">
                  <a:solidFill>
                    <a:schemeClr val="tx1"/>
                  </a:solidFill>
                </a:endParaRPr>
              </a:p>
            </p:txBody>
          </p:sp>
        </mc:Choice>
        <mc:Fallback xmlns="">
          <p:sp>
            <p:nvSpPr>
              <p:cNvPr id="37" name="文本框 36">
                <a:extLst>
                  <a:ext uri="{FF2B5EF4-FFF2-40B4-BE49-F238E27FC236}">
                    <a16:creationId xmlns:a16="http://schemas.microsoft.com/office/drawing/2014/main" id="{DDE30C03-2252-98C2-C16D-8C2CCE8C18FC}"/>
                  </a:ext>
                </a:extLst>
              </p:cNvPr>
              <p:cNvSpPr txBox="1">
                <a:spLocks noRot="1" noChangeAspect="1" noMove="1" noResize="1" noEditPoints="1" noAdjustHandles="1" noChangeArrowheads="1" noChangeShapeType="1" noTextEdit="1"/>
              </p:cNvSpPr>
              <p:nvPr/>
            </p:nvSpPr>
            <p:spPr>
              <a:xfrm>
                <a:off x="3927771" y="5420357"/>
                <a:ext cx="2234010" cy="358368"/>
              </a:xfrm>
              <a:prstGeom prst="rect">
                <a:avLst/>
              </a:prstGeom>
              <a:blipFill>
                <a:blip r:embed="rId5"/>
                <a:stretch>
                  <a:fillRect t="-5085" r="-272" b="-15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ED356C5-BEBD-08A8-0CD5-5F8B52FB91CB}"/>
                  </a:ext>
                </a:extLst>
              </p:cNvPr>
              <p:cNvSpPr txBox="1"/>
              <p:nvPr/>
            </p:nvSpPr>
            <p:spPr>
              <a:xfrm>
                <a:off x="6605523" y="4329411"/>
                <a:ext cx="4743196"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a:t>If movement on lane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zh-CN" altLang="en-US"/>
                  <a:t> </a:t>
                </a:r>
                <a:r>
                  <a:rPr lang="en-US" altLang="zh-CN"/>
                  <a:t>is protected: </a:t>
                </a:r>
                <a:endParaRPr lang="zh-CN" altLang="en-US"/>
              </a:p>
            </p:txBody>
          </p:sp>
        </mc:Choice>
        <mc:Fallback xmlns="">
          <p:sp>
            <p:nvSpPr>
              <p:cNvPr id="38" name="文本框 37">
                <a:extLst>
                  <a:ext uri="{FF2B5EF4-FFF2-40B4-BE49-F238E27FC236}">
                    <a16:creationId xmlns:a16="http://schemas.microsoft.com/office/drawing/2014/main" id="{CED356C5-BEBD-08A8-0CD5-5F8B52FB91CB}"/>
                  </a:ext>
                </a:extLst>
              </p:cNvPr>
              <p:cNvSpPr txBox="1">
                <a:spLocks noRot="1" noChangeAspect="1" noMove="1" noResize="1" noEditPoints="1" noAdjustHandles="1" noChangeArrowheads="1" noChangeShapeType="1" noTextEdit="1"/>
              </p:cNvSpPr>
              <p:nvPr/>
            </p:nvSpPr>
            <p:spPr>
              <a:xfrm>
                <a:off x="6605523" y="4329411"/>
                <a:ext cx="4743196" cy="369332"/>
              </a:xfrm>
              <a:prstGeom prst="rect">
                <a:avLst/>
              </a:prstGeom>
              <a:blipFill>
                <a:blip r:embed="rId6"/>
                <a:stretch>
                  <a:fillRect l="-900" t="-8197" r="-2185" b="-24590"/>
                </a:stretch>
              </a:blipFill>
            </p:spPr>
            <p:txBody>
              <a:bodyPr/>
              <a:lstStyle/>
              <a:p>
                <a:r>
                  <a:rPr lang="zh-CN" altLang="en-US">
                    <a:noFill/>
                  </a:rPr>
                  <a:t> </a:t>
                </a:r>
              </a:p>
            </p:txBody>
          </p:sp>
        </mc:Fallback>
      </mc:AlternateContent>
      <p:sp>
        <p:nvSpPr>
          <p:cNvPr id="39" name="箭头: 右 38">
            <a:extLst>
              <a:ext uri="{FF2B5EF4-FFF2-40B4-BE49-F238E27FC236}">
                <a16:creationId xmlns:a16="http://schemas.microsoft.com/office/drawing/2014/main" id="{E17A21E1-BEBA-144D-DA58-D4A26DD708CA}"/>
              </a:ext>
            </a:extLst>
          </p:cNvPr>
          <p:cNvSpPr/>
          <p:nvPr/>
        </p:nvSpPr>
        <p:spPr>
          <a:xfrm>
            <a:off x="6218093" y="5195289"/>
            <a:ext cx="387430" cy="305637"/>
          </a:xfrm>
          <a:prstGeom prst="rightArrow">
            <a:avLst/>
          </a:prstGeom>
          <a:solidFill>
            <a:srgbClr val="0070C0"/>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389931C-BBDA-754C-55C3-1CFFA038D670}"/>
                  </a:ext>
                </a:extLst>
              </p:cNvPr>
              <p:cNvSpPr txBox="1"/>
              <p:nvPr/>
            </p:nvSpPr>
            <p:spPr>
              <a:xfrm>
                <a:off x="6858423" y="4716460"/>
                <a:ext cx="2567434" cy="6316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𝑠</m:t>
                                  </m:r>
                                </m:e>
                              </m:acc>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num>
                        <m:den>
                          <m:r>
                            <a:rPr lang="en-US" altLang="zh-CN" sz="1600" b="0" i="1" smtClean="0">
                              <a:latin typeface="Cambria Math" panose="02040503050406030204" pitchFamily="18" charset="0"/>
                            </a:rPr>
                            <m:t>1+1.5</m:t>
                          </m:r>
                          <m:nary>
                            <m:naryPr>
                              <m:chr m:val="∑"/>
                              <m:limLoc m:val="subSup"/>
                              <m:supHide m:val="on"/>
                              <m:ctrlPr>
                                <a:rPr lang="en-US" altLang="zh-CN" sz="1600" b="0" i="1" smtClean="0">
                                  <a:latin typeface="Cambria Math" panose="02040503050406030204" pitchFamily="18" charset="0"/>
                                </a:rPr>
                              </m:ctrlPr>
                            </m:naryPr>
                            <m:sub>
                              <m:r>
                                <m:rPr>
                                  <m:brk m:alnAt="9"/>
                                </m:rPr>
                                <a:rPr lang="en-US" altLang="zh-CN" sz="1600" b="0" i="1" smtClean="0">
                                  <a:latin typeface="Cambria Math" panose="02040503050406030204" pitchFamily="18" charset="0"/>
                                </a:rPr>
                                <m:t>𝑗</m:t>
                              </m: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e>
                          </m:nary>
                        </m:den>
                      </m:f>
                    </m:oMath>
                  </m:oMathPara>
                </a14:m>
                <a:endParaRPr lang="zh-CN" altLang="en-US" sz="1600"/>
              </a:p>
            </p:txBody>
          </p:sp>
        </mc:Choice>
        <mc:Fallback xmlns="">
          <p:sp>
            <p:nvSpPr>
              <p:cNvPr id="3" name="文本框 2">
                <a:extLst>
                  <a:ext uri="{FF2B5EF4-FFF2-40B4-BE49-F238E27FC236}">
                    <a16:creationId xmlns:a16="http://schemas.microsoft.com/office/drawing/2014/main" id="{8389931C-BBDA-754C-55C3-1CFFA038D670}"/>
                  </a:ext>
                </a:extLst>
              </p:cNvPr>
              <p:cNvSpPr txBox="1">
                <a:spLocks noRot="1" noChangeAspect="1" noMove="1" noResize="1" noEditPoints="1" noAdjustHandles="1" noChangeArrowheads="1" noChangeShapeType="1" noTextEdit="1"/>
              </p:cNvSpPr>
              <p:nvPr/>
            </p:nvSpPr>
            <p:spPr>
              <a:xfrm>
                <a:off x="6858423" y="4716460"/>
                <a:ext cx="2567434" cy="631648"/>
              </a:xfrm>
              <a:prstGeom prst="rect">
                <a:avLst/>
              </a:prstGeom>
              <a:blipFill>
                <a:blip r:embed="rId7"/>
                <a:stretch>
                  <a:fillRect/>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4CB330A5-5FED-097D-4124-F31D26E3091E}"/>
              </a:ext>
            </a:extLst>
          </p:cNvPr>
          <p:cNvSpPr txBox="1"/>
          <p:nvPr/>
        </p:nvSpPr>
        <p:spPr>
          <a:xfrm>
            <a:off x="9461771" y="4903811"/>
            <a:ext cx="2657856" cy="338554"/>
          </a:xfrm>
          <a:prstGeom prst="rect">
            <a:avLst/>
          </a:prstGeom>
          <a:noFill/>
        </p:spPr>
        <p:txBody>
          <a:bodyPr wrap="square" rtlCol="0">
            <a:spAutoFit/>
          </a:bodyPr>
          <a:lstStyle/>
          <a:p>
            <a:r>
              <a:rPr lang="en-US" altLang="zh-CN" sz="1600"/>
              <a:t>Wong and Wong (2003)</a:t>
            </a:r>
            <a:endParaRPr lang="zh-CN" altLang="en-US" sz="160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1DC8BF3-4FA8-52FD-D6D2-3EDB5AE78C7E}"/>
                  </a:ext>
                </a:extLst>
              </p:cNvPr>
              <p:cNvSpPr txBox="1"/>
              <p:nvPr/>
            </p:nvSpPr>
            <p:spPr>
              <a:xfrm>
                <a:off x="6605523" y="5447433"/>
                <a:ext cx="4743196"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a:t>If lane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zh-CN" altLang="en-US"/>
                  <a:t> </a:t>
                </a:r>
                <a:r>
                  <a:rPr lang="en-US" altLang="zh-CN"/>
                  <a:t>is an SRL: </a:t>
                </a:r>
                <a:endParaRPr lang="zh-CN" altLang="en-US"/>
              </a:p>
            </p:txBody>
          </p:sp>
        </mc:Choice>
        <mc:Fallback xmlns="">
          <p:sp>
            <p:nvSpPr>
              <p:cNvPr id="6" name="文本框 5">
                <a:extLst>
                  <a:ext uri="{FF2B5EF4-FFF2-40B4-BE49-F238E27FC236}">
                    <a16:creationId xmlns:a16="http://schemas.microsoft.com/office/drawing/2014/main" id="{41DC8BF3-4FA8-52FD-D6D2-3EDB5AE78C7E}"/>
                  </a:ext>
                </a:extLst>
              </p:cNvPr>
              <p:cNvSpPr txBox="1">
                <a:spLocks noRot="1" noChangeAspect="1" noMove="1" noResize="1" noEditPoints="1" noAdjustHandles="1" noChangeArrowheads="1" noChangeShapeType="1" noTextEdit="1"/>
              </p:cNvSpPr>
              <p:nvPr/>
            </p:nvSpPr>
            <p:spPr>
              <a:xfrm>
                <a:off x="6605523" y="5447433"/>
                <a:ext cx="4743196" cy="369332"/>
              </a:xfrm>
              <a:prstGeom prst="rect">
                <a:avLst/>
              </a:prstGeom>
              <a:blipFill>
                <a:blip r:embed="rId8"/>
                <a:stretch>
                  <a:fillRect l="-90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D779ACC-6B36-61F3-9267-50D95FE662E1}"/>
                  </a:ext>
                </a:extLst>
              </p:cNvPr>
              <p:cNvSpPr txBox="1"/>
              <p:nvPr/>
            </p:nvSpPr>
            <p:spPr>
              <a:xfrm>
                <a:off x="6858423" y="5865599"/>
                <a:ext cx="2854115" cy="635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𝑠</m:t>
                                  </m:r>
                                </m:e>
                              </m:acc>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𝑘</m:t>
                              </m:r>
                            </m:sub>
                          </m:sSub>
                        </m:num>
                        <m:den>
                          <m:r>
                            <a:rPr lang="en-US" altLang="zh-CN" sz="1600" b="0" i="1" smtClean="0">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𝑘</m:t>
                              </m:r>
                            </m:sub>
                          </m:sSub>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𝑖</m:t>
                                  </m:r>
                                  <m:r>
                                    <a:rPr lang="en-US" altLang="zh-CN" sz="1600" i="1">
                                      <a:latin typeface="Cambria Math" panose="02040503050406030204" pitchFamily="18" charset="0"/>
                                    </a:rPr>
                                    <m:t>,3,</m:t>
                                  </m:r>
                                  <m:r>
                                    <a:rPr lang="en-US" altLang="zh-CN" sz="1600" i="1">
                                      <a:latin typeface="Cambria Math" panose="02040503050406030204" pitchFamily="18" charset="0"/>
                                    </a:rPr>
                                    <m:t>𝑘</m:t>
                                  </m:r>
                                </m:sub>
                              </m:s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−1</m:t>
                              </m:r>
                            </m:e>
                          </m:d>
                        </m:den>
                      </m:f>
                    </m:oMath>
                  </m:oMathPara>
                </a14:m>
                <a:endParaRPr lang="zh-CN" altLang="en-US" sz="1600"/>
              </a:p>
            </p:txBody>
          </p:sp>
        </mc:Choice>
        <mc:Fallback xmlns="">
          <p:sp>
            <p:nvSpPr>
              <p:cNvPr id="7" name="文本框 6">
                <a:extLst>
                  <a:ext uri="{FF2B5EF4-FFF2-40B4-BE49-F238E27FC236}">
                    <a16:creationId xmlns:a16="http://schemas.microsoft.com/office/drawing/2014/main" id="{AD779ACC-6B36-61F3-9267-50D95FE662E1}"/>
                  </a:ext>
                </a:extLst>
              </p:cNvPr>
              <p:cNvSpPr txBox="1">
                <a:spLocks noRot="1" noChangeAspect="1" noMove="1" noResize="1" noEditPoints="1" noAdjustHandles="1" noChangeArrowheads="1" noChangeShapeType="1" noTextEdit="1"/>
              </p:cNvSpPr>
              <p:nvPr/>
            </p:nvSpPr>
            <p:spPr>
              <a:xfrm>
                <a:off x="6858423" y="5865599"/>
                <a:ext cx="2854115" cy="635943"/>
              </a:xfrm>
              <a:prstGeom prst="rect">
                <a:avLst/>
              </a:prstGeom>
              <a:blipFill>
                <a:blip r:embed="rId9"/>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84BF0EAB-02F3-65CC-3A5F-CA6F93C1A66C}"/>
              </a:ext>
            </a:extLst>
          </p:cNvPr>
          <p:cNvSpPr txBox="1"/>
          <p:nvPr/>
        </p:nvSpPr>
        <p:spPr>
          <a:xfrm>
            <a:off x="10158790" y="6021833"/>
            <a:ext cx="1522439" cy="338554"/>
          </a:xfrm>
          <a:prstGeom prst="rect">
            <a:avLst/>
          </a:prstGeom>
          <a:noFill/>
        </p:spPr>
        <p:txBody>
          <a:bodyPr wrap="square" rtlCol="0">
            <a:spAutoFit/>
          </a:bodyPr>
          <a:lstStyle/>
          <a:p>
            <a:r>
              <a:rPr lang="en-US" altLang="zh-CN" sz="1600"/>
              <a:t>HCM (2009)</a:t>
            </a:r>
            <a:endParaRPr lang="zh-CN" altLang="en-US" sz="1600"/>
          </a:p>
        </p:txBody>
      </p:sp>
      <p:sp>
        <p:nvSpPr>
          <p:cNvPr id="9" name="文本框 8">
            <a:extLst>
              <a:ext uri="{FF2B5EF4-FFF2-40B4-BE49-F238E27FC236}">
                <a16:creationId xmlns:a16="http://schemas.microsoft.com/office/drawing/2014/main" id="{7C6836D6-C30F-355D-0820-A87A52D57156}"/>
              </a:ext>
            </a:extLst>
          </p:cNvPr>
          <p:cNvSpPr txBox="1"/>
          <p:nvPr/>
        </p:nvSpPr>
        <p:spPr>
          <a:xfrm>
            <a:off x="2824214" y="6538653"/>
            <a:ext cx="9235657" cy="246221"/>
          </a:xfrm>
          <a:prstGeom prst="rect">
            <a:avLst/>
          </a:prstGeom>
          <a:noFill/>
        </p:spPr>
        <p:txBody>
          <a:bodyPr wrap="square" rtlCol="0">
            <a:spAutoFit/>
          </a:bodyPr>
          <a:lstStyle/>
          <a:p>
            <a:r>
              <a:rPr lang="en-US" altLang="zh-CN" sz="1000" b="0" i="0">
                <a:solidFill>
                  <a:schemeClr val="bg1">
                    <a:lumMod val="65000"/>
                  </a:schemeClr>
                </a:solidFill>
                <a:effectLst/>
                <a:latin typeface="Arial" panose="020B0604020202020204" pitchFamily="34" charset="0"/>
              </a:rPr>
              <a:t>Wong, C. K., &amp; Wong, S. C. (2003). Lane-based optimization of signal timings for isolated junctions. </a:t>
            </a:r>
            <a:r>
              <a:rPr lang="en-US" altLang="zh-CN" sz="1000" b="0" i="1">
                <a:solidFill>
                  <a:schemeClr val="bg1">
                    <a:lumMod val="65000"/>
                  </a:schemeClr>
                </a:solidFill>
                <a:effectLst/>
                <a:latin typeface="Arial" panose="020B0604020202020204" pitchFamily="34" charset="0"/>
              </a:rPr>
              <a:t>Transportation Research Part B: Methodological</a:t>
            </a:r>
            <a:r>
              <a:rPr lang="en-US" altLang="zh-CN" sz="1000" b="0" i="0">
                <a:solidFill>
                  <a:schemeClr val="bg1">
                    <a:lumMod val="65000"/>
                  </a:schemeClr>
                </a:solidFill>
                <a:effectLst/>
                <a:latin typeface="Arial" panose="020B0604020202020204" pitchFamily="34" charset="0"/>
              </a:rPr>
              <a:t>, </a:t>
            </a:r>
            <a:r>
              <a:rPr lang="en-US" altLang="zh-CN" sz="1000" b="0" i="1">
                <a:solidFill>
                  <a:schemeClr val="bg1">
                    <a:lumMod val="65000"/>
                  </a:schemeClr>
                </a:solidFill>
                <a:effectLst/>
                <a:latin typeface="Arial" panose="020B0604020202020204" pitchFamily="34" charset="0"/>
              </a:rPr>
              <a:t>37</a:t>
            </a:r>
            <a:r>
              <a:rPr lang="en-US" altLang="zh-CN" sz="1000" b="0" i="0">
                <a:solidFill>
                  <a:schemeClr val="bg1">
                    <a:lumMod val="65000"/>
                  </a:schemeClr>
                </a:solidFill>
                <a:effectLst/>
                <a:latin typeface="Arial" panose="020B0604020202020204" pitchFamily="34" charset="0"/>
              </a:rPr>
              <a:t>(1), 63-84.</a:t>
            </a:r>
            <a:endParaRPr lang="zh-CN" altLang="en-US" sz="1000">
              <a:solidFill>
                <a:schemeClr val="bg1">
                  <a:lumMod val="65000"/>
                </a:schemeClr>
              </a:solidFill>
            </a:endParaRPr>
          </a:p>
        </p:txBody>
      </p:sp>
    </p:spTree>
    <p:extLst>
      <p:ext uri="{BB962C8B-B14F-4D97-AF65-F5344CB8AC3E}">
        <p14:creationId xmlns:p14="http://schemas.microsoft.com/office/powerpoint/2010/main" val="38265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p:bldP spid="35" grpId="0"/>
      <p:bldP spid="36" grpId="0"/>
      <p:bldP spid="37" grpId="0"/>
      <p:bldP spid="38" grpId="0"/>
      <p:bldP spid="39" grpId="0" animBg="1"/>
      <p:bldP spid="3" grpId="0"/>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THINKCELLUNDODONOTDELETE" val="0"/>
  <p:tag name="ISLIDE.THEME" val="e728abf5-4895-4009-b49d-a1fd990bce80"/>
  <p:tag name="ISLIDE.GUIDESSETTING" val="{&quot;Id&quot;:null,&quot;Name&quot;:&quot;MAGIC&quot;,&quot;HeaderHeight&quot;:13.9,&quot;FooterHeight&quot;:5.2999999999999989,&quot;SideMargin&quot;:2.8000000000000003,&quot;TopMargin&quot;:3.2,&quot;BottomMargin&quot;:0.0,&quot;IntervalMargin&quot;:0.70000000000000007,&quot;SettingType&quot;:&quot;Custom&quot;}"/>
</p:tagLst>
</file>

<file path=ppt/theme/theme1.xml><?xml version="1.0" encoding="utf-8"?>
<a:theme xmlns:a="http://schemas.openxmlformats.org/drawingml/2006/main" name="主题5">
  <a:themeElements>
    <a:clrScheme name="自定义 12">
      <a:dk1>
        <a:srgbClr val="000000"/>
      </a:dk1>
      <a:lt1>
        <a:srgbClr val="FFFFFF"/>
      </a:lt1>
      <a:dk2>
        <a:srgbClr val="768395"/>
      </a:dk2>
      <a:lt2>
        <a:srgbClr val="F0F0F0"/>
      </a:lt2>
      <a:accent1>
        <a:srgbClr val="0B5AA8"/>
      </a:accent1>
      <a:accent2>
        <a:srgbClr val="A7A4A4"/>
      </a:accent2>
      <a:accent3>
        <a:srgbClr val="E36613"/>
      </a:accent3>
      <a:accent4>
        <a:srgbClr val="6D6969"/>
      </a:accent4>
      <a:accent5>
        <a:srgbClr val="214172"/>
      </a:accent5>
      <a:accent6>
        <a:srgbClr val="C2C0C0"/>
      </a:accent6>
      <a:hlink>
        <a:srgbClr val="4472C4"/>
      </a:hlink>
      <a:folHlink>
        <a:srgbClr val="BFBFB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solidFill>
            <a:schemeClr val="tx1"/>
          </a:solidFill>
          <a:headEnd type="none" w="med" len="med"/>
          <a:tailEnd type="non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8575">
          <a:solidFill>
            <a:schemeClr val="tx1"/>
          </a:solidFill>
          <a:prstDash val="solid"/>
          <a:headEnd type="none" w="med" len="me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23140</TotalTime>
  <Words>2422</Words>
  <Application>Microsoft Office PowerPoint</Application>
  <PresentationFormat>宽屏</PresentationFormat>
  <Paragraphs>232</Paragraphs>
  <Slides>17</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等线</vt:lpstr>
      <vt:lpstr>微软雅黑</vt:lpstr>
      <vt:lpstr>Arial</vt:lpstr>
      <vt:lpstr>Calibri</vt:lpstr>
      <vt:lpstr>Cambria Math</vt:lpstr>
      <vt:lpstr>Impact</vt:lpstr>
      <vt:lpstr>Times New Roman</vt:lpstr>
      <vt:lpstr>Wingdings</vt:lpstr>
      <vt:lpstr>主题5</vt:lpstr>
      <vt:lpstr>Increasing the capacity of signalized intersections with unconventional designs of shared right-turn lanes</vt:lpstr>
      <vt:lpstr>PowerPoint 演示文稿</vt:lpstr>
      <vt:lpstr>Problem description</vt:lpstr>
      <vt:lpstr>Problem description</vt:lpstr>
      <vt:lpstr>PowerPoint 演示文稿</vt:lpstr>
      <vt:lpstr>Unconventional design concepts</vt:lpstr>
      <vt:lpstr>Unconventional design concepts</vt:lpstr>
      <vt:lpstr>PowerPoint 演示文稿</vt:lpstr>
      <vt:lpstr>Model formulation </vt:lpstr>
      <vt:lpstr>Model formulation </vt:lpstr>
      <vt:lpstr>Algorithm</vt:lpstr>
      <vt:lpstr>PowerPoint 演示文稿</vt:lpstr>
      <vt:lpstr>Experiments</vt:lpstr>
      <vt:lpstr>Sensitive analysis</vt:lpstr>
      <vt:lpstr>PowerPoint 演示文稿</vt:lpstr>
      <vt:lpstr>Conclusion</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子麟 申</cp:lastModifiedBy>
  <cp:revision>409</cp:revision>
  <cp:lastPrinted>2019-03-18T16:00:00Z</cp:lastPrinted>
  <dcterms:created xsi:type="dcterms:W3CDTF">2019-03-18T16:00:00Z</dcterms:created>
  <dcterms:modified xsi:type="dcterms:W3CDTF">2024-11-03T06:58:38Z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