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1"/>
  </p:notesMasterIdLst>
  <p:sldIdLst>
    <p:sldId id="256" r:id="rId3"/>
    <p:sldId id="360" r:id="rId4"/>
    <p:sldId id="351" r:id="rId5"/>
    <p:sldId id="318" r:id="rId6"/>
    <p:sldId id="322" r:id="rId7"/>
    <p:sldId id="323" r:id="rId8"/>
    <p:sldId id="324" r:id="rId9"/>
    <p:sldId id="372" r:id="rId10"/>
    <p:sldId id="375" r:id="rId11"/>
    <p:sldId id="352" r:id="rId12"/>
    <p:sldId id="330" r:id="rId13"/>
    <p:sldId id="345" r:id="rId14"/>
    <p:sldId id="365" r:id="rId15"/>
    <p:sldId id="333" r:id="rId16"/>
    <p:sldId id="369" r:id="rId17"/>
    <p:sldId id="364" r:id="rId18"/>
    <p:sldId id="349" r:id="rId19"/>
    <p:sldId id="353" r:id="rId20"/>
    <p:sldId id="338" r:id="rId21"/>
    <p:sldId id="304" r:id="rId22"/>
    <p:sldId id="300" r:id="rId23"/>
    <p:sldId id="355" r:id="rId24"/>
    <p:sldId id="336" r:id="rId25"/>
    <p:sldId id="306" r:id="rId26"/>
    <p:sldId id="307" r:id="rId27"/>
    <p:sldId id="366" r:id="rId28"/>
    <p:sldId id="368" r:id="rId29"/>
    <p:sldId id="370" r:id="rId30"/>
  </p:sldIdLst>
  <p:sldSz cx="18288000" cy="10287000"/>
  <p:notesSz cx="6858000" cy="9144000"/>
  <p:embeddedFontLst>
    <p:embeddedFont>
      <p:font typeface="Cambria Math" panose="02040503050406030204" pitchFamily="18" charset="0"/>
      <p:regular r:id="rId32"/>
    </p:embeddedFont>
    <p:embeddedFont>
      <p:font typeface="Garet Bold"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D2A2A2"/>
    <a:srgbClr val="FF604C"/>
    <a:srgbClr val="E46C0A"/>
    <a:srgbClr val="6449D7"/>
    <a:srgbClr val="FAB42B"/>
    <a:srgbClr val="FF7F6E"/>
    <a:srgbClr val="CB1A68"/>
    <a:srgbClr val="FFD04A"/>
    <a:srgbClr val="FFB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48" autoAdjust="0"/>
    <p:restoredTop sz="72568" autoAdjust="0"/>
  </p:normalViewPr>
  <p:slideViewPr>
    <p:cSldViewPr>
      <p:cViewPr varScale="1">
        <p:scale>
          <a:sx n="46" d="100"/>
          <a:sy n="46" d="100"/>
        </p:scale>
        <p:origin x="99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F76CF-9304-428D-BF98-D5A14024B97E}" type="datetimeFigureOut">
              <a:rPr lang="it-IT" smtClean="0"/>
              <a:t>30/09/2024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9F8CD-BAD8-49A8-90B2-D016F85BC414}" type="slidenum">
              <a:rPr lang="it-IT" smtClean="0"/>
              <a:t>‹#›</a:t>
            </a:fld>
            <a:endParaRPr lang="it-IT"/>
          </a:p>
        </p:txBody>
      </p:sp>
    </p:spTree>
    <p:extLst>
      <p:ext uri="{BB962C8B-B14F-4D97-AF65-F5344CB8AC3E}">
        <p14:creationId xmlns:p14="http://schemas.microsoft.com/office/powerpoint/2010/main" val="389409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gn="just">
              <a:lnSpc>
                <a:spcPct val="150000"/>
              </a:lnSpc>
            </a:pP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E89D23-147A-4072-8EAD-3E3479C2F7F1}"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gn="just">
              <a:lnSpc>
                <a:spcPct val="150000"/>
              </a:lnSpc>
            </a:pPr>
            <a:endParaRPr lang="en-US" sz="1800" dirty="0">
              <a:effectLst/>
              <a:latin typeface="Times New Roman" panose="02020603050405020304" pitchFamily="18" charset="0"/>
              <a:ea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10</a:t>
            </a:fld>
            <a:endParaRPr lang="it-IT"/>
          </a:p>
        </p:txBody>
      </p:sp>
    </p:spTree>
    <p:extLst>
      <p:ext uri="{BB962C8B-B14F-4D97-AF65-F5344CB8AC3E}">
        <p14:creationId xmlns:p14="http://schemas.microsoft.com/office/powerpoint/2010/main" val="292949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gn="just">
              <a:lnSpc>
                <a:spcPct val="150000"/>
              </a:lnSpc>
            </a:pPr>
            <a:endParaRPr lang="en-US" sz="1200" dirty="0">
              <a:effectLst/>
              <a:latin typeface="Times New Roman" panose="02020603050405020304" pitchFamily="18" charset="0"/>
              <a:ea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11</a:t>
            </a:fld>
            <a:endParaRPr lang="it-IT"/>
          </a:p>
        </p:txBody>
      </p:sp>
    </p:spTree>
    <p:extLst>
      <p:ext uri="{BB962C8B-B14F-4D97-AF65-F5344CB8AC3E}">
        <p14:creationId xmlns:p14="http://schemas.microsoft.com/office/powerpoint/2010/main" val="2279597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12</a:t>
            </a:fld>
            <a:endParaRPr lang="it-IT"/>
          </a:p>
        </p:txBody>
      </p:sp>
    </p:spTree>
    <p:extLst>
      <p:ext uri="{BB962C8B-B14F-4D97-AF65-F5344CB8AC3E}">
        <p14:creationId xmlns:p14="http://schemas.microsoft.com/office/powerpoint/2010/main" val="56342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mc:Choice>
        <mc:Fallback xmlns="">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Aptos" panose="020B0004020202020204" pitchFamily="34" charset="0"/>
                    <a:ea typeface="Aptos" panose="020B0004020202020204" pitchFamily="34" charset="0"/>
                    <a:cs typeface="Times New Roman" panose="02020603050405020304" pitchFamily="18" charset="0"/>
                  </a:rPr>
                  <a:t>In slide viene rappresentato in forma normale il gioco che abbiamo risolto mediante lo sviluppo di un modello Matlab con riferimento a due specifici casi di studio, si hanno due giocatori: trasporto aereo (air) e Alta velocità ferroviaria (HSR); con riferimento ai set di strategie, entrambi i giocatori possono fissare il costo della tariffa e le frequenze giornaliere di treni/aerei operanti sulla tratta.</a:t>
                </a:r>
                <a:br>
                  <a:rPr lang="it-IT" sz="1800" dirty="0">
                    <a:effectLst/>
                    <a:latin typeface="Aptos" panose="020B0004020202020204" pitchFamily="34" charset="0"/>
                    <a:ea typeface="Aptos" panose="020B0004020202020204" pitchFamily="34" charset="0"/>
                    <a:cs typeface="Times New Roman" panose="02020603050405020304" pitchFamily="18" charset="0"/>
                  </a:rPr>
                </a:br>
                <a:r>
                  <a:rPr lang="it-IT" sz="1800" dirty="0">
                    <a:effectLst/>
                    <a:latin typeface="Aptos" panose="020B0004020202020204" pitchFamily="34" charset="0"/>
                    <a:ea typeface="Aptos" panose="020B0004020202020204" pitchFamily="34" charset="0"/>
                    <a:cs typeface="Times New Roman" panose="02020603050405020304" pitchFamily="18" charset="0"/>
                  </a:rPr>
                  <a:t>Per risolvere questo gioco particolare è necessario identificare l’Esistente </a:t>
                </a:r>
                <a:r>
                  <a:rPr lang="it-IT" sz="1800" dirty="0" err="1">
                    <a:effectLst/>
                    <a:latin typeface="Aptos" panose="020B0004020202020204" pitchFamily="34" charset="0"/>
                    <a:ea typeface="Aptos" panose="020B0004020202020204" pitchFamily="34" charset="0"/>
                    <a:cs typeface="Times New Roman" panose="02020603050405020304" pitchFamily="18" charset="0"/>
                  </a:rPr>
                  <a:t>Generalized</a:t>
                </a:r>
                <a:r>
                  <a:rPr lang="it-IT" sz="1800" dirty="0">
                    <a:effectLst/>
                    <a:latin typeface="Aptos" panose="020B0004020202020204" pitchFamily="34" charset="0"/>
                    <a:ea typeface="Aptos" panose="020B0004020202020204" pitchFamily="34" charset="0"/>
                    <a:cs typeface="Times New Roman" panose="02020603050405020304" pitchFamily="18" charset="0"/>
                  </a:rPr>
                  <a:t> Nash Equilibrium (GNE) dato dal vettore </a:t>
                </a:r>
                <a:r>
                  <a:rPr lang="en-US" sz="1800" i="0">
                    <a:effectLst/>
                    <a:latin typeface="Cambria Math" panose="02040503050406030204" pitchFamily="18" charset="0"/>
                    <a:ea typeface="Aptos" panose="020B0004020202020204" pitchFamily="34" charset="0"/>
                    <a:cs typeface="Times New Roman" panose="02020603050405020304" pitchFamily="18" charset="0"/>
                  </a:rPr>
                  <a:t>=(𝑓</a:t>
                </a:r>
                <a:r>
                  <a:rPr lang="it-IT" sz="1800" i="0">
                    <a:effectLst/>
                    <a:latin typeface="Cambria Math" panose="02040503050406030204" pitchFamily="18" charset="0"/>
                    <a:ea typeface="Aptos" panose="020B0004020202020204" pitchFamily="34" charset="0"/>
                    <a:cs typeface="Times New Roman" panose="02020603050405020304" pitchFamily="18" charset="0"/>
                  </a:rPr>
                  <a:t>_</a:t>
                </a:r>
                <a:r>
                  <a:rPr lang="en-US" sz="1800" i="0">
                    <a:effectLst/>
                    <a:latin typeface="Cambria Math" panose="02040503050406030204" pitchFamily="18" charset="0"/>
                    <a:ea typeface="Aptos" panose="020B0004020202020204" pitchFamily="34" charset="0"/>
                    <a:cs typeface="Times New Roman" panose="02020603050405020304" pitchFamily="18" charset="0"/>
                  </a:rPr>
                  <a:t>𝑎,𝐹</a:t>
                </a:r>
                <a:r>
                  <a:rPr lang="it-IT" sz="1800" i="0">
                    <a:effectLst/>
                    <a:latin typeface="Cambria Math" panose="02040503050406030204" pitchFamily="18" charset="0"/>
                    <a:ea typeface="Aptos" panose="020B0004020202020204" pitchFamily="34" charset="0"/>
                    <a:cs typeface="Times New Roman" panose="02020603050405020304" pitchFamily="18" charset="0"/>
                  </a:rPr>
                  <a:t>_</a:t>
                </a:r>
                <a:r>
                  <a:rPr lang="en-US" sz="1800" i="0">
                    <a:effectLst/>
                    <a:latin typeface="Cambria Math" panose="02040503050406030204" pitchFamily="18" charset="0"/>
                    <a:ea typeface="Aptos" panose="020B0004020202020204" pitchFamily="34" charset="0"/>
                    <a:cs typeface="Times New Roman" panose="02020603050405020304" pitchFamily="18" charset="0"/>
                  </a:rPr>
                  <a:t>𝑎,𝑓</a:t>
                </a:r>
                <a:r>
                  <a:rPr lang="it-IT" sz="1800" i="0">
                    <a:effectLst/>
                    <a:latin typeface="Cambria Math" panose="02040503050406030204" pitchFamily="18" charset="0"/>
                    <a:ea typeface="Aptos" panose="020B0004020202020204" pitchFamily="34" charset="0"/>
                    <a:cs typeface="Times New Roman" panose="02020603050405020304" pitchFamily="18" charset="0"/>
                  </a:rPr>
                  <a:t>_</a:t>
                </a:r>
                <a:r>
                  <a:rPr lang="en-US" sz="1800" i="0">
                    <a:effectLst/>
                    <a:latin typeface="Cambria Math" panose="02040503050406030204" pitchFamily="18" charset="0"/>
                    <a:ea typeface="Aptos" panose="020B0004020202020204" pitchFamily="34" charset="0"/>
                    <a:cs typeface="Times New Roman" panose="02020603050405020304" pitchFamily="18" charset="0"/>
                  </a:rPr>
                  <a:t>ℎ,𝐹</a:t>
                </a:r>
                <a:r>
                  <a:rPr lang="it-IT" sz="1800" i="0">
                    <a:effectLst/>
                    <a:latin typeface="Cambria Math" panose="02040503050406030204" pitchFamily="18" charset="0"/>
                    <a:ea typeface="Aptos" panose="020B0004020202020204" pitchFamily="34" charset="0"/>
                    <a:cs typeface="Times New Roman" panose="02020603050405020304" pitchFamily="18" charset="0"/>
                  </a:rPr>
                  <a:t>_</a:t>
                </a:r>
                <a:r>
                  <a:rPr lang="en-US" sz="1800" i="0">
                    <a:effectLst/>
                    <a:latin typeface="Cambria Math" panose="02040503050406030204" pitchFamily="18" charset="0"/>
                    <a:ea typeface="Aptos" panose="020B0004020202020204" pitchFamily="34" charset="0"/>
                    <a:cs typeface="Times New Roman" panose="02020603050405020304" pitchFamily="18" charset="0"/>
                  </a:rPr>
                  <a:t>ℎ)</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contenente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le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scelte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all’equilibrio</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per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ogni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giocatore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in termini di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tariffe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e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frequenze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il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concetto</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di GNE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stende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il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concetto</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di Nash Equilibrium per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analizzare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quei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casi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in cui I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giocatori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possono</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presentare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complessi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spazi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decisionali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o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complessi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vincoli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e dove le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scelte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degli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stessi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hanno</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effetto</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sulle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funzioni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di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profitto</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sulle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scelte</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degli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altri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giocatori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e sui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vincoli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 </a:t>
                </a:r>
                <a:r>
                  <a:rPr lang="en-US" sz="1800" dirty="0" err="1">
                    <a:effectLst/>
                    <a:latin typeface="Aptos" panose="020B0004020202020204" pitchFamily="34" charset="0"/>
                    <a:ea typeface="Times New Roman" panose="02020603050405020304" pitchFamily="18" charset="0"/>
                    <a:cs typeface="Times New Roman" panose="02020603050405020304" pitchFamily="18" charset="0"/>
                  </a:rPr>
                  <a:t>stessi</a:t>
                </a:r>
                <a:r>
                  <a:rPr lang="en-US" sz="1800" dirty="0">
                    <a:effectLst/>
                    <a:latin typeface="Aptos" panose="020B0004020202020204" pitchFamily="34" charset="0"/>
                    <a:ea typeface="Times New Roman" panose="02020603050405020304" pitchFamily="18" charset="0"/>
                    <a:cs typeface="Times New Roman" panose="02020603050405020304" pitchFamily="18" charset="0"/>
                  </a:rPr>
                  <a:t>.</a:t>
                </a:r>
                <a:endParaRPr lang="it-IT" dirty="0"/>
              </a:p>
            </p:txBody>
          </p:sp>
        </mc:Fallback>
      </mc:AlternateContent>
      <p:sp>
        <p:nvSpPr>
          <p:cNvPr id="4" name="Segnaposto numero diapositiva 3"/>
          <p:cNvSpPr>
            <a:spLocks noGrp="1"/>
          </p:cNvSpPr>
          <p:nvPr>
            <p:ph type="sldNum" sz="quarter" idx="5"/>
          </p:nvPr>
        </p:nvSpPr>
        <p:spPr/>
        <p:txBody>
          <a:bodyPr/>
          <a:lstStyle/>
          <a:p>
            <a:fld id="{91D9F8CD-BAD8-49A8-90B2-D016F85BC414}" type="slidenum">
              <a:rPr lang="it-IT" smtClean="0"/>
              <a:t>13</a:t>
            </a:fld>
            <a:endParaRPr lang="it-IT"/>
          </a:p>
        </p:txBody>
      </p:sp>
    </p:spTree>
    <p:extLst>
      <p:ext uri="{BB962C8B-B14F-4D97-AF65-F5344CB8AC3E}">
        <p14:creationId xmlns:p14="http://schemas.microsoft.com/office/powerpoint/2010/main" val="209421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gn="just">
              <a:lnSpc>
                <a:spcPct val="150000"/>
              </a:lnSpc>
            </a:pPr>
            <a:endParaRPr lang="en-US" sz="1800" dirty="0">
              <a:effectLst/>
              <a:latin typeface="Times New Roman" panose="02020603050405020304" pitchFamily="18" charset="0"/>
              <a:ea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14</a:t>
            </a:fld>
            <a:endParaRPr lang="it-IT"/>
          </a:p>
        </p:txBody>
      </p:sp>
    </p:spTree>
    <p:extLst>
      <p:ext uri="{BB962C8B-B14F-4D97-AF65-F5344CB8AC3E}">
        <p14:creationId xmlns:p14="http://schemas.microsoft.com/office/powerpoint/2010/main" val="383451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0" marR="0" algn="just">
                  <a:lnSpc>
                    <a:spcPct val="150000"/>
                  </a:lnSpc>
                </a:pP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3" name="Segnaposto note 2"/>
              <p:cNvSpPr>
                <a:spLocks noGrp="1"/>
              </p:cNvSpPr>
              <p:nvPr>
                <p:ph type="body" idx="1"/>
              </p:nvPr>
            </p:nvSpPr>
            <p:spPr/>
            <p:txBody>
              <a:bodyPr/>
              <a:lstStyle/>
              <a:p>
                <a:pPr>
                  <a:lnSpc>
                    <a:spcPct val="107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A questo punto risulta necessario definire le ipotesi alla base del modello sviluppato:</a:t>
                </a:r>
              </a:p>
              <a:p>
                <a:pPr>
                  <a:lnSpc>
                    <a:spcPct val="107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1) Il punto di partenza è la definizione dell’obiettivo dei due operatori: ovvero la massimizzazione dei propri profitti. </a:t>
                </a:r>
              </a:p>
              <a:p>
                <a:pPr>
                  <a:lnSpc>
                    <a:spcPct val="107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2) La Domanda Totale di trasporto si assume variabile tra 1.000 e 10.000 viaggi/giorno tra la fissata coppia origine – destinazione</a:t>
                </a:r>
              </a:p>
              <a:p>
                <a:pPr>
                  <a:lnSpc>
                    <a:spcPct val="107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3) La popolazione è assunta Eterogenea in termini di Value of time, con una funzione densità di probabilità della distribuzione di valori di VOT assunta uniforme nella popolazione.</a:t>
                </a:r>
                <a:br>
                  <a:rPr lang="it-IT" sz="1800" kern="100" dirty="0">
                    <a:effectLst/>
                    <a:latin typeface="Aptos" panose="020B0004020202020204" pitchFamily="34" charset="0"/>
                    <a:ea typeface="Aptos" panose="020B0004020202020204" pitchFamily="34" charset="0"/>
                    <a:cs typeface="Times New Roman" panose="02020603050405020304" pitchFamily="18" charset="0"/>
                  </a:rPr>
                </a:br>
                <a:r>
                  <a:rPr lang="it-IT" sz="1800" kern="100" dirty="0">
                    <a:effectLst/>
                    <a:latin typeface="Aptos" panose="020B0004020202020204" pitchFamily="34" charset="0"/>
                    <a:ea typeface="Aptos" panose="020B0004020202020204" pitchFamily="34" charset="0"/>
                    <a:cs typeface="Times New Roman" panose="02020603050405020304" pitchFamily="18" charset="0"/>
                  </a:rPr>
                  <a:t>Il VOT è un concetto utilizzato in ambito trasportistico e rappresenta il valore che una persona da al tempo durante il quale viaggia, una persona con valore VOT maggiore sarà disposta a pagare di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piu</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per beneficiare di un viaggio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piu</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veloce, comodo o efficiente. </a:t>
                </a:r>
              </a:p>
              <a:p>
                <a:pPr>
                  <a:lnSpc>
                    <a:spcPct val="107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4) La tariffa dell’aereo è assunta minore rispetto a quella dell’HSR, mentre il tempo totale di viaggio è assunto maggiore</a:t>
                </a:r>
              </a:p>
              <a:p>
                <a:pPr>
                  <a:lnSpc>
                    <a:spcPct val="107000"/>
                  </a:lnSpc>
                  <a:spcAft>
                    <a:spcPts val="800"/>
                  </a:spcAft>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5) I costi generalizzati di Viaggio per gli utenti aventi un generico valore “t” di VOT sono definiti come una funzione della tariffa e del tempo totale di viaggio: </a:t>
                </a:r>
                <a:r>
                  <a:rPr lang="it-IT" sz="1800" i="0" kern="100">
                    <a:effectLst/>
                    <a:latin typeface="Cambria Math" panose="02040503050406030204" pitchFamily="18" charset="0"/>
                    <a:ea typeface="Aptos" panose="020B0004020202020204" pitchFamily="34" charset="0"/>
                    <a:cs typeface="Times New Roman" panose="02020603050405020304" pitchFamily="18" charset="0"/>
                  </a:rPr>
                  <a:t>𝐺_𝑎 </a:t>
                </a:r>
                <a:r>
                  <a:rPr lang="it-IT" sz="1800" i="0" kern="100">
                    <a:effectLst/>
                    <a:latin typeface="Cambria Math" panose="02040503050406030204" pitchFamily="18" charset="0"/>
                    <a:cs typeface="Times New Roman" panose="02020603050405020304" pitchFamily="18" charset="0"/>
                  </a:rPr>
                  <a:t>(</a:t>
                </a:r>
                <a:r>
                  <a:rPr lang="it-IT" sz="1800" i="0" kern="100">
                    <a:effectLst/>
                    <a:latin typeface="Cambria Math" panose="02040503050406030204" pitchFamily="18" charset="0"/>
                    <a:ea typeface="Aptos" panose="020B0004020202020204" pitchFamily="34" charset="0"/>
                    <a:cs typeface="Times New Roman" panose="02020603050405020304" pitchFamily="18" charset="0"/>
                  </a:rPr>
                  <a:t>𝑡)=𝑓_𝑎+(𝑇_𝑎 𝑡)</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it-IT" dirty="0"/>
              </a:p>
            </p:txBody>
          </p:sp>
        </mc:Fallback>
      </mc:AlternateContent>
      <p:sp>
        <p:nvSpPr>
          <p:cNvPr id="4" name="Segnaposto numero diapositiva 3"/>
          <p:cNvSpPr>
            <a:spLocks noGrp="1"/>
          </p:cNvSpPr>
          <p:nvPr>
            <p:ph type="sldNum" sz="quarter" idx="5"/>
          </p:nvPr>
        </p:nvSpPr>
        <p:spPr/>
        <p:txBody>
          <a:bodyPr/>
          <a:lstStyle/>
          <a:p>
            <a:fld id="{91D9F8CD-BAD8-49A8-90B2-D016F85BC414}" type="slidenum">
              <a:rPr lang="it-IT" smtClean="0"/>
              <a:t>15</a:t>
            </a:fld>
            <a:endParaRPr lang="it-IT"/>
          </a:p>
        </p:txBody>
      </p:sp>
    </p:spTree>
    <p:extLst>
      <p:ext uri="{BB962C8B-B14F-4D97-AF65-F5344CB8AC3E}">
        <p14:creationId xmlns:p14="http://schemas.microsoft.com/office/powerpoint/2010/main" val="2724818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0" marR="0" algn="just">
                  <a:lnSpc>
                    <a:spcPct val="150000"/>
                  </a:lnSpc>
                </a:pPr>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Esiste un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valore</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limite</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del VOT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indicato</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con  “</a:t>
                </a:r>
                <a:r>
                  <a:rPr lang="it-IT" sz="1200" i="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Times New Roman" panose="02020603050405020304" pitchFamily="18" charset="0"/>
                  </a:rPr>
                  <a:t>𝑡 ̿</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per il quale il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costo</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generalizzato</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di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trasporto</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per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questi</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utenti</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si</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equivale,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questo</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è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ricavabile</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attraverso</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I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seguenti</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passaggi</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matematici</a:t>
                </a:r>
                <a:r>
                  <a:rPr lang="en-US" sz="1200" dirty="0">
                    <a:solidFill>
                      <a:schemeClr val="bg1"/>
                    </a:solidFill>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A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questo</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punto è possible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ricavare</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attraverso</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integrazione</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come la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Domanda</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totale</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di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trasporto</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tra</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la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coppia</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OD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si</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divide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tra</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I due competitor, dove con “</a:t>
                </a:r>
                <a:r>
                  <a:rPr lang="it-IT" sz="1200" i="0">
                    <a:solidFill>
                      <a:schemeClr val="bg1"/>
                    </a:solidFill>
                    <a:effectLst>
                      <a:outerShdw blurRad="38100" dist="38100" dir="2700000" algn="tl">
                        <a:srgbClr val="000000">
                          <a:alpha val="43137"/>
                        </a:srgbClr>
                      </a:outerShdw>
                    </a:effectLst>
                    <a:latin typeface="Cambria Math" panose="02040503050406030204" pitchFamily="18" charset="0"/>
                  </a:rPr>
                  <a:t>𝐷_𝑎</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è indicate la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porzione</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di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domanda</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che</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preferisce</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spostarsi</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utilizzando</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l’aereo</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mentre</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con “</a:t>
                </a:r>
                <a:r>
                  <a:rPr lang="it-IT" sz="1200" i="0">
                    <a:solidFill>
                      <a:schemeClr val="bg1"/>
                    </a:solidFill>
                    <a:effectLst>
                      <a:outerShdw blurRad="38100" dist="38100" dir="2700000" algn="tl">
                        <a:srgbClr val="000000">
                          <a:alpha val="43137"/>
                        </a:srgbClr>
                      </a:outerShdw>
                    </a:effectLst>
                    <a:latin typeface="Cambria Math" panose="02040503050406030204" pitchFamily="18" charset="0"/>
                  </a:rPr>
                  <a:t>𝐷_</a:t>
                </a:r>
                <a:r>
                  <a:rPr lang="en-US" sz="1200" i="0">
                    <a:solidFill>
                      <a:schemeClr val="bg1"/>
                    </a:solidFill>
                    <a:effectLst>
                      <a:outerShdw blurRad="38100" dist="38100" dir="2700000" algn="tl">
                        <a:srgbClr val="000000">
                          <a:alpha val="43137"/>
                        </a:srgbClr>
                      </a:outerShdw>
                    </a:effectLst>
                    <a:latin typeface="Cambria Math" panose="02040503050406030204" pitchFamily="18" charset="0"/>
                  </a:rPr>
                  <a:t>ℎ</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è indicate la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porzione</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di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domanda</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che</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preferisce</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spostarsi</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utilizzando</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l’alta</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velocità</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a:t>
                </a:r>
                <a:r>
                  <a:rPr lang="en-US" sz="1200" dirty="0" err="1">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ferroviaria</a:t>
                </a:r>
                <a:r>
                  <a:rPr lang="en-US"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rPr>
                  <a:t> (HSR)</a:t>
                </a:r>
                <a:endParaRPr lang="it-IT" sz="1200" dirty="0">
                  <a:solidFill>
                    <a:schemeClr val="bg1"/>
                  </a:solidFill>
                  <a:effectLst>
                    <a:outerShdw blurRad="38100" dist="38100" dir="2700000" algn="tl">
                      <a:srgbClr val="000000">
                        <a:alpha val="43137"/>
                      </a:srgbClr>
                    </a:outerShdw>
                  </a:effectLst>
                  <a:latin typeface="Aptos" panose="020B0004020202020204" pitchFamily="34" charset="0"/>
                  <a:cs typeface="Arial" panose="020B0604020202020204" pitchFamily="34" charset="0"/>
                </a:endParaRPr>
              </a:p>
              <a:p>
                <a:endParaRPr lang="it-IT" dirty="0"/>
              </a:p>
            </p:txBody>
          </p:sp>
        </mc:Fallback>
      </mc:AlternateContent>
      <p:sp>
        <p:nvSpPr>
          <p:cNvPr id="4" name="Segnaposto numero diapositiva 3"/>
          <p:cNvSpPr>
            <a:spLocks noGrp="1"/>
          </p:cNvSpPr>
          <p:nvPr>
            <p:ph type="sldNum" sz="quarter" idx="5"/>
          </p:nvPr>
        </p:nvSpPr>
        <p:spPr/>
        <p:txBody>
          <a:bodyPr/>
          <a:lstStyle/>
          <a:p>
            <a:fld id="{91D9F8CD-BAD8-49A8-90B2-D016F85BC414}" type="slidenum">
              <a:rPr lang="it-IT" smtClean="0"/>
              <a:t>16</a:t>
            </a:fld>
            <a:endParaRPr lang="it-IT"/>
          </a:p>
        </p:txBody>
      </p:sp>
    </p:spTree>
    <p:extLst>
      <p:ext uri="{BB962C8B-B14F-4D97-AF65-F5344CB8AC3E}">
        <p14:creationId xmlns:p14="http://schemas.microsoft.com/office/powerpoint/2010/main" val="4250033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mc:Choice>
        <mc:Fallback xmlns="">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latin typeface="Aptos" panose="020B0004020202020204" pitchFamily="34" charset="0"/>
                    <a:ea typeface="Calibri" panose="020F0502020204030204" pitchFamily="34" charset="0"/>
                    <a:cs typeface="Arial" panose="020B0604020202020204" pitchFamily="34" charset="0"/>
                  </a:rPr>
                  <a:t>Possiamo definire le Profit </a:t>
                </a:r>
                <a:r>
                  <a:rPr lang="it-IT" sz="1200" dirty="0" err="1">
                    <a:latin typeface="Aptos" panose="020B0004020202020204" pitchFamily="34" charset="0"/>
                    <a:ea typeface="Calibri" panose="020F0502020204030204" pitchFamily="34" charset="0"/>
                    <a:cs typeface="Arial" panose="020B0604020202020204" pitchFamily="34" charset="0"/>
                  </a:rPr>
                  <a:t>Function</a:t>
                </a:r>
                <a:r>
                  <a:rPr lang="it-IT" sz="1200" dirty="0">
                    <a:latin typeface="Aptos" panose="020B0004020202020204" pitchFamily="34" charset="0"/>
                    <a:ea typeface="Calibri" panose="020F0502020204030204" pitchFamily="34" charset="0"/>
                    <a:cs typeface="Arial" panose="020B0604020202020204" pitchFamily="34" charset="0"/>
                  </a:rPr>
                  <a:t> dei due giocatori associate ai rispettivi vincoli di Capacità volti a far si che l’offerta di trasporto incontri la domanda di trasporto distribuita tra i due giocatori</a:t>
                </a:r>
              </a:p>
              <a:p>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highlight>
                      <a:srgbClr val="FFFF00"/>
                    </a:highlight>
                    <a:latin typeface="Arial" panose="020B0604020202020204" pitchFamily="34" charset="0"/>
                    <a:ea typeface="Calibri" panose="020F0502020204030204" pitchFamily="34" charset="0"/>
                    <a:cs typeface="Arial" panose="020B0604020202020204" pitchFamily="34" charset="0"/>
                  </a:rPr>
                  <a:t>Per trovare la soluzione di questo gioco è necessario identificare l'attuale Equilibrio Generalizzato di Nash (GNE) che sarà dato dal vettore </a:t>
                </a:r>
                <a:r>
                  <a:rPr lang="en-US" sz="1200" i="0">
                    <a:highlight>
                      <a:srgbClr val="FFFF00"/>
                    </a:highlight>
                    <a:latin typeface="Cambria Math" panose="02040503050406030204" pitchFamily="18" charset="0"/>
                  </a:rPr>
                  <a:t>𝐺𝑁𝐸=(𝑓</a:t>
                </a:r>
                <a:r>
                  <a:rPr lang="it-IT" sz="1200" i="0">
                    <a:highlight>
                      <a:srgbClr val="FFFF00"/>
                    </a:highlight>
                    <a:latin typeface="Cambria Math" panose="02040503050406030204" pitchFamily="18" charset="0"/>
                  </a:rPr>
                  <a:t>_</a:t>
                </a:r>
                <a:r>
                  <a:rPr lang="en-US" sz="1200" i="0">
                    <a:highlight>
                      <a:srgbClr val="FFFF00"/>
                    </a:highlight>
                    <a:latin typeface="Cambria Math" panose="02040503050406030204" pitchFamily="18" charset="0"/>
                  </a:rPr>
                  <a:t>𝑎,𝐹</a:t>
                </a:r>
                <a:r>
                  <a:rPr lang="it-IT" sz="1200" i="0">
                    <a:highlight>
                      <a:srgbClr val="FFFF00"/>
                    </a:highlight>
                    <a:latin typeface="Cambria Math" panose="02040503050406030204" pitchFamily="18" charset="0"/>
                  </a:rPr>
                  <a:t>_</a:t>
                </a:r>
                <a:r>
                  <a:rPr lang="en-US" sz="1200" i="0">
                    <a:highlight>
                      <a:srgbClr val="FFFF00"/>
                    </a:highlight>
                    <a:latin typeface="Cambria Math" panose="02040503050406030204" pitchFamily="18" charset="0"/>
                  </a:rPr>
                  <a:t>𝑎,𝑓</a:t>
                </a:r>
                <a:r>
                  <a:rPr lang="it-IT" sz="1200" i="0">
                    <a:highlight>
                      <a:srgbClr val="FFFF00"/>
                    </a:highlight>
                    <a:latin typeface="Cambria Math" panose="02040503050406030204" pitchFamily="18" charset="0"/>
                  </a:rPr>
                  <a:t>_</a:t>
                </a:r>
                <a:r>
                  <a:rPr lang="en-US" sz="1200" i="0">
                    <a:highlight>
                      <a:srgbClr val="FFFF00"/>
                    </a:highlight>
                    <a:latin typeface="Cambria Math" panose="02040503050406030204" pitchFamily="18" charset="0"/>
                  </a:rPr>
                  <a:t>ℎ,𝐹</a:t>
                </a:r>
                <a:r>
                  <a:rPr lang="it-IT" sz="1200" i="0">
                    <a:highlight>
                      <a:srgbClr val="FFFF00"/>
                    </a:highlight>
                    <a:latin typeface="Cambria Math" panose="02040503050406030204" pitchFamily="18" charset="0"/>
                  </a:rPr>
                  <a:t>_</a:t>
                </a:r>
                <a:r>
                  <a:rPr lang="en-US" sz="1200" i="0">
                    <a:highlight>
                      <a:srgbClr val="FFFF00"/>
                    </a:highlight>
                    <a:latin typeface="Cambria Math" panose="02040503050406030204" pitchFamily="18" charset="0"/>
                  </a:rPr>
                  <a:t>ℎ)</a:t>
                </a:r>
                <a:r>
                  <a:rPr lang="it-IT" sz="1200" dirty="0">
                    <a:highlight>
                      <a:srgbClr val="FFFF00"/>
                    </a:highlight>
                    <a:latin typeface="Arial" panose="020B0604020202020204" pitchFamily="34" charset="0"/>
                    <a:ea typeface="Calibri" panose="020F0502020204030204" pitchFamily="34" charset="0"/>
                    <a:cs typeface="Arial" panose="020B0604020202020204" pitchFamily="34" charset="0"/>
                  </a:rPr>
                  <a:t> ontenente le scelte ottimali per ogni giocatore; il concetto di GNE estende il concetto di NE per analizzare quei giochi in cui i giocatori possono presentare spazi decisionali o vincoli complessi, e in cui le loro scelte influenzano le funzioni di profitto, le scelte di altri giocatori, e a volte anche i vincoli/ restrizioni dello stesso gioco.</a:t>
                </a:r>
              </a:p>
              <a:p>
                <a:endParaRPr lang="it-IT" dirty="0"/>
              </a:p>
            </p:txBody>
          </p:sp>
        </mc:Fallback>
      </mc:AlternateContent>
      <p:sp>
        <p:nvSpPr>
          <p:cNvPr id="4" name="Segnaposto numero diapositiva 3"/>
          <p:cNvSpPr>
            <a:spLocks noGrp="1"/>
          </p:cNvSpPr>
          <p:nvPr>
            <p:ph type="sldNum" sz="quarter" idx="5"/>
          </p:nvPr>
        </p:nvSpPr>
        <p:spPr/>
        <p:txBody>
          <a:bodyPr/>
          <a:lstStyle/>
          <a:p>
            <a:fld id="{91D9F8CD-BAD8-49A8-90B2-D016F85BC414}" type="slidenum">
              <a:rPr lang="it-IT" smtClean="0"/>
              <a:t>17</a:t>
            </a:fld>
            <a:endParaRPr lang="it-IT"/>
          </a:p>
        </p:txBody>
      </p:sp>
    </p:spTree>
    <p:extLst>
      <p:ext uri="{BB962C8B-B14F-4D97-AF65-F5344CB8AC3E}">
        <p14:creationId xmlns:p14="http://schemas.microsoft.com/office/powerpoint/2010/main" val="2374139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gn="just">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18</a:t>
            </a:fld>
            <a:endParaRPr lang="it-IT"/>
          </a:p>
        </p:txBody>
      </p:sp>
    </p:spTree>
    <p:extLst>
      <p:ext uri="{BB962C8B-B14F-4D97-AF65-F5344CB8AC3E}">
        <p14:creationId xmlns:p14="http://schemas.microsoft.com/office/powerpoint/2010/main" val="15965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endParaRPr lang="it-IT" sz="1800" dirty="0"/>
          </a:p>
        </p:txBody>
      </p:sp>
      <p:sp>
        <p:nvSpPr>
          <p:cNvPr id="4" name="Segnaposto numero diapositiva 3"/>
          <p:cNvSpPr>
            <a:spLocks noGrp="1"/>
          </p:cNvSpPr>
          <p:nvPr>
            <p:ph type="sldNum" sz="quarter" idx="5"/>
          </p:nvPr>
        </p:nvSpPr>
        <p:spPr/>
        <p:txBody>
          <a:bodyPr/>
          <a:lstStyle/>
          <a:p>
            <a:fld id="{91D9F8CD-BAD8-49A8-90B2-D016F85BC414}" type="slidenum">
              <a:rPr lang="it-IT" smtClean="0"/>
              <a:t>19</a:t>
            </a:fld>
            <a:endParaRPr lang="it-IT"/>
          </a:p>
        </p:txBody>
      </p:sp>
    </p:spTree>
    <p:extLst>
      <p:ext uri="{BB962C8B-B14F-4D97-AF65-F5344CB8AC3E}">
        <p14:creationId xmlns:p14="http://schemas.microsoft.com/office/powerpoint/2010/main" val="107408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gn="just">
              <a:lnSpc>
                <a:spcPct val="150000"/>
              </a:lnSpc>
            </a:pPr>
            <a:endParaRPr lang="en-US" sz="1800" dirty="0">
              <a:effectLst/>
              <a:latin typeface="Times New Roman" panose="02020603050405020304" pitchFamily="18" charset="0"/>
              <a:ea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2</a:t>
            </a:fld>
            <a:endParaRPr lang="it-IT"/>
          </a:p>
        </p:txBody>
      </p:sp>
    </p:spTree>
    <p:extLst>
      <p:ext uri="{BB962C8B-B14F-4D97-AF65-F5344CB8AC3E}">
        <p14:creationId xmlns:p14="http://schemas.microsoft.com/office/powerpoint/2010/main" val="1171003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800" dirty="0"/>
          </a:p>
        </p:txBody>
      </p:sp>
      <p:sp>
        <p:nvSpPr>
          <p:cNvPr id="4" name="Segnaposto numero diapositiva 3"/>
          <p:cNvSpPr>
            <a:spLocks noGrp="1"/>
          </p:cNvSpPr>
          <p:nvPr>
            <p:ph type="sldNum" sz="quarter" idx="5"/>
          </p:nvPr>
        </p:nvSpPr>
        <p:spPr/>
        <p:txBody>
          <a:bodyPr/>
          <a:lstStyle/>
          <a:p>
            <a:fld id="{91D9F8CD-BAD8-49A8-90B2-D016F85BC414}" type="slidenum">
              <a:rPr lang="it-IT" smtClean="0"/>
              <a:t>20</a:t>
            </a:fld>
            <a:endParaRPr lang="it-IT"/>
          </a:p>
        </p:txBody>
      </p:sp>
    </p:spTree>
    <p:extLst>
      <p:ext uri="{BB962C8B-B14F-4D97-AF65-F5344CB8AC3E}">
        <p14:creationId xmlns:p14="http://schemas.microsoft.com/office/powerpoint/2010/main" val="259972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800" dirty="0"/>
          </a:p>
        </p:txBody>
      </p:sp>
      <p:sp>
        <p:nvSpPr>
          <p:cNvPr id="4" name="Segnaposto numero diapositiva 3"/>
          <p:cNvSpPr>
            <a:spLocks noGrp="1"/>
          </p:cNvSpPr>
          <p:nvPr>
            <p:ph type="sldNum" sz="quarter" idx="5"/>
          </p:nvPr>
        </p:nvSpPr>
        <p:spPr/>
        <p:txBody>
          <a:bodyPr/>
          <a:lstStyle/>
          <a:p>
            <a:fld id="{91D9F8CD-BAD8-49A8-90B2-D016F85BC414}" type="slidenum">
              <a:rPr lang="it-IT" smtClean="0"/>
              <a:t>21</a:t>
            </a:fld>
            <a:endParaRPr lang="it-IT"/>
          </a:p>
        </p:txBody>
      </p:sp>
    </p:spTree>
    <p:extLst>
      <p:ext uri="{BB962C8B-B14F-4D97-AF65-F5344CB8AC3E}">
        <p14:creationId xmlns:p14="http://schemas.microsoft.com/office/powerpoint/2010/main" val="1936267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91D9F8CD-BAD8-49A8-90B2-D016F85BC414}" type="slidenum">
              <a:rPr lang="it-IT" smtClean="0"/>
              <a:t>22</a:t>
            </a:fld>
            <a:endParaRPr lang="it-IT"/>
          </a:p>
        </p:txBody>
      </p:sp>
    </p:spTree>
    <p:extLst>
      <p:ext uri="{BB962C8B-B14F-4D97-AF65-F5344CB8AC3E}">
        <p14:creationId xmlns:p14="http://schemas.microsoft.com/office/powerpoint/2010/main" val="2725687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gn="just">
              <a:lnSpc>
                <a:spcPct val="150000"/>
              </a:lnSpc>
            </a:pPr>
            <a:endParaRPr lang="en-US" sz="1800" dirty="0">
              <a:effectLst/>
              <a:latin typeface="Times New Roman" panose="02020603050405020304" pitchFamily="18" charset="0"/>
              <a:ea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23</a:t>
            </a:fld>
            <a:endParaRPr lang="it-IT"/>
          </a:p>
        </p:txBody>
      </p:sp>
    </p:spTree>
    <p:extLst>
      <p:ext uri="{BB962C8B-B14F-4D97-AF65-F5344CB8AC3E}">
        <p14:creationId xmlns:p14="http://schemas.microsoft.com/office/powerpoint/2010/main" val="1888017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91D9F8CD-BAD8-49A8-90B2-D016F85BC414}" type="slidenum">
              <a:rPr lang="it-IT" smtClean="0"/>
              <a:t>24</a:t>
            </a:fld>
            <a:endParaRPr lang="it-IT"/>
          </a:p>
        </p:txBody>
      </p:sp>
    </p:spTree>
    <p:extLst>
      <p:ext uri="{BB962C8B-B14F-4D97-AF65-F5344CB8AC3E}">
        <p14:creationId xmlns:p14="http://schemas.microsoft.com/office/powerpoint/2010/main" val="201093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1D9F8CD-BAD8-49A8-90B2-D016F85BC414}" type="slidenum">
              <a:rPr lang="it-IT" smtClean="0"/>
              <a:t>25</a:t>
            </a:fld>
            <a:endParaRPr lang="it-IT"/>
          </a:p>
        </p:txBody>
      </p:sp>
    </p:spTree>
    <p:extLst>
      <p:ext uri="{BB962C8B-B14F-4D97-AF65-F5344CB8AC3E}">
        <p14:creationId xmlns:p14="http://schemas.microsoft.com/office/powerpoint/2010/main" val="3966724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91D9F8CD-BAD8-49A8-90B2-D016F85BC414}" type="slidenum">
              <a:rPr lang="it-IT" smtClean="0"/>
              <a:t>26</a:t>
            </a:fld>
            <a:endParaRPr lang="it-IT"/>
          </a:p>
        </p:txBody>
      </p:sp>
    </p:spTree>
    <p:extLst>
      <p:ext uri="{BB962C8B-B14F-4D97-AF65-F5344CB8AC3E}">
        <p14:creationId xmlns:p14="http://schemas.microsoft.com/office/powerpoint/2010/main" val="1495762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1D9F8CD-BAD8-49A8-90B2-D016F85BC414}" type="slidenum">
              <a:rPr lang="it-IT" smtClean="0"/>
              <a:t>27</a:t>
            </a:fld>
            <a:endParaRPr lang="it-IT"/>
          </a:p>
        </p:txBody>
      </p:sp>
    </p:spTree>
    <p:extLst>
      <p:ext uri="{BB962C8B-B14F-4D97-AF65-F5344CB8AC3E}">
        <p14:creationId xmlns:p14="http://schemas.microsoft.com/office/powerpoint/2010/main" val="3614634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28</a:t>
            </a:fld>
            <a:endParaRPr lang="it-IT"/>
          </a:p>
        </p:txBody>
      </p:sp>
    </p:spTree>
    <p:extLst>
      <p:ext uri="{BB962C8B-B14F-4D97-AF65-F5344CB8AC3E}">
        <p14:creationId xmlns:p14="http://schemas.microsoft.com/office/powerpoint/2010/main" val="138772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just">
              <a:lnSpc>
                <a:spcPct val="150000"/>
              </a:lnSpc>
              <a:buFont typeface="Arial" panose="020B0604020202020204" pitchFamily="34" charset="0"/>
              <a:buNone/>
            </a:pPr>
            <a:endParaRPr lang="en-US" sz="1800" dirty="0">
              <a:effectLst/>
              <a:latin typeface="Times New Roman" panose="02020603050405020304" pitchFamily="18" charset="0"/>
              <a:ea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3</a:t>
            </a:fld>
            <a:endParaRPr lang="it-IT"/>
          </a:p>
        </p:txBody>
      </p:sp>
    </p:spTree>
    <p:extLst>
      <p:ext uri="{BB962C8B-B14F-4D97-AF65-F5344CB8AC3E}">
        <p14:creationId xmlns:p14="http://schemas.microsoft.com/office/powerpoint/2010/main" val="210750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4</a:t>
            </a:fld>
            <a:endParaRPr lang="it-IT"/>
          </a:p>
        </p:txBody>
      </p:sp>
    </p:spTree>
    <p:extLst>
      <p:ext uri="{BB962C8B-B14F-4D97-AF65-F5344CB8AC3E}">
        <p14:creationId xmlns:p14="http://schemas.microsoft.com/office/powerpoint/2010/main" val="71324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800" dirty="0"/>
          </a:p>
        </p:txBody>
      </p:sp>
      <p:sp>
        <p:nvSpPr>
          <p:cNvPr id="4" name="Segnaposto numero diapositiva 3"/>
          <p:cNvSpPr>
            <a:spLocks noGrp="1"/>
          </p:cNvSpPr>
          <p:nvPr>
            <p:ph type="sldNum" sz="quarter" idx="5"/>
          </p:nvPr>
        </p:nvSpPr>
        <p:spPr/>
        <p:txBody>
          <a:bodyPr/>
          <a:lstStyle/>
          <a:p>
            <a:fld id="{91D9F8CD-BAD8-49A8-90B2-D016F85BC414}" type="slidenum">
              <a:rPr lang="it-IT" smtClean="0"/>
              <a:t>5</a:t>
            </a:fld>
            <a:endParaRPr lang="it-IT"/>
          </a:p>
        </p:txBody>
      </p:sp>
    </p:spTree>
    <p:extLst>
      <p:ext uri="{BB962C8B-B14F-4D97-AF65-F5344CB8AC3E}">
        <p14:creationId xmlns:p14="http://schemas.microsoft.com/office/powerpoint/2010/main" val="68514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algn="just">
              <a:lnSpc>
                <a:spcPct val="150000"/>
              </a:lnSpc>
            </a:pPr>
            <a:endParaRPr lang="en-US" sz="1800" dirty="0">
              <a:effectLst/>
              <a:latin typeface="Times New Roman" panose="02020603050405020304" pitchFamily="18" charset="0"/>
              <a:ea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6</a:t>
            </a:fld>
            <a:endParaRPr lang="it-IT"/>
          </a:p>
        </p:txBody>
      </p:sp>
    </p:spTree>
    <p:extLst>
      <p:ext uri="{BB962C8B-B14F-4D97-AF65-F5344CB8AC3E}">
        <p14:creationId xmlns:p14="http://schemas.microsoft.com/office/powerpoint/2010/main" val="413361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800" dirty="0"/>
          </a:p>
        </p:txBody>
      </p:sp>
      <p:sp>
        <p:nvSpPr>
          <p:cNvPr id="4" name="Segnaposto numero diapositiva 3"/>
          <p:cNvSpPr>
            <a:spLocks noGrp="1"/>
          </p:cNvSpPr>
          <p:nvPr>
            <p:ph type="sldNum" sz="quarter" idx="5"/>
          </p:nvPr>
        </p:nvSpPr>
        <p:spPr/>
        <p:txBody>
          <a:bodyPr/>
          <a:lstStyle/>
          <a:p>
            <a:fld id="{91D9F8CD-BAD8-49A8-90B2-D016F85BC414}" type="slidenum">
              <a:rPr lang="it-IT" smtClean="0"/>
              <a:t>7</a:t>
            </a:fld>
            <a:endParaRPr lang="it-IT"/>
          </a:p>
        </p:txBody>
      </p:sp>
    </p:spTree>
    <p:extLst>
      <p:ext uri="{BB962C8B-B14F-4D97-AF65-F5344CB8AC3E}">
        <p14:creationId xmlns:p14="http://schemas.microsoft.com/office/powerpoint/2010/main" val="868823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None/>
            </a:pPr>
            <a:endParaRPr lang="en-US" sz="2800" dirty="0"/>
          </a:p>
        </p:txBody>
      </p:sp>
      <p:sp>
        <p:nvSpPr>
          <p:cNvPr id="4" name="Segnaposto numero diapositiva 3"/>
          <p:cNvSpPr>
            <a:spLocks noGrp="1"/>
          </p:cNvSpPr>
          <p:nvPr>
            <p:ph type="sldNum" sz="quarter" idx="5"/>
          </p:nvPr>
        </p:nvSpPr>
        <p:spPr/>
        <p:txBody>
          <a:bodyPr/>
          <a:lstStyle/>
          <a:p>
            <a:fld id="{91D9F8CD-BAD8-49A8-90B2-D016F85BC414}" type="slidenum">
              <a:rPr lang="it-IT" smtClean="0"/>
              <a:t>8</a:t>
            </a:fld>
            <a:endParaRPr lang="it-IT"/>
          </a:p>
        </p:txBody>
      </p:sp>
    </p:spTree>
    <p:extLst>
      <p:ext uri="{BB962C8B-B14F-4D97-AF65-F5344CB8AC3E}">
        <p14:creationId xmlns:p14="http://schemas.microsoft.com/office/powerpoint/2010/main" val="325542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nSpc>
                <a:spcPct val="115000"/>
              </a:lnSpc>
              <a:spcBef>
                <a:spcPts val="0"/>
              </a:spcBef>
              <a:spcAft>
                <a:spcPts val="800"/>
              </a:spcAft>
              <a:buFont typeface="+mj-l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egnaposto numero diapositiva 3"/>
          <p:cNvSpPr>
            <a:spLocks noGrp="1"/>
          </p:cNvSpPr>
          <p:nvPr>
            <p:ph type="sldNum" sz="quarter" idx="5"/>
          </p:nvPr>
        </p:nvSpPr>
        <p:spPr/>
        <p:txBody>
          <a:bodyPr/>
          <a:lstStyle/>
          <a:p>
            <a:fld id="{91D9F8CD-BAD8-49A8-90B2-D016F85BC414}" type="slidenum">
              <a:rPr lang="it-IT" smtClean="0"/>
              <a:t>9</a:t>
            </a:fld>
            <a:endParaRPr lang="it-IT"/>
          </a:p>
        </p:txBody>
      </p:sp>
    </p:spTree>
    <p:extLst>
      <p:ext uri="{BB962C8B-B14F-4D97-AF65-F5344CB8AC3E}">
        <p14:creationId xmlns:p14="http://schemas.microsoft.com/office/powerpoint/2010/main" val="204578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A3D322-74D3-6039-F153-25F8C7119B22}"/>
              </a:ext>
            </a:extLst>
          </p:cNvPr>
          <p:cNvSpPr>
            <a:spLocks noGrp="1"/>
          </p:cNvSpPr>
          <p:nvPr>
            <p:ph type="ctrTitle"/>
          </p:nvPr>
        </p:nvSpPr>
        <p:spPr>
          <a:xfrm>
            <a:off x="2286000" y="1683545"/>
            <a:ext cx="13716000" cy="3581400"/>
          </a:xfrm>
        </p:spPr>
        <p:txBody>
          <a:bodyPr anchor="b"/>
          <a:lstStyle>
            <a:lvl1pPr algn="ctr">
              <a:defRPr sz="9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D5EDD21-5A54-A7AD-2A07-C8017E0360AC}"/>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B26D544-2CD3-9140-EDDE-601A621A0858}"/>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5" name="Segnaposto piè di pagina 4">
            <a:extLst>
              <a:ext uri="{FF2B5EF4-FFF2-40B4-BE49-F238E27FC236}">
                <a16:creationId xmlns:a16="http://schemas.microsoft.com/office/drawing/2014/main" id="{37040F55-4CAC-633D-4B06-E71B6515617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F41857A-F033-DBEE-94AA-73B7DB81A405}"/>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3830187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3CE38-50A7-C68B-BE80-F4E05104D9D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FD41298-9ED3-EC1E-6F1F-627D0949F9F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00185F3-9340-364A-5F79-EFD9BFE8571D}"/>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5" name="Segnaposto piè di pagina 4">
            <a:extLst>
              <a:ext uri="{FF2B5EF4-FFF2-40B4-BE49-F238E27FC236}">
                <a16:creationId xmlns:a16="http://schemas.microsoft.com/office/drawing/2014/main" id="{0EBC3C27-BC5F-DB47-1508-B054557443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2176F3-AA0C-EEBD-4C6E-8C2A008258EB}"/>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197024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A3BE91-1709-D53F-A360-C8BE61C54584}"/>
              </a:ext>
            </a:extLst>
          </p:cNvPr>
          <p:cNvSpPr>
            <a:spLocks noGrp="1"/>
          </p:cNvSpPr>
          <p:nvPr>
            <p:ph type="title"/>
          </p:nvPr>
        </p:nvSpPr>
        <p:spPr>
          <a:xfrm>
            <a:off x="1247775" y="2564608"/>
            <a:ext cx="15773400" cy="4279106"/>
          </a:xfrm>
        </p:spPr>
        <p:txBody>
          <a:bodyPr anchor="b"/>
          <a:lstStyle>
            <a:lvl1pPr>
              <a:defRPr sz="9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BE128ED-721C-DC8D-6B94-0ADBD4B6569D}"/>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BBE6CA8-7640-9836-CC3A-D3DC6F6539B1}"/>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5" name="Segnaposto piè di pagina 4">
            <a:extLst>
              <a:ext uri="{FF2B5EF4-FFF2-40B4-BE49-F238E27FC236}">
                <a16:creationId xmlns:a16="http://schemas.microsoft.com/office/drawing/2014/main" id="{736A5EEE-9F06-0DA7-ABFE-FDC6C232DA9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914187-57C5-6B39-8BFB-8A7EF4385119}"/>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160446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89F7CC-C3E7-3D78-63B2-499B374802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16A3B8-028B-B79C-0F23-FC742CF30704}"/>
              </a:ext>
            </a:extLst>
          </p:cNvPr>
          <p:cNvSpPr>
            <a:spLocks noGrp="1"/>
          </p:cNvSpPr>
          <p:nvPr>
            <p:ph sz="half" idx="1"/>
          </p:nvPr>
        </p:nvSpPr>
        <p:spPr>
          <a:xfrm>
            <a:off x="1257300" y="2738438"/>
            <a:ext cx="7772400" cy="65270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76C484C-EA38-D276-621C-179AAAC056AA}"/>
              </a:ext>
            </a:extLst>
          </p:cNvPr>
          <p:cNvSpPr>
            <a:spLocks noGrp="1"/>
          </p:cNvSpPr>
          <p:nvPr>
            <p:ph sz="half" idx="2"/>
          </p:nvPr>
        </p:nvSpPr>
        <p:spPr>
          <a:xfrm>
            <a:off x="9258300" y="2738438"/>
            <a:ext cx="7772400" cy="65270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25EED24-F903-8D87-1680-B03FFF8D3212}"/>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6" name="Segnaposto piè di pagina 5">
            <a:extLst>
              <a:ext uri="{FF2B5EF4-FFF2-40B4-BE49-F238E27FC236}">
                <a16:creationId xmlns:a16="http://schemas.microsoft.com/office/drawing/2014/main" id="{9C1F4B4E-53A2-C3F3-E979-171261F882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527771-47F6-B3EC-D99F-4C2D85DB7FC0}"/>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443204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2AEDC-6FF1-6CAB-9F31-CD8CC28AA593}"/>
              </a:ext>
            </a:extLst>
          </p:cNvPr>
          <p:cNvSpPr>
            <a:spLocks noGrp="1"/>
          </p:cNvSpPr>
          <p:nvPr>
            <p:ph type="title"/>
          </p:nvPr>
        </p:nvSpPr>
        <p:spPr>
          <a:xfrm>
            <a:off x="1259682" y="547688"/>
            <a:ext cx="15773400" cy="1988345"/>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CCC2C1E-A5BA-F4A6-C295-78ACA3B9253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74BC7EF-05EB-5296-2232-EC7517F23543}"/>
              </a:ext>
            </a:extLst>
          </p:cNvPr>
          <p:cNvSpPr>
            <a:spLocks noGrp="1"/>
          </p:cNvSpPr>
          <p:nvPr>
            <p:ph sz="half" idx="2"/>
          </p:nvPr>
        </p:nvSpPr>
        <p:spPr>
          <a:xfrm>
            <a:off x="1259683" y="3757613"/>
            <a:ext cx="7736681" cy="55268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D1E713B-628B-6DAD-CC03-596B529C1259}"/>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AF1F797-FFCA-4FE8-C7E0-310C7B8E3CFC}"/>
              </a:ext>
            </a:extLst>
          </p:cNvPr>
          <p:cNvSpPr>
            <a:spLocks noGrp="1"/>
          </p:cNvSpPr>
          <p:nvPr>
            <p:ph sz="quarter" idx="4"/>
          </p:nvPr>
        </p:nvSpPr>
        <p:spPr>
          <a:xfrm>
            <a:off x="9258300" y="3757613"/>
            <a:ext cx="7774782" cy="55268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9C39B85-6F6D-B537-15F4-C1E024219785}"/>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8" name="Segnaposto piè di pagina 7">
            <a:extLst>
              <a:ext uri="{FF2B5EF4-FFF2-40B4-BE49-F238E27FC236}">
                <a16:creationId xmlns:a16="http://schemas.microsoft.com/office/drawing/2014/main" id="{3FB3358B-9F8E-8C0E-87B0-FDEE127AAEF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98BF9A6-C606-ED5E-A4FD-12422BB94D4A}"/>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3630193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CA42D-2B5F-4A29-C692-0FF3468CAC4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495955D-4D0B-32E0-7786-B96684369AA5}"/>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4" name="Segnaposto piè di pagina 3">
            <a:extLst>
              <a:ext uri="{FF2B5EF4-FFF2-40B4-BE49-F238E27FC236}">
                <a16:creationId xmlns:a16="http://schemas.microsoft.com/office/drawing/2014/main" id="{27009093-2176-DA23-2BAD-28F9E5E927A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CFAE257-72B4-1AC8-D807-4C4B90884CEE}"/>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91558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E7C2C51-6A08-2011-7102-0E4054889F82}"/>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3" name="Segnaposto piè di pagina 2">
            <a:extLst>
              <a:ext uri="{FF2B5EF4-FFF2-40B4-BE49-F238E27FC236}">
                <a16:creationId xmlns:a16="http://schemas.microsoft.com/office/drawing/2014/main" id="{7073A2D2-8F7A-C71E-C5BC-B9E0A02CBB6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81E54FB-360A-8ABE-CBFC-A26790D6A5F6}"/>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141271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5B39A9-7755-7CCA-535B-53CCB7A658FA}"/>
              </a:ext>
            </a:extLst>
          </p:cNvPr>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C2225F0-FD2D-0BB4-388B-00530C72E81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BBC2E59-B5BB-3639-C753-A51FE41278A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2F914D3-5CF2-26BC-EFBF-F1C7BAF11FB2}"/>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6" name="Segnaposto piè di pagina 5">
            <a:extLst>
              <a:ext uri="{FF2B5EF4-FFF2-40B4-BE49-F238E27FC236}">
                <a16:creationId xmlns:a16="http://schemas.microsoft.com/office/drawing/2014/main" id="{C59B2B67-851D-6314-09BD-DA8CD30D43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F462133-79CB-0704-4956-F9E79E51490E}"/>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329442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EAEB68-2078-E3BB-FAAB-D8F8ED5E9B29}"/>
              </a:ext>
            </a:extLst>
          </p:cNvPr>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CA7157C-0F5A-C78B-F9E7-4589E425582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it-IT"/>
          </a:p>
        </p:txBody>
      </p:sp>
      <p:sp>
        <p:nvSpPr>
          <p:cNvPr id="4" name="Segnaposto testo 3">
            <a:extLst>
              <a:ext uri="{FF2B5EF4-FFF2-40B4-BE49-F238E27FC236}">
                <a16:creationId xmlns:a16="http://schemas.microsoft.com/office/drawing/2014/main" id="{FAB49A43-B15F-87C2-3A93-85D740A310C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51CD233-2A0D-7300-5CE4-05F69C68F28C}"/>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6" name="Segnaposto piè di pagina 5">
            <a:extLst>
              <a:ext uri="{FF2B5EF4-FFF2-40B4-BE49-F238E27FC236}">
                <a16:creationId xmlns:a16="http://schemas.microsoft.com/office/drawing/2014/main" id="{B4A7BFEB-8262-9B74-0553-E1E38E7BC77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E6FCD45-8401-E228-CBDF-7225742D2C99}"/>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287451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D36FCA-8433-FE3D-6058-A806F68A668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5FA83CB-DC02-ED27-2283-36FB87272E3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855693-CF3B-B93F-BC34-63130ECE0C74}"/>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5" name="Segnaposto piè di pagina 4">
            <a:extLst>
              <a:ext uri="{FF2B5EF4-FFF2-40B4-BE49-F238E27FC236}">
                <a16:creationId xmlns:a16="http://schemas.microsoft.com/office/drawing/2014/main" id="{5860879B-5C2F-03CA-BD7D-FC08FC21B3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08D524-7A7F-4F9D-E4A4-F1A57FE1F27E}"/>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2750035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B659F0A-4546-566D-C60B-0D9DFD0CDAF3}"/>
              </a:ext>
            </a:extLst>
          </p:cNvPr>
          <p:cNvSpPr>
            <a:spLocks noGrp="1"/>
          </p:cNvSpPr>
          <p:nvPr>
            <p:ph type="title" orient="vert"/>
          </p:nvPr>
        </p:nvSpPr>
        <p:spPr>
          <a:xfrm>
            <a:off x="13087350" y="547688"/>
            <a:ext cx="3943350" cy="871775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8F5F20-8454-A51D-15D9-B774213743D8}"/>
              </a:ext>
            </a:extLst>
          </p:cNvPr>
          <p:cNvSpPr>
            <a:spLocks noGrp="1"/>
          </p:cNvSpPr>
          <p:nvPr>
            <p:ph type="body" orient="vert" idx="1"/>
          </p:nvPr>
        </p:nvSpPr>
        <p:spPr>
          <a:xfrm>
            <a:off x="1257300" y="547688"/>
            <a:ext cx="11601450" cy="871775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ED54BD-D4A0-0216-2390-F41D487A0121}"/>
              </a:ext>
            </a:extLst>
          </p:cNvPr>
          <p:cNvSpPr>
            <a:spLocks noGrp="1"/>
          </p:cNvSpPr>
          <p:nvPr>
            <p:ph type="dt" sz="half" idx="10"/>
          </p:nvPr>
        </p:nvSpPr>
        <p:spPr/>
        <p:txBody>
          <a:bodyPr/>
          <a:lstStyle/>
          <a:p>
            <a:fld id="{8E2C5496-5886-4270-84CC-DC4364875393}" type="datetimeFigureOut">
              <a:rPr lang="it-IT" smtClean="0"/>
              <a:t>30/09/2024</a:t>
            </a:fld>
            <a:endParaRPr lang="it-IT"/>
          </a:p>
        </p:txBody>
      </p:sp>
      <p:sp>
        <p:nvSpPr>
          <p:cNvPr id="5" name="Segnaposto piè di pagina 4">
            <a:extLst>
              <a:ext uri="{FF2B5EF4-FFF2-40B4-BE49-F238E27FC236}">
                <a16:creationId xmlns:a16="http://schemas.microsoft.com/office/drawing/2014/main" id="{5B8F2DAB-342E-F29D-E6DB-64AB0451086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5B31E34-79D1-968D-3809-AB65AF1AA824}"/>
              </a:ext>
            </a:extLst>
          </p:cNvPr>
          <p:cNvSpPr>
            <a:spLocks noGrp="1"/>
          </p:cNvSpPr>
          <p:nvPr>
            <p:ph type="sldNum" sz="quarter" idx="12"/>
          </p:nvPr>
        </p:nvSpPr>
        <p:spPr/>
        <p:txBody>
          <a:bodyPr/>
          <a:lstStyle/>
          <a:p>
            <a:fld id="{8A8145E5-AA67-44E6-A399-E1ED1391CE02}" type="slidenum">
              <a:rPr lang="it-IT" smtClean="0"/>
              <a:t>‹#›</a:t>
            </a:fld>
            <a:endParaRPr lang="it-IT"/>
          </a:p>
        </p:txBody>
      </p:sp>
    </p:spTree>
    <p:extLst>
      <p:ext uri="{BB962C8B-B14F-4D97-AF65-F5344CB8AC3E}">
        <p14:creationId xmlns:p14="http://schemas.microsoft.com/office/powerpoint/2010/main" val="293241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911BA39-DEAC-F511-2C21-F74EA9C4FEC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76F6924-BE0C-800E-9295-80221109C2D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3304B6-F1F9-60AA-127B-18E3DBEDB23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8E2C5496-5886-4270-84CC-DC4364875393}" type="datetimeFigureOut">
              <a:rPr lang="it-IT" smtClean="0"/>
              <a:t>30/09/2024</a:t>
            </a:fld>
            <a:endParaRPr lang="it-IT"/>
          </a:p>
        </p:txBody>
      </p:sp>
      <p:sp>
        <p:nvSpPr>
          <p:cNvPr id="5" name="Segnaposto piè di pagina 4">
            <a:extLst>
              <a:ext uri="{FF2B5EF4-FFF2-40B4-BE49-F238E27FC236}">
                <a16:creationId xmlns:a16="http://schemas.microsoft.com/office/drawing/2014/main" id="{42A6E3D3-C364-69DA-8239-6A829F5AAA3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22A358D1-FDDA-1B1B-52D3-D6590C66C1F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8A8145E5-AA67-44E6-A399-E1ED1391CE02}" type="slidenum">
              <a:rPr lang="it-IT" smtClean="0"/>
              <a:t>‹#›</a:t>
            </a:fld>
            <a:endParaRPr lang="it-IT"/>
          </a:p>
        </p:txBody>
      </p:sp>
    </p:spTree>
    <p:extLst>
      <p:ext uri="{BB962C8B-B14F-4D97-AF65-F5344CB8AC3E}">
        <p14:creationId xmlns:p14="http://schemas.microsoft.com/office/powerpoint/2010/main" val="3981518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it-I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9.jp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71.pn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4.PNG"/><Relationship Id="rId7" Type="http://schemas.openxmlformats.org/officeDocument/2006/relationships/image" Target="../media/image26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5.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61.png"/><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1.tm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tmp"/></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tmp"/></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Aptos" panose="02110004020202020204"/>
            </a:endParaRPr>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584" y="-1"/>
            <a:ext cx="18338930" cy="10302107"/>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Aptos" panose="02110004020202020204"/>
            </a:endParaRPr>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2939" y="-5"/>
            <a:ext cx="17658404" cy="10302111"/>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Aptos" panose="02110004020202020204"/>
            </a:endParaRPr>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2800" y="0"/>
            <a:ext cx="5435061" cy="10302108"/>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Aptos" panose="02110004020202020204"/>
            </a:endParaRPr>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3812" y="-5"/>
            <a:ext cx="18350372" cy="10302114"/>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Aptos" panose="02110004020202020204"/>
            </a:endParaRPr>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726502" y="-1292736"/>
            <a:ext cx="10292897" cy="1289678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Aptos" panose="02110004020202020204"/>
            </a:endParaRPr>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780459" y="1633574"/>
            <a:ext cx="7451300" cy="7482585"/>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Aptos" panose="02110004020202020204"/>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 y="6735165"/>
            <a:ext cx="18326565" cy="3566943"/>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Aptos" panose="02110004020202020204"/>
            </a:endParaRPr>
          </a:p>
        </p:txBody>
      </p:sp>
      <p:sp>
        <p:nvSpPr>
          <p:cNvPr id="6" name="Rettangolo 5">
            <a:extLst>
              <a:ext uri="{FF2B5EF4-FFF2-40B4-BE49-F238E27FC236}">
                <a16:creationId xmlns:a16="http://schemas.microsoft.com/office/drawing/2014/main" id="{D189D4AC-3EA4-1F57-D957-C07DF66D6247}"/>
              </a:ext>
            </a:extLst>
          </p:cNvPr>
          <p:cNvSpPr/>
          <p:nvPr/>
        </p:nvSpPr>
        <p:spPr>
          <a:xfrm>
            <a:off x="5412263" y="-6"/>
            <a:ext cx="517749" cy="10277796"/>
          </a:xfrm>
          <a:prstGeom prst="rect">
            <a:avLst/>
          </a:prstGeom>
          <a:solidFill>
            <a:srgbClr val="0F38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it-IT" sz="2700">
              <a:solidFill>
                <a:prstClr val="white"/>
              </a:solidFill>
              <a:latin typeface="Aptos" panose="02110004020202020204"/>
            </a:endParaRPr>
          </a:p>
        </p:txBody>
      </p:sp>
      <p:pic>
        <p:nvPicPr>
          <p:cNvPr id="5" name="Immagine 4" descr="Immagine che contiene Policromia, sfuocato, viola, violetto&#10;&#10;Descrizione generata automaticamente">
            <a:extLst>
              <a:ext uri="{FF2B5EF4-FFF2-40B4-BE49-F238E27FC236}">
                <a16:creationId xmlns:a16="http://schemas.microsoft.com/office/drawing/2014/main" id="{A69D9C7C-2A22-381C-8F7F-A1B22C6ABF8E}"/>
              </a:ext>
            </a:extLst>
          </p:cNvPr>
          <p:cNvPicPr>
            <a:picLocks noChangeAspect="1"/>
          </p:cNvPicPr>
          <p:nvPr/>
        </p:nvPicPr>
        <p:blipFill rotWithShape="1">
          <a:blip r:embed="rId3">
            <a:extLst>
              <a:ext uri="{28A0092B-C50C-407E-A947-70E740481C1C}">
                <a14:useLocalDpi xmlns:a14="http://schemas.microsoft.com/office/drawing/2010/main" val="0"/>
              </a:ext>
            </a:extLst>
          </a:blip>
          <a:srcRect b="8019"/>
          <a:stretch/>
        </p:blipFill>
        <p:spPr>
          <a:xfrm>
            <a:off x="-149918" y="-24322"/>
            <a:ext cx="18437916" cy="10311323"/>
          </a:xfrm>
          <a:prstGeom prst="rect">
            <a:avLst/>
          </a:prstGeom>
        </p:spPr>
      </p:pic>
      <p:sp>
        <p:nvSpPr>
          <p:cNvPr id="9" name="Rettangolo 8">
            <a:extLst>
              <a:ext uri="{FF2B5EF4-FFF2-40B4-BE49-F238E27FC236}">
                <a16:creationId xmlns:a16="http://schemas.microsoft.com/office/drawing/2014/main" id="{3DEC576D-E579-BB2E-584D-7571C2828471}"/>
              </a:ext>
            </a:extLst>
          </p:cNvPr>
          <p:cNvSpPr/>
          <p:nvPr/>
        </p:nvSpPr>
        <p:spPr>
          <a:xfrm>
            <a:off x="1180688" y="379349"/>
            <a:ext cx="15281912" cy="2338992"/>
          </a:xfrm>
          <a:prstGeom prst="rect">
            <a:avLst/>
          </a:prstGeom>
          <a:solidFill>
            <a:srgbClr val="162E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it-IT" sz="2700" dirty="0">
              <a:solidFill>
                <a:prstClr val="white"/>
              </a:solidFill>
              <a:latin typeface="Aptos" panose="02110004020202020204"/>
            </a:endParaRPr>
          </a:p>
        </p:txBody>
      </p:sp>
      <p:sp>
        <p:nvSpPr>
          <p:cNvPr id="7" name="Titolo 1">
            <a:extLst>
              <a:ext uri="{FF2B5EF4-FFF2-40B4-BE49-F238E27FC236}">
                <a16:creationId xmlns:a16="http://schemas.microsoft.com/office/drawing/2014/main" id="{67398555-8E05-3B02-FE5B-CBE77F3C0847}"/>
              </a:ext>
            </a:extLst>
          </p:cNvPr>
          <p:cNvSpPr txBox="1">
            <a:spLocks/>
          </p:cNvSpPr>
          <p:nvPr/>
        </p:nvSpPr>
        <p:spPr>
          <a:xfrm>
            <a:off x="1808111" y="866446"/>
            <a:ext cx="14710331" cy="793622"/>
          </a:xfrm>
          <a:prstGeom prst="rect">
            <a:avLst/>
          </a:prstGeom>
          <a:noFill/>
        </p:spPr>
        <p:txBody>
          <a:bodyPr vert="horz" lIns="137160" tIns="68580" rIns="137160" bIns="6858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it-IT" sz="40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THNS 2024</a:t>
            </a:r>
          </a:p>
        </p:txBody>
      </p:sp>
      <p:sp>
        <p:nvSpPr>
          <p:cNvPr id="15" name="Rettangolo 14">
            <a:extLst>
              <a:ext uri="{FF2B5EF4-FFF2-40B4-BE49-F238E27FC236}">
                <a16:creationId xmlns:a16="http://schemas.microsoft.com/office/drawing/2014/main" id="{E9DADED2-94EB-17C3-C19F-4B2862FF2E9C}"/>
              </a:ext>
            </a:extLst>
          </p:cNvPr>
          <p:cNvSpPr/>
          <p:nvPr/>
        </p:nvSpPr>
        <p:spPr>
          <a:xfrm>
            <a:off x="6531638" y="3318276"/>
            <a:ext cx="11433768" cy="5351270"/>
          </a:xfrm>
          <a:prstGeom prst="rect">
            <a:avLst/>
          </a:prstGeom>
          <a:solidFill>
            <a:srgbClr val="162E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it-IT" sz="2700" dirty="0">
              <a:solidFill>
                <a:prstClr val="white"/>
              </a:solidFill>
              <a:latin typeface="Aptos" panose="02110004020202020204"/>
            </a:endParaRPr>
          </a:p>
        </p:txBody>
      </p:sp>
      <p:sp>
        <p:nvSpPr>
          <p:cNvPr id="2" name="Titolo 1">
            <a:extLst>
              <a:ext uri="{FF2B5EF4-FFF2-40B4-BE49-F238E27FC236}">
                <a16:creationId xmlns:a16="http://schemas.microsoft.com/office/drawing/2014/main" id="{150EA6A1-6198-94F3-45F8-396CE5DD53FA}"/>
              </a:ext>
            </a:extLst>
          </p:cNvPr>
          <p:cNvSpPr>
            <a:spLocks noGrp="1"/>
          </p:cNvSpPr>
          <p:nvPr>
            <p:ph type="ctrTitle"/>
          </p:nvPr>
        </p:nvSpPr>
        <p:spPr>
          <a:xfrm>
            <a:off x="6732466" y="3626926"/>
            <a:ext cx="11032112" cy="1392171"/>
          </a:xfrm>
        </p:spPr>
        <p:txBody>
          <a:bodyPr>
            <a:normAutofit fontScale="90000"/>
          </a:bodyPr>
          <a:lstStyle/>
          <a:p>
            <a:pPr algn="ctr"/>
            <a:r>
              <a:rPr lang="en-US" sz="4000" b="1" dirty="0">
                <a:solidFill>
                  <a:schemeClr val="bg1"/>
                </a:solidFill>
                <a:latin typeface="Arial" panose="020B0604020202020204" pitchFamily="34" charset="0"/>
                <a:cs typeface="Arial" panose="020B0604020202020204" pitchFamily="34" charset="0"/>
              </a:rPr>
              <a:t>A NON-COOPERATIVE GAME FOR ANALYSING HIGH-SPEED RAIL AND AIR </a:t>
            </a:r>
            <a:r>
              <a:rPr lang="en-US" sz="4400" b="1" dirty="0">
                <a:solidFill>
                  <a:schemeClr val="bg1"/>
                </a:solidFill>
                <a:latin typeface="Arial" panose="020B0604020202020204" pitchFamily="34" charset="0"/>
                <a:cs typeface="Arial" panose="020B0604020202020204" pitchFamily="34" charset="0"/>
              </a:rPr>
              <a:t>COMPETITION</a:t>
            </a:r>
            <a:endParaRPr lang="it-IT" sz="4000" b="1" dirty="0">
              <a:solidFill>
                <a:schemeClr val="bg1"/>
              </a:solidFill>
              <a:latin typeface="Arial" panose="020B0604020202020204" pitchFamily="34" charset="0"/>
              <a:cs typeface="Arial" panose="020B0604020202020204" pitchFamily="34" charset="0"/>
            </a:endParaRPr>
          </a:p>
        </p:txBody>
      </p:sp>
      <p:sp>
        <p:nvSpPr>
          <p:cNvPr id="3" name="Titolo 1">
            <a:extLst>
              <a:ext uri="{FF2B5EF4-FFF2-40B4-BE49-F238E27FC236}">
                <a16:creationId xmlns:a16="http://schemas.microsoft.com/office/drawing/2014/main" id="{99771AD6-5E75-C553-8F79-95936BA77B20}"/>
              </a:ext>
            </a:extLst>
          </p:cNvPr>
          <p:cNvSpPr txBox="1">
            <a:spLocks/>
          </p:cNvSpPr>
          <p:nvPr/>
        </p:nvSpPr>
        <p:spPr>
          <a:xfrm>
            <a:off x="6790109" y="5661821"/>
            <a:ext cx="11135763" cy="3329634"/>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it-IT" sz="2600" b="1" dirty="0">
              <a:solidFill>
                <a:schemeClr val="bg1"/>
              </a:solidFill>
              <a:latin typeface="Arial" panose="020B0604020202020204" pitchFamily="34" charset="0"/>
              <a:cs typeface="Arial" panose="020B0604020202020204" pitchFamily="34" charset="0"/>
            </a:endParaRPr>
          </a:p>
          <a:p>
            <a:pPr algn="ctr"/>
            <a:r>
              <a:rPr lang="it-IT" sz="2600" b="1" dirty="0">
                <a:solidFill>
                  <a:schemeClr val="bg1"/>
                </a:solidFill>
                <a:latin typeface="Arial" panose="020B0604020202020204" pitchFamily="34" charset="0"/>
                <a:cs typeface="Arial" panose="020B0604020202020204" pitchFamily="34" charset="0"/>
              </a:rPr>
              <a:t>Tahseen Bashir, Guglielmo De Iulio, </a:t>
            </a:r>
            <a:r>
              <a:rPr lang="it-IT" sz="2800" b="1" dirty="0">
                <a:solidFill>
                  <a:schemeClr val="bg1"/>
                </a:solidFill>
                <a:latin typeface="Arial" panose="020B0604020202020204" pitchFamily="34" charset="0"/>
                <a:cs typeface="Arial" panose="020B0604020202020204" pitchFamily="34" charset="0"/>
              </a:rPr>
              <a:t>Lina Mallozzi </a:t>
            </a:r>
            <a:r>
              <a:rPr lang="it-IT" sz="2600" b="1" dirty="0">
                <a:solidFill>
                  <a:schemeClr val="bg1"/>
                </a:solidFill>
                <a:latin typeface="Arial" panose="020B0604020202020204" pitchFamily="34" charset="0"/>
                <a:cs typeface="Arial" panose="020B0604020202020204" pitchFamily="34" charset="0"/>
              </a:rPr>
              <a:t>and Francesca Pagliara*</a:t>
            </a:r>
          </a:p>
          <a:p>
            <a:pPr algn="ctr">
              <a:lnSpc>
                <a:spcPct val="150000"/>
              </a:lnSpc>
            </a:pPr>
            <a:endParaRPr lang="it-IT" sz="2600" dirty="0">
              <a:solidFill>
                <a:schemeClr val="bg1"/>
              </a:solidFill>
              <a:latin typeface="Arial" panose="020B0604020202020204" pitchFamily="34" charset="0"/>
              <a:cs typeface="Arial" panose="020B0604020202020204" pitchFamily="34" charset="0"/>
            </a:endParaRPr>
          </a:p>
          <a:p>
            <a:pPr algn="ctr">
              <a:lnSpc>
                <a:spcPct val="150000"/>
              </a:lnSpc>
            </a:pPr>
            <a:r>
              <a:rPr lang="it-IT" sz="2600" dirty="0">
                <a:solidFill>
                  <a:schemeClr val="bg1"/>
                </a:solidFill>
                <a:latin typeface="Arial" panose="020B0604020202020204" pitchFamily="34" charset="0"/>
                <a:cs typeface="Arial" panose="020B0604020202020204" pitchFamily="34" charset="0"/>
              </a:rPr>
              <a:t>Department of  Civil, Architectural and Environmental Engineering,</a:t>
            </a:r>
          </a:p>
          <a:p>
            <a:pPr algn="ctr">
              <a:lnSpc>
                <a:spcPct val="150000"/>
              </a:lnSpc>
            </a:pPr>
            <a:r>
              <a:rPr lang="it-IT" sz="2600" dirty="0">
                <a:solidFill>
                  <a:schemeClr val="bg1"/>
                </a:solidFill>
                <a:latin typeface="Arial" panose="020B0604020202020204" pitchFamily="34" charset="0"/>
                <a:cs typeface="Arial" panose="020B0604020202020204" pitchFamily="34" charset="0"/>
              </a:rPr>
              <a:t>University of Naples Federico II</a:t>
            </a:r>
          </a:p>
          <a:p>
            <a:pPr algn="ctr">
              <a:lnSpc>
                <a:spcPct val="150000"/>
              </a:lnSpc>
            </a:pPr>
            <a:r>
              <a:rPr lang="it-IT" sz="2600" dirty="0">
                <a:solidFill>
                  <a:schemeClr val="bg1"/>
                </a:solidFill>
                <a:latin typeface="Arial" panose="020B0604020202020204" pitchFamily="34" charset="0"/>
                <a:cs typeface="Arial" panose="020B0604020202020204" pitchFamily="34" charset="0"/>
              </a:rPr>
              <a:t>*</a:t>
            </a:r>
            <a:r>
              <a:rPr lang="it-IT" sz="2600" i="1" dirty="0">
                <a:solidFill>
                  <a:schemeClr val="bg1"/>
                </a:solidFill>
                <a:latin typeface="Arial" panose="020B0604020202020204" pitchFamily="34" charset="0"/>
                <a:cs typeface="Arial" panose="020B0604020202020204" pitchFamily="34" charset="0"/>
              </a:rPr>
              <a:t>speaker: t.bashir@studenti.unina.it</a:t>
            </a:r>
          </a:p>
          <a:p>
            <a:pPr algn="l" defTabSz="1371600"/>
            <a:endParaRPr lang="it-IT" sz="2600" dirty="0">
              <a:solidFill>
                <a:schemeClr val="bg1"/>
              </a:solidFill>
              <a:latin typeface="Aptos Display" panose="02110004020202020204"/>
            </a:endParaRPr>
          </a:p>
        </p:txBody>
      </p:sp>
      <p:sp>
        <p:nvSpPr>
          <p:cNvPr id="4" name="Titolo 1">
            <a:extLst>
              <a:ext uri="{FF2B5EF4-FFF2-40B4-BE49-F238E27FC236}">
                <a16:creationId xmlns:a16="http://schemas.microsoft.com/office/drawing/2014/main" id="{19EDDFD7-2863-614F-5B9B-8D49C62496C6}"/>
              </a:ext>
            </a:extLst>
          </p:cNvPr>
          <p:cNvSpPr txBox="1">
            <a:spLocks/>
          </p:cNvSpPr>
          <p:nvPr/>
        </p:nvSpPr>
        <p:spPr>
          <a:xfrm>
            <a:off x="1466478" y="410164"/>
            <a:ext cx="14710331" cy="529136"/>
          </a:xfrm>
          <a:prstGeom prst="rect">
            <a:avLst/>
          </a:prstGeom>
          <a:noFill/>
        </p:spPr>
        <p:txBody>
          <a:bodyPr vert="horz" lIns="137160" tIns="68580" rIns="137160" bIns="6858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it-IT" sz="2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5th – 7th November, 2024, in Paris and Online</a:t>
            </a:r>
          </a:p>
        </p:txBody>
      </p:sp>
      <p:sp>
        <p:nvSpPr>
          <p:cNvPr id="11" name="Titolo 1">
            <a:extLst>
              <a:ext uri="{FF2B5EF4-FFF2-40B4-BE49-F238E27FC236}">
                <a16:creationId xmlns:a16="http://schemas.microsoft.com/office/drawing/2014/main" id="{4A2F480C-C525-AB85-6966-F98ED24B29A3}"/>
              </a:ext>
            </a:extLst>
          </p:cNvPr>
          <p:cNvSpPr txBox="1">
            <a:spLocks/>
          </p:cNvSpPr>
          <p:nvPr/>
        </p:nvSpPr>
        <p:spPr>
          <a:xfrm>
            <a:off x="1699998" y="1566720"/>
            <a:ext cx="14710331" cy="529136"/>
          </a:xfrm>
          <a:prstGeom prst="rect">
            <a:avLst/>
          </a:prstGeom>
          <a:noFill/>
        </p:spPr>
        <p:txBody>
          <a:bodyPr vert="horz" lIns="137160" tIns="68580" rIns="137160" bIns="6858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it-IT" sz="2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Forum THNS 2024: Transforming Transport </a:t>
            </a:r>
          </a:p>
        </p:txBody>
      </p:sp>
      <p:sp>
        <p:nvSpPr>
          <p:cNvPr id="17" name="Titolo 1">
            <a:extLst>
              <a:ext uri="{FF2B5EF4-FFF2-40B4-BE49-F238E27FC236}">
                <a16:creationId xmlns:a16="http://schemas.microsoft.com/office/drawing/2014/main" id="{05EF35F1-4EA2-D170-76BF-ECA2CC1ECD3B}"/>
              </a:ext>
            </a:extLst>
          </p:cNvPr>
          <p:cNvSpPr txBox="1">
            <a:spLocks/>
          </p:cNvSpPr>
          <p:nvPr/>
        </p:nvSpPr>
        <p:spPr>
          <a:xfrm>
            <a:off x="1569320" y="2037257"/>
            <a:ext cx="14710331" cy="529136"/>
          </a:xfrm>
          <a:prstGeom prst="rect">
            <a:avLst/>
          </a:prstGeom>
          <a:noFill/>
        </p:spPr>
        <p:txBody>
          <a:bodyPr vert="horz" lIns="137160" tIns="68580" rIns="137160" bIns="6858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it-IT" sz="22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17th International symposium on the Sustainable Development of Urban Transport System</a:t>
            </a:r>
          </a:p>
        </p:txBody>
      </p:sp>
    </p:spTree>
    <p:extLst>
      <p:ext uri="{BB962C8B-B14F-4D97-AF65-F5344CB8AC3E}">
        <p14:creationId xmlns:p14="http://schemas.microsoft.com/office/powerpoint/2010/main" val="3067433745"/>
      </p:ext>
    </p:extLst>
  </p:cSld>
  <p:clrMapOvr>
    <a:masterClrMapping/>
  </p:clrMapOvr>
  <mc:AlternateContent xmlns:mc="http://schemas.openxmlformats.org/markup-compatibility/2006" xmlns:p14="http://schemas.microsoft.com/office/powerpoint/2010/main">
    <mc:Choice Requires="p14">
      <p:transition spd="slow" p14:dur="2000" advTm="42357"/>
    </mc:Choice>
    <mc:Fallback xmlns="">
      <p:transition spd="slow" advTm="423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Immagine che contiene mappa, testo&#10;&#10;Descrizione generata automaticamente">
            <a:extLst>
              <a:ext uri="{FF2B5EF4-FFF2-40B4-BE49-F238E27FC236}">
                <a16:creationId xmlns:a16="http://schemas.microsoft.com/office/drawing/2014/main" id="{016D2951-AC18-F9F2-9D94-72CA8143AFB1}"/>
              </a:ext>
            </a:extLst>
          </p:cNvPr>
          <p:cNvPicPr>
            <a:picLocks noChangeAspect="1"/>
          </p:cNvPicPr>
          <p:nvPr/>
        </p:nvPicPr>
        <p:blipFill rotWithShape="1">
          <a:blip r:embed="rId3">
            <a:extLst>
              <a:ext uri="{28A0092B-C50C-407E-A947-70E740481C1C}">
                <a14:useLocalDpi xmlns:a14="http://schemas.microsoft.com/office/drawing/2010/main" val="0"/>
              </a:ext>
            </a:extLst>
          </a:blip>
          <a:srcRect l="4218" t="36343" r="19174" b="8757"/>
          <a:stretch/>
        </p:blipFill>
        <p:spPr>
          <a:xfrm>
            <a:off x="4409755" y="0"/>
            <a:ext cx="14354738" cy="10347828"/>
          </a:xfrm>
          <a:prstGeom prst="rect">
            <a:avLst/>
          </a:prstGeom>
        </p:spPr>
      </p:pic>
      <p:pic>
        <p:nvPicPr>
          <p:cNvPr id="4" name="Immagine 3">
            <a:extLst>
              <a:ext uri="{FF2B5EF4-FFF2-40B4-BE49-F238E27FC236}">
                <a16:creationId xmlns:a16="http://schemas.microsoft.com/office/drawing/2014/main" id="{28E3384C-F3F2-B1E0-E845-EA3A2E3E50D3}"/>
              </a:ext>
            </a:extLst>
          </p:cNvPr>
          <p:cNvPicPr>
            <a:picLocks noChangeAspect="1"/>
          </p:cNvPicPr>
          <p:nvPr/>
        </p:nvPicPr>
        <p:blipFill rotWithShape="1">
          <a:blip r:embed="rId4">
            <a:extLst>
              <a:ext uri="{28A0092B-C50C-407E-A947-70E740481C1C}">
                <a14:useLocalDpi xmlns:a14="http://schemas.microsoft.com/office/drawing/2010/main" val="0"/>
              </a:ext>
            </a:extLst>
          </a:blip>
          <a:srcRect l="22445" r="23450"/>
          <a:stretch/>
        </p:blipFill>
        <p:spPr>
          <a:xfrm>
            <a:off x="4852996" y="60829"/>
            <a:ext cx="661442" cy="10286999"/>
          </a:xfrm>
          <a:prstGeom prst="rect">
            <a:avLst/>
          </a:prstGeom>
        </p:spPr>
      </p:pic>
      <p:sp>
        <p:nvSpPr>
          <p:cNvPr id="3" name="Freeform 3">
            <a:extLst>
              <a:ext uri="{FF2B5EF4-FFF2-40B4-BE49-F238E27FC236}">
                <a16:creationId xmlns:a16="http://schemas.microsoft.com/office/drawing/2014/main" id="{265697CA-76F1-7AEE-0548-9E89405AF2D6}"/>
              </a:ext>
            </a:extLst>
          </p:cNvPr>
          <p:cNvSpPr/>
          <p:nvPr/>
        </p:nvSpPr>
        <p:spPr>
          <a:xfrm>
            <a:off x="-8053" y="0"/>
            <a:ext cx="4816707"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cxnSp>
        <p:nvCxnSpPr>
          <p:cNvPr id="2" name="Connettore diritto 1">
            <a:extLst>
              <a:ext uri="{FF2B5EF4-FFF2-40B4-BE49-F238E27FC236}">
                <a16:creationId xmlns:a16="http://schemas.microsoft.com/office/drawing/2014/main" id="{9AF4A00E-E56A-331C-9BB9-7BA39D7A6797}"/>
              </a:ext>
            </a:extLst>
          </p:cNvPr>
          <p:cNvCxnSpPr>
            <a:cxnSpLocks/>
          </p:cNvCxnSpPr>
          <p:nvPr/>
        </p:nvCxnSpPr>
        <p:spPr>
          <a:xfrm>
            <a:off x="3581400" y="6607274"/>
            <a:ext cx="1199553" cy="401024"/>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FCB413D4-A6C4-301C-6F72-D5EFC7595E61}"/>
              </a:ext>
            </a:extLst>
          </p:cNvPr>
          <p:cNvCxnSpPr>
            <a:cxnSpLocks/>
          </p:cNvCxnSpPr>
          <p:nvPr/>
        </p:nvCxnSpPr>
        <p:spPr>
          <a:xfrm>
            <a:off x="762000" y="6609220"/>
            <a:ext cx="2819400" cy="0"/>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142F2296-C7BA-2004-B56B-3405FCBFA49D}"/>
              </a:ext>
            </a:extLst>
          </p:cNvPr>
          <p:cNvCxnSpPr>
            <a:cxnSpLocks/>
          </p:cNvCxnSpPr>
          <p:nvPr/>
        </p:nvCxnSpPr>
        <p:spPr>
          <a:xfrm>
            <a:off x="3590925" y="4682375"/>
            <a:ext cx="1197065" cy="385312"/>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1CC6D206-9184-74CB-B4EE-B299C90DC22F}"/>
              </a:ext>
            </a:extLst>
          </p:cNvPr>
          <p:cNvCxnSpPr>
            <a:cxnSpLocks/>
          </p:cNvCxnSpPr>
          <p:nvPr/>
        </p:nvCxnSpPr>
        <p:spPr>
          <a:xfrm>
            <a:off x="771525" y="4682375"/>
            <a:ext cx="2819400" cy="0"/>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Connettore diritto 44">
            <a:extLst>
              <a:ext uri="{FF2B5EF4-FFF2-40B4-BE49-F238E27FC236}">
                <a16:creationId xmlns:a16="http://schemas.microsoft.com/office/drawing/2014/main" id="{2CF5B09E-EB3F-815F-91B3-3BD3592646D7}"/>
              </a:ext>
            </a:extLst>
          </p:cNvPr>
          <p:cNvCxnSpPr>
            <a:cxnSpLocks/>
          </p:cNvCxnSpPr>
          <p:nvPr/>
        </p:nvCxnSpPr>
        <p:spPr>
          <a:xfrm>
            <a:off x="3579787" y="2640004"/>
            <a:ext cx="1221281" cy="396149"/>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BD7294ED-5A36-8C25-8C64-4C08C21D868C}"/>
              </a:ext>
            </a:extLst>
          </p:cNvPr>
          <p:cNvCxnSpPr>
            <a:cxnSpLocks/>
          </p:cNvCxnSpPr>
          <p:nvPr/>
        </p:nvCxnSpPr>
        <p:spPr>
          <a:xfrm>
            <a:off x="771525" y="2640004"/>
            <a:ext cx="2819400" cy="0"/>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Connettore diritto 46">
            <a:extLst>
              <a:ext uri="{FF2B5EF4-FFF2-40B4-BE49-F238E27FC236}">
                <a16:creationId xmlns:a16="http://schemas.microsoft.com/office/drawing/2014/main" id="{62894B30-76BA-E638-9124-F4574CF034CF}"/>
              </a:ext>
            </a:extLst>
          </p:cNvPr>
          <p:cNvCxnSpPr>
            <a:cxnSpLocks/>
          </p:cNvCxnSpPr>
          <p:nvPr/>
        </p:nvCxnSpPr>
        <p:spPr>
          <a:xfrm>
            <a:off x="3564838" y="8475869"/>
            <a:ext cx="1236230" cy="385311"/>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Connettore diritto 47">
            <a:extLst>
              <a:ext uri="{FF2B5EF4-FFF2-40B4-BE49-F238E27FC236}">
                <a16:creationId xmlns:a16="http://schemas.microsoft.com/office/drawing/2014/main" id="{CB635D72-58A5-9383-1B9B-7F9114015199}"/>
              </a:ext>
            </a:extLst>
          </p:cNvPr>
          <p:cNvCxnSpPr>
            <a:cxnSpLocks/>
          </p:cNvCxnSpPr>
          <p:nvPr/>
        </p:nvCxnSpPr>
        <p:spPr>
          <a:xfrm>
            <a:off x="771525" y="8475869"/>
            <a:ext cx="2819400" cy="0"/>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C5ED620C-3D79-AF52-EAB1-DBE2FBF9D2C6}"/>
              </a:ext>
            </a:extLst>
          </p:cNvPr>
          <p:cNvCxnSpPr>
            <a:cxnSpLocks/>
          </p:cNvCxnSpPr>
          <p:nvPr/>
        </p:nvCxnSpPr>
        <p:spPr>
          <a:xfrm>
            <a:off x="4787990" y="3031028"/>
            <a:ext cx="363132" cy="127136"/>
          </a:xfrm>
          <a:prstGeom prst="line">
            <a:avLst/>
          </a:prstGeom>
          <a:ln w="292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29E0743B-84F4-B167-7CD3-6044B2221BC5}"/>
              </a:ext>
            </a:extLst>
          </p:cNvPr>
          <p:cNvCxnSpPr>
            <a:cxnSpLocks/>
          </p:cNvCxnSpPr>
          <p:nvPr/>
        </p:nvCxnSpPr>
        <p:spPr>
          <a:xfrm>
            <a:off x="4787990" y="5087972"/>
            <a:ext cx="318762" cy="88522"/>
          </a:xfrm>
          <a:prstGeom prst="line">
            <a:avLst/>
          </a:prstGeom>
          <a:ln w="292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ttore diritto 54">
            <a:extLst>
              <a:ext uri="{FF2B5EF4-FFF2-40B4-BE49-F238E27FC236}">
                <a16:creationId xmlns:a16="http://schemas.microsoft.com/office/drawing/2014/main" id="{85C8C461-0A86-9972-96A0-20987AE7A5B5}"/>
              </a:ext>
            </a:extLst>
          </p:cNvPr>
          <p:cNvCxnSpPr>
            <a:cxnSpLocks/>
          </p:cNvCxnSpPr>
          <p:nvPr/>
        </p:nvCxnSpPr>
        <p:spPr>
          <a:xfrm>
            <a:off x="4787990" y="7008298"/>
            <a:ext cx="363132" cy="116402"/>
          </a:xfrm>
          <a:prstGeom prst="line">
            <a:avLst/>
          </a:prstGeom>
          <a:ln w="292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nettore diritto 55">
            <a:extLst>
              <a:ext uri="{FF2B5EF4-FFF2-40B4-BE49-F238E27FC236}">
                <a16:creationId xmlns:a16="http://schemas.microsoft.com/office/drawing/2014/main" id="{971B4A5C-439A-F36B-6DF5-B4650DCFBD05}"/>
              </a:ext>
            </a:extLst>
          </p:cNvPr>
          <p:cNvCxnSpPr>
            <a:cxnSpLocks/>
          </p:cNvCxnSpPr>
          <p:nvPr/>
        </p:nvCxnSpPr>
        <p:spPr>
          <a:xfrm>
            <a:off x="4780953" y="8861180"/>
            <a:ext cx="370169" cy="168520"/>
          </a:xfrm>
          <a:prstGeom prst="line">
            <a:avLst/>
          </a:prstGeom>
          <a:ln w="2921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magine 10" descr="Immagine che contiene Cellulare, gadget, Dispositivo elettronico, schermata&#10;&#10;Descrizione generata automaticamente">
            <a:extLst>
              <a:ext uri="{FF2B5EF4-FFF2-40B4-BE49-F238E27FC236}">
                <a16:creationId xmlns:a16="http://schemas.microsoft.com/office/drawing/2014/main" id="{2F97ECD8-5075-ED0B-394D-D617CBFFBEE9}"/>
              </a:ext>
            </a:extLst>
          </p:cNvPr>
          <p:cNvPicPr>
            <a:picLocks noChangeAspect="1"/>
          </p:cNvPicPr>
          <p:nvPr/>
        </p:nvPicPr>
        <p:blipFill rotWithShape="1">
          <a:blip r:embed="rId5">
            <a:extLst>
              <a:ext uri="{28A0092B-C50C-407E-A947-70E740481C1C}">
                <a14:useLocalDpi xmlns:a14="http://schemas.microsoft.com/office/drawing/2010/main" val="0"/>
              </a:ext>
            </a:extLst>
          </a:blip>
          <a:srcRect l="45070" t="62398" r="37365" b="3540"/>
          <a:stretch/>
        </p:blipFill>
        <p:spPr>
          <a:xfrm>
            <a:off x="4690649" y="-466060"/>
            <a:ext cx="1004340" cy="3503900"/>
          </a:xfrm>
          <a:prstGeom prst="rect">
            <a:avLst/>
          </a:prstGeom>
        </p:spPr>
      </p:pic>
      <p:sp>
        <p:nvSpPr>
          <p:cNvPr id="5" name="TextBox 39">
            <a:extLst>
              <a:ext uri="{FF2B5EF4-FFF2-40B4-BE49-F238E27FC236}">
                <a16:creationId xmlns:a16="http://schemas.microsoft.com/office/drawing/2014/main" id="{850ED575-B7CD-6C42-6A08-3F137791E9DB}"/>
              </a:ext>
            </a:extLst>
          </p:cNvPr>
          <p:cNvSpPr txBox="1"/>
          <p:nvPr/>
        </p:nvSpPr>
        <p:spPr>
          <a:xfrm>
            <a:off x="693161" y="6098351"/>
            <a:ext cx="3208494" cy="1035861"/>
          </a:xfrm>
          <a:prstGeom prst="rect">
            <a:avLst/>
          </a:prstGeom>
        </p:spPr>
        <p:txBody>
          <a:bodyPr wrap="square" lIns="0" tIns="0" rIns="0" bIns="0" rtlCol="0" anchor="t">
            <a:spAutoFit/>
          </a:bodyPr>
          <a:lstStyle/>
          <a:p>
            <a:pPr algn="ctr">
              <a:lnSpc>
                <a:spcPct val="107000"/>
              </a:lnSpc>
              <a:spcAft>
                <a:spcPts val="800"/>
              </a:spcAft>
            </a:pPr>
            <a:r>
              <a:rPr lang="it-IT" sz="32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Assumptions</a:t>
            </a: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of the model</a:t>
            </a:r>
          </a:p>
        </p:txBody>
      </p:sp>
      <p:sp>
        <p:nvSpPr>
          <p:cNvPr id="6" name="TextBox 39">
            <a:extLst>
              <a:ext uri="{FF2B5EF4-FFF2-40B4-BE49-F238E27FC236}">
                <a16:creationId xmlns:a16="http://schemas.microsoft.com/office/drawing/2014/main" id="{C2B89A4E-58B0-6E71-A494-44D305EE7AA8}"/>
              </a:ext>
            </a:extLst>
          </p:cNvPr>
          <p:cNvSpPr txBox="1"/>
          <p:nvPr/>
        </p:nvSpPr>
        <p:spPr>
          <a:xfrm>
            <a:off x="773622" y="7957938"/>
            <a:ext cx="3037601" cy="1035861"/>
          </a:xfrm>
          <a:prstGeom prst="rect">
            <a:avLst/>
          </a:prstGeom>
        </p:spPr>
        <p:txBody>
          <a:bodyPr wrap="square" lIns="0" tIns="0" rIns="0" bIns="0" rtlCol="0" anchor="t">
            <a:spAutoFit/>
          </a:bodyPr>
          <a:lstStyle/>
          <a:p>
            <a:pPr algn="ctr">
              <a:lnSpc>
                <a:spcPct val="107000"/>
              </a:lnSpc>
              <a:spcAft>
                <a:spcPts val="800"/>
              </a:spcAft>
            </a:pPr>
            <a:r>
              <a:rPr lang="it-IT" sz="32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Specification</a:t>
            </a: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of the model</a:t>
            </a:r>
          </a:p>
        </p:txBody>
      </p:sp>
      <p:sp>
        <p:nvSpPr>
          <p:cNvPr id="7" name="TextBox 39">
            <a:extLst>
              <a:ext uri="{FF2B5EF4-FFF2-40B4-BE49-F238E27FC236}">
                <a16:creationId xmlns:a16="http://schemas.microsoft.com/office/drawing/2014/main" id="{CE4F85D8-7224-ABF8-3C46-17F00F39026C}"/>
              </a:ext>
            </a:extLst>
          </p:cNvPr>
          <p:cNvSpPr txBox="1"/>
          <p:nvPr/>
        </p:nvSpPr>
        <p:spPr>
          <a:xfrm>
            <a:off x="691783" y="4208066"/>
            <a:ext cx="3497674" cy="488660"/>
          </a:xfrm>
          <a:prstGeom prst="rect">
            <a:avLst/>
          </a:prstGeom>
        </p:spPr>
        <p:txBody>
          <a:bodyPr wrap="square" lIns="0" tIns="0" rIns="0" bIns="0" rtlCol="0" anchor="t">
            <a:spAutoFit/>
          </a:bodyPr>
          <a:lstStyle/>
          <a:p>
            <a:pPr>
              <a:lnSpc>
                <a:spcPct val="107000"/>
              </a:lnSpc>
              <a:spcAft>
                <a:spcPts val="800"/>
              </a:spcAft>
            </a:pP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Nash Equilibrium</a:t>
            </a:r>
          </a:p>
        </p:txBody>
      </p:sp>
      <p:sp>
        <p:nvSpPr>
          <p:cNvPr id="8" name="TextBox 39">
            <a:extLst>
              <a:ext uri="{FF2B5EF4-FFF2-40B4-BE49-F238E27FC236}">
                <a16:creationId xmlns:a16="http://schemas.microsoft.com/office/drawing/2014/main" id="{28B42D2A-0634-0E2D-4061-8AC8B2B75F4E}"/>
              </a:ext>
            </a:extLst>
          </p:cNvPr>
          <p:cNvSpPr txBox="1"/>
          <p:nvPr/>
        </p:nvSpPr>
        <p:spPr>
          <a:xfrm>
            <a:off x="769307" y="2192892"/>
            <a:ext cx="3480841" cy="488660"/>
          </a:xfrm>
          <a:prstGeom prst="rect">
            <a:avLst/>
          </a:prstGeom>
        </p:spPr>
        <p:txBody>
          <a:bodyPr wrap="square" lIns="0" tIns="0" rIns="0" bIns="0" rtlCol="0" anchor="t">
            <a:spAutoFit/>
          </a:bodyPr>
          <a:lstStyle/>
          <a:p>
            <a:pPr>
              <a:lnSpc>
                <a:spcPct val="107000"/>
              </a:lnSpc>
              <a:spcAft>
                <a:spcPts val="800"/>
              </a:spcAft>
            </a:pP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Game Theory</a:t>
            </a:r>
          </a:p>
        </p:txBody>
      </p:sp>
      <p:sp>
        <p:nvSpPr>
          <p:cNvPr id="14" name="CasellaDiTesto 13">
            <a:extLst>
              <a:ext uri="{FF2B5EF4-FFF2-40B4-BE49-F238E27FC236}">
                <a16:creationId xmlns:a16="http://schemas.microsoft.com/office/drawing/2014/main" id="{BEDE8D1B-EF92-76E9-6834-7FC6DFAD0A11}"/>
              </a:ext>
            </a:extLst>
          </p:cNvPr>
          <p:cNvSpPr txBox="1"/>
          <p:nvPr/>
        </p:nvSpPr>
        <p:spPr>
          <a:xfrm>
            <a:off x="11125200" y="5684550"/>
            <a:ext cx="6984389" cy="1107996"/>
          </a:xfrm>
          <a:prstGeom prst="rect">
            <a:avLst/>
          </a:prstGeom>
          <a:noFill/>
        </p:spPr>
        <p:txBody>
          <a:bodyPr wrap="square" rtlCol="0">
            <a:spAutoFit/>
          </a:bodyPr>
          <a:lstStyle/>
          <a:p>
            <a:r>
              <a:rPr lang="it-IT" sz="66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Methodology</a:t>
            </a:r>
            <a:endParaRPr lang="it-IT" sz="6600"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2738559"/>
      </p:ext>
    </p:extLst>
  </p:cSld>
  <p:clrMapOvr>
    <a:masterClrMapping/>
  </p:clrMapOvr>
  <mc:AlternateContent xmlns:mc="http://schemas.openxmlformats.org/markup-compatibility/2006" xmlns:p14="http://schemas.microsoft.com/office/powerpoint/2010/main">
    <mc:Choice Requires="p14">
      <p:transition spd="slow" p14:dur="2000" advTm="13586"/>
    </mc:Choice>
    <mc:Fallback xmlns="">
      <p:transition spd="slow" advTm="1358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1BC1B55D-C7FF-3B94-9444-5AE75CD5C857}"/>
              </a:ext>
            </a:extLst>
          </p:cNvPr>
          <p:cNvSpPr/>
          <p:nvPr/>
        </p:nvSpPr>
        <p:spPr>
          <a:xfrm>
            <a:off x="854000" y="6087422"/>
            <a:ext cx="4359441" cy="2423373"/>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extLst>
              <a:ext uri="{FF2B5EF4-FFF2-40B4-BE49-F238E27FC236}">
                <a16:creationId xmlns:a16="http://schemas.microsoft.com/office/drawing/2014/main" id="{29193DDD-960D-E8C2-AF14-A13567C3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21" name="Freeform 3">
            <a:extLst>
              <a:ext uri="{FF2B5EF4-FFF2-40B4-BE49-F238E27FC236}">
                <a16:creationId xmlns:a16="http://schemas.microsoft.com/office/drawing/2014/main" id="{DA5FF15B-6032-FAE3-B1FE-A3A8A4882979}"/>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 name="Freeform 3">
            <a:extLst>
              <a:ext uri="{FF2B5EF4-FFF2-40B4-BE49-F238E27FC236}">
                <a16:creationId xmlns:a16="http://schemas.microsoft.com/office/drawing/2014/main" id="{265697CA-76F1-7AEE-0548-9E89405AF2D6}"/>
              </a:ext>
            </a:extLst>
          </p:cNvPr>
          <p:cNvSpPr/>
          <p:nvPr/>
        </p:nvSpPr>
        <p:spPr>
          <a:xfrm>
            <a:off x="14138687" y="-20404"/>
            <a:ext cx="2990849"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22" name="TextBox 39">
            <a:extLst>
              <a:ext uri="{FF2B5EF4-FFF2-40B4-BE49-F238E27FC236}">
                <a16:creationId xmlns:a16="http://schemas.microsoft.com/office/drawing/2014/main" id="{4288A8EB-47BF-3819-43A0-E9F4ADC3B516}"/>
              </a:ext>
            </a:extLst>
          </p:cNvPr>
          <p:cNvSpPr txBox="1"/>
          <p:nvPr/>
        </p:nvSpPr>
        <p:spPr>
          <a:xfrm>
            <a:off x="14159469" y="4703188"/>
            <a:ext cx="3480841" cy="549702"/>
          </a:xfrm>
          <a:prstGeom prst="rect">
            <a:avLst/>
          </a:prstGeom>
        </p:spPr>
        <p:txBody>
          <a:bodyPr wrap="square" lIns="0" tIns="0" rIns="0" bIns="0" rtlCol="0" anchor="t">
            <a:spAutoFit/>
          </a:bodyPr>
          <a:lstStyle/>
          <a:p>
            <a:pPr>
              <a:lnSpc>
                <a:spcPct val="107000"/>
              </a:lnSpc>
              <a:spcAft>
                <a:spcPts val="800"/>
              </a:spcAft>
            </a:pPr>
            <a:r>
              <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Game Theory</a:t>
            </a:r>
          </a:p>
        </p:txBody>
      </p:sp>
      <p:cxnSp>
        <p:nvCxnSpPr>
          <p:cNvPr id="25" name="Connettore diritto 24">
            <a:extLst>
              <a:ext uri="{FF2B5EF4-FFF2-40B4-BE49-F238E27FC236}">
                <a16:creationId xmlns:a16="http://schemas.microsoft.com/office/drawing/2014/main" id="{48F83AFD-834E-E103-D354-F28F0EFB9A10}"/>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Immagine 3" descr="Immagine che contiene Cellulare, gadget, Dispositivo elettronico, schermata&#10;&#10;Descrizione generata automaticamente">
            <a:extLst>
              <a:ext uri="{FF2B5EF4-FFF2-40B4-BE49-F238E27FC236}">
                <a16:creationId xmlns:a16="http://schemas.microsoft.com/office/drawing/2014/main" id="{0D130DFD-B5B8-B455-9C9D-201CAFFDF06E}"/>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t="66440" r="37365" b="3540"/>
          <a:stretch/>
        </p:blipFill>
        <p:spPr>
          <a:xfrm>
            <a:off x="17030979" y="-266700"/>
            <a:ext cx="1004340" cy="3088160"/>
          </a:xfrm>
          <a:prstGeom prst="rect">
            <a:avLst/>
          </a:prstGeom>
        </p:spPr>
      </p:pic>
      <p:sp>
        <p:nvSpPr>
          <p:cNvPr id="2" name="CasellaDiTesto 1">
            <a:extLst>
              <a:ext uri="{FF2B5EF4-FFF2-40B4-BE49-F238E27FC236}">
                <a16:creationId xmlns:a16="http://schemas.microsoft.com/office/drawing/2014/main" id="{35F7AF7C-B583-6771-E0F7-881BCAB44090}"/>
              </a:ext>
            </a:extLst>
          </p:cNvPr>
          <p:cNvSpPr txBox="1"/>
          <p:nvPr/>
        </p:nvSpPr>
        <p:spPr>
          <a:xfrm>
            <a:off x="886387" y="2294013"/>
            <a:ext cx="8706533" cy="2677656"/>
          </a:xfrm>
          <a:prstGeom prst="rect">
            <a:avLst/>
          </a:prstGeom>
          <a:noFill/>
        </p:spPr>
        <p:txBody>
          <a:bodyPr wrap="square" rtlCol="0">
            <a:spAutoFit/>
          </a:bodyPr>
          <a:lstStyle/>
          <a:p>
            <a:pPr algn="just"/>
            <a:r>
              <a:rPr lang="en-US" sz="2400" b="1" kern="100" dirty="0">
                <a:effectLst/>
                <a:latin typeface="Arial" panose="020B0604020202020204" pitchFamily="34" charset="0"/>
                <a:ea typeface="Aptos" panose="020B0004020202020204" pitchFamily="34" charset="0"/>
                <a:cs typeface="Arial" panose="020B0604020202020204" pitchFamily="34" charset="0"/>
              </a:rPr>
              <a:t>Game Theory </a:t>
            </a:r>
            <a:r>
              <a:rPr lang="en-US" sz="2400" kern="100" dirty="0">
                <a:effectLst/>
                <a:latin typeface="Arial" panose="020B0604020202020204" pitchFamily="34" charset="0"/>
                <a:ea typeface="Aptos" panose="020B0004020202020204" pitchFamily="34" charset="0"/>
                <a:cs typeface="Arial" panose="020B0604020202020204" pitchFamily="34" charset="0"/>
              </a:rPr>
              <a:t>is a branch of applied mathematics and economics that studies multi-person decision problems and provides tools to analyze situations where the “players” make interdependent decisions, where each player considers the other player’s possible strategies and where the outcome for each participant depends on the action of all other players </a:t>
            </a:r>
            <a:r>
              <a:rPr lang="en-US" sz="2400" dirty="0">
                <a:solidFill>
                  <a:srgbClr val="000000"/>
                </a:solidFill>
                <a:effectLst/>
                <a:latin typeface="Arial" panose="020B0604020202020204" pitchFamily="34" charset="0"/>
                <a:ea typeface="ADLaM Display" panose="020F0502020204030204" pitchFamily="2" charset="0"/>
                <a:cs typeface="Arial" panose="020B0604020202020204" pitchFamily="34" charset="0"/>
              </a:rPr>
              <a:t>(</a:t>
            </a:r>
            <a:r>
              <a:rPr lang="en-US" sz="2400" dirty="0" err="1">
                <a:solidFill>
                  <a:srgbClr val="000000"/>
                </a:solidFill>
                <a:effectLst/>
                <a:latin typeface="Arial" panose="020B0604020202020204" pitchFamily="34" charset="0"/>
                <a:ea typeface="ADLaM Display" panose="020F0502020204030204" pitchFamily="2" charset="0"/>
                <a:cs typeface="Arial" panose="020B0604020202020204" pitchFamily="34" charset="0"/>
              </a:rPr>
              <a:t>Alpcan</a:t>
            </a:r>
            <a:r>
              <a:rPr lang="en-US" sz="2400" dirty="0">
                <a:solidFill>
                  <a:srgbClr val="000000"/>
                </a:solidFill>
                <a:effectLst/>
                <a:latin typeface="Arial" panose="020B0604020202020204" pitchFamily="34" charset="0"/>
                <a:ea typeface="ADLaM Display" panose="020F0502020204030204" pitchFamily="2" charset="0"/>
                <a:cs typeface="Arial" panose="020B0604020202020204" pitchFamily="34" charset="0"/>
              </a:rPr>
              <a:t>, 2021).</a:t>
            </a:r>
            <a:endParaRPr lang="it-IT" sz="2400" dirty="0">
              <a:latin typeface="Arial" panose="020B0604020202020204" pitchFamily="34" charset="0"/>
              <a:ea typeface="ADLaM Display" panose="020F0502020204030204" pitchFamily="2" charset="0"/>
              <a:cs typeface="Arial" panose="020B0604020202020204" pitchFamily="34" charset="0"/>
            </a:endParaRPr>
          </a:p>
        </p:txBody>
      </p:sp>
      <p:pic>
        <p:nvPicPr>
          <p:cNvPr id="6" name="Immagine 5" descr="Immagine che contiene testo, Carattere, libro, poster&#10;&#10;Descrizione generata automaticamente">
            <a:extLst>
              <a:ext uri="{FF2B5EF4-FFF2-40B4-BE49-F238E27FC236}">
                <a16:creationId xmlns:a16="http://schemas.microsoft.com/office/drawing/2014/main" id="{98C84FE2-7E32-C548-C5C4-C783B234A8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6473" y="2271153"/>
            <a:ext cx="2731998" cy="4343400"/>
          </a:xfrm>
          <a:prstGeom prst="rect">
            <a:avLst/>
          </a:prstGeom>
          <a:ln>
            <a:noFill/>
          </a:ln>
          <a:effectLst>
            <a:outerShdw blurRad="292100" dist="139700" dir="2700000" algn="tl" rotWithShape="0">
              <a:srgbClr val="333333">
                <a:alpha val="65000"/>
              </a:srgbClr>
            </a:outerShdw>
          </a:effectLst>
        </p:spPr>
      </p:pic>
      <p:sp>
        <p:nvSpPr>
          <p:cNvPr id="7" name="Rettangolo con angoli arrotondati 6">
            <a:extLst>
              <a:ext uri="{FF2B5EF4-FFF2-40B4-BE49-F238E27FC236}">
                <a16:creationId xmlns:a16="http://schemas.microsoft.com/office/drawing/2014/main" id="{104CFF2A-883B-A3CD-436E-64361A207665}"/>
              </a:ext>
            </a:extLst>
          </p:cNvPr>
          <p:cNvSpPr/>
          <p:nvPr/>
        </p:nvSpPr>
        <p:spPr>
          <a:xfrm>
            <a:off x="5794506" y="5504795"/>
            <a:ext cx="4359441" cy="1165255"/>
          </a:xfrm>
          <a:prstGeom prst="roundRect">
            <a:avLst>
              <a:gd name="adj" fmla="val 38889"/>
            </a:avLst>
          </a:prstGeom>
          <a:solidFill>
            <a:srgbClr val="0044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39">
            <a:extLst>
              <a:ext uri="{FF2B5EF4-FFF2-40B4-BE49-F238E27FC236}">
                <a16:creationId xmlns:a16="http://schemas.microsoft.com/office/drawing/2014/main" id="{4418D7CA-B109-636F-BADF-2EC096E69955}"/>
              </a:ext>
            </a:extLst>
          </p:cNvPr>
          <p:cNvSpPr txBox="1"/>
          <p:nvPr/>
        </p:nvSpPr>
        <p:spPr>
          <a:xfrm>
            <a:off x="6324293" y="5541091"/>
            <a:ext cx="3299865" cy="1035861"/>
          </a:xfrm>
          <a:prstGeom prst="rect">
            <a:avLst/>
          </a:prstGeom>
        </p:spPr>
        <p:txBody>
          <a:bodyPr wrap="square" lIns="0" tIns="0" rIns="0" bIns="0" rtlCol="0" anchor="t">
            <a:spAutoFit/>
          </a:bodyPr>
          <a:lstStyle/>
          <a:p>
            <a:pPr algn="ctr">
              <a:lnSpc>
                <a:spcPct val="107000"/>
              </a:lnSpc>
              <a:spcAft>
                <a:spcPts val="800"/>
              </a:spcAft>
            </a:pP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Cooperative Game Theory</a:t>
            </a:r>
          </a:p>
        </p:txBody>
      </p:sp>
      <p:sp>
        <p:nvSpPr>
          <p:cNvPr id="11" name="Rettangolo con angoli arrotondati 10">
            <a:extLst>
              <a:ext uri="{FF2B5EF4-FFF2-40B4-BE49-F238E27FC236}">
                <a16:creationId xmlns:a16="http://schemas.microsoft.com/office/drawing/2014/main" id="{D3435A06-493B-E1D4-18AA-5ED34CF535A7}"/>
              </a:ext>
            </a:extLst>
          </p:cNvPr>
          <p:cNvSpPr/>
          <p:nvPr/>
        </p:nvSpPr>
        <p:spPr>
          <a:xfrm>
            <a:off x="854000" y="5504797"/>
            <a:ext cx="4359441" cy="1165255"/>
          </a:xfrm>
          <a:prstGeom prst="roundRect">
            <a:avLst>
              <a:gd name="adj" fmla="val 38889"/>
            </a:avLst>
          </a:prstGeom>
          <a:solidFill>
            <a:srgbClr val="0044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39">
            <a:extLst>
              <a:ext uri="{FF2B5EF4-FFF2-40B4-BE49-F238E27FC236}">
                <a16:creationId xmlns:a16="http://schemas.microsoft.com/office/drawing/2014/main" id="{3E19E1E6-2CEA-F5B6-3929-874CCB7A4155}"/>
              </a:ext>
            </a:extLst>
          </p:cNvPr>
          <p:cNvSpPr txBox="1"/>
          <p:nvPr/>
        </p:nvSpPr>
        <p:spPr>
          <a:xfrm>
            <a:off x="1231006" y="5569493"/>
            <a:ext cx="3681219" cy="1035861"/>
          </a:xfrm>
          <a:prstGeom prst="rect">
            <a:avLst/>
          </a:prstGeom>
        </p:spPr>
        <p:txBody>
          <a:bodyPr wrap="square" lIns="0" tIns="0" rIns="0" bIns="0" rtlCol="0" anchor="t">
            <a:spAutoFit/>
          </a:bodyPr>
          <a:lstStyle/>
          <a:p>
            <a:pPr algn="ctr">
              <a:lnSpc>
                <a:spcPct val="107000"/>
              </a:lnSpc>
              <a:spcAft>
                <a:spcPts val="800"/>
              </a:spcAft>
            </a:pP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Non Cooperative Game Theory</a:t>
            </a:r>
          </a:p>
        </p:txBody>
      </p:sp>
      <p:pic>
        <p:nvPicPr>
          <p:cNvPr id="14" name="Immagine 13" descr="Immagine che contiene Giochi e sport indoor, gioco da tavolo, Gioco da tavolo, scacchi&#10;&#10;Descrizione generata automaticamente">
            <a:extLst>
              <a:ext uri="{FF2B5EF4-FFF2-40B4-BE49-F238E27FC236}">
                <a16:creationId xmlns:a16="http://schemas.microsoft.com/office/drawing/2014/main" id="{4BBB8B6F-DD8F-C567-F323-41EE3C6A1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78862">
            <a:off x="10120779" y="5238263"/>
            <a:ext cx="4359441" cy="4359441"/>
          </a:xfrm>
          <a:prstGeom prst="rect">
            <a:avLst/>
          </a:prstGeom>
        </p:spPr>
      </p:pic>
      <p:sp>
        <p:nvSpPr>
          <p:cNvPr id="16" name="CasellaDiTesto 15">
            <a:extLst>
              <a:ext uri="{FF2B5EF4-FFF2-40B4-BE49-F238E27FC236}">
                <a16:creationId xmlns:a16="http://schemas.microsoft.com/office/drawing/2014/main" id="{2181F409-A8CF-1170-5369-D60F748A8779}"/>
              </a:ext>
            </a:extLst>
          </p:cNvPr>
          <p:cNvSpPr txBox="1"/>
          <p:nvPr/>
        </p:nvSpPr>
        <p:spPr>
          <a:xfrm>
            <a:off x="1148043" y="6915140"/>
            <a:ext cx="2077012" cy="1200329"/>
          </a:xfrm>
          <a:prstGeom prst="rect">
            <a:avLst/>
          </a:prstGeom>
          <a:noFill/>
        </p:spPr>
        <p:txBody>
          <a:bodyPr wrap="square" rtlCol="0">
            <a:spAutoFit/>
          </a:bodyPr>
          <a:lstStyle/>
          <a:p>
            <a:r>
              <a:rPr lang="it-IT" sz="24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Players</a:t>
            </a:r>
          </a:p>
          <a:p>
            <a:endParaRPr lang="it-IT" sz="2400" b="1" dirty="0">
              <a:latin typeface="Arial" panose="020B0604020202020204" pitchFamily="34" charset="0"/>
              <a:cs typeface="Arial" panose="020B0604020202020204" pitchFamily="34" charset="0"/>
            </a:endParaRPr>
          </a:p>
          <a:p>
            <a:r>
              <a:rPr lang="it-IT" sz="24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Strategies</a:t>
            </a:r>
            <a:r>
              <a:rPr lang="it-IT" sz="2400" b="1" dirty="0">
                <a:latin typeface="Arial" panose="020B0604020202020204" pitchFamily="34" charset="0"/>
                <a:cs typeface="Arial" panose="020B0604020202020204" pitchFamily="34" charset="0"/>
              </a:rPr>
              <a:t> </a:t>
            </a:r>
          </a:p>
        </p:txBody>
      </p:sp>
      <p:sp>
        <p:nvSpPr>
          <p:cNvPr id="17" name="CasellaDiTesto 16">
            <a:extLst>
              <a:ext uri="{FF2B5EF4-FFF2-40B4-BE49-F238E27FC236}">
                <a16:creationId xmlns:a16="http://schemas.microsoft.com/office/drawing/2014/main" id="{32E307DC-FC18-3FCB-911E-0E3896D8E28C}"/>
              </a:ext>
            </a:extLst>
          </p:cNvPr>
          <p:cNvSpPr txBox="1"/>
          <p:nvPr/>
        </p:nvSpPr>
        <p:spPr>
          <a:xfrm>
            <a:off x="3186863" y="6890131"/>
            <a:ext cx="1933767" cy="1200329"/>
          </a:xfrm>
          <a:prstGeom prst="rect">
            <a:avLst/>
          </a:prstGeom>
          <a:noFill/>
        </p:spPr>
        <p:txBody>
          <a:bodyPr wrap="square" rtlCol="0">
            <a:spAutoFit/>
          </a:bodyPr>
          <a:lstStyle/>
          <a:p>
            <a:r>
              <a:rPr lang="it-IT" sz="24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Payoff</a:t>
            </a:r>
          </a:p>
          <a:p>
            <a:endParaRPr lang="it-IT" sz="24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it-IT" sz="24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Information</a:t>
            </a:r>
          </a:p>
        </p:txBody>
      </p:sp>
      <p:sp>
        <p:nvSpPr>
          <p:cNvPr id="18" name="Rettangolo con angoli arrotondati 17">
            <a:extLst>
              <a:ext uri="{FF2B5EF4-FFF2-40B4-BE49-F238E27FC236}">
                <a16:creationId xmlns:a16="http://schemas.microsoft.com/office/drawing/2014/main" id="{48508E57-0836-949C-C050-10ED332D279D}"/>
              </a:ext>
            </a:extLst>
          </p:cNvPr>
          <p:cNvSpPr/>
          <p:nvPr/>
        </p:nvSpPr>
        <p:spPr>
          <a:xfrm>
            <a:off x="826920" y="5504795"/>
            <a:ext cx="4413600" cy="3006000"/>
          </a:xfrm>
          <a:prstGeom prst="roundRect">
            <a:avLst>
              <a:gd name="adj" fmla="val 17127"/>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39">
            <a:extLst>
              <a:ext uri="{FF2B5EF4-FFF2-40B4-BE49-F238E27FC236}">
                <a16:creationId xmlns:a16="http://schemas.microsoft.com/office/drawing/2014/main" id="{EE033005-B059-CF74-0F40-F8C24B5D9FF6}"/>
              </a:ext>
            </a:extLst>
          </p:cNvPr>
          <p:cNvSpPr txBox="1"/>
          <p:nvPr/>
        </p:nvSpPr>
        <p:spPr>
          <a:xfrm>
            <a:off x="-829133" y="9989243"/>
            <a:ext cx="3954351" cy="254493"/>
          </a:xfrm>
          <a:prstGeom prst="rect">
            <a:avLst/>
          </a:prstGeom>
        </p:spPr>
        <p:txBody>
          <a:bodyPr wrap="square" lIns="0" tIns="0" rIns="0" bIns="0" rtlCol="0" anchor="t">
            <a:spAutoFit/>
          </a:bodyPr>
          <a:lstStyle/>
          <a:p>
            <a:pPr algn="ctr">
              <a:lnSpc>
                <a:spcPct val="107000"/>
              </a:lnSpc>
              <a:spcAft>
                <a:spcPts val="800"/>
              </a:spcAft>
            </a:pPr>
            <a:r>
              <a:rPr lang="it-IT" sz="1600" kern="100" dirty="0">
                <a:latin typeface="Aptos" panose="020B0004020202020204" pitchFamily="34" charset="0"/>
                <a:ea typeface="Aptos" panose="020B0004020202020204" pitchFamily="34" charset="0"/>
                <a:cs typeface="Times New Roman" panose="02020603050405020304" pitchFamily="18" charset="0"/>
              </a:rPr>
              <a:t>Source</a:t>
            </a:r>
            <a:r>
              <a:rPr lang="it-IT"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r>
              <a:rPr lang="it-IT" sz="1600" kern="100" dirty="0">
                <a:latin typeface="Aptos" panose="020B0004020202020204" pitchFamily="34" charset="0"/>
                <a:ea typeface="Aptos" panose="020B0004020202020204" pitchFamily="34" charset="0"/>
                <a:cs typeface="Times New Roman" panose="02020603050405020304" pitchFamily="18" charset="0"/>
              </a:rPr>
              <a:t>: Gibbons (1994) </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15779122"/>
      </p:ext>
    </p:extLst>
  </p:cSld>
  <p:clrMapOvr>
    <a:masterClrMapping/>
  </p:clrMapOvr>
  <mc:AlternateContent xmlns:mc="http://schemas.openxmlformats.org/markup-compatibility/2006" xmlns:p14="http://schemas.microsoft.com/office/powerpoint/2010/main">
    <mc:Choice Requires="p14">
      <p:transition spd="slow" p14:dur="2000" advTm="43753"/>
    </mc:Choice>
    <mc:Fallback xmlns="">
      <p:transition spd="slow" advTm="437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93EEAB9-A0B3-E3F5-C7BB-2A8FD5100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3" name="Freeform 3">
            <a:extLst>
              <a:ext uri="{FF2B5EF4-FFF2-40B4-BE49-F238E27FC236}">
                <a16:creationId xmlns:a16="http://schemas.microsoft.com/office/drawing/2014/main" id="{87936C1B-3149-ACC1-CBFB-F7BE51F7C372}"/>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4" name="Freeform 3">
            <a:extLst>
              <a:ext uri="{FF2B5EF4-FFF2-40B4-BE49-F238E27FC236}">
                <a16:creationId xmlns:a16="http://schemas.microsoft.com/office/drawing/2014/main" id="{3F8975DD-AB0A-5396-8BC8-6048496426C6}"/>
              </a:ext>
            </a:extLst>
          </p:cNvPr>
          <p:cNvSpPr/>
          <p:nvPr/>
        </p:nvSpPr>
        <p:spPr>
          <a:xfrm>
            <a:off x="14138687" y="-20404"/>
            <a:ext cx="2990849"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5" name="TextBox 39">
            <a:extLst>
              <a:ext uri="{FF2B5EF4-FFF2-40B4-BE49-F238E27FC236}">
                <a16:creationId xmlns:a16="http://schemas.microsoft.com/office/drawing/2014/main" id="{ED75DC03-0CBF-BE4D-0B54-0D31CDE37099}"/>
              </a:ext>
            </a:extLst>
          </p:cNvPr>
          <p:cNvSpPr txBox="1"/>
          <p:nvPr/>
        </p:nvSpPr>
        <p:spPr>
          <a:xfrm>
            <a:off x="14264431" y="4615999"/>
            <a:ext cx="3480841" cy="1165255"/>
          </a:xfrm>
          <a:prstGeom prst="rect">
            <a:avLst/>
          </a:prstGeom>
        </p:spPr>
        <p:txBody>
          <a:bodyPr wrap="square" lIns="0" tIns="0" rIns="0" bIns="0" rtlCol="0" anchor="t">
            <a:spAutoFit/>
          </a:bodyPr>
          <a:lstStyle/>
          <a:p>
            <a:pPr>
              <a:lnSpc>
                <a:spcPct val="107000"/>
              </a:lnSpc>
              <a:spcAft>
                <a:spcPts val="800"/>
              </a:spcAft>
            </a:pPr>
            <a:r>
              <a:rPr lang="it-IT" sz="3600" b="1" kern="100" dirty="0">
                <a:solidFill>
                  <a:schemeClr val="bg1">
                    <a:lumMod val="95000"/>
                  </a:schemeClr>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Nash Equilibrium</a:t>
            </a:r>
          </a:p>
        </p:txBody>
      </p:sp>
      <p:cxnSp>
        <p:nvCxnSpPr>
          <p:cNvPr id="7" name="Connettore diritto 6">
            <a:extLst>
              <a:ext uri="{FF2B5EF4-FFF2-40B4-BE49-F238E27FC236}">
                <a16:creationId xmlns:a16="http://schemas.microsoft.com/office/drawing/2014/main" id="{36141B77-0DDF-6683-9CD9-3BAE30343CF8}"/>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Immagine 9" descr="Immagine che contiene persona, vestiti, Viso umano, interno&#10;&#10;Descrizione generata automaticamente">
            <a:extLst>
              <a:ext uri="{FF2B5EF4-FFF2-40B4-BE49-F238E27FC236}">
                <a16:creationId xmlns:a16="http://schemas.microsoft.com/office/drawing/2014/main" id="{F5140CDC-C494-FF9D-998E-5AB1C79F1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93519" y="2644618"/>
            <a:ext cx="3390888" cy="5561246"/>
          </a:xfrm>
          <a:prstGeom prst="roundRect">
            <a:avLst>
              <a:gd name="adj" fmla="val 37246"/>
            </a:avLst>
          </a:prstGeom>
          <a:solidFill>
            <a:srgbClr val="FFFFFF">
              <a:shade val="85000"/>
            </a:srgbClr>
          </a:solidFill>
          <a:ln>
            <a:noFill/>
          </a:ln>
          <a:effectLst/>
        </p:spPr>
      </p:pic>
      <p:pic>
        <p:nvPicPr>
          <p:cNvPr id="11" name="Immagine 10" descr="Immagine che contiene Giochi e sport indoor, gioco da tavolo, Gioco da tavolo, scacchi&#10;&#10;Descrizione generata automaticamente">
            <a:extLst>
              <a:ext uri="{FF2B5EF4-FFF2-40B4-BE49-F238E27FC236}">
                <a16:creationId xmlns:a16="http://schemas.microsoft.com/office/drawing/2014/main" id="{56433E55-FE35-04B7-6A1D-56F65B639E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78862">
            <a:off x="11847237" y="5697942"/>
            <a:ext cx="4359441" cy="4359441"/>
          </a:xfrm>
          <a:prstGeom prst="rect">
            <a:avLst/>
          </a:prstGeom>
        </p:spPr>
      </p:pic>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2519BFF9-0B71-99FB-56C9-921BD4F505FC}"/>
                  </a:ext>
                </a:extLst>
              </p:cNvPr>
              <p:cNvSpPr txBox="1"/>
              <p:nvPr/>
            </p:nvSpPr>
            <p:spPr>
              <a:xfrm>
                <a:off x="871205" y="6286500"/>
                <a:ext cx="9538410" cy="2277803"/>
              </a:xfrm>
              <a:prstGeom prst="rect">
                <a:avLst/>
              </a:prstGeom>
              <a:noFill/>
            </p:spPr>
            <p:txBody>
              <a:bodyPr wrap="square" rtlCol="0">
                <a:spAutoFit/>
              </a:bodyPr>
              <a:lstStyle/>
              <a:p>
                <a:pPr algn="just"/>
                <a:r>
                  <a:rPr lang="it-IT" sz="2400" kern="100" dirty="0">
                    <a:latin typeface="Arial" panose="020B0604020202020204" pitchFamily="34" charset="0"/>
                    <a:ea typeface="Aptos" panose="020B0004020202020204" pitchFamily="34" charset="0"/>
                    <a:cs typeface="Arial" panose="020B0604020202020204" pitchFamily="34" charset="0"/>
                  </a:rPr>
                  <a:t>Given the game </a:t>
                </a:r>
                <a14:m>
                  <m:oMath xmlns:m="http://schemas.openxmlformats.org/officeDocument/2006/math">
                    <m:r>
                      <m:rPr>
                        <m:sty m:val="p"/>
                      </m:rPr>
                      <a:rPr lang="en-US" sz="2400">
                        <a:latin typeface="Cambria Math" panose="02040503050406030204" pitchFamily="18" charset="0"/>
                        <a:ea typeface="Aptos" panose="020B0004020202020204" pitchFamily="34" charset="0"/>
                        <a:cs typeface="Times New Roman" panose="02020603050405020304" pitchFamily="18" charset="0"/>
                      </a:rPr>
                      <m:t>Γ</m:t>
                    </m:r>
                  </m:oMath>
                </a14:m>
                <a:r>
                  <a:rPr lang="it-IT" sz="2400" kern="100" dirty="0">
                    <a:latin typeface="Arial" panose="020B0604020202020204" pitchFamily="34" charset="0"/>
                    <a:ea typeface="Aptos" panose="020B0004020202020204" pitchFamily="34" charset="0"/>
                    <a:cs typeface="Arial" panose="020B0604020202020204" pitchFamily="34" charset="0"/>
                  </a:rPr>
                  <a:t>, the</a:t>
                </a:r>
                <a:r>
                  <a:rPr lang="it-IT" sz="2400" kern="100" dirty="0">
                    <a:effectLst/>
                    <a:latin typeface="Arial" panose="020B0604020202020204" pitchFamily="34" charset="0"/>
                    <a:ea typeface="Aptos" panose="020B0004020202020204" pitchFamily="34" charset="0"/>
                    <a:cs typeface="Arial" panose="020B0604020202020204" pitchFamily="34" charset="0"/>
                  </a:rPr>
                  <a:t> strategy (</a:t>
                </a:r>
                <a14:m>
                  <m:oMath xmlns:m="http://schemas.openxmlformats.org/officeDocument/2006/math">
                    <m:sSubSup>
                      <m:sSubSupPr>
                        <m:ctrlPr>
                          <a:rPr lang="it-IT" sz="2400" i="1" smtClean="0">
                            <a:effectLst/>
                            <a:latin typeface="Cambria Math" panose="02040503050406030204" pitchFamily="18" charset="0"/>
                          </a:rPr>
                        </m:ctrlPr>
                      </m:sSubSupPr>
                      <m:e>
                        <m:r>
                          <a:rPr lang="it-IT" sz="2400" b="0" i="1" smtClean="0">
                            <a:effectLst/>
                            <a:latin typeface="Cambria Math" panose="02040503050406030204" pitchFamily="18" charset="0"/>
                          </a:rPr>
                          <m:t>𝑥</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it-IT" sz="2400" i="1">
                            <a:effectLst/>
                            <a:latin typeface="Cambria Math" panose="02040503050406030204" pitchFamily="18" charset="0"/>
                          </a:rPr>
                        </m:ctrlPr>
                      </m:sSubSupPr>
                      <m:e>
                        <m:r>
                          <a:rPr lang="it-IT" sz="2400" i="1">
                            <a:effectLst/>
                            <a:latin typeface="Cambria Math" panose="02040503050406030204" pitchFamily="18" charset="0"/>
                            <a:ea typeface="Calibri" panose="020F0502020204030204" pitchFamily="34" charset="0"/>
                            <a:cs typeface="Times New Roman" panose="02020603050405020304" pitchFamily="18" charset="0"/>
                          </a:rPr>
                          <m:t> </m:t>
                        </m:r>
                        <m:r>
                          <a:rPr lang="it-IT" sz="2400" b="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r>
                      <a:rPr lang="en-US" sz="2400" i="1">
                        <a:effectLst/>
                        <a:latin typeface="Cambria Math" panose="02040503050406030204" pitchFamily="18" charset="0"/>
                        <a:ea typeface="Calibri" panose="020F0502020204030204" pitchFamily="34" charset="0"/>
                        <a:cs typeface="Times New Roman" panose="02020603050405020304" pitchFamily="18" charset="0"/>
                      </a:rPr>
                      <m:t>, … ,</m:t>
                    </m:r>
                    <m:sSubSup>
                      <m:sSubSupPr>
                        <m:ctrlPr>
                          <a:rPr lang="it-IT" sz="2400" i="1">
                            <a:effectLst/>
                            <a:latin typeface="Cambria Math" panose="02040503050406030204" pitchFamily="18" charset="0"/>
                          </a:rPr>
                        </m:ctrlPr>
                      </m:sSubSupPr>
                      <m:e>
                        <m:r>
                          <a:rPr lang="it-IT" sz="2400" b="0" i="1" smtClean="0">
                            <a:effectLst/>
                            <a:latin typeface="Cambria Math" panose="02040503050406030204" pitchFamily="18" charset="0"/>
                            <a:ea typeface="Calibri" panose="020F0502020204030204" pitchFamily="34" charset="0"/>
                            <a:cs typeface="Times New Roman" panose="02020603050405020304" pitchFamily="18" charset="0"/>
                          </a:rPr>
                          <m:t>𝑥</m:t>
                        </m:r>
                      </m:e>
                      <m:sub>
                        <m:r>
                          <a:rPr lang="it-IT" sz="2400" i="1">
                            <a:effectLst/>
                            <a:latin typeface="Cambria Math" panose="02040503050406030204" pitchFamily="18" charset="0"/>
                            <a:ea typeface="Calibri" panose="020F0502020204030204" pitchFamily="34" charset="0"/>
                            <a:cs typeface="Times New Roman" panose="02020603050405020304" pitchFamily="18" charset="0"/>
                          </a:rPr>
                          <m:t>𝑛</m:t>
                        </m:r>
                      </m:sub>
                      <m:sup>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it-IT" sz="2400" kern="100" dirty="0">
                    <a:effectLst/>
                    <a:latin typeface="Arial" panose="020B0604020202020204" pitchFamily="34" charset="0"/>
                    <a:ea typeface="Aptos" panose="020B0004020202020204" pitchFamily="34" charset="0"/>
                    <a:cs typeface="Arial" panose="020B0604020202020204" pitchFamily="34" charset="0"/>
                  </a:rPr>
                  <a:t>) </a:t>
                </a:r>
                <a:r>
                  <a:rPr lang="en-US" sz="2400" kern="100" dirty="0">
                    <a:latin typeface="Arial" panose="020B0604020202020204" pitchFamily="34" charset="0"/>
                    <a:ea typeface="Aptos" panose="020B0004020202020204" pitchFamily="34" charset="0"/>
                    <a:cs typeface="Arial" panose="020B0604020202020204" pitchFamily="34" charset="0"/>
                  </a:rPr>
                  <a:t>can be defined as a </a:t>
                </a:r>
                <a:r>
                  <a:rPr lang="en-US" sz="2400" b="1" kern="100" dirty="0">
                    <a:latin typeface="Arial" panose="020B0604020202020204" pitchFamily="34" charset="0"/>
                    <a:ea typeface="Aptos" panose="020B0004020202020204" pitchFamily="34" charset="0"/>
                    <a:cs typeface="Arial" panose="020B0604020202020204" pitchFamily="34" charset="0"/>
                  </a:rPr>
                  <a:t>Nash Equilibrium </a:t>
                </a:r>
                <a:r>
                  <a:rPr lang="en-US" sz="2400" kern="100" dirty="0">
                    <a:latin typeface="Arial" panose="020B0604020202020204" pitchFamily="34" charset="0"/>
                    <a:ea typeface="Aptos" panose="020B0004020202020204" pitchFamily="34" charset="0"/>
                    <a:cs typeface="Arial" panose="020B0604020202020204" pitchFamily="34" charset="0"/>
                  </a:rPr>
                  <a:t>if for each player </a:t>
                </a:r>
                <a:r>
                  <a:rPr lang="it-IT" sz="2400" kern="100" dirty="0">
                    <a:effectLst/>
                    <a:latin typeface="Arial" panose="020B0604020202020204" pitchFamily="34" charset="0"/>
                    <a:ea typeface="Aptos" panose="020B0004020202020204" pitchFamily="34" charset="0"/>
                    <a:cs typeface="Arial" panose="020B0604020202020204" pitchFamily="34" charset="0"/>
                  </a:rPr>
                  <a:t>i, </a:t>
                </a:r>
                <a14:m>
                  <m:oMath xmlns:m="http://schemas.openxmlformats.org/officeDocument/2006/math">
                    <m:sSubSup>
                      <m:sSubSupPr>
                        <m:ctrlPr>
                          <a:rPr lang="it-IT" sz="2400" i="1">
                            <a:latin typeface="Cambria Math" panose="02040503050406030204" pitchFamily="18" charset="0"/>
                          </a:rPr>
                        </m:ctrlPr>
                      </m:sSubSupPr>
                      <m:e>
                        <m:r>
                          <a:rPr lang="it-IT" sz="2400" b="0" i="1" smtClean="0">
                            <a:latin typeface="Cambria Math" panose="02040503050406030204" pitchFamily="18" charset="0"/>
                          </a:rPr>
                          <m:t>𝑥</m:t>
                        </m:r>
                      </m:e>
                      <m:sub>
                        <m:r>
                          <a:rPr lang="en-US" sz="2400" i="1">
                            <a:latin typeface="Cambria Math" panose="02040503050406030204" pitchFamily="18" charset="0"/>
                          </a:rPr>
                          <m:t>𝑖</m:t>
                        </m:r>
                      </m:sub>
                      <m:sup>
                        <m:r>
                          <a:rPr lang="en-US" sz="2400" i="1">
                            <a:latin typeface="Cambria Math" panose="02040503050406030204" pitchFamily="18" charset="0"/>
                          </a:rPr>
                          <m:t>∗</m:t>
                        </m:r>
                      </m:sup>
                    </m:sSubSup>
                  </m:oMath>
                </a14:m>
                <a:r>
                  <a:rPr lang="it-IT" sz="2400" dirty="0">
                    <a:latin typeface="Arial" panose="020B0604020202020204" pitchFamily="34" charset="0"/>
                    <a:cs typeface="Arial" panose="020B0604020202020204" pitchFamily="34" charset="0"/>
                  </a:rPr>
                  <a:t> i</a:t>
                </a:r>
                <a:r>
                  <a:rPr lang="en-US" sz="2400" kern="100" dirty="0">
                    <a:latin typeface="Arial" panose="020B0604020202020204" pitchFamily="34" charset="0"/>
                    <a:ea typeface="Aptos" panose="020B0004020202020204" pitchFamily="34" charset="0"/>
                    <a:cs typeface="Arial" panose="020B0604020202020204" pitchFamily="34" charset="0"/>
                  </a:rPr>
                  <a:t>s the player i’s best response to the strategies of the other </a:t>
                </a:r>
                <a:r>
                  <a:rPr lang="it-IT" sz="2400" kern="100" dirty="0">
                    <a:effectLst/>
                    <a:latin typeface="Arial" panose="020B0604020202020204" pitchFamily="34" charset="0"/>
                    <a:ea typeface="Aptos" panose="020B0004020202020204" pitchFamily="34" charset="0"/>
                    <a:cs typeface="Arial" panose="020B0604020202020204" pitchFamily="34" charset="0"/>
                  </a:rPr>
                  <a:t>n – 1 players:</a:t>
                </a:r>
              </a:p>
              <a:p>
                <a:endParaRPr lang="it-IT" sz="2400" kern="100" dirty="0">
                  <a:latin typeface="Arial" panose="020B0604020202020204" pitchFamily="34" charset="0"/>
                  <a:ea typeface="Aptos" panose="020B0004020202020204" pitchFamily="34" charset="0"/>
                  <a:cs typeface="Arial" panose="020B0604020202020204" pitchFamily="34" charset="0"/>
                </a:endParaRPr>
              </a:p>
              <a:p>
                <a14:m>
                  <m:oMath xmlns:m="http://schemas.openxmlformats.org/officeDocument/2006/math">
                    <m:sSub>
                      <m:sSubPr>
                        <m:ctrlPr>
                          <a:rPr lang="it-IT" sz="2800" i="1" smtClean="0">
                            <a:effectLst/>
                            <a:latin typeface="Cambria Math" panose="02040503050406030204" pitchFamily="18" charset="0"/>
                            <a:ea typeface="Calibri" panose="020F0502020204030204" pitchFamily="34" charset="0"/>
                          </a:rPr>
                        </m:ctrlPr>
                      </m:sSubPr>
                      <m:e>
                        <m:r>
                          <a:rPr lang="it-IT" sz="2800" i="1" smtClean="0">
                            <a:effectLst/>
                            <a:latin typeface="Cambria Math" panose="02040503050406030204" pitchFamily="18" charset="0"/>
                            <a:ea typeface="Cambria Math" panose="02040503050406030204" pitchFamily="18" charset="0"/>
                          </a:rPr>
                          <m:t>𝜋</m:t>
                        </m:r>
                      </m:e>
                      <m:sub>
                        <m:r>
                          <a:rPr lang="it-IT" sz="2800" i="1">
                            <a:effectLst/>
                            <a:latin typeface="Cambria Math" panose="02040503050406030204" pitchFamily="18" charset="0"/>
                            <a:ea typeface="Calibri" panose="020F0502020204030204" pitchFamily="34" charset="0"/>
                          </a:rPr>
                          <m:t>𝑖</m:t>
                        </m:r>
                      </m:sub>
                    </m:sSub>
                    <m:d>
                      <m:dPr>
                        <m:ctrlPr>
                          <a:rPr lang="it-IT" sz="2800" i="1">
                            <a:effectLst/>
                            <a:latin typeface="Cambria Math" panose="02040503050406030204" pitchFamily="18" charset="0"/>
                            <a:ea typeface="Calibri" panose="020F0502020204030204" pitchFamily="34" charset="0"/>
                          </a:rPr>
                        </m:ctrlPr>
                      </m:dPr>
                      <m:e>
                        <m:sSubSup>
                          <m:sSubSupPr>
                            <m:ctrlPr>
                              <a:rPr lang="it-IT" sz="2800" i="1">
                                <a:effectLst/>
                                <a:latin typeface="Cambria Math" panose="02040503050406030204" pitchFamily="18" charset="0"/>
                                <a:ea typeface="Calibri" panose="020F0502020204030204" pitchFamily="34" charset="0"/>
                              </a:rPr>
                            </m:ctrlPr>
                          </m:sSubSupPr>
                          <m:e>
                            <m:r>
                              <a:rPr lang="it-IT" sz="2800" b="0" i="1" smtClean="0">
                                <a:effectLst/>
                                <a:latin typeface="Cambria Math" panose="02040503050406030204" pitchFamily="18" charset="0"/>
                                <a:ea typeface="Calibri" panose="020F0502020204030204" pitchFamily="34" charset="0"/>
                              </a:rPr>
                              <m:t>𝑥</m:t>
                            </m:r>
                          </m:e>
                          <m:sub>
                            <m:r>
                              <a:rPr lang="en-US" sz="2800" i="1">
                                <a:effectLst/>
                                <a:latin typeface="Cambria Math" panose="02040503050406030204" pitchFamily="18" charset="0"/>
                                <a:ea typeface="Calibri" panose="020F0502020204030204" pitchFamily="34" charset="0"/>
                              </a:rPr>
                              <m:t>1</m:t>
                            </m:r>
                          </m:sub>
                          <m:sup>
                            <m:r>
                              <a:rPr lang="en-US" sz="2800" i="1">
                                <a:effectLst/>
                                <a:latin typeface="Cambria Math" panose="02040503050406030204" pitchFamily="18" charset="0"/>
                                <a:ea typeface="Calibri" panose="020F0502020204030204" pitchFamily="34" charset="0"/>
                              </a:rPr>
                              <m:t>∗</m:t>
                            </m:r>
                          </m:sup>
                        </m:sSubSup>
                        <m:r>
                          <a:rPr lang="en-US" sz="2800" i="1">
                            <a:effectLst/>
                            <a:latin typeface="Cambria Math" panose="02040503050406030204" pitchFamily="18" charset="0"/>
                            <a:ea typeface="Calibri" panose="020F0502020204030204" pitchFamily="34" charset="0"/>
                          </a:rPr>
                          <m:t>,…,</m:t>
                        </m:r>
                        <m:sSubSup>
                          <m:sSubSupPr>
                            <m:ctrlPr>
                              <a:rPr lang="it-IT" sz="2800" i="1">
                                <a:effectLst/>
                                <a:latin typeface="Cambria Math" panose="02040503050406030204" pitchFamily="18" charset="0"/>
                                <a:ea typeface="Calibri" panose="020F0502020204030204" pitchFamily="34" charset="0"/>
                              </a:rPr>
                            </m:ctrlPr>
                          </m:sSubSupPr>
                          <m:e>
                            <m:r>
                              <a:rPr lang="it-IT" sz="2800" b="0" i="1" smtClean="0">
                                <a:effectLst/>
                                <a:latin typeface="Cambria Math" panose="02040503050406030204" pitchFamily="18" charset="0"/>
                                <a:ea typeface="Calibri" panose="020F0502020204030204" pitchFamily="34" charset="0"/>
                              </a:rPr>
                              <m:t>𝑥</m:t>
                            </m:r>
                          </m:e>
                          <m:sub>
                            <m:r>
                              <a:rPr lang="it-IT" sz="2800" i="1">
                                <a:effectLst/>
                                <a:latin typeface="Cambria Math" panose="02040503050406030204" pitchFamily="18" charset="0"/>
                                <a:ea typeface="Calibri" panose="020F0502020204030204" pitchFamily="34" charset="0"/>
                              </a:rPr>
                              <m:t>𝑖</m:t>
                            </m:r>
                            <m:r>
                              <a:rPr lang="en-US" sz="2800" i="1">
                                <a:effectLst/>
                                <a:latin typeface="Cambria Math" panose="02040503050406030204" pitchFamily="18" charset="0"/>
                                <a:ea typeface="Calibri" panose="020F0502020204030204" pitchFamily="34" charset="0"/>
                              </a:rPr>
                              <m:t>−1</m:t>
                            </m:r>
                          </m:sub>
                          <m:sup>
                            <m:r>
                              <a:rPr lang="en-US" sz="2800" i="1">
                                <a:effectLst/>
                                <a:latin typeface="Cambria Math" panose="02040503050406030204" pitchFamily="18" charset="0"/>
                                <a:ea typeface="Calibri" panose="020F0502020204030204" pitchFamily="34" charset="0"/>
                              </a:rPr>
                              <m:t>∗</m:t>
                            </m:r>
                          </m:sup>
                        </m:sSubSup>
                        <m:r>
                          <a:rPr lang="en-US" sz="2800" i="1">
                            <a:effectLst/>
                            <a:latin typeface="Cambria Math" panose="02040503050406030204" pitchFamily="18" charset="0"/>
                            <a:ea typeface="Calibri" panose="020F0502020204030204" pitchFamily="34" charset="0"/>
                          </a:rPr>
                          <m:t>,</m:t>
                        </m:r>
                        <m:sSubSup>
                          <m:sSubSupPr>
                            <m:ctrlPr>
                              <a:rPr lang="it-IT" sz="2800" i="1">
                                <a:effectLst/>
                                <a:latin typeface="Cambria Math" panose="02040503050406030204" pitchFamily="18" charset="0"/>
                                <a:ea typeface="Calibri" panose="020F0502020204030204" pitchFamily="34" charset="0"/>
                              </a:rPr>
                            </m:ctrlPr>
                          </m:sSubSupPr>
                          <m:e>
                            <m:r>
                              <a:rPr lang="it-IT" sz="2800" b="0" i="1" smtClean="0">
                                <a:effectLst/>
                                <a:latin typeface="Cambria Math" panose="02040503050406030204" pitchFamily="18" charset="0"/>
                                <a:ea typeface="Calibri" panose="020F0502020204030204" pitchFamily="34" charset="0"/>
                              </a:rPr>
                              <m:t>𝑥</m:t>
                            </m:r>
                          </m:e>
                          <m:sub>
                            <m:r>
                              <a:rPr lang="it-IT" sz="2800" i="1">
                                <a:effectLst/>
                                <a:latin typeface="Cambria Math" panose="02040503050406030204" pitchFamily="18" charset="0"/>
                                <a:ea typeface="Calibri" panose="020F0502020204030204" pitchFamily="34" charset="0"/>
                              </a:rPr>
                              <m:t>𝑖</m:t>
                            </m:r>
                          </m:sub>
                          <m:sup>
                            <m:r>
                              <a:rPr lang="en-US" sz="2800" i="1">
                                <a:effectLst/>
                                <a:latin typeface="Cambria Math" panose="02040503050406030204" pitchFamily="18" charset="0"/>
                                <a:ea typeface="Calibri" panose="020F0502020204030204" pitchFamily="34" charset="0"/>
                              </a:rPr>
                              <m:t>∗</m:t>
                            </m:r>
                          </m:sup>
                        </m:sSubSup>
                        <m:r>
                          <a:rPr lang="en-US" sz="2800" i="1">
                            <a:effectLst/>
                            <a:latin typeface="Cambria Math" panose="02040503050406030204" pitchFamily="18" charset="0"/>
                            <a:ea typeface="Calibri" panose="020F0502020204030204" pitchFamily="34" charset="0"/>
                          </a:rPr>
                          <m:t>,</m:t>
                        </m:r>
                        <m:sSubSup>
                          <m:sSubSupPr>
                            <m:ctrlPr>
                              <a:rPr lang="it-IT" sz="2800" i="1">
                                <a:effectLst/>
                                <a:latin typeface="Cambria Math" panose="02040503050406030204" pitchFamily="18" charset="0"/>
                                <a:ea typeface="Calibri" panose="020F0502020204030204" pitchFamily="34" charset="0"/>
                              </a:rPr>
                            </m:ctrlPr>
                          </m:sSubSupPr>
                          <m:e>
                            <m:r>
                              <a:rPr lang="it-IT" sz="2800" b="0" i="1" smtClean="0">
                                <a:effectLst/>
                                <a:latin typeface="Cambria Math" panose="02040503050406030204" pitchFamily="18" charset="0"/>
                                <a:ea typeface="Calibri" panose="020F0502020204030204" pitchFamily="34" charset="0"/>
                              </a:rPr>
                              <m:t>𝑥</m:t>
                            </m:r>
                          </m:e>
                          <m:sub>
                            <m:r>
                              <a:rPr lang="it-IT" sz="2800" i="1">
                                <a:effectLst/>
                                <a:latin typeface="Cambria Math" panose="02040503050406030204" pitchFamily="18" charset="0"/>
                                <a:ea typeface="Calibri" panose="020F0502020204030204" pitchFamily="34" charset="0"/>
                              </a:rPr>
                              <m:t>𝑖</m:t>
                            </m:r>
                            <m:r>
                              <a:rPr lang="en-US" sz="2800" i="1">
                                <a:effectLst/>
                                <a:latin typeface="Cambria Math" panose="02040503050406030204" pitchFamily="18" charset="0"/>
                                <a:ea typeface="Calibri" panose="020F0502020204030204" pitchFamily="34" charset="0"/>
                              </a:rPr>
                              <m:t>+1</m:t>
                            </m:r>
                          </m:sub>
                          <m:sup>
                            <m:r>
                              <a:rPr lang="en-US" sz="2800" i="1">
                                <a:effectLst/>
                                <a:latin typeface="Cambria Math" panose="02040503050406030204" pitchFamily="18" charset="0"/>
                                <a:ea typeface="Calibri" panose="020F0502020204030204" pitchFamily="34" charset="0"/>
                              </a:rPr>
                              <m:t>∗</m:t>
                            </m:r>
                          </m:sup>
                        </m:sSubSup>
                        <m:r>
                          <a:rPr lang="en-US" sz="2800" i="1">
                            <a:effectLst/>
                            <a:latin typeface="Cambria Math" panose="02040503050406030204" pitchFamily="18" charset="0"/>
                            <a:ea typeface="Calibri" panose="020F0502020204030204" pitchFamily="34" charset="0"/>
                          </a:rPr>
                          <m:t>,…,</m:t>
                        </m:r>
                        <m:sSubSup>
                          <m:sSubSupPr>
                            <m:ctrlPr>
                              <a:rPr lang="it-IT" sz="2800" i="1">
                                <a:effectLst/>
                                <a:latin typeface="Cambria Math" panose="02040503050406030204" pitchFamily="18" charset="0"/>
                                <a:ea typeface="Calibri" panose="020F0502020204030204" pitchFamily="34" charset="0"/>
                              </a:rPr>
                            </m:ctrlPr>
                          </m:sSubSupPr>
                          <m:e>
                            <m:r>
                              <a:rPr lang="it-IT" sz="2800" b="0" i="1" smtClean="0">
                                <a:effectLst/>
                                <a:latin typeface="Cambria Math" panose="02040503050406030204" pitchFamily="18" charset="0"/>
                                <a:ea typeface="Calibri" panose="020F0502020204030204" pitchFamily="34" charset="0"/>
                              </a:rPr>
                              <m:t>𝑥</m:t>
                            </m:r>
                          </m:e>
                          <m:sub>
                            <m:r>
                              <a:rPr lang="it-IT" sz="2800" i="1">
                                <a:effectLst/>
                                <a:latin typeface="Cambria Math" panose="02040503050406030204" pitchFamily="18" charset="0"/>
                                <a:ea typeface="Calibri" panose="020F0502020204030204" pitchFamily="34" charset="0"/>
                              </a:rPr>
                              <m:t>𝑛</m:t>
                            </m:r>
                          </m:sub>
                          <m:sup>
                            <m:r>
                              <a:rPr lang="en-US" sz="2800" i="1">
                                <a:effectLst/>
                                <a:latin typeface="Cambria Math" panose="02040503050406030204" pitchFamily="18" charset="0"/>
                                <a:ea typeface="Calibri" panose="020F0502020204030204" pitchFamily="34" charset="0"/>
                              </a:rPr>
                              <m:t>∗</m:t>
                            </m:r>
                          </m:sup>
                        </m:sSubSup>
                      </m:e>
                    </m:d>
                    <m:r>
                      <a:rPr lang="en-US" sz="2800" i="1">
                        <a:effectLst/>
                        <a:latin typeface="Cambria Math" panose="02040503050406030204" pitchFamily="18" charset="0"/>
                        <a:ea typeface="Calibri" panose="020F0502020204030204" pitchFamily="34" charset="0"/>
                      </a:rPr>
                      <m:t>≥</m:t>
                    </m:r>
                    <m:sSub>
                      <m:sSubPr>
                        <m:ctrlPr>
                          <a:rPr lang="it-IT" sz="2800" i="1">
                            <a:effectLst/>
                            <a:latin typeface="Cambria Math" panose="02040503050406030204" pitchFamily="18" charset="0"/>
                            <a:ea typeface="Calibri" panose="020F0502020204030204" pitchFamily="34" charset="0"/>
                          </a:rPr>
                        </m:ctrlPr>
                      </m:sSubPr>
                      <m:e>
                        <m:r>
                          <a:rPr lang="it-IT" sz="2800" i="1">
                            <a:latin typeface="Cambria Math" panose="02040503050406030204" pitchFamily="18" charset="0"/>
                            <a:ea typeface="Cambria Math" panose="02040503050406030204" pitchFamily="18" charset="0"/>
                          </a:rPr>
                          <m:t>𝜋</m:t>
                        </m:r>
                      </m:e>
                      <m:sub>
                        <m:r>
                          <a:rPr lang="it-IT" sz="2800" i="1">
                            <a:effectLst/>
                            <a:latin typeface="Cambria Math" panose="02040503050406030204" pitchFamily="18" charset="0"/>
                            <a:ea typeface="Calibri" panose="020F0502020204030204" pitchFamily="34" charset="0"/>
                          </a:rPr>
                          <m:t>𝑖</m:t>
                        </m:r>
                      </m:sub>
                    </m:sSub>
                    <m:d>
                      <m:dPr>
                        <m:ctrlPr>
                          <a:rPr lang="it-IT" sz="2800" i="1">
                            <a:effectLst/>
                            <a:latin typeface="Cambria Math" panose="02040503050406030204" pitchFamily="18" charset="0"/>
                            <a:ea typeface="Calibri" panose="020F0502020204030204" pitchFamily="34" charset="0"/>
                          </a:rPr>
                        </m:ctrlPr>
                      </m:dPr>
                      <m:e>
                        <m:sSubSup>
                          <m:sSubSupPr>
                            <m:ctrlPr>
                              <a:rPr lang="it-IT" sz="2800" i="1">
                                <a:effectLst/>
                                <a:latin typeface="Cambria Math" panose="02040503050406030204" pitchFamily="18" charset="0"/>
                                <a:ea typeface="Calibri" panose="020F0502020204030204" pitchFamily="34" charset="0"/>
                              </a:rPr>
                            </m:ctrlPr>
                          </m:sSubSupPr>
                          <m:e>
                            <m:r>
                              <a:rPr lang="it-IT" sz="2800" b="0" i="1" smtClean="0">
                                <a:effectLst/>
                                <a:latin typeface="Cambria Math" panose="02040503050406030204" pitchFamily="18" charset="0"/>
                                <a:ea typeface="Calibri" panose="020F0502020204030204" pitchFamily="34" charset="0"/>
                              </a:rPr>
                              <m:t>𝑥</m:t>
                            </m:r>
                          </m:e>
                          <m:sub>
                            <m:r>
                              <a:rPr lang="en-US" sz="2800" i="1">
                                <a:effectLst/>
                                <a:latin typeface="Cambria Math" panose="02040503050406030204" pitchFamily="18" charset="0"/>
                                <a:ea typeface="Calibri" panose="020F0502020204030204" pitchFamily="34" charset="0"/>
                              </a:rPr>
                              <m:t>1</m:t>
                            </m:r>
                          </m:sub>
                          <m:sup>
                            <m:r>
                              <a:rPr lang="en-US" sz="2800" i="1">
                                <a:effectLst/>
                                <a:latin typeface="Cambria Math" panose="02040503050406030204" pitchFamily="18" charset="0"/>
                                <a:ea typeface="Calibri" panose="020F0502020204030204" pitchFamily="34" charset="0"/>
                              </a:rPr>
                              <m:t>∗</m:t>
                            </m:r>
                          </m:sup>
                        </m:sSubSup>
                        <m:r>
                          <a:rPr lang="en-US" sz="2800" i="1">
                            <a:effectLst/>
                            <a:latin typeface="Cambria Math" panose="02040503050406030204" pitchFamily="18" charset="0"/>
                            <a:ea typeface="Calibri" panose="020F0502020204030204" pitchFamily="34" charset="0"/>
                          </a:rPr>
                          <m:t>,…,</m:t>
                        </m:r>
                        <m:sSubSup>
                          <m:sSubSupPr>
                            <m:ctrlPr>
                              <a:rPr lang="it-IT" sz="2800" i="1">
                                <a:effectLst/>
                                <a:latin typeface="Cambria Math" panose="02040503050406030204" pitchFamily="18" charset="0"/>
                                <a:ea typeface="Calibri" panose="020F0502020204030204" pitchFamily="34" charset="0"/>
                              </a:rPr>
                            </m:ctrlPr>
                          </m:sSubSupPr>
                          <m:e>
                            <m:r>
                              <a:rPr lang="it-IT" sz="2800" b="0" i="1" smtClean="0">
                                <a:effectLst/>
                                <a:latin typeface="Cambria Math" panose="02040503050406030204" pitchFamily="18" charset="0"/>
                                <a:ea typeface="Calibri" panose="020F0502020204030204" pitchFamily="34" charset="0"/>
                              </a:rPr>
                              <m:t>𝑥</m:t>
                            </m:r>
                          </m:e>
                          <m:sub>
                            <m:r>
                              <a:rPr lang="it-IT" sz="2800" i="1">
                                <a:effectLst/>
                                <a:latin typeface="Cambria Math" panose="02040503050406030204" pitchFamily="18" charset="0"/>
                                <a:ea typeface="Calibri" panose="020F0502020204030204" pitchFamily="34" charset="0"/>
                              </a:rPr>
                              <m:t>𝑖</m:t>
                            </m:r>
                            <m:r>
                              <a:rPr lang="en-US" sz="2800" i="1">
                                <a:effectLst/>
                                <a:latin typeface="Cambria Math" panose="02040503050406030204" pitchFamily="18" charset="0"/>
                                <a:ea typeface="Calibri" panose="020F0502020204030204" pitchFamily="34" charset="0"/>
                              </a:rPr>
                              <m:t>−1</m:t>
                            </m:r>
                          </m:sub>
                          <m:sup>
                            <m:r>
                              <a:rPr lang="en-US" sz="2800" i="1">
                                <a:effectLst/>
                                <a:latin typeface="Cambria Math" panose="02040503050406030204" pitchFamily="18" charset="0"/>
                                <a:ea typeface="Calibri" panose="020F0502020204030204" pitchFamily="34" charset="0"/>
                              </a:rPr>
                              <m:t>∗</m:t>
                            </m:r>
                          </m:sup>
                        </m:sSubSup>
                        <m:r>
                          <a:rPr lang="en-US" sz="2800" i="1">
                            <a:effectLst/>
                            <a:latin typeface="Cambria Math" panose="02040503050406030204" pitchFamily="18" charset="0"/>
                            <a:ea typeface="Calibri" panose="020F0502020204030204" pitchFamily="34" charset="0"/>
                          </a:rPr>
                          <m:t>,</m:t>
                        </m:r>
                        <m:sSub>
                          <m:sSubPr>
                            <m:ctrlPr>
                              <a:rPr lang="it-IT" sz="2800" i="1">
                                <a:effectLst/>
                                <a:latin typeface="Cambria Math" panose="02040503050406030204" pitchFamily="18" charset="0"/>
                                <a:ea typeface="Calibri" panose="020F0502020204030204" pitchFamily="34" charset="0"/>
                              </a:rPr>
                            </m:ctrlPr>
                          </m:sSubPr>
                          <m:e>
                            <m:r>
                              <m:rPr>
                                <m:sty m:val="p"/>
                              </m:rPr>
                              <a:rPr lang="it-IT" sz="2800" b="0" i="0" smtClean="0">
                                <a:effectLst/>
                                <a:latin typeface="Cambria Math" panose="02040503050406030204" pitchFamily="18" charset="0"/>
                                <a:ea typeface="Calibri" panose="020F0502020204030204" pitchFamily="34" charset="0"/>
                              </a:rPr>
                              <m:t>x</m:t>
                            </m:r>
                          </m:e>
                          <m:sub>
                            <m:r>
                              <m:rPr>
                                <m:sty m:val="p"/>
                              </m:rPr>
                              <a:rPr lang="en-US" sz="2800">
                                <a:effectLst/>
                                <a:latin typeface="Cambria Math" panose="02040503050406030204" pitchFamily="18" charset="0"/>
                                <a:ea typeface="Calibri" panose="020F0502020204030204" pitchFamily="34" charset="0"/>
                              </a:rPr>
                              <m:t>i</m:t>
                            </m:r>
                          </m:sub>
                        </m:sSub>
                        <m:r>
                          <a:rPr lang="en-US" sz="2800" i="1">
                            <a:effectLst/>
                            <a:latin typeface="Cambria Math" panose="02040503050406030204" pitchFamily="18" charset="0"/>
                            <a:ea typeface="Calibri" panose="020F0502020204030204" pitchFamily="34" charset="0"/>
                          </a:rPr>
                          <m:t>,</m:t>
                        </m:r>
                        <m:sSubSup>
                          <m:sSubSupPr>
                            <m:ctrlPr>
                              <a:rPr lang="it-IT" sz="2800" i="1">
                                <a:effectLst/>
                                <a:latin typeface="Cambria Math" panose="02040503050406030204" pitchFamily="18" charset="0"/>
                                <a:ea typeface="Calibri" panose="020F0502020204030204" pitchFamily="34" charset="0"/>
                              </a:rPr>
                            </m:ctrlPr>
                          </m:sSubSupPr>
                          <m:e>
                            <m:r>
                              <a:rPr lang="it-IT" sz="2800" b="0" i="1" smtClean="0">
                                <a:effectLst/>
                                <a:latin typeface="Cambria Math" panose="02040503050406030204" pitchFamily="18" charset="0"/>
                                <a:ea typeface="Calibri" panose="020F0502020204030204" pitchFamily="34" charset="0"/>
                              </a:rPr>
                              <m:t>𝑥</m:t>
                            </m:r>
                          </m:e>
                          <m:sub>
                            <m:r>
                              <a:rPr lang="it-IT" sz="2800" i="1">
                                <a:effectLst/>
                                <a:latin typeface="Cambria Math" panose="02040503050406030204" pitchFamily="18" charset="0"/>
                                <a:ea typeface="Calibri" panose="020F0502020204030204" pitchFamily="34" charset="0"/>
                              </a:rPr>
                              <m:t>𝑖</m:t>
                            </m:r>
                            <m:r>
                              <a:rPr lang="en-US" sz="2800" i="1">
                                <a:effectLst/>
                                <a:latin typeface="Cambria Math" panose="02040503050406030204" pitchFamily="18" charset="0"/>
                                <a:ea typeface="Calibri" panose="020F0502020204030204" pitchFamily="34" charset="0"/>
                              </a:rPr>
                              <m:t>+1</m:t>
                            </m:r>
                          </m:sub>
                          <m:sup>
                            <m:r>
                              <a:rPr lang="en-US" sz="2800" i="1">
                                <a:effectLst/>
                                <a:latin typeface="Cambria Math" panose="02040503050406030204" pitchFamily="18" charset="0"/>
                                <a:ea typeface="Calibri" panose="020F0502020204030204" pitchFamily="34" charset="0"/>
                              </a:rPr>
                              <m:t>∗</m:t>
                            </m:r>
                          </m:sup>
                        </m:sSubSup>
                        <m:r>
                          <a:rPr lang="en-US" sz="2800" i="1">
                            <a:effectLst/>
                            <a:latin typeface="Cambria Math" panose="02040503050406030204" pitchFamily="18" charset="0"/>
                            <a:ea typeface="Calibri" panose="020F0502020204030204" pitchFamily="34" charset="0"/>
                          </a:rPr>
                          <m:t>,…,</m:t>
                        </m:r>
                        <m:sSubSup>
                          <m:sSubSupPr>
                            <m:ctrlPr>
                              <a:rPr lang="it-IT" sz="2800" i="1">
                                <a:effectLst/>
                                <a:latin typeface="Cambria Math" panose="02040503050406030204" pitchFamily="18" charset="0"/>
                                <a:ea typeface="Calibri" panose="020F0502020204030204" pitchFamily="34" charset="0"/>
                              </a:rPr>
                            </m:ctrlPr>
                          </m:sSubSupPr>
                          <m:e>
                            <m:r>
                              <a:rPr lang="it-IT" sz="2800" b="0" i="1" smtClean="0">
                                <a:effectLst/>
                                <a:latin typeface="Cambria Math" panose="02040503050406030204" pitchFamily="18" charset="0"/>
                                <a:ea typeface="Calibri" panose="020F0502020204030204" pitchFamily="34" charset="0"/>
                              </a:rPr>
                              <m:t>𝑥</m:t>
                            </m:r>
                          </m:e>
                          <m:sub>
                            <m:r>
                              <a:rPr lang="it-IT" sz="2800" i="1">
                                <a:effectLst/>
                                <a:latin typeface="Cambria Math" panose="02040503050406030204" pitchFamily="18" charset="0"/>
                                <a:ea typeface="Calibri" panose="020F0502020204030204" pitchFamily="34" charset="0"/>
                              </a:rPr>
                              <m:t>𝑛</m:t>
                            </m:r>
                          </m:sub>
                          <m:sup>
                            <m:r>
                              <a:rPr lang="en-US" sz="2800" i="1">
                                <a:effectLst/>
                                <a:latin typeface="Cambria Math" panose="02040503050406030204" pitchFamily="18" charset="0"/>
                                <a:ea typeface="Calibri" panose="020F0502020204030204" pitchFamily="34" charset="0"/>
                              </a:rPr>
                              <m:t>∗</m:t>
                            </m:r>
                          </m:sup>
                        </m:sSubSup>
                      </m:e>
                    </m:d>
                    <m:r>
                      <a:rPr lang="en-US" sz="2800" i="1">
                        <a:effectLst/>
                        <a:latin typeface="Cambria Math" panose="02040503050406030204" pitchFamily="18" charset="0"/>
                        <a:ea typeface="Calibri" panose="020F0502020204030204" pitchFamily="34" charset="0"/>
                      </a:rPr>
                      <m:t> </m:t>
                    </m:r>
                  </m:oMath>
                </a14:m>
                <a:r>
                  <a:rPr lang="en-US" sz="2800" dirty="0">
                    <a:effectLst/>
                    <a:latin typeface="Arial" panose="020B0604020202020204" pitchFamily="34" charset="0"/>
                    <a:ea typeface="Calibri" panose="020F0502020204030204" pitchFamily="34" charset="0"/>
                    <a:cs typeface="Arial" panose="020B0604020202020204" pitchFamily="34" charset="0"/>
                  </a:rPr>
                  <a:t> </a:t>
                </a:r>
                <a:endParaRPr lang="it-IT" sz="2800" dirty="0">
                  <a:effectLst/>
                  <a:latin typeface="Arial" panose="020B0604020202020204" pitchFamily="34" charset="0"/>
                  <a:ea typeface="Calibri" panose="020F050202020403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p:txBody>
          </p:sp>
        </mc:Choice>
        <mc:Fallback xmlns="">
          <p:sp>
            <p:nvSpPr>
              <p:cNvPr id="12" name="CasellaDiTesto 11">
                <a:extLst>
                  <a:ext uri="{FF2B5EF4-FFF2-40B4-BE49-F238E27FC236}">
                    <a16:creationId xmlns:a16="http://schemas.microsoft.com/office/drawing/2014/main" id="{2519BFF9-0B71-99FB-56C9-921BD4F505FC}"/>
                  </a:ext>
                </a:extLst>
              </p:cNvPr>
              <p:cNvSpPr txBox="1">
                <a:spLocks noRot="1" noChangeAspect="1" noMove="1" noResize="1" noEditPoints="1" noAdjustHandles="1" noChangeArrowheads="1" noChangeShapeType="1" noTextEdit="1"/>
              </p:cNvSpPr>
              <p:nvPr/>
            </p:nvSpPr>
            <p:spPr>
              <a:xfrm>
                <a:off x="871205" y="6286500"/>
                <a:ext cx="9538410" cy="2277803"/>
              </a:xfrm>
              <a:prstGeom prst="rect">
                <a:avLst/>
              </a:prstGeom>
              <a:blipFill>
                <a:blip r:embed="rId6"/>
                <a:stretch>
                  <a:fillRect l="-1022" t="-1872" r="-95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E1FBC009-D06B-5929-69AF-58EFBF523778}"/>
                  </a:ext>
                </a:extLst>
              </p:cNvPr>
              <p:cNvSpPr txBox="1"/>
              <p:nvPr/>
            </p:nvSpPr>
            <p:spPr>
              <a:xfrm>
                <a:off x="2087769" y="4353350"/>
                <a:ext cx="6188974" cy="492443"/>
              </a:xfrm>
              <a:prstGeom prst="rect">
                <a:avLst/>
              </a:prstGeom>
              <a:noFill/>
            </p:spPr>
            <p:txBody>
              <a:bodyPr wrap="square">
                <a:spAutoFit/>
              </a:bodyPr>
              <a:lstStyle/>
              <a:p>
                <a:r>
                  <a:rPr lang="it-IT" sz="2600" dirty="0">
                    <a:effectLst/>
                    <a:latin typeface="Arial" panose="020B0604020202020204" pitchFamily="34" charset="0"/>
                    <a:ea typeface="Aptos" panose="020B0004020202020204" pitchFamily="34" charset="0"/>
                    <a:cs typeface="Arial" panose="020B0604020202020204" pitchFamily="34" charset="0"/>
                  </a:rPr>
                  <a:t> </a:t>
                </a:r>
                <a14:m>
                  <m:oMath xmlns:m="http://schemas.openxmlformats.org/officeDocument/2006/math">
                    <m:r>
                      <m:rPr>
                        <m:sty m:val="p"/>
                      </m:rPr>
                      <a:rPr lang="en-US" sz="2600">
                        <a:effectLst/>
                        <a:latin typeface="Cambria Math" panose="02040503050406030204" pitchFamily="18" charset="0"/>
                        <a:ea typeface="Aptos" panose="020B0004020202020204" pitchFamily="34" charset="0"/>
                        <a:cs typeface="Times New Roman" panose="02020603050405020304" pitchFamily="18" charset="0"/>
                      </a:rPr>
                      <m:t>Γ</m:t>
                    </m:r>
                    <m:r>
                      <a:rPr lang="en-US" sz="2600" i="1">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it-IT" sz="2600" i="1">
                            <a:effectLst/>
                            <a:latin typeface="Cambria Math" panose="02040503050406030204" pitchFamily="18" charset="0"/>
                          </a:rPr>
                        </m:ctrlPr>
                      </m:sSubPr>
                      <m:e>
                        <m:r>
                          <a:rPr lang="en-US" sz="2600" i="1">
                            <a:effectLst/>
                            <a:latin typeface="Cambria Math" panose="02040503050406030204" pitchFamily="18" charset="0"/>
                            <a:ea typeface="Aptos" panose="020B0004020202020204" pitchFamily="34" charset="0"/>
                            <a:cs typeface="Times New Roman" panose="02020603050405020304" pitchFamily="18" charset="0"/>
                          </a:rPr>
                          <m:t> &lt;</m:t>
                        </m:r>
                        <m:d>
                          <m:dPr>
                            <m:begChr m:val="{"/>
                            <m:endChr m:val="}"/>
                            <m:ctrlPr>
                              <a:rPr lang="it-IT" sz="2600" i="1">
                                <a:effectLst/>
                                <a:latin typeface="Cambria Math" panose="02040503050406030204" pitchFamily="18" charset="0"/>
                              </a:rPr>
                            </m:ctrlPr>
                          </m:dPr>
                          <m:e>
                            <m:sSub>
                              <m:sSubPr>
                                <m:ctrlPr>
                                  <a:rPr lang="it-IT" sz="2600" i="1">
                                    <a:effectLst/>
                                    <a:latin typeface="Cambria Math" panose="02040503050406030204" pitchFamily="18" charset="0"/>
                                  </a:rPr>
                                </m:ctrlPr>
                              </m:sSubPr>
                              <m:e>
                                <m:r>
                                  <a:rPr lang="it-IT" sz="2600" i="1">
                                    <a:effectLst/>
                                    <a:latin typeface="Cambria Math" panose="02040503050406030204" pitchFamily="18" charset="0"/>
                                    <a:ea typeface="Aptos" panose="020B0004020202020204" pitchFamily="34" charset="0"/>
                                    <a:cs typeface="Times New Roman" panose="02020603050405020304" pitchFamily="18" charset="0"/>
                                  </a:rPr>
                                  <m:t>𝑃</m:t>
                                </m:r>
                              </m:e>
                              <m:sub>
                                <m:r>
                                  <a:rPr lang="en-US" sz="2600" i="1">
                                    <a:effectLst/>
                                    <a:latin typeface="Cambria Math" panose="02040503050406030204" pitchFamily="18" charset="0"/>
                                    <a:ea typeface="Aptos" panose="020B0004020202020204" pitchFamily="34" charset="0"/>
                                    <a:cs typeface="Times New Roman" panose="02020603050405020304" pitchFamily="18" charset="0"/>
                                  </a:rPr>
                                  <m:t>1</m:t>
                                </m:r>
                              </m:sub>
                            </m:sSub>
                            <m:r>
                              <a:rPr lang="en-US" sz="2600" i="1">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it-IT" sz="2600" i="1">
                                    <a:effectLst/>
                                    <a:latin typeface="Cambria Math" panose="02040503050406030204" pitchFamily="18" charset="0"/>
                                  </a:rPr>
                                </m:ctrlPr>
                              </m:sSubPr>
                              <m:e>
                                <m:r>
                                  <a:rPr lang="it-IT" sz="2600" i="1">
                                    <a:effectLst/>
                                    <a:latin typeface="Cambria Math" panose="02040503050406030204" pitchFamily="18" charset="0"/>
                                    <a:ea typeface="Aptos" panose="020B0004020202020204" pitchFamily="34" charset="0"/>
                                    <a:cs typeface="Times New Roman" panose="02020603050405020304" pitchFamily="18" charset="0"/>
                                  </a:rPr>
                                  <m:t>𝑃</m:t>
                                </m:r>
                              </m:e>
                              <m:sub>
                                <m:r>
                                  <a:rPr lang="it-IT" sz="2600" i="1">
                                    <a:effectLst/>
                                    <a:latin typeface="Cambria Math" panose="02040503050406030204" pitchFamily="18" charset="0"/>
                                    <a:ea typeface="Aptos" panose="020B0004020202020204" pitchFamily="34" charset="0"/>
                                    <a:cs typeface="Times New Roman" panose="02020603050405020304" pitchFamily="18" charset="0"/>
                                  </a:rPr>
                                  <m:t>𝑛</m:t>
                                </m:r>
                              </m:sub>
                            </m:sSub>
                          </m:e>
                        </m:d>
                        <m:r>
                          <a:rPr lang="en-US" sz="2600" i="1">
                            <a:effectLst/>
                            <a:latin typeface="Cambria Math" panose="02040503050406030204" pitchFamily="18" charset="0"/>
                            <a:ea typeface="Aptos" panose="020B0004020202020204" pitchFamily="34" charset="0"/>
                            <a:cs typeface="Times New Roman" panose="02020603050405020304" pitchFamily="18" charset="0"/>
                          </a:rPr>
                          <m:t>; </m:t>
                        </m:r>
                        <m:r>
                          <a:rPr lang="it-IT" sz="2600" i="1">
                            <a:effectLst/>
                            <a:latin typeface="Cambria Math" panose="02040503050406030204" pitchFamily="18" charset="0"/>
                            <a:ea typeface="Aptos" panose="020B0004020202020204" pitchFamily="34" charset="0"/>
                            <a:cs typeface="Times New Roman" panose="02020603050405020304" pitchFamily="18" charset="0"/>
                          </a:rPr>
                          <m:t>𝑋</m:t>
                        </m:r>
                      </m:e>
                      <m:sub>
                        <m:r>
                          <a:rPr lang="en-US" sz="2600" i="1">
                            <a:effectLst/>
                            <a:latin typeface="Cambria Math" panose="02040503050406030204" pitchFamily="18" charset="0"/>
                            <a:ea typeface="Aptos" panose="020B0004020202020204" pitchFamily="34" charset="0"/>
                            <a:cs typeface="Times New Roman" panose="02020603050405020304" pitchFamily="18" charset="0"/>
                          </a:rPr>
                          <m:t>1</m:t>
                        </m:r>
                      </m:sub>
                    </m:sSub>
                    <m:r>
                      <a:rPr lang="en-US" sz="2600" i="1">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it-IT" sz="2600" i="1">
                            <a:effectLst/>
                            <a:latin typeface="Cambria Math" panose="02040503050406030204" pitchFamily="18" charset="0"/>
                          </a:rPr>
                        </m:ctrlPr>
                      </m:sSubPr>
                      <m:e>
                        <m:r>
                          <a:rPr lang="it-IT" sz="2600" i="1">
                            <a:effectLst/>
                            <a:latin typeface="Cambria Math" panose="02040503050406030204" pitchFamily="18" charset="0"/>
                            <a:ea typeface="Aptos" panose="020B0004020202020204" pitchFamily="34" charset="0"/>
                            <a:cs typeface="Times New Roman" panose="02020603050405020304" pitchFamily="18" charset="0"/>
                          </a:rPr>
                          <m:t>𝑋</m:t>
                        </m:r>
                      </m:e>
                      <m:sub>
                        <m:r>
                          <a:rPr lang="it-IT" sz="2600" i="1">
                            <a:effectLst/>
                            <a:latin typeface="Cambria Math" panose="02040503050406030204" pitchFamily="18" charset="0"/>
                            <a:ea typeface="Aptos" panose="020B0004020202020204" pitchFamily="34" charset="0"/>
                            <a:cs typeface="Times New Roman" panose="02020603050405020304" pitchFamily="18" charset="0"/>
                          </a:rPr>
                          <m:t>𝑛</m:t>
                        </m:r>
                      </m:sub>
                    </m:sSub>
                    <m:r>
                      <a:rPr lang="en-US" sz="2600" i="1">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it-IT" sz="2600" i="1">
                            <a:effectLst/>
                            <a:latin typeface="Cambria Math" panose="02040503050406030204" pitchFamily="18" charset="0"/>
                          </a:rPr>
                        </m:ctrlPr>
                      </m:sSubPr>
                      <m:e>
                        <m:r>
                          <a:rPr lang="it-IT" sz="2600" i="1">
                            <a:effectLst/>
                            <a:latin typeface="Cambria Math" panose="02040503050406030204" pitchFamily="18" charset="0"/>
                            <a:ea typeface="Aptos" panose="020B0004020202020204" pitchFamily="34" charset="0"/>
                            <a:cs typeface="Times New Roman" panose="02020603050405020304" pitchFamily="18" charset="0"/>
                          </a:rPr>
                          <m:t>𝜋</m:t>
                        </m:r>
                      </m:e>
                      <m:sub>
                        <m:r>
                          <a:rPr lang="en-US" sz="2600" i="1">
                            <a:effectLst/>
                            <a:latin typeface="Cambria Math" panose="02040503050406030204" pitchFamily="18" charset="0"/>
                            <a:ea typeface="Aptos" panose="020B0004020202020204" pitchFamily="34" charset="0"/>
                            <a:cs typeface="Times New Roman" panose="02020603050405020304" pitchFamily="18" charset="0"/>
                          </a:rPr>
                          <m:t>1</m:t>
                        </m:r>
                      </m:sub>
                    </m:sSub>
                    <m:r>
                      <a:rPr lang="en-US" sz="2600" i="1">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it-IT" sz="2600" i="1">
                            <a:effectLst/>
                            <a:latin typeface="Cambria Math" panose="02040503050406030204" pitchFamily="18" charset="0"/>
                          </a:rPr>
                        </m:ctrlPr>
                      </m:sSubPr>
                      <m:e>
                        <m:r>
                          <a:rPr lang="it-IT" sz="2600" i="1">
                            <a:effectLst/>
                            <a:latin typeface="Cambria Math" panose="02040503050406030204" pitchFamily="18" charset="0"/>
                            <a:ea typeface="Aptos" panose="020B0004020202020204" pitchFamily="34" charset="0"/>
                            <a:cs typeface="Times New Roman" panose="02020603050405020304" pitchFamily="18" charset="0"/>
                          </a:rPr>
                          <m:t>𝜋</m:t>
                        </m:r>
                      </m:e>
                      <m:sub>
                        <m:r>
                          <a:rPr lang="it-IT" sz="2600" i="1">
                            <a:effectLst/>
                            <a:latin typeface="Cambria Math" panose="02040503050406030204" pitchFamily="18" charset="0"/>
                            <a:ea typeface="Aptos" panose="020B0004020202020204" pitchFamily="34" charset="0"/>
                            <a:cs typeface="Times New Roman" panose="02020603050405020304" pitchFamily="18" charset="0"/>
                          </a:rPr>
                          <m:t>𝑛</m:t>
                        </m:r>
                      </m:sub>
                    </m:sSub>
                    <m:r>
                      <a:rPr lang="en-US" sz="2600" i="1">
                        <a:effectLst/>
                        <a:latin typeface="Cambria Math" panose="02040503050406030204" pitchFamily="18" charset="0"/>
                        <a:ea typeface="Aptos" panose="020B0004020202020204" pitchFamily="34" charset="0"/>
                        <a:cs typeface="Times New Roman" panose="02020603050405020304" pitchFamily="18" charset="0"/>
                      </a:rPr>
                      <m:t>&gt;</m:t>
                    </m:r>
                  </m:oMath>
                </a14:m>
                <a:endParaRPr lang="it-IT" sz="2600" dirty="0">
                  <a:latin typeface="Arial" panose="020B0604020202020204" pitchFamily="34" charset="0"/>
                  <a:cs typeface="Arial" panose="020B0604020202020204" pitchFamily="34" charset="0"/>
                </a:endParaRPr>
              </a:p>
            </p:txBody>
          </p:sp>
        </mc:Choice>
        <mc:Fallback xmlns="">
          <p:sp>
            <p:nvSpPr>
              <p:cNvPr id="13" name="CasellaDiTesto 12">
                <a:extLst>
                  <a:ext uri="{FF2B5EF4-FFF2-40B4-BE49-F238E27FC236}">
                    <a16:creationId xmlns:a16="http://schemas.microsoft.com/office/drawing/2014/main" id="{E1FBC009-D06B-5929-69AF-58EFBF523778}"/>
                  </a:ext>
                </a:extLst>
              </p:cNvPr>
              <p:cNvSpPr txBox="1">
                <a:spLocks noRot="1" noChangeAspect="1" noMove="1" noResize="1" noEditPoints="1" noAdjustHandles="1" noChangeArrowheads="1" noChangeShapeType="1" noTextEdit="1"/>
              </p:cNvSpPr>
              <p:nvPr/>
            </p:nvSpPr>
            <p:spPr>
              <a:xfrm>
                <a:off x="2087769" y="4353350"/>
                <a:ext cx="6188974" cy="492443"/>
              </a:xfrm>
              <a:prstGeom prst="rect">
                <a:avLst/>
              </a:prstGeom>
              <a:blipFill>
                <a:blip r:embed="rId7"/>
                <a:stretch>
                  <a:fillRect/>
                </a:stretch>
              </a:blipFill>
            </p:spPr>
            <p:txBody>
              <a:bodyPr/>
              <a:lstStyle/>
              <a:p>
                <a:r>
                  <a:rPr lang="en-US">
                    <a:noFill/>
                  </a:rPr>
                  <a:t> </a:t>
                </a:r>
              </a:p>
            </p:txBody>
          </p:sp>
        </mc:Fallback>
      </mc:AlternateContent>
      <p:sp>
        <p:nvSpPr>
          <p:cNvPr id="14" name="CasellaDiTesto 13">
            <a:extLst>
              <a:ext uri="{FF2B5EF4-FFF2-40B4-BE49-F238E27FC236}">
                <a16:creationId xmlns:a16="http://schemas.microsoft.com/office/drawing/2014/main" id="{BBE8F3E1-8A62-5469-18F0-BA7EDC7836F2}"/>
              </a:ext>
            </a:extLst>
          </p:cNvPr>
          <p:cNvSpPr txBox="1"/>
          <p:nvPr/>
        </p:nvSpPr>
        <p:spPr>
          <a:xfrm>
            <a:off x="2532894" y="5179057"/>
            <a:ext cx="2362200" cy="369332"/>
          </a:xfrm>
          <a:prstGeom prst="rect">
            <a:avLst/>
          </a:prstGeom>
          <a:noFill/>
        </p:spPr>
        <p:txBody>
          <a:bodyPr wrap="square" rtlCol="0">
            <a:spAutoFit/>
          </a:bodyPr>
          <a:lstStyle/>
          <a:p>
            <a:r>
              <a:rPr lang="it-IT" b="1" dirty="0">
                <a:solidFill>
                  <a:srgbClr val="6449D7"/>
                </a:solidFill>
                <a:latin typeface="Arial" panose="020B0604020202020204" pitchFamily="34" charset="0"/>
                <a:cs typeface="Arial" panose="020B0604020202020204" pitchFamily="34" charset="0"/>
              </a:rPr>
              <a:t>Players </a:t>
            </a:r>
          </a:p>
        </p:txBody>
      </p:sp>
      <p:sp>
        <p:nvSpPr>
          <p:cNvPr id="15" name="CasellaDiTesto 14">
            <a:extLst>
              <a:ext uri="{FF2B5EF4-FFF2-40B4-BE49-F238E27FC236}">
                <a16:creationId xmlns:a16="http://schemas.microsoft.com/office/drawing/2014/main" id="{9B564F18-1EF6-23DB-6D8B-A200E01B0DB9}"/>
              </a:ext>
            </a:extLst>
          </p:cNvPr>
          <p:cNvSpPr txBox="1"/>
          <p:nvPr/>
        </p:nvSpPr>
        <p:spPr>
          <a:xfrm>
            <a:off x="5914543" y="3535047"/>
            <a:ext cx="2362200" cy="369332"/>
          </a:xfrm>
          <a:prstGeom prst="rect">
            <a:avLst/>
          </a:prstGeom>
          <a:noFill/>
        </p:spPr>
        <p:txBody>
          <a:bodyPr wrap="square" rtlCol="0">
            <a:spAutoFit/>
          </a:bodyPr>
          <a:lstStyle/>
          <a:p>
            <a:r>
              <a:rPr lang="it-IT" b="1" dirty="0">
                <a:solidFill>
                  <a:srgbClr val="FF604C"/>
                </a:solidFill>
                <a:latin typeface="Arial" panose="020B0604020202020204" pitchFamily="34" charset="0"/>
                <a:cs typeface="Arial" panose="020B0604020202020204" pitchFamily="34" charset="0"/>
              </a:rPr>
              <a:t>Players strategies</a:t>
            </a:r>
          </a:p>
        </p:txBody>
      </p:sp>
      <p:sp>
        <p:nvSpPr>
          <p:cNvPr id="16" name="CasellaDiTesto 15">
            <a:extLst>
              <a:ext uri="{FF2B5EF4-FFF2-40B4-BE49-F238E27FC236}">
                <a16:creationId xmlns:a16="http://schemas.microsoft.com/office/drawing/2014/main" id="{D998B694-94B4-A3CC-AF6C-CFBF63991989}"/>
              </a:ext>
            </a:extLst>
          </p:cNvPr>
          <p:cNvSpPr txBox="1"/>
          <p:nvPr/>
        </p:nvSpPr>
        <p:spPr>
          <a:xfrm>
            <a:off x="7027199" y="5204823"/>
            <a:ext cx="2362200" cy="369332"/>
          </a:xfrm>
          <a:prstGeom prst="rect">
            <a:avLst/>
          </a:prstGeom>
          <a:noFill/>
        </p:spPr>
        <p:txBody>
          <a:bodyPr wrap="square" rtlCol="0">
            <a:spAutoFit/>
          </a:bodyPr>
          <a:lstStyle/>
          <a:p>
            <a:r>
              <a:rPr lang="it-IT" b="1" dirty="0">
                <a:solidFill>
                  <a:srgbClr val="FFB32F"/>
                </a:solidFill>
                <a:latin typeface="Arial" panose="020B0604020202020204" pitchFamily="34" charset="0"/>
                <a:cs typeface="Arial" panose="020B0604020202020204" pitchFamily="34" charset="0"/>
              </a:rPr>
              <a:t>Players payoffs</a:t>
            </a:r>
          </a:p>
        </p:txBody>
      </p:sp>
      <p:pic>
        <p:nvPicPr>
          <p:cNvPr id="17" name="Immagine 16" descr="Immagine che contiene Elementi grafici, grafica&#10;&#10;Descrizione generata automaticamente">
            <a:extLst>
              <a:ext uri="{FF2B5EF4-FFF2-40B4-BE49-F238E27FC236}">
                <a16:creationId xmlns:a16="http://schemas.microsoft.com/office/drawing/2014/main" id="{68148C5B-44B6-430C-DB7E-14CAF5916EEF}"/>
              </a:ext>
            </a:extLst>
          </p:cNvPr>
          <p:cNvPicPr>
            <a:picLocks noChangeAspect="1"/>
          </p:cNvPicPr>
          <p:nvPr/>
        </p:nvPicPr>
        <p:blipFill rotWithShape="1">
          <a:blip r:embed="rId8">
            <a:extLst>
              <a:ext uri="{28A0092B-C50C-407E-A947-70E740481C1C}">
                <a14:useLocalDpi xmlns:a14="http://schemas.microsoft.com/office/drawing/2010/main" val="0"/>
              </a:ext>
            </a:extLst>
          </a:blip>
          <a:srcRect l="23163" t="47295" r="61507" b="2633"/>
          <a:stretch/>
        </p:blipFill>
        <p:spPr>
          <a:xfrm rot="16690839">
            <a:off x="3622404" y="4853670"/>
            <a:ext cx="677198" cy="671358"/>
          </a:xfrm>
          <a:prstGeom prst="rect">
            <a:avLst/>
          </a:prstGeom>
        </p:spPr>
      </p:pic>
      <p:pic>
        <p:nvPicPr>
          <p:cNvPr id="18" name="Immagine 17" descr="Immagine che contiene Elementi grafici, grafica&#10;&#10;Descrizione generata automaticamente">
            <a:extLst>
              <a:ext uri="{FF2B5EF4-FFF2-40B4-BE49-F238E27FC236}">
                <a16:creationId xmlns:a16="http://schemas.microsoft.com/office/drawing/2014/main" id="{936A1D44-E4CA-4829-B7C7-A76C079A3F18}"/>
              </a:ext>
            </a:extLst>
          </p:cNvPr>
          <p:cNvPicPr>
            <a:picLocks noChangeAspect="1"/>
          </p:cNvPicPr>
          <p:nvPr/>
        </p:nvPicPr>
        <p:blipFill rotWithShape="1">
          <a:blip r:embed="rId8">
            <a:extLst>
              <a:ext uri="{28A0092B-C50C-407E-A947-70E740481C1C}">
                <a14:useLocalDpi xmlns:a14="http://schemas.microsoft.com/office/drawing/2010/main" val="0"/>
              </a:ext>
            </a:extLst>
          </a:blip>
          <a:srcRect l="41219" t="45506" r="43451" b="4422"/>
          <a:stretch/>
        </p:blipFill>
        <p:spPr>
          <a:xfrm rot="5400000" flipH="1">
            <a:off x="6402315" y="4881377"/>
            <a:ext cx="677198" cy="671358"/>
          </a:xfrm>
          <a:prstGeom prst="rect">
            <a:avLst/>
          </a:prstGeom>
        </p:spPr>
      </p:pic>
      <p:pic>
        <p:nvPicPr>
          <p:cNvPr id="19" name="Immagine 18" descr="Immagine che contiene Elementi grafici, grafica&#10;&#10;Descrizione generata automaticamente">
            <a:extLst>
              <a:ext uri="{FF2B5EF4-FFF2-40B4-BE49-F238E27FC236}">
                <a16:creationId xmlns:a16="http://schemas.microsoft.com/office/drawing/2014/main" id="{98678242-5F03-13BF-33F0-B3EDC73281AE}"/>
              </a:ext>
            </a:extLst>
          </p:cNvPr>
          <p:cNvPicPr>
            <a:picLocks noChangeAspect="1"/>
          </p:cNvPicPr>
          <p:nvPr/>
        </p:nvPicPr>
        <p:blipFill rotWithShape="1">
          <a:blip r:embed="rId8">
            <a:extLst>
              <a:ext uri="{28A0092B-C50C-407E-A947-70E740481C1C}">
                <a14:useLocalDpi xmlns:a14="http://schemas.microsoft.com/office/drawing/2010/main" val="0"/>
              </a:ext>
            </a:extLst>
          </a:blip>
          <a:srcRect l="60232" t="42351" r="24438" b="7577"/>
          <a:stretch/>
        </p:blipFill>
        <p:spPr>
          <a:xfrm rot="6761133">
            <a:off x="5184646" y="3601016"/>
            <a:ext cx="677198" cy="671358"/>
          </a:xfrm>
          <a:prstGeom prst="rect">
            <a:avLst/>
          </a:prstGeom>
        </p:spPr>
      </p:pic>
      <p:sp>
        <p:nvSpPr>
          <p:cNvPr id="20" name="CasellaDiTesto 19">
            <a:extLst>
              <a:ext uri="{FF2B5EF4-FFF2-40B4-BE49-F238E27FC236}">
                <a16:creationId xmlns:a16="http://schemas.microsoft.com/office/drawing/2014/main" id="{921CE257-1C74-A6B9-223E-75050D622906}"/>
              </a:ext>
            </a:extLst>
          </p:cNvPr>
          <p:cNvSpPr txBox="1"/>
          <p:nvPr/>
        </p:nvSpPr>
        <p:spPr>
          <a:xfrm>
            <a:off x="875599" y="1352433"/>
            <a:ext cx="8804594"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normal form representation </a:t>
            </a:r>
            <a:r>
              <a:rPr lang="en-US" sz="2400" dirty="0">
                <a:latin typeface="Arial" panose="020B0604020202020204" pitchFamily="34" charset="0"/>
                <a:cs typeface="Arial" panose="020B0604020202020204" pitchFamily="34" charset="0"/>
              </a:rPr>
              <a:t>of a game defines the players participating in it, the strategies available to each player and the resulting payoffs for each player corresponding to each possible combination of strategies.</a:t>
            </a:r>
            <a:endParaRPr lang="it-IT" sz="2400" dirty="0">
              <a:latin typeface="Arial" panose="020B0604020202020204" pitchFamily="34" charset="0"/>
              <a:cs typeface="Arial" panose="020B0604020202020204" pitchFamily="34" charset="0"/>
            </a:endParaRPr>
          </a:p>
        </p:txBody>
      </p:sp>
      <p:pic>
        <p:nvPicPr>
          <p:cNvPr id="22" name="Immagine 21" descr="Immagine che contiene Cellulare, gadget, Dispositivo elettronico, schermata&#10;&#10;Descrizione generata automaticamente">
            <a:extLst>
              <a:ext uri="{FF2B5EF4-FFF2-40B4-BE49-F238E27FC236}">
                <a16:creationId xmlns:a16="http://schemas.microsoft.com/office/drawing/2014/main" id="{2FDCB5AC-D48D-C4F4-3A34-5E46C5FD4CA1}"/>
              </a:ext>
            </a:extLst>
          </p:cNvPr>
          <p:cNvPicPr>
            <a:picLocks noChangeAspect="1"/>
          </p:cNvPicPr>
          <p:nvPr/>
        </p:nvPicPr>
        <p:blipFill rotWithShape="1">
          <a:blip r:embed="rId9">
            <a:extLst>
              <a:ext uri="{28A0092B-C50C-407E-A947-70E740481C1C}">
                <a14:useLocalDpi xmlns:a14="http://schemas.microsoft.com/office/drawing/2010/main" val="0"/>
              </a:ext>
            </a:extLst>
          </a:blip>
          <a:srcRect l="45070" t="38814" r="37365" b="3540"/>
          <a:stretch/>
        </p:blipFill>
        <p:spPr>
          <a:xfrm>
            <a:off x="17023830" y="-388770"/>
            <a:ext cx="1004340" cy="5930076"/>
          </a:xfrm>
          <a:prstGeom prst="rect">
            <a:avLst/>
          </a:prstGeom>
        </p:spPr>
      </p:pic>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EF2950B2-98A4-B3E9-C0A3-CD170905101A}"/>
                  </a:ext>
                </a:extLst>
              </p:cNvPr>
              <p:cNvSpPr txBox="1"/>
              <p:nvPr/>
            </p:nvSpPr>
            <p:spPr>
              <a:xfrm>
                <a:off x="852768" y="8494608"/>
                <a:ext cx="9538410" cy="1692771"/>
              </a:xfrm>
              <a:prstGeom prst="rect">
                <a:avLst/>
              </a:prstGeom>
              <a:noFill/>
            </p:spPr>
            <p:txBody>
              <a:bodyPr wrap="square" rtlCol="0">
                <a:spAutoFit/>
              </a:bodyPr>
              <a:lstStyle/>
              <a:p>
                <a:r>
                  <a:rPr lang="it-IT" sz="2400" kern="100" dirty="0">
                    <a:latin typeface="Arial" panose="020B0604020202020204" pitchFamily="34" charset="0"/>
                    <a:ea typeface="Aptos" panose="020B0004020202020204" pitchFamily="34" charset="0"/>
                    <a:cs typeface="Arial" panose="020B0604020202020204" pitchFamily="34" charset="0"/>
                  </a:rPr>
                  <a:t>For each equillibrium strategy </a:t>
                </a:r>
                <a14:m>
                  <m:oMath xmlns:m="http://schemas.openxmlformats.org/officeDocument/2006/math">
                    <m:sSub>
                      <m:sSubPr>
                        <m:ctrlPr>
                          <a:rPr lang="it-IT" sz="2400" i="1" kern="100">
                            <a:latin typeface="Cambria Math" panose="02040503050406030204" pitchFamily="18" charset="0"/>
                            <a:ea typeface="Aptos" panose="020B0004020202020204" pitchFamily="34" charset="0"/>
                            <a:cs typeface="Times New Roman" panose="02020603050405020304" pitchFamily="18" charset="0"/>
                          </a:rPr>
                        </m:ctrlPr>
                      </m:sSubPr>
                      <m:e>
                        <m:r>
                          <a:rPr lang="it-IT" sz="2400" i="1" kern="100">
                            <a:latin typeface="Cambria Math" panose="02040503050406030204" pitchFamily="18" charset="0"/>
                            <a:ea typeface="Aptos" panose="020B0004020202020204" pitchFamily="34" charset="0"/>
                            <a:cs typeface="Times New Roman" panose="02020603050405020304" pitchFamily="18" charset="0"/>
                          </a:rPr>
                          <m:t>𝑥</m:t>
                        </m:r>
                      </m:e>
                      <m:sub>
                        <m:r>
                          <a:rPr lang="it-IT" sz="2400" i="1" kern="100">
                            <a:latin typeface="Cambria Math" panose="02040503050406030204" pitchFamily="18" charset="0"/>
                            <a:ea typeface="Aptos" panose="020B0004020202020204" pitchFamily="34" charset="0"/>
                            <a:cs typeface="Times New Roman" panose="02020603050405020304" pitchFamily="18" charset="0"/>
                          </a:rPr>
                          <m:t>𝑖</m:t>
                        </m:r>
                      </m:sub>
                    </m:sSub>
                  </m:oMath>
                </a14:m>
                <a:r>
                  <a:rPr lang="it-IT" sz="2800" dirty="0">
                    <a:latin typeface="Arial" panose="020B0604020202020204" pitchFamily="34" charset="0"/>
                    <a:ea typeface="Calibri" panose="020F0502020204030204" pitchFamily="34" charset="0"/>
                    <a:cs typeface="Arial" panose="020B0604020202020204" pitchFamily="34" charset="0"/>
                  </a:rPr>
                  <a:t> </a:t>
                </a:r>
                <a:r>
                  <a:rPr lang="it-IT" sz="2400" dirty="0">
                    <a:latin typeface="Arial" panose="020B0604020202020204" pitchFamily="34" charset="0"/>
                    <a:ea typeface="Calibri" panose="020F0502020204030204" pitchFamily="34" charset="0"/>
                    <a:cs typeface="Arial" panose="020B0604020202020204" pitchFamily="34" charset="0"/>
                  </a:rPr>
                  <a:t>in set </a:t>
                </a:r>
                <a14:m>
                  <m:oMath xmlns:m="http://schemas.openxmlformats.org/officeDocument/2006/math">
                    <m:sSub>
                      <m:sSubPr>
                        <m:ctrlPr>
                          <a:rPr lang="it-IT" sz="2400" i="1">
                            <a:latin typeface="Cambria Math" panose="02040503050406030204" pitchFamily="18" charset="0"/>
                            <a:ea typeface="Calibri" panose="020F0502020204030204" pitchFamily="34" charset="0"/>
                          </a:rPr>
                        </m:ctrlPr>
                      </m:sSubPr>
                      <m:e>
                        <m:r>
                          <a:rPr lang="it-IT" sz="2400" i="1">
                            <a:latin typeface="Cambria Math" panose="02040503050406030204" pitchFamily="18" charset="0"/>
                            <a:ea typeface="Calibri" panose="020F0502020204030204" pitchFamily="34" charset="0"/>
                          </a:rPr>
                          <m:t>𝑋</m:t>
                        </m:r>
                      </m:e>
                      <m:sub>
                        <m:r>
                          <a:rPr lang="it-IT" sz="2400" i="1">
                            <a:latin typeface="Cambria Math" panose="02040503050406030204" pitchFamily="18" charset="0"/>
                            <a:ea typeface="Calibri" panose="020F0502020204030204" pitchFamily="34" charset="0"/>
                          </a:rPr>
                          <m:t>𝑖</m:t>
                        </m:r>
                        <m:r>
                          <a:rPr lang="en-US" sz="2400" i="1">
                            <a:latin typeface="Cambria Math" panose="02040503050406030204" pitchFamily="18" charset="0"/>
                            <a:ea typeface="Calibri" panose="020F0502020204030204" pitchFamily="34" charset="0"/>
                          </a:rPr>
                          <m:t> </m:t>
                        </m:r>
                      </m:sub>
                    </m:sSub>
                    <m:r>
                      <m:rPr>
                        <m:nor/>
                      </m:rPr>
                      <a:rPr lang="en-US" sz="2400">
                        <a:latin typeface="Arial" panose="020B0604020202020204" pitchFamily="34" charset="0"/>
                        <a:cs typeface="Arial" panose="020B0604020202020204" pitchFamily="34" charset="0"/>
                      </a:rPr>
                      <m:t>the</m:t>
                    </m:r>
                    <m:r>
                      <m:rPr>
                        <m:nor/>
                      </m:rPr>
                      <a:rPr lang="en-US" sz="2400">
                        <a:latin typeface="Arial" panose="020B0604020202020204" pitchFamily="34" charset="0"/>
                        <a:cs typeface="Arial" panose="020B0604020202020204" pitchFamily="34" charset="0"/>
                      </a:rPr>
                      <m:t> </m:t>
                    </m:r>
                    <m:r>
                      <m:rPr>
                        <m:nor/>
                      </m:rPr>
                      <a:rPr lang="en-US" sz="2400">
                        <a:latin typeface="Arial" panose="020B0604020202020204" pitchFamily="34" charset="0"/>
                        <a:cs typeface="Arial" panose="020B0604020202020204" pitchFamily="34" charset="0"/>
                      </a:rPr>
                      <m:t>strategy</m:t>
                    </m:r>
                    <m:r>
                      <m:rPr>
                        <m:nor/>
                      </m:rPr>
                      <a:rPr lang="en-US" sz="2400">
                        <a:latin typeface="Arial" panose="020B0604020202020204" pitchFamily="34" charset="0"/>
                        <a:cs typeface="Arial" panose="020B0604020202020204" pitchFamily="34" charset="0"/>
                      </a:rPr>
                      <m:t> </m:t>
                    </m:r>
                    <m:r>
                      <m:rPr>
                        <m:nor/>
                      </m:rPr>
                      <a:rPr lang="en-US" sz="2400">
                        <a:latin typeface="Arial" panose="020B0604020202020204" pitchFamily="34" charset="0"/>
                        <a:cs typeface="Arial" panose="020B0604020202020204" pitchFamily="34" charset="0"/>
                      </a:rPr>
                      <m:t>set</m:t>
                    </m:r>
                    <m:r>
                      <m:rPr>
                        <m:nor/>
                      </m:rPr>
                      <a:rPr lang="en-US" sz="2400">
                        <a:latin typeface="Arial" panose="020B0604020202020204" pitchFamily="34" charset="0"/>
                        <a:cs typeface="Arial" panose="020B0604020202020204" pitchFamily="34" charset="0"/>
                      </a:rPr>
                      <m:t> </m:t>
                    </m:r>
                    <m:r>
                      <m:rPr>
                        <m:nor/>
                      </m:rPr>
                      <a:rPr lang="en-US" sz="2400">
                        <a:latin typeface="Arial" panose="020B0604020202020204" pitchFamily="34" charset="0"/>
                        <a:cs typeface="Arial" panose="020B0604020202020204" pitchFamily="34" charset="0"/>
                      </a:rPr>
                      <m:t>available</m:t>
                    </m:r>
                    <m:r>
                      <m:rPr>
                        <m:nor/>
                      </m:rPr>
                      <a:rPr lang="en-US" sz="2400">
                        <a:latin typeface="Arial" panose="020B0604020202020204" pitchFamily="34" charset="0"/>
                        <a:cs typeface="Arial" panose="020B0604020202020204" pitchFamily="34" charset="0"/>
                      </a:rPr>
                      <m:t> </m:t>
                    </m:r>
                    <m:r>
                      <m:rPr>
                        <m:nor/>
                      </m:rPr>
                      <a:rPr lang="en-US" sz="2400">
                        <a:latin typeface="Arial" panose="020B0604020202020204" pitchFamily="34" charset="0"/>
                        <a:cs typeface="Arial" panose="020B0604020202020204" pitchFamily="34" charset="0"/>
                      </a:rPr>
                      <m:t>to</m:t>
                    </m:r>
                    <m:r>
                      <m:rPr>
                        <m:nor/>
                      </m:rPr>
                      <a:rPr lang="en-US" sz="2400">
                        <a:latin typeface="Arial" panose="020B0604020202020204" pitchFamily="34" charset="0"/>
                        <a:cs typeface="Arial" panose="020B0604020202020204" pitchFamily="34" charset="0"/>
                      </a:rPr>
                      <m:t> </m:t>
                    </m:r>
                    <m:r>
                      <m:rPr>
                        <m:nor/>
                      </m:rPr>
                      <a:rPr lang="en-US" sz="2400">
                        <a:latin typeface="Arial" panose="020B0604020202020204" pitchFamily="34" charset="0"/>
                        <a:cs typeface="Arial" panose="020B0604020202020204" pitchFamily="34" charset="0"/>
                      </a:rPr>
                      <m:t>the</m:t>
                    </m:r>
                    <m:r>
                      <m:rPr>
                        <m:nor/>
                      </m:rPr>
                      <a:rPr lang="en-US" sz="2400">
                        <a:latin typeface="Arial" panose="020B0604020202020204" pitchFamily="34" charset="0"/>
                        <a:cs typeface="Arial" panose="020B0604020202020204" pitchFamily="34" charset="0"/>
                      </a:rPr>
                      <m:t> </m:t>
                    </m:r>
                    <m:r>
                      <m:rPr>
                        <m:nor/>
                      </m:rPr>
                      <a:rPr lang="en-US" sz="2400">
                        <a:latin typeface="Arial" panose="020B0604020202020204" pitchFamily="34" charset="0"/>
                        <a:cs typeface="Arial" panose="020B0604020202020204" pitchFamily="34" charset="0"/>
                      </a:rPr>
                      <m:t>player</m:t>
                    </m:r>
                    <m:r>
                      <m:rPr>
                        <m:nor/>
                      </m:rPr>
                      <a:rPr lang="en-US" sz="2400">
                        <a:latin typeface="Arial" panose="020B0604020202020204" pitchFamily="34" charset="0"/>
                        <a:cs typeface="Arial" panose="020B0604020202020204" pitchFamily="34" charset="0"/>
                      </a:rPr>
                      <m:t> </m:t>
                    </m:r>
                    <m:r>
                      <a:rPr lang="en-US" sz="2400" i="1">
                        <a:latin typeface="Cambria Math" panose="02040503050406030204" pitchFamily="18" charset="0"/>
                      </a:rPr>
                      <m:t>𝑖</m:t>
                    </m:r>
                    <m:r>
                      <m:rPr>
                        <m:nor/>
                      </m:rPr>
                      <a:rPr lang="en-US" sz="2400">
                        <a:latin typeface="Arial" panose="020B0604020202020204" pitchFamily="34" charset="0"/>
                        <a:cs typeface="Arial" panose="020B0604020202020204" pitchFamily="34" charset="0"/>
                      </a:rPr>
                      <m:t>.</m:t>
                    </m:r>
                  </m:oMath>
                </a14:m>
                <a:endParaRPr lang="en-US" sz="2400" dirty="0">
                  <a:latin typeface="Arial" panose="020B0604020202020204" pitchFamily="34" charset="0"/>
                  <a:cs typeface="Arial" panose="020B0604020202020204" pitchFamily="34" charset="0"/>
                </a:endParaRPr>
              </a:p>
              <a:p>
                <a:pPr algn="just"/>
                <a:endParaRPr lang="it-IT" sz="2800" dirty="0">
                  <a:latin typeface="Arial" panose="020B0604020202020204" pitchFamily="34" charset="0"/>
                  <a:ea typeface="Calibri" panose="020F0502020204030204" pitchFamily="34" charset="0"/>
                  <a:cs typeface="Arial" panose="020B0604020202020204" pitchFamily="34" charset="0"/>
                </a:endParaRPr>
              </a:p>
              <a:p>
                <a:endParaRPr lang="it-IT" sz="2400" dirty="0">
                  <a:latin typeface="Arial" panose="020B0604020202020204" pitchFamily="34" charset="0"/>
                  <a:cs typeface="Arial" panose="020B0604020202020204" pitchFamily="34" charset="0"/>
                </a:endParaRPr>
              </a:p>
            </p:txBody>
          </p:sp>
        </mc:Choice>
        <mc:Fallback xmlns="">
          <p:sp>
            <p:nvSpPr>
              <p:cNvPr id="8" name="CasellaDiTesto 7">
                <a:extLst>
                  <a:ext uri="{FF2B5EF4-FFF2-40B4-BE49-F238E27FC236}">
                    <a16:creationId xmlns:a16="http://schemas.microsoft.com/office/drawing/2014/main" id="{EF2950B2-98A4-B3E9-C0A3-CD170905101A}"/>
                  </a:ext>
                </a:extLst>
              </p:cNvPr>
              <p:cNvSpPr txBox="1">
                <a:spLocks noRot="1" noChangeAspect="1" noMove="1" noResize="1" noEditPoints="1" noAdjustHandles="1" noChangeArrowheads="1" noChangeShapeType="1" noTextEdit="1"/>
              </p:cNvSpPr>
              <p:nvPr/>
            </p:nvSpPr>
            <p:spPr>
              <a:xfrm>
                <a:off x="852768" y="8494608"/>
                <a:ext cx="9538410" cy="1692771"/>
              </a:xfrm>
              <a:prstGeom prst="rect">
                <a:avLst/>
              </a:prstGeom>
              <a:blipFill>
                <a:blip r:embed="rId10"/>
                <a:stretch>
                  <a:fillRect l="-1022"/>
                </a:stretch>
              </a:blipFill>
            </p:spPr>
            <p:txBody>
              <a:bodyPr/>
              <a:lstStyle/>
              <a:p>
                <a:r>
                  <a:rPr lang="en-US">
                    <a:noFill/>
                  </a:rPr>
                  <a:t> </a:t>
                </a:r>
              </a:p>
            </p:txBody>
          </p:sp>
        </mc:Fallback>
      </mc:AlternateContent>
      <p:sp>
        <p:nvSpPr>
          <p:cNvPr id="9" name="TextBox 39">
            <a:extLst>
              <a:ext uri="{FF2B5EF4-FFF2-40B4-BE49-F238E27FC236}">
                <a16:creationId xmlns:a16="http://schemas.microsoft.com/office/drawing/2014/main" id="{9D6B4CB9-228C-6669-698F-A80EB9505803}"/>
              </a:ext>
            </a:extLst>
          </p:cNvPr>
          <p:cNvSpPr txBox="1"/>
          <p:nvPr/>
        </p:nvSpPr>
        <p:spPr>
          <a:xfrm>
            <a:off x="-829133" y="9989243"/>
            <a:ext cx="3954351" cy="244298"/>
          </a:xfrm>
          <a:prstGeom prst="rect">
            <a:avLst/>
          </a:prstGeom>
        </p:spPr>
        <p:txBody>
          <a:bodyPr wrap="square" lIns="0" tIns="0" rIns="0" bIns="0" rtlCol="0" anchor="t">
            <a:spAutoFit/>
          </a:bodyPr>
          <a:lstStyle/>
          <a:p>
            <a:pPr algn="ctr">
              <a:lnSpc>
                <a:spcPct val="107000"/>
              </a:lnSpc>
              <a:spcAft>
                <a:spcPts val="800"/>
              </a:spcAft>
            </a:pPr>
            <a:r>
              <a:rPr lang="it-IT" sz="1600" kern="100" dirty="0">
                <a:latin typeface="Arial" panose="020B0604020202020204" pitchFamily="34" charset="0"/>
                <a:ea typeface="Aptos" panose="020B0004020202020204" pitchFamily="34" charset="0"/>
                <a:cs typeface="Arial" panose="020B0604020202020204" pitchFamily="34" charset="0"/>
              </a:rPr>
              <a:t>Source : Gibbons (1994) </a:t>
            </a:r>
            <a:endParaRPr lang="it-IT" sz="1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189711625"/>
      </p:ext>
    </p:extLst>
  </p:cSld>
  <p:clrMapOvr>
    <a:masterClrMapping/>
  </p:clrMapOvr>
  <mc:AlternateContent xmlns:mc="http://schemas.openxmlformats.org/markup-compatibility/2006" xmlns:p14="http://schemas.microsoft.com/office/powerpoint/2010/main">
    <mc:Choice Requires="p14">
      <p:transition spd="slow" p14:dur="2000" advTm="27299"/>
    </mc:Choice>
    <mc:Fallback xmlns="">
      <p:transition spd="slow" advTm="272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29193DDD-960D-E8C2-AF14-A13567C3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21" name="Freeform 3">
            <a:extLst>
              <a:ext uri="{FF2B5EF4-FFF2-40B4-BE49-F238E27FC236}">
                <a16:creationId xmlns:a16="http://schemas.microsoft.com/office/drawing/2014/main" id="{DA5FF15B-6032-FAE3-B1FE-A3A8A4882979}"/>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 name="Freeform 3">
            <a:extLst>
              <a:ext uri="{FF2B5EF4-FFF2-40B4-BE49-F238E27FC236}">
                <a16:creationId xmlns:a16="http://schemas.microsoft.com/office/drawing/2014/main" id="{265697CA-76F1-7AEE-0548-9E89405AF2D6}"/>
              </a:ext>
            </a:extLst>
          </p:cNvPr>
          <p:cNvSpPr/>
          <p:nvPr/>
        </p:nvSpPr>
        <p:spPr>
          <a:xfrm>
            <a:off x="14138687" y="-20404"/>
            <a:ext cx="2990849"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22" name="TextBox 39">
            <a:extLst>
              <a:ext uri="{FF2B5EF4-FFF2-40B4-BE49-F238E27FC236}">
                <a16:creationId xmlns:a16="http://schemas.microsoft.com/office/drawing/2014/main" id="{4288A8EB-47BF-3819-43A0-E9F4ADC3B516}"/>
              </a:ext>
            </a:extLst>
          </p:cNvPr>
          <p:cNvSpPr txBox="1"/>
          <p:nvPr/>
        </p:nvSpPr>
        <p:spPr>
          <a:xfrm>
            <a:off x="14280551" y="3467100"/>
            <a:ext cx="2848986" cy="1165255"/>
          </a:xfrm>
          <a:prstGeom prst="rect">
            <a:avLst/>
          </a:prstGeom>
        </p:spPr>
        <p:txBody>
          <a:bodyPr wrap="square" lIns="0" tIns="0" rIns="0" bIns="0" rtlCol="0" anchor="t">
            <a:spAutoFit/>
          </a:bodyPr>
          <a:lstStyle/>
          <a:p>
            <a:pPr algn="ctr">
              <a:lnSpc>
                <a:spcPct val="107000"/>
              </a:lnSpc>
              <a:spcAft>
                <a:spcPts val="800"/>
              </a:spcAft>
            </a:pPr>
            <a:r>
              <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Nash Equilibrium</a:t>
            </a:r>
          </a:p>
        </p:txBody>
      </p:sp>
      <p:cxnSp>
        <p:nvCxnSpPr>
          <p:cNvPr id="25" name="Connettore diritto 24">
            <a:extLst>
              <a:ext uri="{FF2B5EF4-FFF2-40B4-BE49-F238E27FC236}">
                <a16:creationId xmlns:a16="http://schemas.microsoft.com/office/drawing/2014/main" id="{48F83AFD-834E-E103-D354-F28F0EFB9A10}"/>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Immagine 3" descr="Immagine che contiene Cellulare, gadget, Dispositivo elettronico, schermata&#10;&#10;Descrizione generata automaticamente">
            <a:extLst>
              <a:ext uri="{FF2B5EF4-FFF2-40B4-BE49-F238E27FC236}">
                <a16:creationId xmlns:a16="http://schemas.microsoft.com/office/drawing/2014/main" id="{894BCCD3-4BDE-F3A9-A55D-7C017134C457}"/>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t="38814" r="37365" b="3540"/>
          <a:stretch/>
        </p:blipFill>
        <p:spPr>
          <a:xfrm>
            <a:off x="17023830" y="-388770"/>
            <a:ext cx="1004340" cy="5930076"/>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6B68B63F-AC15-8432-B45F-BD4C5A13C11E}"/>
                  </a:ext>
                </a:extLst>
              </p:cNvPr>
              <p:cNvSpPr txBox="1"/>
              <p:nvPr/>
            </p:nvSpPr>
            <p:spPr>
              <a:xfrm>
                <a:off x="4118494" y="4646062"/>
                <a:ext cx="601610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it-IT" sz="3600" i="1" kern="100" smtClean="0">
                          <a:effectLst/>
                          <a:latin typeface="Cambria Math" panose="02040503050406030204" pitchFamily="18" charset="0"/>
                          <a:ea typeface="Aptos" panose="020B0004020202020204" pitchFamily="34" charset="0"/>
                          <a:cs typeface="Times New Roman" panose="02020603050405020304" pitchFamily="18" charset="0"/>
                        </a:rPr>
                        <m:t>&lt;</m:t>
                      </m:r>
                      <m:d>
                        <m:dPr>
                          <m:begChr m:val="{"/>
                          <m:endChr m:val="}"/>
                          <m:ctrlPr>
                            <a:rPr lang="it-IT" sz="3600" i="1" kern="100">
                              <a:effectLst/>
                              <a:latin typeface="Cambria Math" panose="02040503050406030204" pitchFamily="18" charset="0"/>
                              <a:ea typeface="Aptos" panose="020B0004020202020204" pitchFamily="34" charset="0"/>
                              <a:cs typeface="Times New Roman" panose="02020603050405020304" pitchFamily="18" charset="0"/>
                            </a:rPr>
                          </m:ctrlPr>
                        </m:dPr>
                        <m:e>
                          <m:r>
                            <a:rPr lang="it-IT" sz="3600" b="0" i="1" kern="100" smtClean="0">
                              <a:effectLst/>
                              <a:latin typeface="Cambria Math" panose="02040503050406030204" pitchFamily="18" charset="0"/>
                              <a:ea typeface="Aptos" panose="020B0004020202020204" pitchFamily="34" charset="0"/>
                              <a:cs typeface="Times New Roman" panose="02020603050405020304" pitchFamily="18" charset="0"/>
                            </a:rPr>
                            <m:t>𝑎</m:t>
                          </m:r>
                          <m:r>
                            <a:rPr lang="it-IT" sz="3600" i="1" kern="100">
                              <a:effectLst/>
                              <a:latin typeface="Cambria Math" panose="02040503050406030204" pitchFamily="18" charset="0"/>
                              <a:ea typeface="Aptos" panose="020B0004020202020204" pitchFamily="34" charset="0"/>
                              <a:cs typeface="Times New Roman" panose="02020603050405020304" pitchFamily="18" charset="0"/>
                            </a:rPr>
                            <m:t>, </m:t>
                          </m:r>
                          <m:r>
                            <a:rPr lang="it-IT" sz="3600" b="0" i="1" kern="100" smtClean="0">
                              <a:effectLst/>
                              <a:latin typeface="Cambria Math" panose="02040503050406030204" pitchFamily="18" charset="0"/>
                              <a:ea typeface="Aptos" panose="020B0004020202020204" pitchFamily="34" charset="0"/>
                              <a:cs typeface="Times New Roman" panose="02020603050405020304" pitchFamily="18" charset="0"/>
                            </a:rPr>
                            <m:t>h</m:t>
                          </m:r>
                        </m:e>
                      </m:d>
                      <m:r>
                        <a:rPr lang="it-IT" sz="3600" i="1" kern="10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it-IT" sz="36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it-IT" sz="3600" i="1" kern="100">
                              <a:effectLst/>
                              <a:latin typeface="Cambria Math" panose="02040503050406030204" pitchFamily="18" charset="0"/>
                              <a:ea typeface="Aptos" panose="020B0004020202020204" pitchFamily="34" charset="0"/>
                              <a:cs typeface="Times New Roman" panose="02020603050405020304" pitchFamily="18" charset="0"/>
                            </a:rPr>
                            <m:t>𝑋</m:t>
                          </m:r>
                        </m:e>
                        <m:sub>
                          <m:r>
                            <a:rPr lang="it-IT" sz="3600" i="1" kern="100">
                              <a:effectLst/>
                              <a:latin typeface="Cambria Math" panose="02040503050406030204" pitchFamily="18" charset="0"/>
                              <a:ea typeface="Aptos" panose="020B0004020202020204" pitchFamily="34" charset="0"/>
                              <a:cs typeface="Times New Roman" panose="02020603050405020304" pitchFamily="18" charset="0"/>
                            </a:rPr>
                            <m:t>𝑎</m:t>
                          </m:r>
                        </m:sub>
                      </m:sSub>
                      <m:r>
                        <a:rPr lang="it-IT" sz="3600" i="1" kern="10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it-IT" sz="36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it-IT" sz="3600" i="1" kern="100">
                              <a:effectLst/>
                              <a:latin typeface="Cambria Math" panose="02040503050406030204" pitchFamily="18" charset="0"/>
                              <a:ea typeface="Aptos" panose="020B0004020202020204" pitchFamily="34" charset="0"/>
                              <a:cs typeface="Times New Roman" panose="02020603050405020304" pitchFamily="18" charset="0"/>
                            </a:rPr>
                            <m:t>𝑋</m:t>
                          </m:r>
                        </m:e>
                        <m:sub>
                          <m:r>
                            <a:rPr lang="it-IT" sz="3600" i="1" kern="100">
                              <a:effectLst/>
                              <a:latin typeface="Cambria Math" panose="02040503050406030204" pitchFamily="18" charset="0"/>
                              <a:ea typeface="Aptos" panose="020B0004020202020204" pitchFamily="34" charset="0"/>
                              <a:cs typeface="Times New Roman" panose="02020603050405020304" pitchFamily="18" charset="0"/>
                            </a:rPr>
                            <m:t>h</m:t>
                          </m:r>
                        </m:sub>
                      </m:sSub>
                      <m:r>
                        <a:rPr lang="it-IT" sz="3600" i="1" kern="10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it-IT" sz="36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it-IT" sz="3600" i="1" kern="100">
                              <a:effectLst/>
                              <a:latin typeface="Cambria Math" panose="02040503050406030204" pitchFamily="18" charset="0"/>
                              <a:ea typeface="Aptos" panose="020B0004020202020204" pitchFamily="34" charset="0"/>
                              <a:cs typeface="Times New Roman" panose="02020603050405020304" pitchFamily="18" charset="0"/>
                            </a:rPr>
                            <m:t>𝜋</m:t>
                          </m:r>
                        </m:e>
                        <m:sub>
                          <m:r>
                            <a:rPr lang="it-IT" sz="3600" i="1" kern="100">
                              <a:effectLst/>
                              <a:latin typeface="Cambria Math" panose="02040503050406030204" pitchFamily="18" charset="0"/>
                              <a:ea typeface="Aptos" panose="020B0004020202020204" pitchFamily="34" charset="0"/>
                              <a:cs typeface="Times New Roman" panose="02020603050405020304" pitchFamily="18" charset="0"/>
                            </a:rPr>
                            <m:t>𝑎</m:t>
                          </m:r>
                        </m:sub>
                      </m:sSub>
                      <m:r>
                        <a:rPr lang="it-IT" sz="3600" i="1" kern="100">
                          <a:effectLst/>
                          <a:latin typeface="Cambria Math" panose="02040503050406030204" pitchFamily="18" charset="0"/>
                          <a:ea typeface="Aptos" panose="020B0004020202020204" pitchFamily="34" charset="0"/>
                          <a:cs typeface="Times New Roman" panose="02020603050405020304" pitchFamily="18" charset="0"/>
                        </a:rPr>
                        <m:t>, </m:t>
                      </m:r>
                      <m:sSub>
                        <m:sSubPr>
                          <m:ctrlPr>
                            <a:rPr lang="it-IT" sz="3600" i="1" kern="100">
                              <a:effectLst/>
                              <a:latin typeface="Cambria Math" panose="02040503050406030204" pitchFamily="18" charset="0"/>
                              <a:ea typeface="Aptos" panose="020B0004020202020204" pitchFamily="34" charset="0"/>
                              <a:cs typeface="Times New Roman" panose="02020603050405020304" pitchFamily="18" charset="0"/>
                            </a:rPr>
                          </m:ctrlPr>
                        </m:sSubPr>
                        <m:e>
                          <m:r>
                            <a:rPr lang="it-IT" sz="3600" i="1" kern="100">
                              <a:effectLst/>
                              <a:latin typeface="Cambria Math" panose="02040503050406030204" pitchFamily="18" charset="0"/>
                              <a:ea typeface="Aptos" panose="020B0004020202020204" pitchFamily="34" charset="0"/>
                              <a:cs typeface="Times New Roman" panose="02020603050405020304" pitchFamily="18" charset="0"/>
                            </a:rPr>
                            <m:t>𝜋</m:t>
                          </m:r>
                        </m:e>
                        <m:sub>
                          <m:r>
                            <a:rPr lang="it-IT" sz="3600" i="1" kern="100">
                              <a:effectLst/>
                              <a:latin typeface="Cambria Math" panose="02040503050406030204" pitchFamily="18" charset="0"/>
                              <a:ea typeface="Aptos" panose="020B0004020202020204" pitchFamily="34" charset="0"/>
                              <a:cs typeface="Times New Roman" panose="02020603050405020304" pitchFamily="18" charset="0"/>
                            </a:rPr>
                            <m:t>h</m:t>
                          </m:r>
                        </m:sub>
                      </m:sSub>
                      <m:r>
                        <a:rPr lang="it-IT" sz="3600" i="1" kern="100">
                          <a:effectLst/>
                          <a:latin typeface="Cambria Math" panose="02040503050406030204" pitchFamily="18" charset="0"/>
                          <a:ea typeface="Aptos" panose="020B0004020202020204" pitchFamily="34" charset="0"/>
                          <a:cs typeface="Times New Roman" panose="02020603050405020304" pitchFamily="18" charset="0"/>
                        </a:rPr>
                        <m:t>&gt; </m:t>
                      </m:r>
                    </m:oMath>
                  </m:oMathPara>
                </a14:m>
                <a:endParaRPr lang="it-IT" sz="36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7" name="CasellaDiTesto 6">
                <a:extLst>
                  <a:ext uri="{FF2B5EF4-FFF2-40B4-BE49-F238E27FC236}">
                    <a16:creationId xmlns:a16="http://schemas.microsoft.com/office/drawing/2014/main" id="{6B68B63F-AC15-8432-B45F-BD4C5A13C11E}"/>
                  </a:ext>
                </a:extLst>
              </p:cNvPr>
              <p:cNvSpPr txBox="1">
                <a:spLocks noRot="1" noChangeAspect="1" noMove="1" noResize="1" noEditPoints="1" noAdjustHandles="1" noChangeArrowheads="1" noChangeShapeType="1" noTextEdit="1"/>
              </p:cNvSpPr>
              <p:nvPr/>
            </p:nvSpPr>
            <p:spPr>
              <a:xfrm>
                <a:off x="4118494" y="4646062"/>
                <a:ext cx="6016105" cy="646331"/>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F77D835F-427A-4E7A-E40A-427A5F61F620}"/>
                  </a:ext>
                </a:extLst>
              </p:cNvPr>
              <p:cNvSpPr txBox="1"/>
              <p:nvPr/>
            </p:nvSpPr>
            <p:spPr>
              <a:xfrm>
                <a:off x="2584306" y="6450710"/>
                <a:ext cx="11240802" cy="1232132"/>
              </a:xfrm>
              <a:prstGeom prst="rect">
                <a:avLst/>
              </a:prstGeom>
              <a:noFill/>
            </p:spPr>
            <p:txBody>
              <a:bodyPr wrap="square" rtlCol="0">
                <a:spAutoFit/>
              </a:bodyPr>
              <a:lstStyle/>
              <a:p>
                <a:pPr algn="just"/>
                <a14:m>
                  <m:oMath xmlns:m="http://schemas.openxmlformats.org/officeDocument/2006/math">
                    <m:sSub>
                      <m:sSubPr>
                        <m:ctrlPr>
                          <a:rPr lang="it-IT" sz="2400" b="1" i="1" smtClean="0">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𝑿</m:t>
                        </m:r>
                      </m:e>
                      <m:sub>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𝒂</m:t>
                        </m:r>
                      </m:sub>
                    </m:sSub>
                    <m:r>
                      <a:rPr lang="en-US"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 </m:t>
                    </m:r>
                    <m:d>
                      <m:dPr>
                        <m:begChr m:val="["/>
                        <m:endChr m:val="]"/>
                        <m:ctrlPr>
                          <a:rPr lang="it-IT" sz="2400" b="1" i="1">
                            <a:solidFill>
                              <a:srgbClr val="FF604C"/>
                            </a:solidFill>
                            <a:effectLst/>
                            <a:latin typeface="Cambria Math" panose="02040503050406030204" pitchFamily="18" charset="0"/>
                          </a:rPr>
                        </m:ctrlPr>
                      </m:dPr>
                      <m:e>
                        <m:sSub>
                          <m:sSubPr>
                            <m:ctrlPr>
                              <a:rPr lang="it-IT" sz="2400" b="1" i="1">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𝒇</m:t>
                            </m:r>
                          </m:e>
                          <m:sub>
                            <m:sSub>
                              <m:sSubPr>
                                <m:ctrlPr>
                                  <a:rPr lang="it-IT" sz="2400" b="1" i="1">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𝒂</m:t>
                                </m:r>
                              </m:e>
                              <m:sub>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𝒎𝒊𝒏</m:t>
                                </m:r>
                              </m:sub>
                            </m:sSub>
                          </m:sub>
                        </m:sSub>
                        <m:r>
                          <a:rPr lang="en-US"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 </m:t>
                        </m:r>
                        <m:acc>
                          <m:accPr>
                            <m:chr m:val="̂"/>
                            <m:ctrlPr>
                              <a:rPr lang="it-IT" sz="2400" b="1" i="1">
                                <a:solidFill>
                                  <a:srgbClr val="FF604C"/>
                                </a:solidFill>
                                <a:effectLst/>
                                <a:latin typeface="Cambria Math" panose="02040503050406030204" pitchFamily="18" charset="0"/>
                              </a:rPr>
                            </m:ctrlPr>
                          </m:accPr>
                          <m:e>
                            <m:sSub>
                              <m:sSubPr>
                                <m:ctrlPr>
                                  <a:rPr lang="it-IT" sz="2400" b="1" i="1">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𝒇</m:t>
                                </m:r>
                              </m:e>
                              <m:sub>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𝒂</m:t>
                                </m:r>
                              </m:sub>
                            </m:sSub>
                          </m:e>
                        </m:acc>
                      </m:e>
                    </m:d>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 </m:t>
                    </m:r>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𝒙</m:t>
                    </m:r>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 </m:t>
                    </m:r>
                    <m:d>
                      <m:dPr>
                        <m:begChr m:val="["/>
                        <m:endChr m:val="]"/>
                        <m:ctrlPr>
                          <a:rPr lang="it-IT" sz="2400" b="1" i="1">
                            <a:solidFill>
                              <a:srgbClr val="FF604C"/>
                            </a:solidFill>
                            <a:effectLst/>
                            <a:latin typeface="Cambria Math" panose="02040503050406030204" pitchFamily="18" charset="0"/>
                          </a:rPr>
                        </m:ctrlPr>
                      </m:dPr>
                      <m:e>
                        <m:sSub>
                          <m:sSubPr>
                            <m:ctrlPr>
                              <a:rPr lang="it-IT" sz="2400" b="1" i="1">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𝑭</m:t>
                            </m:r>
                          </m:e>
                          <m:sub>
                            <m:sSub>
                              <m:sSubPr>
                                <m:ctrlPr>
                                  <a:rPr lang="it-IT" sz="2400" b="1" i="1">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𝒂</m:t>
                                </m:r>
                              </m:e>
                              <m:sub>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𝒎𝒊𝒏</m:t>
                                </m:r>
                              </m:sub>
                            </m:sSub>
                          </m:sub>
                        </m:sSub>
                        <m:r>
                          <a:rPr lang="en-US"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m:t>
                        </m:r>
                        <m:acc>
                          <m:accPr>
                            <m:chr m:val="̂"/>
                            <m:ctrlPr>
                              <a:rPr lang="it-IT" sz="2400" b="1" i="1">
                                <a:solidFill>
                                  <a:srgbClr val="FF604C"/>
                                </a:solidFill>
                                <a:effectLst/>
                                <a:latin typeface="Cambria Math" panose="02040503050406030204" pitchFamily="18" charset="0"/>
                              </a:rPr>
                            </m:ctrlPr>
                          </m:accPr>
                          <m:e>
                            <m:sSub>
                              <m:sSubPr>
                                <m:ctrlPr>
                                  <a:rPr lang="it-IT" sz="2400" b="1" i="1">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𝑭</m:t>
                                </m:r>
                              </m:e>
                              <m:sub>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𝒂</m:t>
                                </m:r>
                              </m:sub>
                            </m:sSub>
                          </m:e>
                        </m:acc>
                      </m:e>
                    </m:d>
                  </m:oMath>
                </a14:m>
                <a:r>
                  <a:rPr lang="en-US" sz="2400" b="1" dirty="0">
                    <a:solidFill>
                      <a:srgbClr val="FF604C"/>
                    </a:solidFill>
                    <a:latin typeface="Arial" panose="020B0604020202020204" pitchFamily="34" charset="0"/>
                    <a:cs typeface="Arial" panose="020B0604020202020204" pitchFamily="34" charset="0"/>
                  </a:rPr>
                  <a:t>: Set of strategies for the player 1 (Air)</a:t>
                </a:r>
                <a:endParaRPr lang="it-IT" sz="2400" b="1" dirty="0">
                  <a:solidFill>
                    <a:srgbClr val="FF604C"/>
                  </a:solidFill>
                  <a:latin typeface="Arial" panose="020B0604020202020204" pitchFamily="34" charset="0"/>
                  <a:cs typeface="Arial" panose="020B0604020202020204" pitchFamily="34" charset="0"/>
                </a:endParaRPr>
              </a:p>
              <a:p>
                <a:pPr algn="just"/>
                <a14:m>
                  <m:oMath xmlns:m="http://schemas.openxmlformats.org/officeDocument/2006/math">
                    <m:sSub>
                      <m:sSubPr>
                        <m:ctrlPr>
                          <a:rPr lang="it-IT" sz="2400" b="1" i="1" smtClean="0">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𝑿</m:t>
                        </m:r>
                      </m:e>
                      <m:sub>
                        <m:r>
                          <a:rPr lang="en-US"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𝒉</m:t>
                        </m:r>
                      </m:sub>
                    </m:sSub>
                    <m:r>
                      <a:rPr lang="en-US"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 </m:t>
                    </m:r>
                    <m:d>
                      <m:dPr>
                        <m:begChr m:val="["/>
                        <m:endChr m:val="]"/>
                        <m:ctrlPr>
                          <a:rPr lang="it-IT" sz="2400" b="1" i="1">
                            <a:solidFill>
                              <a:srgbClr val="FF604C"/>
                            </a:solidFill>
                            <a:effectLst/>
                            <a:latin typeface="Cambria Math" panose="02040503050406030204" pitchFamily="18" charset="0"/>
                          </a:rPr>
                        </m:ctrlPr>
                      </m:dPr>
                      <m:e>
                        <m:sSub>
                          <m:sSubPr>
                            <m:ctrlPr>
                              <a:rPr lang="it-IT" sz="2400" b="1" i="1">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𝒇</m:t>
                            </m:r>
                          </m:e>
                          <m:sub>
                            <m:sSub>
                              <m:sSubPr>
                                <m:ctrlPr>
                                  <a:rPr lang="it-IT" sz="2400" b="1" i="1">
                                    <a:solidFill>
                                      <a:srgbClr val="FF604C"/>
                                    </a:solidFill>
                                    <a:effectLst/>
                                    <a:latin typeface="Cambria Math" panose="02040503050406030204" pitchFamily="18" charset="0"/>
                                  </a:rPr>
                                </m:ctrlPr>
                              </m:sSubPr>
                              <m:e>
                                <m:r>
                                  <a:rPr lang="en-US"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𝒉</m:t>
                                </m:r>
                              </m:e>
                              <m:sub>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𝒎𝒊𝒏</m:t>
                                </m:r>
                              </m:sub>
                            </m:sSub>
                          </m:sub>
                        </m:sSub>
                        <m:r>
                          <a:rPr lang="en-US"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 </m:t>
                        </m:r>
                        <m:acc>
                          <m:accPr>
                            <m:chr m:val="̂"/>
                            <m:ctrlPr>
                              <a:rPr lang="it-IT" sz="2400" b="1" i="1">
                                <a:solidFill>
                                  <a:srgbClr val="FF604C"/>
                                </a:solidFill>
                                <a:effectLst/>
                                <a:latin typeface="Cambria Math" panose="02040503050406030204" pitchFamily="18" charset="0"/>
                              </a:rPr>
                            </m:ctrlPr>
                          </m:accPr>
                          <m:e>
                            <m:sSub>
                              <m:sSubPr>
                                <m:ctrlPr>
                                  <a:rPr lang="it-IT" sz="2400" b="1" i="1">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𝒇</m:t>
                                </m:r>
                              </m:e>
                              <m:sub>
                                <m:r>
                                  <a:rPr lang="en-US"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𝒉</m:t>
                                </m:r>
                              </m:sub>
                            </m:sSub>
                          </m:e>
                        </m:acc>
                      </m:e>
                    </m:d>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 </m:t>
                    </m:r>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𝒙</m:t>
                    </m:r>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 </m:t>
                    </m:r>
                    <m:d>
                      <m:dPr>
                        <m:begChr m:val="["/>
                        <m:endChr m:val="]"/>
                        <m:ctrlPr>
                          <a:rPr lang="it-IT" sz="2400" b="1" i="1">
                            <a:solidFill>
                              <a:srgbClr val="FF604C"/>
                            </a:solidFill>
                            <a:effectLst/>
                            <a:latin typeface="Cambria Math" panose="02040503050406030204" pitchFamily="18" charset="0"/>
                          </a:rPr>
                        </m:ctrlPr>
                      </m:dPr>
                      <m:e>
                        <m:sSub>
                          <m:sSubPr>
                            <m:ctrlPr>
                              <a:rPr lang="it-IT" sz="2400" b="1" i="1">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𝑭</m:t>
                            </m:r>
                          </m:e>
                          <m:sub>
                            <m:sSub>
                              <m:sSubPr>
                                <m:ctrlPr>
                                  <a:rPr lang="it-IT" sz="2400" b="1" i="1" smtClean="0">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ctrlPr>
                              </m:sSubPr>
                              <m:e>
                                <m:r>
                                  <a:rPr lang="it-IT" sz="2400" b="1" i="1" smtClean="0">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𝒉</m:t>
                                </m:r>
                              </m:e>
                              <m:sub>
                                <m:r>
                                  <a:rPr lang="it-IT" sz="2400" b="1" i="1" smtClean="0">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𝒎𝒊𝒏</m:t>
                                </m:r>
                              </m:sub>
                            </m:sSub>
                          </m:sub>
                        </m:sSub>
                        <m:r>
                          <a:rPr lang="en-US"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m:t>
                        </m:r>
                        <m:acc>
                          <m:accPr>
                            <m:chr m:val="̂"/>
                            <m:ctrlPr>
                              <a:rPr lang="it-IT" sz="2400" b="1" i="1">
                                <a:solidFill>
                                  <a:srgbClr val="FF604C"/>
                                </a:solidFill>
                                <a:effectLst/>
                                <a:latin typeface="Cambria Math" panose="02040503050406030204" pitchFamily="18" charset="0"/>
                              </a:rPr>
                            </m:ctrlPr>
                          </m:accPr>
                          <m:e>
                            <m:sSub>
                              <m:sSubPr>
                                <m:ctrlPr>
                                  <a:rPr lang="it-IT" sz="2400" b="1" i="1">
                                    <a:solidFill>
                                      <a:srgbClr val="FF604C"/>
                                    </a:solidFill>
                                    <a:effectLst/>
                                    <a:latin typeface="Cambria Math" panose="02040503050406030204" pitchFamily="18" charset="0"/>
                                  </a:rPr>
                                </m:ctrlPr>
                              </m:sSubPr>
                              <m:e>
                                <m:r>
                                  <a:rPr lang="it-IT"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𝑭</m:t>
                                </m:r>
                              </m:e>
                              <m:sub>
                                <m:r>
                                  <a:rPr lang="en-US" sz="2400" b="1" i="1">
                                    <a:solidFill>
                                      <a:srgbClr val="FF604C"/>
                                    </a:solidFill>
                                    <a:effectLst/>
                                    <a:latin typeface="Cambria Math" panose="02040503050406030204" pitchFamily="18" charset="0"/>
                                    <a:ea typeface="Aptos" panose="020B0004020202020204" pitchFamily="34" charset="0"/>
                                    <a:cs typeface="Times New Roman" panose="02020603050405020304" pitchFamily="18" charset="0"/>
                                  </a:rPr>
                                  <m:t>𝒉</m:t>
                                </m:r>
                              </m:sub>
                            </m:sSub>
                          </m:e>
                        </m:acc>
                      </m:e>
                    </m:d>
                  </m:oMath>
                </a14:m>
                <a:r>
                  <a:rPr lang="en-US" sz="2400" b="1" dirty="0">
                    <a:solidFill>
                      <a:srgbClr val="FF604C"/>
                    </a:solidFill>
                    <a:effectLst/>
                    <a:latin typeface="Arial" panose="020B0604020202020204" pitchFamily="34" charset="0"/>
                    <a:ea typeface="Aptos" panose="020B0004020202020204" pitchFamily="34" charset="0"/>
                    <a:cs typeface="Arial" panose="020B0604020202020204" pitchFamily="34" charset="0"/>
                  </a:rPr>
                  <a:t>: </a:t>
                </a:r>
                <a:r>
                  <a:rPr lang="en-US" sz="2400" b="1" dirty="0">
                    <a:solidFill>
                      <a:srgbClr val="FF604C"/>
                    </a:solidFill>
                    <a:latin typeface="Arial" panose="020B0604020202020204" pitchFamily="34" charset="0"/>
                    <a:cs typeface="Arial" panose="020B0604020202020204" pitchFamily="34" charset="0"/>
                  </a:rPr>
                  <a:t>Set of strategies for the player </a:t>
                </a:r>
                <a:r>
                  <a:rPr lang="en-US" sz="2400" b="1" dirty="0">
                    <a:solidFill>
                      <a:srgbClr val="FF604C"/>
                    </a:solidFill>
                    <a:effectLst/>
                    <a:latin typeface="Arial" panose="020B0604020202020204" pitchFamily="34" charset="0"/>
                    <a:ea typeface="Aptos" panose="020B0004020202020204" pitchFamily="34" charset="0"/>
                    <a:cs typeface="Arial" panose="020B0604020202020204" pitchFamily="34" charset="0"/>
                  </a:rPr>
                  <a:t>2 (HSR)</a:t>
                </a:r>
              </a:p>
              <a:p>
                <a:endParaRPr lang="it-IT" dirty="0">
                  <a:latin typeface="Arial" panose="020B0604020202020204" pitchFamily="34" charset="0"/>
                  <a:cs typeface="Arial" panose="020B0604020202020204" pitchFamily="34" charset="0"/>
                </a:endParaRPr>
              </a:p>
            </p:txBody>
          </p:sp>
        </mc:Choice>
        <mc:Fallback xmlns="">
          <p:sp>
            <p:nvSpPr>
              <p:cNvPr id="8" name="CasellaDiTesto 7">
                <a:extLst>
                  <a:ext uri="{FF2B5EF4-FFF2-40B4-BE49-F238E27FC236}">
                    <a16:creationId xmlns:a16="http://schemas.microsoft.com/office/drawing/2014/main" id="{F77D835F-427A-4E7A-E40A-427A5F61F620}"/>
                  </a:ext>
                </a:extLst>
              </p:cNvPr>
              <p:cNvSpPr txBox="1">
                <a:spLocks noRot="1" noChangeAspect="1" noMove="1" noResize="1" noEditPoints="1" noAdjustHandles="1" noChangeArrowheads="1" noChangeShapeType="1" noTextEdit="1"/>
              </p:cNvSpPr>
              <p:nvPr/>
            </p:nvSpPr>
            <p:spPr>
              <a:xfrm>
                <a:off x="2584306" y="6450710"/>
                <a:ext cx="11240802" cy="1232132"/>
              </a:xfrm>
              <a:prstGeom prst="rect">
                <a:avLst/>
              </a:prstGeom>
              <a:blipFill>
                <a:blip r:embed="rId6"/>
                <a:stretch>
                  <a:fillRect t="-1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0EC77304-7BB2-52BE-780A-E82EAEAF29E7}"/>
                  </a:ext>
                </a:extLst>
              </p:cNvPr>
              <p:cNvSpPr txBox="1"/>
              <p:nvPr/>
            </p:nvSpPr>
            <p:spPr>
              <a:xfrm>
                <a:off x="2099088" y="8719510"/>
                <a:ext cx="9144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𝐺𝑁𝐸</m:t>
                      </m:r>
                      <m:r>
                        <a:rPr lang="en-US" sz="280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t-IT" sz="2800" i="1">
                              <a:effectLst/>
                              <a:latin typeface="Cambria Math" panose="020405030504060302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t-IT" sz="2800" i="1">
                              <a:effectLst/>
                              <a:latin typeface="Cambria Math" panose="020405030504060302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t-IT" sz="2800" i="1">
                              <a:effectLst/>
                              <a:latin typeface="Cambria Math" panose="020405030504060302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h</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t-IT" sz="2800" i="1">
                              <a:effectLst/>
                              <a:latin typeface="Cambria Math" panose="020405030504060302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h</m:t>
                          </m:r>
                        </m:sub>
                      </m:sSub>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it-IT" sz="2800" dirty="0">
                  <a:latin typeface="Arial" panose="020B0604020202020204" pitchFamily="34" charset="0"/>
                  <a:cs typeface="Arial" panose="020B0604020202020204" pitchFamily="34" charset="0"/>
                </a:endParaRPr>
              </a:p>
            </p:txBody>
          </p:sp>
        </mc:Choice>
        <mc:Fallback xmlns="">
          <p:sp>
            <p:nvSpPr>
              <p:cNvPr id="6" name="CasellaDiTesto 5">
                <a:extLst>
                  <a:ext uri="{FF2B5EF4-FFF2-40B4-BE49-F238E27FC236}">
                    <a16:creationId xmlns:a16="http://schemas.microsoft.com/office/drawing/2014/main" id="{0EC77304-7BB2-52BE-780A-E82EAEAF29E7}"/>
                  </a:ext>
                </a:extLst>
              </p:cNvPr>
              <p:cNvSpPr txBox="1">
                <a:spLocks noRot="1" noChangeAspect="1" noMove="1" noResize="1" noEditPoints="1" noAdjustHandles="1" noChangeArrowheads="1" noChangeShapeType="1" noTextEdit="1"/>
              </p:cNvSpPr>
              <p:nvPr/>
            </p:nvSpPr>
            <p:spPr>
              <a:xfrm>
                <a:off x="2099088" y="8719510"/>
                <a:ext cx="9144000" cy="523220"/>
              </a:xfrm>
              <a:prstGeom prst="rect">
                <a:avLst/>
              </a:prstGeom>
              <a:blipFill>
                <a:blip r:embed="rId7"/>
                <a:stretch>
                  <a:fillRect/>
                </a:stretch>
              </a:blipFill>
            </p:spPr>
            <p:txBody>
              <a:bodyPr/>
              <a:lstStyle/>
              <a:p>
                <a:r>
                  <a:rPr lang="en-US">
                    <a:noFill/>
                  </a:rPr>
                  <a:t> </a:t>
                </a:r>
              </a:p>
            </p:txBody>
          </p:sp>
        </mc:Fallback>
      </mc:AlternateContent>
      <p:sp>
        <p:nvSpPr>
          <p:cNvPr id="10" name="CasellaDiTesto 9">
            <a:extLst>
              <a:ext uri="{FF2B5EF4-FFF2-40B4-BE49-F238E27FC236}">
                <a16:creationId xmlns:a16="http://schemas.microsoft.com/office/drawing/2014/main" id="{7195054B-6211-9633-29D6-CB2D7A4EE5E5}"/>
              </a:ext>
            </a:extLst>
          </p:cNvPr>
          <p:cNvSpPr txBox="1"/>
          <p:nvPr/>
        </p:nvSpPr>
        <p:spPr>
          <a:xfrm>
            <a:off x="8439211" y="8781065"/>
            <a:ext cx="4055591" cy="461665"/>
          </a:xfrm>
          <a:prstGeom prst="rect">
            <a:avLst/>
          </a:prstGeom>
          <a:noFill/>
        </p:spPr>
        <p:txBody>
          <a:bodyPr wrap="square" rtlCol="0">
            <a:spAutoFit/>
          </a:bodyPr>
          <a:lstStyle/>
          <a:p>
            <a:r>
              <a:rPr lang="it-IT" sz="2400" b="1" dirty="0" err="1">
                <a:effectLst>
                  <a:outerShdw blurRad="38100" dist="38100" dir="2700000" algn="tl">
                    <a:srgbClr val="000000">
                      <a:alpha val="43137"/>
                    </a:srgbClr>
                  </a:outerShdw>
                </a:effectLst>
              </a:rPr>
              <a:t>Generalized</a:t>
            </a:r>
            <a:r>
              <a:rPr lang="it-IT" sz="2400" b="1" dirty="0">
                <a:effectLst>
                  <a:outerShdw blurRad="38100" dist="38100" dir="2700000" algn="tl">
                    <a:srgbClr val="000000">
                      <a:alpha val="43137"/>
                    </a:srgbClr>
                  </a:outerShdw>
                </a:effectLst>
              </a:rPr>
              <a:t> Nash Equilibrium</a:t>
            </a:r>
          </a:p>
        </p:txBody>
      </p:sp>
      <p:sp>
        <p:nvSpPr>
          <p:cNvPr id="14" name="Rettangolo con angoli arrotondati 13">
            <a:extLst>
              <a:ext uri="{FF2B5EF4-FFF2-40B4-BE49-F238E27FC236}">
                <a16:creationId xmlns:a16="http://schemas.microsoft.com/office/drawing/2014/main" id="{CC819591-8371-7780-7731-923E52E0F165}"/>
              </a:ext>
            </a:extLst>
          </p:cNvPr>
          <p:cNvSpPr/>
          <p:nvPr/>
        </p:nvSpPr>
        <p:spPr>
          <a:xfrm>
            <a:off x="120264" y="1314615"/>
            <a:ext cx="4241797" cy="821054"/>
          </a:xfrm>
          <a:prstGeom prst="roundRect">
            <a:avLst>
              <a:gd name="adj" fmla="val 38889"/>
            </a:avLst>
          </a:prstGeom>
          <a:solidFill>
            <a:srgbClr val="0044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A81EE79A-4F6C-F281-4346-5A3FD5FD70CC}"/>
              </a:ext>
            </a:extLst>
          </p:cNvPr>
          <p:cNvSpPr txBox="1"/>
          <p:nvPr/>
        </p:nvSpPr>
        <p:spPr>
          <a:xfrm>
            <a:off x="559527" y="1432755"/>
            <a:ext cx="4055591"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Game to solve</a:t>
            </a:r>
          </a:p>
        </p:txBody>
      </p:sp>
      <p:sp>
        <p:nvSpPr>
          <p:cNvPr id="16" name="Rettangolo con angoli arrotondati 15">
            <a:extLst>
              <a:ext uri="{FF2B5EF4-FFF2-40B4-BE49-F238E27FC236}">
                <a16:creationId xmlns:a16="http://schemas.microsoft.com/office/drawing/2014/main" id="{051DA179-6D57-53C7-925E-AF36B5DF66CE}"/>
              </a:ext>
            </a:extLst>
          </p:cNvPr>
          <p:cNvSpPr/>
          <p:nvPr/>
        </p:nvSpPr>
        <p:spPr>
          <a:xfrm>
            <a:off x="108425" y="7910828"/>
            <a:ext cx="4241797" cy="821054"/>
          </a:xfrm>
          <a:prstGeom prst="roundRect">
            <a:avLst>
              <a:gd name="adj" fmla="val 38889"/>
            </a:avLst>
          </a:prstGeom>
          <a:solidFill>
            <a:srgbClr val="0044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id="{7DBA1136-1C6B-FCB1-FBAB-00003A2CB5A0}"/>
              </a:ext>
            </a:extLst>
          </p:cNvPr>
          <p:cNvSpPr txBox="1"/>
          <p:nvPr/>
        </p:nvSpPr>
        <p:spPr>
          <a:xfrm>
            <a:off x="1031090" y="8013213"/>
            <a:ext cx="4055591" cy="584775"/>
          </a:xfrm>
          <a:prstGeom prst="rect">
            <a:avLst/>
          </a:prstGeom>
          <a:noFill/>
        </p:spPr>
        <p:txBody>
          <a:bodyPr wrap="square" rtlCol="0">
            <a:spAutoFit/>
          </a:bodyPr>
          <a:lstStyle/>
          <a:p>
            <a:r>
              <a:rPr lang="it-IT"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Solution </a:t>
            </a:r>
          </a:p>
        </p:txBody>
      </p:sp>
      <p:sp>
        <p:nvSpPr>
          <p:cNvPr id="5" name="CasellaDiTesto 4">
            <a:extLst>
              <a:ext uri="{FF2B5EF4-FFF2-40B4-BE49-F238E27FC236}">
                <a16:creationId xmlns:a16="http://schemas.microsoft.com/office/drawing/2014/main" id="{7F7B9132-F61F-EE89-6A29-51C41665FE97}"/>
              </a:ext>
            </a:extLst>
          </p:cNvPr>
          <p:cNvSpPr txBox="1"/>
          <p:nvPr/>
        </p:nvSpPr>
        <p:spPr>
          <a:xfrm>
            <a:off x="14362150" y="5179020"/>
            <a:ext cx="2668829" cy="1569660"/>
          </a:xfrm>
          <a:prstGeom prst="rect">
            <a:avLst/>
          </a:prstGeom>
          <a:noFill/>
        </p:spPr>
        <p:txBody>
          <a:bodyPr wrap="square" rtlCol="0">
            <a:spAutoFit/>
          </a:bodyPr>
          <a:lstStyle/>
          <a:p>
            <a:pPr algn="ctr"/>
            <a:r>
              <a:rPr lang="it-IT" sz="32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r>
              <a:rPr lang="it-IT"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the game to solve</a:t>
            </a:r>
          </a:p>
        </p:txBody>
      </p:sp>
      <p:sp>
        <p:nvSpPr>
          <p:cNvPr id="18" name="CasellaDiTesto 17">
            <a:extLst>
              <a:ext uri="{FF2B5EF4-FFF2-40B4-BE49-F238E27FC236}">
                <a16:creationId xmlns:a16="http://schemas.microsoft.com/office/drawing/2014/main" id="{13A95CDF-0624-B69E-B434-4929150660A6}"/>
              </a:ext>
            </a:extLst>
          </p:cNvPr>
          <p:cNvSpPr txBox="1"/>
          <p:nvPr/>
        </p:nvSpPr>
        <p:spPr>
          <a:xfrm>
            <a:off x="3626455" y="3737181"/>
            <a:ext cx="2362200" cy="461665"/>
          </a:xfrm>
          <a:prstGeom prst="rect">
            <a:avLst/>
          </a:prstGeom>
          <a:noFill/>
        </p:spPr>
        <p:txBody>
          <a:bodyPr wrap="square" rtlCol="0">
            <a:spAutoFit/>
          </a:bodyPr>
          <a:lstStyle/>
          <a:p>
            <a:r>
              <a:rPr lang="it-IT" sz="2400" b="1" dirty="0">
                <a:solidFill>
                  <a:srgbClr val="6449D7"/>
                </a:solidFill>
                <a:latin typeface="Arial" panose="020B0604020202020204" pitchFamily="34" charset="0"/>
                <a:cs typeface="Arial" panose="020B0604020202020204" pitchFamily="34" charset="0"/>
              </a:rPr>
              <a:t>Players </a:t>
            </a:r>
          </a:p>
        </p:txBody>
      </p:sp>
      <p:pic>
        <p:nvPicPr>
          <p:cNvPr id="19" name="Immagine 18" descr="Immagine che contiene Elementi grafici, grafica&#10;&#10;Descrizione generata automaticamente">
            <a:extLst>
              <a:ext uri="{FF2B5EF4-FFF2-40B4-BE49-F238E27FC236}">
                <a16:creationId xmlns:a16="http://schemas.microsoft.com/office/drawing/2014/main" id="{3757515B-16C8-5A41-F861-B6B58C3D360B}"/>
              </a:ext>
            </a:extLst>
          </p:cNvPr>
          <p:cNvPicPr>
            <a:picLocks noChangeAspect="1"/>
          </p:cNvPicPr>
          <p:nvPr/>
        </p:nvPicPr>
        <p:blipFill rotWithShape="1">
          <a:blip r:embed="rId8">
            <a:extLst>
              <a:ext uri="{28A0092B-C50C-407E-A947-70E740481C1C}">
                <a14:useLocalDpi xmlns:a14="http://schemas.microsoft.com/office/drawing/2010/main" val="0"/>
              </a:ext>
            </a:extLst>
          </a:blip>
          <a:srcRect l="23163" t="47295" r="61507" b="2633"/>
          <a:stretch/>
        </p:blipFill>
        <p:spPr>
          <a:xfrm rot="15692187" flipH="1">
            <a:off x="5192817" y="3954927"/>
            <a:ext cx="677198" cy="671358"/>
          </a:xfrm>
          <a:prstGeom prst="rect">
            <a:avLst/>
          </a:prstGeom>
        </p:spPr>
      </p:pic>
      <p:sp>
        <p:nvSpPr>
          <p:cNvPr id="24" name="CasellaDiTesto 23">
            <a:extLst>
              <a:ext uri="{FF2B5EF4-FFF2-40B4-BE49-F238E27FC236}">
                <a16:creationId xmlns:a16="http://schemas.microsoft.com/office/drawing/2014/main" id="{82819869-4BFF-E375-4D41-DC138EBA5621}"/>
              </a:ext>
            </a:extLst>
          </p:cNvPr>
          <p:cNvSpPr txBox="1"/>
          <p:nvPr/>
        </p:nvSpPr>
        <p:spPr>
          <a:xfrm>
            <a:off x="3366656" y="5456112"/>
            <a:ext cx="3469760" cy="461665"/>
          </a:xfrm>
          <a:prstGeom prst="rect">
            <a:avLst/>
          </a:prstGeom>
          <a:noFill/>
        </p:spPr>
        <p:txBody>
          <a:bodyPr wrap="square" rtlCol="0">
            <a:spAutoFit/>
          </a:bodyPr>
          <a:lstStyle/>
          <a:p>
            <a:r>
              <a:rPr lang="it-IT" sz="2400" b="1" dirty="0">
                <a:solidFill>
                  <a:srgbClr val="FF604C"/>
                </a:solidFill>
                <a:latin typeface="Arial" panose="020B0604020202020204" pitchFamily="34" charset="0"/>
                <a:cs typeface="Arial" panose="020B0604020202020204" pitchFamily="34" charset="0"/>
              </a:rPr>
              <a:t>Player strategies</a:t>
            </a:r>
          </a:p>
        </p:txBody>
      </p:sp>
      <p:sp>
        <p:nvSpPr>
          <p:cNvPr id="26" name="CasellaDiTesto 25">
            <a:extLst>
              <a:ext uri="{FF2B5EF4-FFF2-40B4-BE49-F238E27FC236}">
                <a16:creationId xmlns:a16="http://schemas.microsoft.com/office/drawing/2014/main" id="{15123908-C7F5-B714-F41A-EAB6CE1C6FCE}"/>
              </a:ext>
            </a:extLst>
          </p:cNvPr>
          <p:cNvSpPr txBox="1"/>
          <p:nvPr/>
        </p:nvSpPr>
        <p:spPr>
          <a:xfrm>
            <a:off x="8831906" y="4010434"/>
            <a:ext cx="2944458" cy="461665"/>
          </a:xfrm>
          <a:prstGeom prst="rect">
            <a:avLst/>
          </a:prstGeom>
          <a:noFill/>
        </p:spPr>
        <p:txBody>
          <a:bodyPr wrap="square" rtlCol="0">
            <a:spAutoFit/>
          </a:bodyPr>
          <a:lstStyle/>
          <a:p>
            <a:r>
              <a:rPr lang="it-IT" sz="2400" b="1" dirty="0">
                <a:solidFill>
                  <a:srgbClr val="FFB32F"/>
                </a:solidFill>
                <a:latin typeface="Arial" panose="020B0604020202020204" pitchFamily="34" charset="0"/>
                <a:cs typeface="Arial" panose="020B0604020202020204" pitchFamily="34" charset="0"/>
              </a:rPr>
              <a:t>Players Payoff</a:t>
            </a:r>
          </a:p>
        </p:txBody>
      </p:sp>
      <p:pic>
        <p:nvPicPr>
          <p:cNvPr id="27" name="Immagine 26" descr="Immagine che contiene Elementi grafici, grafica&#10;&#10;Descrizione generata automaticamente">
            <a:extLst>
              <a:ext uri="{FF2B5EF4-FFF2-40B4-BE49-F238E27FC236}">
                <a16:creationId xmlns:a16="http://schemas.microsoft.com/office/drawing/2014/main" id="{CF54462D-90B9-02E9-E5DD-2F5BBF18D7C0}"/>
              </a:ext>
            </a:extLst>
          </p:cNvPr>
          <p:cNvPicPr>
            <a:picLocks noChangeAspect="1"/>
          </p:cNvPicPr>
          <p:nvPr/>
        </p:nvPicPr>
        <p:blipFill rotWithShape="1">
          <a:blip r:embed="rId8">
            <a:extLst>
              <a:ext uri="{28A0092B-C50C-407E-A947-70E740481C1C}">
                <a14:useLocalDpi xmlns:a14="http://schemas.microsoft.com/office/drawing/2010/main" val="0"/>
              </a:ext>
            </a:extLst>
          </a:blip>
          <a:srcRect l="41219" t="45506" r="43451" b="4422"/>
          <a:stretch/>
        </p:blipFill>
        <p:spPr>
          <a:xfrm rot="6162219">
            <a:off x="8192036" y="4067971"/>
            <a:ext cx="677198" cy="671358"/>
          </a:xfrm>
          <a:prstGeom prst="rect">
            <a:avLst/>
          </a:prstGeom>
        </p:spPr>
      </p:pic>
      <p:pic>
        <p:nvPicPr>
          <p:cNvPr id="28" name="Immagine 27" descr="Immagine che contiene Elementi grafici, grafica&#10;&#10;Descrizione generata automaticamente">
            <a:extLst>
              <a:ext uri="{FF2B5EF4-FFF2-40B4-BE49-F238E27FC236}">
                <a16:creationId xmlns:a16="http://schemas.microsoft.com/office/drawing/2014/main" id="{0FE02ECC-D60B-D720-A9AB-3C1FD2BE20F4}"/>
              </a:ext>
            </a:extLst>
          </p:cNvPr>
          <p:cNvPicPr>
            <a:picLocks noChangeAspect="1"/>
          </p:cNvPicPr>
          <p:nvPr/>
        </p:nvPicPr>
        <p:blipFill rotWithShape="1">
          <a:blip r:embed="rId8">
            <a:extLst>
              <a:ext uri="{28A0092B-C50C-407E-A947-70E740481C1C}">
                <a14:useLocalDpi xmlns:a14="http://schemas.microsoft.com/office/drawing/2010/main" val="0"/>
              </a:ext>
            </a:extLst>
          </a:blip>
          <a:srcRect l="60232" t="42351" r="24438" b="7577"/>
          <a:stretch/>
        </p:blipFill>
        <p:spPr>
          <a:xfrm rot="16849570">
            <a:off x="6083894" y="5221704"/>
            <a:ext cx="677198" cy="671358"/>
          </a:xfrm>
          <a:prstGeom prst="rect">
            <a:avLst/>
          </a:prstGeom>
        </p:spPr>
      </p:pic>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DEFBD4E9-1BC2-E8CB-3EE2-8C8D4CA3D6B4}"/>
                  </a:ext>
                </a:extLst>
              </p:cNvPr>
              <p:cNvSpPr txBox="1"/>
              <p:nvPr/>
            </p:nvSpPr>
            <p:spPr>
              <a:xfrm>
                <a:off x="2297151" y="2480376"/>
                <a:ext cx="6652252" cy="1107996"/>
              </a:xfrm>
              <a:prstGeom prst="rect">
                <a:avLst/>
              </a:prstGeom>
              <a:noFill/>
            </p:spPr>
            <p:txBody>
              <a:bodyPr wrap="square" rtlCol="0">
                <a:spAutoFit/>
              </a:bodyPr>
              <a:lstStyle/>
              <a:p>
                <a:pPr algn="just"/>
                <a14:m>
                  <m:oMath xmlns:m="http://schemas.openxmlformats.org/officeDocument/2006/math">
                    <m:r>
                      <a:rPr lang="it-IT" sz="2400" b="1" i="1" kern="100" smtClean="0">
                        <a:solidFill>
                          <a:srgbClr val="6449D7"/>
                        </a:solidFill>
                        <a:effectLst/>
                        <a:latin typeface="Cambria Math" panose="02040503050406030204" pitchFamily="18" charset="0"/>
                        <a:ea typeface="Times New Roman" panose="02020603050405020304" pitchFamily="18" charset="0"/>
                        <a:cs typeface="Times New Roman" panose="02020603050405020304" pitchFamily="18" charset="0"/>
                      </a:rPr>
                      <m:t>𝒂</m:t>
                    </m:r>
                  </m:oMath>
                </a14:m>
                <a:r>
                  <a:rPr lang="it-IT" sz="2400" b="1" kern="100" dirty="0">
                    <a:solidFill>
                      <a:srgbClr val="6449D7"/>
                    </a:solidFill>
                    <a:effectLst/>
                    <a:latin typeface="Arial" panose="020B0604020202020204" pitchFamily="34" charset="0"/>
                    <a:ea typeface="Times New Roman" panose="02020603050405020304" pitchFamily="18" charset="0"/>
                    <a:cs typeface="Arial" panose="020B0604020202020204" pitchFamily="34" charset="0"/>
                  </a:rPr>
                  <a:t> – Player 1: Air</a:t>
                </a:r>
              </a:p>
              <a:p>
                <a:pPr algn="just"/>
                <a14:m>
                  <m:oMath xmlns:m="http://schemas.openxmlformats.org/officeDocument/2006/math">
                    <m:r>
                      <a:rPr lang="it-IT" sz="2400" b="1" i="1" kern="100" smtClean="0">
                        <a:solidFill>
                          <a:srgbClr val="6449D7"/>
                        </a:solidFill>
                        <a:effectLst/>
                        <a:latin typeface="Cambria Math" panose="02040503050406030204" pitchFamily="18" charset="0"/>
                        <a:ea typeface="Times New Roman" panose="02020603050405020304" pitchFamily="18" charset="0"/>
                        <a:cs typeface="Times New Roman" panose="02020603050405020304" pitchFamily="18" charset="0"/>
                      </a:rPr>
                      <m:t>𝒉</m:t>
                    </m:r>
                  </m:oMath>
                </a14:m>
                <a:r>
                  <a:rPr lang="it-IT" sz="2400" b="1" kern="100" dirty="0">
                    <a:solidFill>
                      <a:srgbClr val="6449D7"/>
                    </a:solidFill>
                    <a:effectLst/>
                    <a:latin typeface="Arial" panose="020B0604020202020204" pitchFamily="34" charset="0"/>
                    <a:ea typeface="Times New Roman" panose="02020603050405020304" pitchFamily="18" charset="0"/>
                    <a:cs typeface="Arial" panose="020B0604020202020204" pitchFamily="34" charset="0"/>
                  </a:rPr>
                  <a:t> </a:t>
                </a:r>
                <a:r>
                  <a:rPr lang="it-IT" sz="2400" b="1" kern="100" dirty="0">
                    <a:solidFill>
                      <a:srgbClr val="6449D7"/>
                    </a:solidFill>
                    <a:latin typeface="Arial" panose="020B0604020202020204" pitchFamily="34" charset="0"/>
                    <a:ea typeface="Times New Roman" panose="02020603050405020304" pitchFamily="18" charset="0"/>
                    <a:cs typeface="Arial" panose="020B0604020202020204" pitchFamily="34" charset="0"/>
                  </a:rPr>
                  <a:t>-</a:t>
                </a:r>
                <a:r>
                  <a:rPr lang="it-IT" sz="2400" b="1" kern="100" dirty="0">
                    <a:solidFill>
                      <a:srgbClr val="6449D7"/>
                    </a:solidFill>
                    <a:effectLst/>
                    <a:latin typeface="Arial" panose="020B0604020202020204" pitchFamily="34" charset="0"/>
                    <a:ea typeface="Times New Roman" panose="02020603050405020304" pitchFamily="18" charset="0"/>
                    <a:cs typeface="Arial" panose="020B0604020202020204" pitchFamily="34" charset="0"/>
                  </a:rPr>
                  <a:t> Player 2: HSR</a:t>
                </a:r>
                <a:endParaRPr lang="it-IT" sz="2400" b="1" kern="100" dirty="0">
                  <a:solidFill>
                    <a:srgbClr val="6449D7"/>
                  </a:solidFill>
                  <a:effectLst/>
                  <a:latin typeface="Arial" panose="020B0604020202020204" pitchFamily="34" charset="0"/>
                  <a:ea typeface="Aptos" panose="020B00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p:txBody>
          </p:sp>
        </mc:Choice>
        <mc:Fallback xmlns="">
          <p:sp>
            <p:nvSpPr>
              <p:cNvPr id="29" name="CasellaDiTesto 28">
                <a:extLst>
                  <a:ext uri="{FF2B5EF4-FFF2-40B4-BE49-F238E27FC236}">
                    <a16:creationId xmlns:a16="http://schemas.microsoft.com/office/drawing/2014/main" id="{DEFBD4E9-1BC2-E8CB-3EE2-8C8D4CA3D6B4}"/>
                  </a:ext>
                </a:extLst>
              </p:cNvPr>
              <p:cNvSpPr txBox="1">
                <a:spLocks noRot="1" noChangeAspect="1" noMove="1" noResize="1" noEditPoints="1" noAdjustHandles="1" noChangeArrowheads="1" noChangeShapeType="1" noTextEdit="1"/>
              </p:cNvSpPr>
              <p:nvPr/>
            </p:nvSpPr>
            <p:spPr>
              <a:xfrm>
                <a:off x="2297151" y="2480376"/>
                <a:ext cx="6652252" cy="1107996"/>
              </a:xfrm>
              <a:prstGeom prst="rect">
                <a:avLst/>
              </a:prstGeom>
              <a:blipFill>
                <a:blip r:embed="rId9"/>
                <a:stretch>
                  <a:fillRect l="-367" t="-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BBED0CB4-AD0B-E77C-7DC5-653663E012D1}"/>
                  </a:ext>
                </a:extLst>
              </p:cNvPr>
              <p:cNvSpPr txBox="1"/>
              <p:nvPr/>
            </p:nvSpPr>
            <p:spPr>
              <a:xfrm>
                <a:off x="7626491" y="2398180"/>
                <a:ext cx="5701503" cy="1107996"/>
              </a:xfrm>
              <a:prstGeom prst="rect">
                <a:avLst/>
              </a:prstGeom>
              <a:noFill/>
            </p:spPr>
            <p:txBody>
              <a:bodyPr wrap="square" rtlCol="0">
                <a:spAutoFit/>
              </a:bodyPr>
              <a:lstStyle/>
              <a:p>
                <a:pPr algn="just"/>
                <a14:m>
                  <m:oMath xmlns:m="http://schemas.openxmlformats.org/officeDocument/2006/math">
                    <m:sSub>
                      <m:sSubPr>
                        <m:ctrlPr>
                          <a:rPr lang="it-IT" sz="2400" b="1" i="1" kern="100" smtClean="0">
                            <a:solidFill>
                              <a:srgbClr val="FAB42B"/>
                            </a:solidFill>
                            <a:effectLst/>
                            <a:latin typeface="Cambria Math" panose="02040503050406030204" pitchFamily="18" charset="0"/>
                            <a:ea typeface="Aptos" panose="020B0004020202020204" pitchFamily="34" charset="0"/>
                            <a:cs typeface="Times New Roman" panose="02020603050405020304" pitchFamily="18" charset="0"/>
                          </a:rPr>
                        </m:ctrlPr>
                      </m:sSubPr>
                      <m:e>
                        <m:r>
                          <a:rPr lang="it-IT" sz="2400" b="1" i="1" kern="100">
                            <a:solidFill>
                              <a:srgbClr val="FAB42B"/>
                            </a:solidFill>
                            <a:effectLst/>
                            <a:latin typeface="Cambria Math" panose="02040503050406030204" pitchFamily="18" charset="0"/>
                            <a:ea typeface="Aptos" panose="020B0004020202020204" pitchFamily="34" charset="0"/>
                            <a:cs typeface="Times New Roman" panose="02020603050405020304" pitchFamily="18" charset="0"/>
                          </a:rPr>
                          <m:t>𝝅</m:t>
                        </m:r>
                      </m:e>
                      <m:sub>
                        <m:r>
                          <a:rPr lang="it-IT" sz="2400" b="1" i="1" kern="100">
                            <a:solidFill>
                              <a:srgbClr val="FAB42B"/>
                            </a:solidFill>
                            <a:effectLst/>
                            <a:latin typeface="Cambria Math" panose="02040503050406030204" pitchFamily="18" charset="0"/>
                            <a:ea typeface="Aptos" panose="020B0004020202020204" pitchFamily="34" charset="0"/>
                            <a:cs typeface="Times New Roman" panose="02020603050405020304" pitchFamily="18" charset="0"/>
                          </a:rPr>
                          <m:t>𝒂</m:t>
                        </m:r>
                      </m:sub>
                    </m:sSub>
                    <m:r>
                      <a:rPr lang="it-IT" sz="2400" b="1" i="1" kern="100">
                        <a:solidFill>
                          <a:srgbClr val="FAB42B"/>
                        </a:solidFill>
                        <a:effectLst/>
                        <a:latin typeface="Cambria Math" panose="02040503050406030204" pitchFamily="18" charset="0"/>
                        <a:ea typeface="Aptos" panose="020B0004020202020204" pitchFamily="34" charset="0"/>
                        <a:cs typeface="Times New Roman" panose="02020603050405020304" pitchFamily="18" charset="0"/>
                      </a:rPr>
                      <m:t> </m:t>
                    </m:r>
                  </m:oMath>
                </a14:m>
                <a:r>
                  <a:rPr lang="it-IT" sz="2400" b="1" kern="100" dirty="0">
                    <a:solidFill>
                      <a:srgbClr val="FAB42B"/>
                    </a:solidFill>
                    <a:effectLst/>
                    <a:latin typeface="Arial" panose="020B0604020202020204" pitchFamily="34" charset="0"/>
                    <a:ea typeface="Times New Roman" panose="02020603050405020304" pitchFamily="18" charset="0"/>
                    <a:cs typeface="Arial" panose="020B0604020202020204" pitchFamily="34" charset="0"/>
                  </a:rPr>
                  <a:t>: Payoff function </a:t>
                </a:r>
                <a:r>
                  <a:rPr lang="it-IT" sz="2400" b="1" kern="100" dirty="0">
                    <a:solidFill>
                      <a:srgbClr val="FAB42B"/>
                    </a:solidFill>
                    <a:latin typeface="Arial" panose="020B0604020202020204" pitchFamily="34" charset="0"/>
                    <a:ea typeface="Times New Roman" panose="02020603050405020304" pitchFamily="18" charset="0"/>
                    <a:cs typeface="Arial" panose="020B0604020202020204" pitchFamily="34" charset="0"/>
                  </a:rPr>
                  <a:t>of player</a:t>
                </a:r>
                <a:r>
                  <a:rPr lang="it-IT" sz="2400" b="1" kern="100" dirty="0">
                    <a:solidFill>
                      <a:srgbClr val="FAB42B"/>
                    </a:solidFill>
                    <a:effectLst/>
                    <a:latin typeface="Arial" panose="020B0604020202020204" pitchFamily="34" charset="0"/>
                    <a:ea typeface="Times New Roman" panose="02020603050405020304" pitchFamily="18" charset="0"/>
                    <a:cs typeface="Arial" panose="020B0604020202020204" pitchFamily="34" charset="0"/>
                  </a:rPr>
                  <a:t> 1 (Air)</a:t>
                </a:r>
              </a:p>
              <a:p>
                <a:pPr algn="just"/>
                <a14:m>
                  <m:oMath xmlns:m="http://schemas.openxmlformats.org/officeDocument/2006/math">
                    <m:sSub>
                      <m:sSubPr>
                        <m:ctrlPr>
                          <a:rPr lang="it-IT" sz="2400" b="1" i="1" kern="100">
                            <a:solidFill>
                              <a:srgbClr val="FAB42B"/>
                            </a:solidFill>
                            <a:effectLst/>
                            <a:latin typeface="Cambria Math" panose="02040503050406030204" pitchFamily="18" charset="0"/>
                            <a:ea typeface="Aptos" panose="020B0004020202020204" pitchFamily="34" charset="0"/>
                            <a:cs typeface="Times New Roman" panose="02020603050405020304" pitchFamily="18" charset="0"/>
                          </a:rPr>
                        </m:ctrlPr>
                      </m:sSubPr>
                      <m:e>
                        <m:r>
                          <a:rPr lang="it-IT" sz="2400" b="1" i="1" kern="100">
                            <a:solidFill>
                              <a:srgbClr val="FAB42B"/>
                            </a:solidFill>
                            <a:effectLst/>
                            <a:latin typeface="Cambria Math" panose="02040503050406030204" pitchFamily="18" charset="0"/>
                            <a:ea typeface="Aptos" panose="020B0004020202020204" pitchFamily="34" charset="0"/>
                            <a:cs typeface="Times New Roman" panose="02020603050405020304" pitchFamily="18" charset="0"/>
                          </a:rPr>
                          <m:t>𝝅</m:t>
                        </m:r>
                      </m:e>
                      <m:sub>
                        <m:r>
                          <a:rPr lang="it-IT" sz="2400" b="1" i="1" kern="100">
                            <a:solidFill>
                              <a:srgbClr val="FAB42B"/>
                            </a:solidFill>
                            <a:effectLst/>
                            <a:latin typeface="Cambria Math" panose="02040503050406030204" pitchFamily="18" charset="0"/>
                            <a:ea typeface="Aptos" panose="020B0004020202020204" pitchFamily="34" charset="0"/>
                            <a:cs typeface="Times New Roman" panose="02020603050405020304" pitchFamily="18" charset="0"/>
                          </a:rPr>
                          <m:t>𝒉</m:t>
                        </m:r>
                      </m:sub>
                    </m:sSub>
                  </m:oMath>
                </a14:m>
                <a:r>
                  <a:rPr lang="it-IT" sz="2400" b="1" kern="100" dirty="0">
                    <a:solidFill>
                      <a:srgbClr val="FAB42B"/>
                    </a:solidFill>
                    <a:effectLst/>
                    <a:latin typeface="Arial" panose="020B0604020202020204" pitchFamily="34" charset="0"/>
                    <a:ea typeface="Times New Roman" panose="02020603050405020304" pitchFamily="18" charset="0"/>
                    <a:cs typeface="Arial" panose="020B0604020202020204" pitchFamily="34" charset="0"/>
                  </a:rPr>
                  <a:t> : Payoff function of Player 2 (HSR</a:t>
                </a:r>
                <a:r>
                  <a:rPr lang="it-IT" sz="2200" b="1" kern="100" dirty="0">
                    <a:solidFill>
                      <a:srgbClr val="FAB42B"/>
                    </a:solidFill>
                    <a:effectLst/>
                    <a:latin typeface="Arial" panose="020B0604020202020204" pitchFamily="34" charset="0"/>
                    <a:ea typeface="Times New Roman" panose="02020603050405020304" pitchFamily="18" charset="0"/>
                    <a:cs typeface="Arial" panose="020B0604020202020204" pitchFamily="34" charset="0"/>
                  </a:rPr>
                  <a:t>)</a:t>
                </a:r>
                <a:endParaRPr lang="it-IT" sz="2200" b="1" kern="100" dirty="0">
                  <a:solidFill>
                    <a:srgbClr val="FAB42B"/>
                  </a:solidFill>
                  <a:effectLst/>
                  <a:latin typeface="Arial" panose="020B0604020202020204" pitchFamily="34" charset="0"/>
                  <a:ea typeface="Aptos" panose="020B0004020202020204" pitchFamily="34" charset="0"/>
                  <a:cs typeface="Arial" panose="020B0604020202020204" pitchFamily="34" charset="0"/>
                </a:endParaRPr>
              </a:p>
              <a:p>
                <a:endParaRPr lang="it-IT" dirty="0">
                  <a:latin typeface="Arial" panose="020B0604020202020204" pitchFamily="34" charset="0"/>
                  <a:cs typeface="Arial" panose="020B0604020202020204" pitchFamily="34" charset="0"/>
                </a:endParaRPr>
              </a:p>
            </p:txBody>
          </p:sp>
        </mc:Choice>
        <mc:Fallback xmlns="">
          <p:sp>
            <p:nvSpPr>
              <p:cNvPr id="9" name="CasellaDiTesto 8">
                <a:extLst>
                  <a:ext uri="{FF2B5EF4-FFF2-40B4-BE49-F238E27FC236}">
                    <a16:creationId xmlns:a16="http://schemas.microsoft.com/office/drawing/2014/main" id="{BBED0CB4-AD0B-E77C-7DC5-653663E012D1}"/>
                  </a:ext>
                </a:extLst>
              </p:cNvPr>
              <p:cNvSpPr txBox="1">
                <a:spLocks noRot="1" noChangeAspect="1" noMove="1" noResize="1" noEditPoints="1" noAdjustHandles="1" noChangeArrowheads="1" noChangeShapeType="1" noTextEdit="1"/>
              </p:cNvSpPr>
              <p:nvPr/>
            </p:nvSpPr>
            <p:spPr>
              <a:xfrm>
                <a:off x="7626491" y="2398180"/>
                <a:ext cx="5701503" cy="1107996"/>
              </a:xfrm>
              <a:prstGeom prst="rect">
                <a:avLst/>
              </a:prstGeom>
              <a:blipFill>
                <a:blip r:embed="rId10"/>
                <a:stretch>
                  <a:fillRect t="-3846"/>
                </a:stretch>
              </a:blipFill>
            </p:spPr>
            <p:txBody>
              <a:bodyPr/>
              <a:lstStyle/>
              <a:p>
                <a:r>
                  <a:rPr lang="en-US">
                    <a:noFill/>
                  </a:rPr>
                  <a:t> </a:t>
                </a:r>
              </a:p>
            </p:txBody>
          </p:sp>
        </mc:Fallback>
      </mc:AlternateContent>
    </p:spTree>
    <p:extLst>
      <p:ext uri="{BB962C8B-B14F-4D97-AF65-F5344CB8AC3E}">
        <p14:creationId xmlns:p14="http://schemas.microsoft.com/office/powerpoint/2010/main" val="1905423860"/>
      </p:ext>
    </p:extLst>
  </p:cSld>
  <p:clrMapOvr>
    <a:masterClrMapping/>
  </p:clrMapOvr>
  <mc:AlternateContent xmlns:mc="http://schemas.openxmlformats.org/markup-compatibility/2006" xmlns:p14="http://schemas.microsoft.com/office/powerpoint/2010/main">
    <mc:Choice Requires="p14">
      <p:transition spd="slow" p14:dur="2000" advTm="34612"/>
    </mc:Choice>
    <mc:Fallback xmlns="">
      <p:transition spd="slow" advTm="3461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A1FFC502-2B14-8567-7AFA-3B0473AA1A31}"/>
              </a:ext>
            </a:extLst>
          </p:cNvPr>
          <p:cNvGrpSpPr/>
          <p:nvPr/>
        </p:nvGrpSpPr>
        <p:grpSpPr>
          <a:xfrm>
            <a:off x="-114309" y="8039100"/>
            <a:ext cx="3870736" cy="2438400"/>
            <a:chOff x="0" y="0"/>
            <a:chExt cx="812800" cy="2510865"/>
          </a:xfrm>
          <a:solidFill>
            <a:srgbClr val="004494"/>
          </a:solidFill>
        </p:grpSpPr>
        <p:sp>
          <p:nvSpPr>
            <p:cNvPr id="6" name="Freeform 11">
              <a:extLst>
                <a:ext uri="{FF2B5EF4-FFF2-40B4-BE49-F238E27FC236}">
                  <a16:creationId xmlns:a16="http://schemas.microsoft.com/office/drawing/2014/main" id="{DBB3ACB7-E4F6-ABAF-F4D6-2FBF50088C0C}"/>
                </a:ext>
              </a:extLst>
            </p:cNvPr>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txBody>
            <a:bodyPr/>
            <a:lstStyle/>
            <a:p>
              <a:endParaRPr lang="it-IT">
                <a:highlight>
                  <a:srgbClr val="004494"/>
                </a:highlight>
              </a:endParaRPr>
            </a:p>
          </p:txBody>
        </p:sp>
        <p:sp>
          <p:nvSpPr>
            <p:cNvPr id="7" name="TextBox 12">
              <a:extLst>
                <a:ext uri="{FF2B5EF4-FFF2-40B4-BE49-F238E27FC236}">
                  <a16:creationId xmlns:a16="http://schemas.microsoft.com/office/drawing/2014/main" id="{01291A47-D2BE-AD18-1B51-EDCDF1CD93EC}"/>
                </a:ext>
              </a:extLst>
            </p:cNvPr>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highlight>
                  <a:srgbClr val="004494"/>
                </a:highlight>
              </a:endParaRPr>
            </a:p>
          </p:txBody>
        </p:sp>
      </p:grpSp>
      <p:grpSp>
        <p:nvGrpSpPr>
          <p:cNvPr id="8" name="Group 10">
            <a:extLst>
              <a:ext uri="{FF2B5EF4-FFF2-40B4-BE49-F238E27FC236}">
                <a16:creationId xmlns:a16="http://schemas.microsoft.com/office/drawing/2014/main" id="{49E65EE8-81B1-8D3B-AA44-D3390EE1E1B8}"/>
              </a:ext>
            </a:extLst>
          </p:cNvPr>
          <p:cNvGrpSpPr/>
          <p:nvPr/>
        </p:nvGrpSpPr>
        <p:grpSpPr>
          <a:xfrm>
            <a:off x="1464292" y="5265453"/>
            <a:ext cx="7364362" cy="4343400"/>
            <a:chOff x="0" y="0"/>
            <a:chExt cx="812800" cy="2510865"/>
          </a:xfrm>
          <a:solidFill>
            <a:schemeClr val="bg1"/>
          </a:solidFill>
        </p:grpSpPr>
        <p:sp>
          <p:nvSpPr>
            <p:cNvPr id="9" name="Freeform 11">
              <a:extLst>
                <a:ext uri="{FF2B5EF4-FFF2-40B4-BE49-F238E27FC236}">
                  <a16:creationId xmlns:a16="http://schemas.microsoft.com/office/drawing/2014/main" id="{FB9494D7-EE43-4D98-976C-BB341C7D60BC}"/>
                </a:ext>
              </a:extLst>
            </p:cNvPr>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txBody>
            <a:bodyPr/>
            <a:lstStyle/>
            <a:p>
              <a:endParaRPr lang="it-IT">
                <a:highlight>
                  <a:srgbClr val="004494"/>
                </a:highlight>
              </a:endParaRPr>
            </a:p>
          </p:txBody>
        </p:sp>
        <p:sp>
          <p:nvSpPr>
            <p:cNvPr id="10" name="TextBox 12">
              <a:extLst>
                <a:ext uri="{FF2B5EF4-FFF2-40B4-BE49-F238E27FC236}">
                  <a16:creationId xmlns:a16="http://schemas.microsoft.com/office/drawing/2014/main" id="{43208AF7-E0AF-D61F-711B-D081115418E5}"/>
                </a:ext>
              </a:extLst>
            </p:cNvPr>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highlight>
                  <a:srgbClr val="004494"/>
                </a:highlight>
              </a:endParaRPr>
            </a:p>
          </p:txBody>
        </p:sp>
      </p:grpSp>
      <p:pic>
        <p:nvPicPr>
          <p:cNvPr id="20" name="Immagine 19">
            <a:extLst>
              <a:ext uri="{FF2B5EF4-FFF2-40B4-BE49-F238E27FC236}">
                <a16:creationId xmlns:a16="http://schemas.microsoft.com/office/drawing/2014/main" id="{29193DDD-960D-E8C2-AF14-A13567C3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21" name="Freeform 3">
            <a:extLst>
              <a:ext uri="{FF2B5EF4-FFF2-40B4-BE49-F238E27FC236}">
                <a16:creationId xmlns:a16="http://schemas.microsoft.com/office/drawing/2014/main" id="{DA5FF15B-6032-FAE3-B1FE-A3A8A4882979}"/>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 name="Freeform 3">
            <a:extLst>
              <a:ext uri="{FF2B5EF4-FFF2-40B4-BE49-F238E27FC236}">
                <a16:creationId xmlns:a16="http://schemas.microsoft.com/office/drawing/2014/main" id="{265697CA-76F1-7AEE-0548-9E89405AF2D6}"/>
              </a:ext>
            </a:extLst>
          </p:cNvPr>
          <p:cNvSpPr/>
          <p:nvPr/>
        </p:nvSpPr>
        <p:spPr>
          <a:xfrm>
            <a:off x="13258801" y="38100"/>
            <a:ext cx="3870736"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cxnSp>
        <p:nvCxnSpPr>
          <p:cNvPr id="25" name="Connettore diritto 24">
            <a:extLst>
              <a:ext uri="{FF2B5EF4-FFF2-40B4-BE49-F238E27FC236}">
                <a16:creationId xmlns:a16="http://schemas.microsoft.com/office/drawing/2014/main" id="{48F83AFD-834E-E103-D354-F28F0EFB9A10}"/>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 name="Tabella 1">
                <a:extLst>
                  <a:ext uri="{FF2B5EF4-FFF2-40B4-BE49-F238E27FC236}">
                    <a16:creationId xmlns:a16="http://schemas.microsoft.com/office/drawing/2014/main" id="{FEDC4F71-BE7B-5736-2775-856DD0CB96B7}"/>
                  </a:ext>
                </a:extLst>
              </p:cNvPr>
              <p:cNvGraphicFramePr>
                <a:graphicFrameLocks noGrp="1"/>
              </p:cNvGraphicFramePr>
              <p:nvPr>
                <p:extLst>
                  <p:ext uri="{D42A27DB-BD31-4B8C-83A1-F6EECF244321}">
                    <p14:modId xmlns:p14="http://schemas.microsoft.com/office/powerpoint/2010/main" val="2497902108"/>
                  </p:ext>
                </p:extLst>
              </p:nvPr>
            </p:nvGraphicFramePr>
            <p:xfrm>
              <a:off x="1655702" y="936669"/>
              <a:ext cx="10185154" cy="8521973"/>
            </p:xfrm>
            <a:graphic>
              <a:graphicData uri="http://schemas.openxmlformats.org/drawingml/2006/table">
                <a:tbl>
                  <a:tblPr firstRow="1" firstCol="1" bandRow="1">
                    <a:tableStyleId>{B301B821-A1FF-4177-AEE7-76D212191A09}</a:tableStyleId>
                  </a:tblPr>
                  <a:tblGrid>
                    <a:gridCol w="5092577">
                      <a:extLst>
                        <a:ext uri="{9D8B030D-6E8A-4147-A177-3AD203B41FA5}">
                          <a16:colId xmlns:a16="http://schemas.microsoft.com/office/drawing/2014/main" val="160767480"/>
                        </a:ext>
                      </a:extLst>
                    </a:gridCol>
                    <a:gridCol w="5092577">
                      <a:extLst>
                        <a:ext uri="{9D8B030D-6E8A-4147-A177-3AD203B41FA5}">
                          <a16:colId xmlns:a16="http://schemas.microsoft.com/office/drawing/2014/main" val="1474437650"/>
                        </a:ext>
                      </a:extLst>
                    </a:gridCol>
                  </a:tblGrid>
                  <a:tr h="422731">
                    <a:tc>
                      <a:txBody>
                        <a:bodyPr/>
                        <a:lstStyle/>
                        <a:p>
                          <a:pPr indent="180340" algn="ctr">
                            <a:lnSpc>
                              <a:spcPct val="150000"/>
                            </a:lnSpc>
                          </a:pPr>
                          <a:r>
                            <a:rPr lang="it-IT" sz="1800" dirty="0" err="1">
                              <a:effectLst/>
                            </a:rPr>
                            <a:t>Variables</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2076732015"/>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𝑓</m:t>
                                    </m:r>
                                  </m:e>
                                  <m:sub>
                                    <m:r>
                                      <a:rPr lang="it-IT" sz="1800">
                                        <a:effectLst/>
                                        <a:latin typeface="Cambria Math" panose="02040503050406030204" pitchFamily="18" charset="0"/>
                                      </a:rPr>
                                      <m:t>𝑎</m:t>
                                    </m:r>
                                  </m:sub>
                                </m:sSub>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it-IT" sz="1800" dirty="0">
                              <a:effectLst/>
                            </a:rPr>
                            <a:t>Fares of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741311094"/>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𝑓</m:t>
                                    </m:r>
                                  </m:e>
                                  <m:sub>
                                    <m:r>
                                      <a:rPr lang="it-IT" sz="1800">
                                        <a:effectLst/>
                                        <a:latin typeface="Cambria Math" panose="02040503050406030204" pitchFamily="18" charset="0"/>
                                      </a:rPr>
                                      <m:t>h</m:t>
                                    </m:r>
                                  </m:sub>
                                </m:sSub>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it-IT" sz="1800" dirty="0">
                              <a:effectLst/>
                            </a:rPr>
                            <a:t>Fares of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1377939014"/>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𝐹</m:t>
                                    </m:r>
                                  </m:e>
                                  <m:sub>
                                    <m:r>
                                      <a:rPr lang="it-IT" sz="1800">
                                        <a:effectLst/>
                                        <a:latin typeface="Cambria Math" panose="02040503050406030204" pitchFamily="18" charset="0"/>
                                      </a:rPr>
                                      <m:t>𝑎</m:t>
                                    </m:r>
                                  </m:sub>
                                </m:sSub>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it-IT" sz="1800" dirty="0">
                              <a:effectLst/>
                            </a:rPr>
                            <a:t>Frequency of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2631389396"/>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𝐹</m:t>
                                    </m:r>
                                  </m:e>
                                  <m:sub>
                                    <m:r>
                                      <a:rPr lang="it-IT" sz="1800">
                                        <a:effectLst/>
                                        <a:latin typeface="Cambria Math" panose="02040503050406030204" pitchFamily="18" charset="0"/>
                                      </a:rPr>
                                      <m:t>h</m:t>
                                    </m:r>
                                  </m:sub>
                                </m:sSub>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it-IT" sz="1800" dirty="0">
                              <a:effectLst/>
                            </a:rPr>
                            <a:t>Frequency of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4205761231"/>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𝑇</m:t>
                                    </m:r>
                                  </m:e>
                                  <m:sub>
                                    <m:r>
                                      <a:rPr lang="it-IT" sz="1800">
                                        <a:effectLst/>
                                        <a:latin typeface="Cambria Math" panose="02040503050406030204" pitchFamily="18" charset="0"/>
                                      </a:rPr>
                                      <m:t>h</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en-US" sz="1800" dirty="0">
                              <a:effectLst/>
                            </a:rPr>
                            <a:t>Travel time of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3510766567"/>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𝑇</m:t>
                                    </m:r>
                                  </m:e>
                                  <m:sub>
                                    <m:r>
                                      <a:rPr lang="it-IT" sz="1800">
                                        <a:effectLst/>
                                        <a:latin typeface="Cambria Math" panose="02040503050406030204" pitchFamily="18" charset="0"/>
                                      </a:rPr>
                                      <m:t>𝑎</m:t>
                                    </m:r>
                                  </m:sub>
                                </m:sSub>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en-US" sz="1800" dirty="0">
                              <a:effectLst/>
                            </a:rPr>
                            <a:t>Travel time of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3696870596"/>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𝜃</m:t>
                                    </m:r>
                                  </m:e>
                                  <m:sub>
                                    <m:r>
                                      <a:rPr lang="it-IT" sz="1800">
                                        <a:effectLst/>
                                        <a:latin typeface="Cambria Math" panose="02040503050406030204" pitchFamily="18" charset="0"/>
                                      </a:rPr>
                                      <m:t>𝑙</m:t>
                                    </m:r>
                                  </m:sub>
                                </m:sSub>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it-IT" sz="1800" dirty="0">
                              <a:effectLst/>
                            </a:rPr>
                            <a:t>Lower VOT </a:t>
                          </a:r>
                          <a:r>
                            <a:rPr lang="it-IT" sz="1800" dirty="0" err="1">
                              <a:effectLst/>
                            </a:rPr>
                            <a:t>value</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472782610"/>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𝜃</m:t>
                                    </m:r>
                                  </m:e>
                                  <m:sub>
                                    <m:r>
                                      <a:rPr lang="it-IT" sz="1800">
                                        <a:effectLst/>
                                        <a:latin typeface="Cambria Math" panose="02040503050406030204" pitchFamily="18" charset="0"/>
                                      </a:rPr>
                                      <m:t>𝑢</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it-IT" sz="1800" dirty="0">
                              <a:effectLst/>
                            </a:rPr>
                            <a:t>Upper VOT </a:t>
                          </a:r>
                          <a:r>
                            <a:rPr lang="it-IT" sz="1800" dirty="0" err="1">
                              <a:effectLst/>
                            </a:rPr>
                            <a:t>value</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3269627600"/>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𝜋</m:t>
                                    </m:r>
                                  </m:e>
                                  <m:sub>
                                    <m:r>
                                      <a:rPr lang="it-IT" sz="1800">
                                        <a:effectLst/>
                                        <a:latin typeface="Cambria Math" panose="02040503050406030204" pitchFamily="18" charset="0"/>
                                      </a:rPr>
                                      <m:t>𝑎</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en-US" sz="1800" dirty="0">
                              <a:effectLst/>
                            </a:rPr>
                            <a:t>Payoff Function of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4115901371"/>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𝜋</m:t>
                                    </m:r>
                                  </m:e>
                                  <m:sub>
                                    <m:r>
                                      <a:rPr lang="it-IT" sz="1800">
                                        <a:effectLst/>
                                        <a:latin typeface="Cambria Math" panose="02040503050406030204" pitchFamily="18" charset="0"/>
                                      </a:rPr>
                                      <m:t>h</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it-IT" sz="1800" dirty="0">
                              <a:effectLst/>
                            </a:rPr>
                            <a:t>Payoff Function of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259483592"/>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𝐷</m:t>
                                    </m:r>
                                  </m:e>
                                  <m:sub>
                                    <m:r>
                                      <a:rPr lang="it-IT" sz="1800">
                                        <a:effectLst/>
                                        <a:latin typeface="Cambria Math" panose="02040503050406030204" pitchFamily="18" charset="0"/>
                                      </a:rPr>
                                      <m:t>𝑡</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en-US" sz="1800" dirty="0">
                              <a:effectLst/>
                            </a:rPr>
                            <a:t>Total Demand between O-D pair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4164358555"/>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𝐷</m:t>
                                    </m:r>
                                  </m:e>
                                  <m:sub>
                                    <m:r>
                                      <a:rPr lang="it-IT" sz="1800">
                                        <a:effectLst/>
                                        <a:latin typeface="Cambria Math" panose="02040503050406030204" pitchFamily="18" charset="0"/>
                                      </a:rPr>
                                      <m:t>𝑎</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en-US" sz="1800" dirty="0">
                              <a:effectLst/>
                            </a:rPr>
                            <a:t>% of total demand on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1780515598"/>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𝐷</m:t>
                                    </m:r>
                                  </m:e>
                                  <m:sub>
                                    <m:r>
                                      <a:rPr lang="it-IT" sz="1800">
                                        <a:effectLst/>
                                        <a:latin typeface="Cambria Math" panose="02040503050406030204" pitchFamily="18" charset="0"/>
                                      </a:rPr>
                                      <m:t>h</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en-US" sz="1800" dirty="0">
                              <a:effectLst/>
                            </a:rPr>
                            <a:t>% of total demand on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686752175"/>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𝑐</m:t>
                                    </m:r>
                                  </m:e>
                                  <m:sub>
                                    <m:r>
                                      <a:rPr lang="it-IT" sz="1800">
                                        <a:effectLst/>
                                        <a:latin typeface="Cambria Math" panose="02040503050406030204" pitchFamily="18" charset="0"/>
                                      </a:rPr>
                                      <m:t>𝑎</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en-US" sz="1800" dirty="0">
                              <a:effectLst/>
                            </a:rPr>
                            <a:t>Operational costs per flight </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2920279992"/>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𝐶</m:t>
                                    </m:r>
                                  </m:e>
                                  <m:sub>
                                    <m:r>
                                      <a:rPr lang="it-IT" sz="1800">
                                        <a:effectLst/>
                                        <a:latin typeface="Cambria Math" panose="02040503050406030204" pitchFamily="18" charset="0"/>
                                      </a:rPr>
                                      <m:t>𝑎</m:t>
                                    </m:r>
                                  </m:sub>
                                </m:sSub>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en-US" sz="1800" dirty="0">
                              <a:effectLst/>
                            </a:rPr>
                            <a:t>Access charge per flight</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3140200966"/>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𝑐</m:t>
                                    </m:r>
                                  </m:e>
                                  <m:sub>
                                    <m:r>
                                      <a:rPr lang="it-IT" sz="1800">
                                        <a:effectLst/>
                                        <a:latin typeface="Cambria Math" panose="02040503050406030204" pitchFamily="18" charset="0"/>
                                      </a:rPr>
                                      <m:t>h</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en-US" sz="1800" dirty="0">
                              <a:effectLst/>
                            </a:rPr>
                            <a:t>Operational costs per convoy</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704537123"/>
                      </a:ext>
                    </a:extLst>
                  </a:tr>
                  <a:tr h="476426">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𝐶</m:t>
                                    </m:r>
                                  </m:e>
                                  <m:sub>
                                    <m:r>
                                      <a:rPr lang="it-IT" sz="1800">
                                        <a:effectLst/>
                                        <a:latin typeface="Cambria Math" panose="02040503050406030204" pitchFamily="18" charset="0"/>
                                      </a:rPr>
                                      <m:t>h</m:t>
                                    </m:r>
                                  </m:sub>
                                </m:sSub>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r>
                            <a:rPr lang="en-US" sz="1800" dirty="0">
                              <a:effectLst/>
                            </a:rPr>
                            <a:t>Access charge per convoy</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3007637994"/>
                      </a:ext>
                    </a:extLst>
                  </a:tr>
                </a:tbl>
              </a:graphicData>
            </a:graphic>
          </p:graphicFrame>
        </mc:Choice>
        <mc:Fallback xmlns="">
          <p:graphicFrame>
            <p:nvGraphicFramePr>
              <p:cNvPr id="2" name="Tabella 1">
                <a:extLst>
                  <a:ext uri="{FF2B5EF4-FFF2-40B4-BE49-F238E27FC236}">
                    <a16:creationId xmlns:a16="http://schemas.microsoft.com/office/drawing/2014/main" id="{FEDC4F71-BE7B-5736-2775-856DD0CB96B7}"/>
                  </a:ext>
                </a:extLst>
              </p:cNvPr>
              <p:cNvGraphicFramePr>
                <a:graphicFrameLocks noGrp="1"/>
              </p:cNvGraphicFramePr>
              <p:nvPr>
                <p:extLst>
                  <p:ext uri="{D42A27DB-BD31-4B8C-83A1-F6EECF244321}">
                    <p14:modId xmlns:p14="http://schemas.microsoft.com/office/powerpoint/2010/main" val="2497902108"/>
                  </p:ext>
                </p:extLst>
              </p:nvPr>
            </p:nvGraphicFramePr>
            <p:xfrm>
              <a:off x="1655702" y="936669"/>
              <a:ext cx="10185154" cy="8521973"/>
            </p:xfrm>
            <a:graphic>
              <a:graphicData uri="http://schemas.openxmlformats.org/drawingml/2006/table">
                <a:tbl>
                  <a:tblPr firstRow="1" firstCol="1" bandRow="1">
                    <a:tableStyleId>{B301B821-A1FF-4177-AEE7-76D212191A09}</a:tableStyleId>
                  </a:tblPr>
                  <a:tblGrid>
                    <a:gridCol w="5092577">
                      <a:extLst>
                        <a:ext uri="{9D8B030D-6E8A-4147-A177-3AD203B41FA5}">
                          <a16:colId xmlns:a16="http://schemas.microsoft.com/office/drawing/2014/main" val="160767480"/>
                        </a:ext>
                      </a:extLst>
                    </a:gridCol>
                    <a:gridCol w="5092577">
                      <a:extLst>
                        <a:ext uri="{9D8B030D-6E8A-4147-A177-3AD203B41FA5}">
                          <a16:colId xmlns:a16="http://schemas.microsoft.com/office/drawing/2014/main" val="1474437650"/>
                        </a:ext>
                      </a:extLst>
                    </a:gridCol>
                  </a:tblGrid>
                  <a:tr h="422731">
                    <a:tc>
                      <a:txBody>
                        <a:bodyPr/>
                        <a:lstStyle/>
                        <a:p>
                          <a:pPr indent="180340" algn="ctr">
                            <a:lnSpc>
                              <a:spcPct val="150000"/>
                            </a:lnSpc>
                          </a:pPr>
                          <a:r>
                            <a:rPr lang="it-IT" sz="1800" dirty="0" err="1">
                              <a:effectLst/>
                            </a:rPr>
                            <a:t>Variables</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tc>
                      <a:txBody>
                        <a:bodyPr/>
                        <a:lstStyle/>
                        <a:p>
                          <a:pPr indent="180340" algn="ctr">
                            <a:lnSpc>
                              <a:spcPct val="150000"/>
                            </a:lnSpc>
                          </a:pP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2076732015"/>
                      </a:ext>
                    </a:extLst>
                  </a:tr>
                  <a:tr h="476426">
                    <a:tc>
                      <a:txBody>
                        <a:bodyPr/>
                        <a:lstStyle/>
                        <a:p>
                          <a:endParaRPr lang="en-US"/>
                        </a:p>
                      </a:txBody>
                      <a:tcPr marL="63282" marR="63282" marT="0" marB="0">
                        <a:blipFill>
                          <a:blip r:embed="rId4"/>
                          <a:stretch>
                            <a:fillRect l="-120" t="-88608" r="-100239" b="-1591139"/>
                          </a:stretch>
                        </a:blipFill>
                      </a:tcPr>
                    </a:tc>
                    <a:tc>
                      <a:txBody>
                        <a:bodyPr/>
                        <a:lstStyle/>
                        <a:p>
                          <a:pPr indent="180340" algn="ctr">
                            <a:lnSpc>
                              <a:spcPct val="150000"/>
                            </a:lnSpc>
                          </a:pPr>
                          <a:r>
                            <a:rPr lang="it-IT" sz="1800" dirty="0">
                              <a:effectLst/>
                            </a:rPr>
                            <a:t>Fares of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741311094"/>
                      </a:ext>
                    </a:extLst>
                  </a:tr>
                  <a:tr h="476426">
                    <a:tc>
                      <a:txBody>
                        <a:bodyPr/>
                        <a:lstStyle/>
                        <a:p>
                          <a:endParaRPr lang="en-US"/>
                        </a:p>
                      </a:txBody>
                      <a:tcPr marL="63282" marR="63282" marT="0" marB="0">
                        <a:blipFill>
                          <a:blip r:embed="rId4"/>
                          <a:stretch>
                            <a:fillRect l="-120" t="-191026" r="-100239" b="-1511538"/>
                          </a:stretch>
                        </a:blipFill>
                      </a:tcPr>
                    </a:tc>
                    <a:tc>
                      <a:txBody>
                        <a:bodyPr/>
                        <a:lstStyle/>
                        <a:p>
                          <a:pPr indent="180340" algn="ctr">
                            <a:lnSpc>
                              <a:spcPct val="150000"/>
                            </a:lnSpc>
                          </a:pPr>
                          <a:r>
                            <a:rPr lang="it-IT" sz="1800" dirty="0">
                              <a:effectLst/>
                            </a:rPr>
                            <a:t>Fares of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1377939014"/>
                      </a:ext>
                    </a:extLst>
                  </a:tr>
                  <a:tr h="476426">
                    <a:tc>
                      <a:txBody>
                        <a:bodyPr/>
                        <a:lstStyle/>
                        <a:p>
                          <a:endParaRPr lang="en-US"/>
                        </a:p>
                      </a:txBody>
                      <a:tcPr marL="63282" marR="63282" marT="0" marB="0">
                        <a:blipFill>
                          <a:blip r:embed="rId4"/>
                          <a:stretch>
                            <a:fillRect l="-120" t="-291026" r="-100239" b="-1411538"/>
                          </a:stretch>
                        </a:blipFill>
                      </a:tcPr>
                    </a:tc>
                    <a:tc>
                      <a:txBody>
                        <a:bodyPr/>
                        <a:lstStyle/>
                        <a:p>
                          <a:pPr indent="180340" algn="ctr">
                            <a:lnSpc>
                              <a:spcPct val="150000"/>
                            </a:lnSpc>
                          </a:pPr>
                          <a:r>
                            <a:rPr lang="it-IT" sz="1800" dirty="0">
                              <a:effectLst/>
                            </a:rPr>
                            <a:t>Frequency of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2631389396"/>
                      </a:ext>
                    </a:extLst>
                  </a:tr>
                  <a:tr h="476426">
                    <a:tc>
                      <a:txBody>
                        <a:bodyPr/>
                        <a:lstStyle/>
                        <a:p>
                          <a:endParaRPr lang="en-US"/>
                        </a:p>
                      </a:txBody>
                      <a:tcPr marL="63282" marR="63282" marT="0" marB="0">
                        <a:blipFill>
                          <a:blip r:embed="rId4"/>
                          <a:stretch>
                            <a:fillRect l="-120" t="-391026" r="-100239" b="-1311538"/>
                          </a:stretch>
                        </a:blipFill>
                      </a:tcPr>
                    </a:tc>
                    <a:tc>
                      <a:txBody>
                        <a:bodyPr/>
                        <a:lstStyle/>
                        <a:p>
                          <a:pPr indent="180340" algn="ctr">
                            <a:lnSpc>
                              <a:spcPct val="150000"/>
                            </a:lnSpc>
                          </a:pPr>
                          <a:r>
                            <a:rPr lang="it-IT" sz="1800" dirty="0">
                              <a:effectLst/>
                            </a:rPr>
                            <a:t>Frequency of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4205761231"/>
                      </a:ext>
                    </a:extLst>
                  </a:tr>
                  <a:tr h="476426">
                    <a:tc>
                      <a:txBody>
                        <a:bodyPr/>
                        <a:lstStyle/>
                        <a:p>
                          <a:endParaRPr lang="en-US"/>
                        </a:p>
                      </a:txBody>
                      <a:tcPr marL="63282" marR="63282" marT="0" marB="0">
                        <a:blipFill>
                          <a:blip r:embed="rId4"/>
                          <a:stretch>
                            <a:fillRect l="-120" t="-491026" r="-100239" b="-1211538"/>
                          </a:stretch>
                        </a:blipFill>
                      </a:tcPr>
                    </a:tc>
                    <a:tc>
                      <a:txBody>
                        <a:bodyPr/>
                        <a:lstStyle/>
                        <a:p>
                          <a:pPr indent="180340" algn="ctr">
                            <a:lnSpc>
                              <a:spcPct val="150000"/>
                            </a:lnSpc>
                          </a:pPr>
                          <a:r>
                            <a:rPr lang="en-US" sz="1800" dirty="0">
                              <a:effectLst/>
                            </a:rPr>
                            <a:t>Travel time of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3510766567"/>
                      </a:ext>
                    </a:extLst>
                  </a:tr>
                  <a:tr h="476426">
                    <a:tc>
                      <a:txBody>
                        <a:bodyPr/>
                        <a:lstStyle/>
                        <a:p>
                          <a:endParaRPr lang="en-US"/>
                        </a:p>
                      </a:txBody>
                      <a:tcPr marL="63282" marR="63282" marT="0" marB="0">
                        <a:blipFill>
                          <a:blip r:embed="rId4"/>
                          <a:stretch>
                            <a:fillRect l="-120" t="-583544" r="-100239" b="-1096203"/>
                          </a:stretch>
                        </a:blipFill>
                      </a:tcPr>
                    </a:tc>
                    <a:tc>
                      <a:txBody>
                        <a:bodyPr/>
                        <a:lstStyle/>
                        <a:p>
                          <a:pPr indent="180340" algn="ctr">
                            <a:lnSpc>
                              <a:spcPct val="150000"/>
                            </a:lnSpc>
                          </a:pPr>
                          <a:r>
                            <a:rPr lang="en-US" sz="1800" dirty="0">
                              <a:effectLst/>
                            </a:rPr>
                            <a:t>Travel time of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3696870596"/>
                      </a:ext>
                    </a:extLst>
                  </a:tr>
                  <a:tr h="476426">
                    <a:tc>
                      <a:txBody>
                        <a:bodyPr/>
                        <a:lstStyle/>
                        <a:p>
                          <a:endParaRPr lang="en-US"/>
                        </a:p>
                      </a:txBody>
                      <a:tcPr marL="63282" marR="63282" marT="0" marB="0">
                        <a:blipFill>
                          <a:blip r:embed="rId4"/>
                          <a:stretch>
                            <a:fillRect l="-120" t="-692308" r="-100239" b="-1010256"/>
                          </a:stretch>
                        </a:blipFill>
                      </a:tcPr>
                    </a:tc>
                    <a:tc>
                      <a:txBody>
                        <a:bodyPr/>
                        <a:lstStyle/>
                        <a:p>
                          <a:pPr indent="180340" algn="ctr">
                            <a:lnSpc>
                              <a:spcPct val="150000"/>
                            </a:lnSpc>
                          </a:pPr>
                          <a:r>
                            <a:rPr lang="it-IT" sz="1800" dirty="0">
                              <a:effectLst/>
                            </a:rPr>
                            <a:t>Lower VOT </a:t>
                          </a:r>
                          <a:r>
                            <a:rPr lang="it-IT" sz="1800" dirty="0" err="1">
                              <a:effectLst/>
                            </a:rPr>
                            <a:t>value</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472782610"/>
                      </a:ext>
                    </a:extLst>
                  </a:tr>
                  <a:tr h="476426">
                    <a:tc>
                      <a:txBody>
                        <a:bodyPr/>
                        <a:lstStyle/>
                        <a:p>
                          <a:endParaRPr lang="en-US"/>
                        </a:p>
                      </a:txBody>
                      <a:tcPr marL="63282" marR="63282" marT="0" marB="0">
                        <a:blipFill>
                          <a:blip r:embed="rId4"/>
                          <a:stretch>
                            <a:fillRect l="-120" t="-792308" r="-100239" b="-910256"/>
                          </a:stretch>
                        </a:blipFill>
                      </a:tcPr>
                    </a:tc>
                    <a:tc>
                      <a:txBody>
                        <a:bodyPr/>
                        <a:lstStyle/>
                        <a:p>
                          <a:pPr indent="180340" algn="ctr">
                            <a:lnSpc>
                              <a:spcPct val="150000"/>
                            </a:lnSpc>
                          </a:pPr>
                          <a:r>
                            <a:rPr lang="it-IT" sz="1800" dirty="0">
                              <a:effectLst/>
                            </a:rPr>
                            <a:t>Upper VOT </a:t>
                          </a:r>
                          <a:r>
                            <a:rPr lang="it-IT" sz="1800" dirty="0" err="1">
                              <a:effectLst/>
                            </a:rPr>
                            <a:t>value</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3269627600"/>
                      </a:ext>
                    </a:extLst>
                  </a:tr>
                  <a:tr h="476426">
                    <a:tc>
                      <a:txBody>
                        <a:bodyPr/>
                        <a:lstStyle/>
                        <a:p>
                          <a:endParaRPr lang="en-US"/>
                        </a:p>
                      </a:txBody>
                      <a:tcPr marL="63282" marR="63282" marT="0" marB="0">
                        <a:blipFill>
                          <a:blip r:embed="rId4"/>
                          <a:stretch>
                            <a:fillRect l="-120" t="-892308" r="-100239" b="-810256"/>
                          </a:stretch>
                        </a:blipFill>
                      </a:tcPr>
                    </a:tc>
                    <a:tc>
                      <a:txBody>
                        <a:bodyPr/>
                        <a:lstStyle/>
                        <a:p>
                          <a:pPr indent="180340" algn="ctr">
                            <a:lnSpc>
                              <a:spcPct val="150000"/>
                            </a:lnSpc>
                          </a:pPr>
                          <a:r>
                            <a:rPr lang="en-US" sz="1800" dirty="0">
                              <a:effectLst/>
                            </a:rPr>
                            <a:t>Payoff Function of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4115901371"/>
                      </a:ext>
                    </a:extLst>
                  </a:tr>
                  <a:tr h="476426">
                    <a:tc>
                      <a:txBody>
                        <a:bodyPr/>
                        <a:lstStyle/>
                        <a:p>
                          <a:endParaRPr lang="en-US"/>
                        </a:p>
                      </a:txBody>
                      <a:tcPr marL="63282" marR="63282" marT="0" marB="0">
                        <a:blipFill>
                          <a:blip r:embed="rId4"/>
                          <a:stretch>
                            <a:fillRect l="-120" t="-979747" r="-100239" b="-700000"/>
                          </a:stretch>
                        </a:blipFill>
                      </a:tcPr>
                    </a:tc>
                    <a:tc>
                      <a:txBody>
                        <a:bodyPr/>
                        <a:lstStyle/>
                        <a:p>
                          <a:pPr indent="180340" algn="ctr">
                            <a:lnSpc>
                              <a:spcPct val="150000"/>
                            </a:lnSpc>
                          </a:pPr>
                          <a:r>
                            <a:rPr lang="it-IT" sz="1800" dirty="0">
                              <a:effectLst/>
                            </a:rPr>
                            <a:t>Payoff Function of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259483592"/>
                      </a:ext>
                    </a:extLst>
                  </a:tr>
                  <a:tr h="476426">
                    <a:tc>
                      <a:txBody>
                        <a:bodyPr/>
                        <a:lstStyle/>
                        <a:p>
                          <a:endParaRPr lang="en-US"/>
                        </a:p>
                      </a:txBody>
                      <a:tcPr marL="63282" marR="63282" marT="0" marB="0">
                        <a:blipFill>
                          <a:blip r:embed="rId4"/>
                          <a:stretch>
                            <a:fillRect l="-120" t="-1093590" r="-100239" b="-608974"/>
                          </a:stretch>
                        </a:blipFill>
                      </a:tcPr>
                    </a:tc>
                    <a:tc>
                      <a:txBody>
                        <a:bodyPr/>
                        <a:lstStyle/>
                        <a:p>
                          <a:pPr indent="180340" algn="ctr">
                            <a:lnSpc>
                              <a:spcPct val="150000"/>
                            </a:lnSpc>
                          </a:pPr>
                          <a:r>
                            <a:rPr lang="en-US" sz="1800" dirty="0">
                              <a:effectLst/>
                            </a:rPr>
                            <a:t>Total Demand between O-D pair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4164358555"/>
                      </a:ext>
                    </a:extLst>
                  </a:tr>
                  <a:tr h="476426">
                    <a:tc>
                      <a:txBody>
                        <a:bodyPr/>
                        <a:lstStyle/>
                        <a:p>
                          <a:endParaRPr lang="en-US"/>
                        </a:p>
                      </a:txBody>
                      <a:tcPr marL="63282" marR="63282" marT="0" marB="0">
                        <a:blipFill>
                          <a:blip r:embed="rId4"/>
                          <a:stretch>
                            <a:fillRect l="-120" t="-1193590" r="-100239" b="-508974"/>
                          </a:stretch>
                        </a:blipFill>
                      </a:tcPr>
                    </a:tc>
                    <a:tc>
                      <a:txBody>
                        <a:bodyPr/>
                        <a:lstStyle/>
                        <a:p>
                          <a:pPr indent="180340" algn="ctr">
                            <a:lnSpc>
                              <a:spcPct val="150000"/>
                            </a:lnSpc>
                          </a:pPr>
                          <a:r>
                            <a:rPr lang="en-US" sz="1800" dirty="0">
                              <a:effectLst/>
                            </a:rPr>
                            <a:t>% of total demand on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1780515598"/>
                      </a:ext>
                    </a:extLst>
                  </a:tr>
                  <a:tr h="476426">
                    <a:tc>
                      <a:txBody>
                        <a:bodyPr/>
                        <a:lstStyle/>
                        <a:p>
                          <a:endParaRPr lang="en-US"/>
                        </a:p>
                      </a:txBody>
                      <a:tcPr marL="63282" marR="63282" marT="0" marB="0">
                        <a:blipFill>
                          <a:blip r:embed="rId4"/>
                          <a:stretch>
                            <a:fillRect l="-120" t="-1293590" r="-100239" b="-408974"/>
                          </a:stretch>
                        </a:blipFill>
                      </a:tcPr>
                    </a:tc>
                    <a:tc>
                      <a:txBody>
                        <a:bodyPr/>
                        <a:lstStyle/>
                        <a:p>
                          <a:pPr indent="180340" algn="ctr">
                            <a:lnSpc>
                              <a:spcPct val="150000"/>
                            </a:lnSpc>
                          </a:pPr>
                          <a:r>
                            <a:rPr lang="en-US" sz="1800" dirty="0">
                              <a:effectLst/>
                            </a:rPr>
                            <a:t>% of total demand on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686752175"/>
                      </a:ext>
                    </a:extLst>
                  </a:tr>
                  <a:tr h="476426">
                    <a:tc>
                      <a:txBody>
                        <a:bodyPr/>
                        <a:lstStyle/>
                        <a:p>
                          <a:endParaRPr lang="en-US"/>
                        </a:p>
                      </a:txBody>
                      <a:tcPr marL="63282" marR="63282" marT="0" marB="0">
                        <a:blipFill>
                          <a:blip r:embed="rId4"/>
                          <a:stretch>
                            <a:fillRect l="-120" t="-1393590" r="-100239" b="-308974"/>
                          </a:stretch>
                        </a:blipFill>
                      </a:tcPr>
                    </a:tc>
                    <a:tc>
                      <a:txBody>
                        <a:bodyPr/>
                        <a:lstStyle/>
                        <a:p>
                          <a:pPr indent="180340" algn="ctr">
                            <a:lnSpc>
                              <a:spcPct val="150000"/>
                            </a:lnSpc>
                          </a:pPr>
                          <a:r>
                            <a:rPr lang="en-US" sz="1800" dirty="0">
                              <a:effectLst/>
                            </a:rPr>
                            <a:t>Operational costs per flight </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2920279992"/>
                      </a:ext>
                    </a:extLst>
                  </a:tr>
                  <a:tr h="476426">
                    <a:tc>
                      <a:txBody>
                        <a:bodyPr/>
                        <a:lstStyle/>
                        <a:p>
                          <a:endParaRPr lang="en-US"/>
                        </a:p>
                      </a:txBody>
                      <a:tcPr marL="63282" marR="63282" marT="0" marB="0">
                        <a:blipFill>
                          <a:blip r:embed="rId4"/>
                          <a:stretch>
                            <a:fillRect l="-120" t="-1474684" r="-100239" b="-205063"/>
                          </a:stretch>
                        </a:blipFill>
                      </a:tcPr>
                    </a:tc>
                    <a:tc>
                      <a:txBody>
                        <a:bodyPr/>
                        <a:lstStyle/>
                        <a:p>
                          <a:pPr indent="180340" algn="ctr">
                            <a:lnSpc>
                              <a:spcPct val="150000"/>
                            </a:lnSpc>
                          </a:pPr>
                          <a:r>
                            <a:rPr lang="en-US" sz="1800" dirty="0">
                              <a:effectLst/>
                            </a:rPr>
                            <a:t>Access charge per flight</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3140200966"/>
                      </a:ext>
                    </a:extLst>
                  </a:tr>
                  <a:tr h="476426">
                    <a:tc>
                      <a:txBody>
                        <a:bodyPr/>
                        <a:lstStyle/>
                        <a:p>
                          <a:endParaRPr lang="en-US"/>
                        </a:p>
                      </a:txBody>
                      <a:tcPr marL="63282" marR="63282" marT="0" marB="0">
                        <a:blipFill>
                          <a:blip r:embed="rId4"/>
                          <a:stretch>
                            <a:fillRect l="-120" t="-1594872" r="-100239" b="-107692"/>
                          </a:stretch>
                        </a:blipFill>
                      </a:tcPr>
                    </a:tc>
                    <a:tc>
                      <a:txBody>
                        <a:bodyPr/>
                        <a:lstStyle/>
                        <a:p>
                          <a:pPr indent="180340" algn="ctr">
                            <a:lnSpc>
                              <a:spcPct val="150000"/>
                            </a:lnSpc>
                          </a:pPr>
                          <a:r>
                            <a:rPr lang="en-US" sz="1800" dirty="0">
                              <a:effectLst/>
                            </a:rPr>
                            <a:t>Operational costs per convoy</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704537123"/>
                      </a:ext>
                    </a:extLst>
                  </a:tr>
                  <a:tr h="476426">
                    <a:tc>
                      <a:txBody>
                        <a:bodyPr/>
                        <a:lstStyle/>
                        <a:p>
                          <a:endParaRPr lang="en-US"/>
                        </a:p>
                      </a:txBody>
                      <a:tcPr marL="63282" marR="63282" marT="0" marB="0">
                        <a:blipFill>
                          <a:blip r:embed="rId4"/>
                          <a:stretch>
                            <a:fillRect l="-120" t="-1694872" r="-100239" b="-7692"/>
                          </a:stretch>
                        </a:blipFill>
                      </a:tcPr>
                    </a:tc>
                    <a:tc>
                      <a:txBody>
                        <a:bodyPr/>
                        <a:lstStyle/>
                        <a:p>
                          <a:pPr indent="180340" algn="ctr">
                            <a:lnSpc>
                              <a:spcPct val="150000"/>
                            </a:lnSpc>
                          </a:pPr>
                          <a:r>
                            <a:rPr lang="en-US" sz="1800" dirty="0">
                              <a:effectLst/>
                            </a:rPr>
                            <a:t>Access charge per convoy</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63282" marR="63282" marT="0" marB="0"/>
                    </a:tc>
                    <a:extLst>
                      <a:ext uri="{0D108BD9-81ED-4DB2-BD59-A6C34878D82A}">
                        <a16:rowId xmlns:a16="http://schemas.microsoft.com/office/drawing/2014/main" val="3007637994"/>
                      </a:ext>
                    </a:extLst>
                  </a:tr>
                </a:tbl>
              </a:graphicData>
            </a:graphic>
          </p:graphicFrame>
        </mc:Fallback>
      </mc:AlternateContent>
      <p:sp>
        <p:nvSpPr>
          <p:cNvPr id="4" name="Rettangolo 3">
            <a:extLst>
              <a:ext uri="{FF2B5EF4-FFF2-40B4-BE49-F238E27FC236}">
                <a16:creationId xmlns:a16="http://schemas.microsoft.com/office/drawing/2014/main" id="{6922A568-4505-BD17-5963-72D28FB94FB0}"/>
              </a:ext>
            </a:extLst>
          </p:cNvPr>
          <p:cNvSpPr/>
          <p:nvPr/>
        </p:nvSpPr>
        <p:spPr>
          <a:xfrm>
            <a:off x="1464292" y="762271"/>
            <a:ext cx="10554676" cy="8870769"/>
          </a:xfrm>
          <a:prstGeom prst="rect">
            <a:avLst/>
          </a:prstGeom>
          <a:noFill/>
          <a:ln w="38100">
            <a:solidFill>
              <a:srgbClr val="004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descr="Immagine che contiene Cellulare, gadget, Dispositivo elettronico, schermata&#10;&#10;Descrizione generata automaticamente">
            <a:extLst>
              <a:ext uri="{FF2B5EF4-FFF2-40B4-BE49-F238E27FC236}">
                <a16:creationId xmlns:a16="http://schemas.microsoft.com/office/drawing/2014/main" id="{F9F27FEF-AF6B-2DAF-8088-9763A1AE8031}"/>
              </a:ext>
            </a:extLst>
          </p:cNvPr>
          <p:cNvPicPr>
            <a:picLocks noChangeAspect="1"/>
          </p:cNvPicPr>
          <p:nvPr/>
        </p:nvPicPr>
        <p:blipFill rotWithShape="1">
          <a:blip r:embed="rId5">
            <a:extLst>
              <a:ext uri="{28A0092B-C50C-407E-A947-70E740481C1C}">
                <a14:useLocalDpi xmlns:a14="http://schemas.microsoft.com/office/drawing/2010/main" val="0"/>
              </a:ext>
            </a:extLst>
          </a:blip>
          <a:srcRect l="45070" r="37365" b="3540"/>
          <a:stretch/>
        </p:blipFill>
        <p:spPr>
          <a:xfrm>
            <a:off x="17018666" y="304050"/>
            <a:ext cx="1004340" cy="9922806"/>
          </a:xfrm>
          <a:prstGeom prst="rect">
            <a:avLst/>
          </a:prstGeom>
        </p:spPr>
      </p:pic>
      <p:pic>
        <p:nvPicPr>
          <p:cNvPr id="15" name="Immagine 14" descr="Immagine che contiene Cellulare, gadget, Dispositivo elettronico, schermata&#10;&#10;Descrizione generata automaticamente">
            <a:extLst>
              <a:ext uri="{FF2B5EF4-FFF2-40B4-BE49-F238E27FC236}">
                <a16:creationId xmlns:a16="http://schemas.microsoft.com/office/drawing/2014/main" id="{C0686532-EC13-B0EB-D62C-77FF826C36DC}"/>
              </a:ext>
            </a:extLst>
          </p:cNvPr>
          <p:cNvPicPr>
            <a:picLocks noChangeAspect="1"/>
          </p:cNvPicPr>
          <p:nvPr/>
        </p:nvPicPr>
        <p:blipFill rotWithShape="1">
          <a:blip r:embed="rId5">
            <a:extLst>
              <a:ext uri="{28A0092B-C50C-407E-A947-70E740481C1C}">
                <a14:useLocalDpi xmlns:a14="http://schemas.microsoft.com/office/drawing/2010/main" val="0"/>
              </a:ext>
            </a:extLst>
          </a:blip>
          <a:srcRect l="45070" t="34169" r="37365" b="60283"/>
          <a:stretch/>
        </p:blipFill>
        <p:spPr>
          <a:xfrm>
            <a:off x="17018666" y="-266700"/>
            <a:ext cx="1004340" cy="570750"/>
          </a:xfrm>
          <a:prstGeom prst="rect">
            <a:avLst/>
          </a:prstGeom>
        </p:spPr>
      </p:pic>
      <p:sp>
        <p:nvSpPr>
          <p:cNvPr id="11" name="TextBox 39">
            <a:extLst>
              <a:ext uri="{FF2B5EF4-FFF2-40B4-BE49-F238E27FC236}">
                <a16:creationId xmlns:a16="http://schemas.microsoft.com/office/drawing/2014/main" id="{CB0F4632-6EC7-12C3-DC95-9F5923B760D6}"/>
              </a:ext>
            </a:extLst>
          </p:cNvPr>
          <p:cNvSpPr txBox="1"/>
          <p:nvPr/>
        </p:nvSpPr>
        <p:spPr>
          <a:xfrm>
            <a:off x="13777241" y="4381500"/>
            <a:ext cx="2907792" cy="1165255"/>
          </a:xfrm>
          <a:prstGeom prst="rect">
            <a:avLst/>
          </a:prstGeom>
        </p:spPr>
        <p:txBody>
          <a:bodyPr wrap="square" lIns="0" tIns="0" rIns="0" bIns="0" rtlCol="0" anchor="t">
            <a:spAutoFit/>
          </a:bodyPr>
          <a:lstStyle/>
          <a:p>
            <a:pPr algn="ctr">
              <a:lnSpc>
                <a:spcPct val="107000"/>
              </a:lnSpc>
              <a:spcAft>
                <a:spcPts val="800"/>
              </a:spcAft>
            </a:pPr>
            <a:r>
              <a:rPr lang="it-IT" sz="36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Assumptions</a:t>
            </a:r>
            <a:r>
              <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of the model</a:t>
            </a:r>
          </a:p>
        </p:txBody>
      </p:sp>
    </p:spTree>
    <p:extLst>
      <p:ext uri="{BB962C8B-B14F-4D97-AF65-F5344CB8AC3E}">
        <p14:creationId xmlns:p14="http://schemas.microsoft.com/office/powerpoint/2010/main" val="3001356066"/>
      </p:ext>
    </p:extLst>
  </p:cSld>
  <p:clrMapOvr>
    <a:masterClrMapping/>
  </p:clrMapOvr>
  <mc:AlternateContent xmlns:mc="http://schemas.openxmlformats.org/markup-compatibility/2006" xmlns:p14="http://schemas.microsoft.com/office/powerpoint/2010/main">
    <mc:Choice Requires="p14">
      <p:transition spd="slow" p14:dur="2000" advTm="16237"/>
    </mc:Choice>
    <mc:Fallback xmlns="">
      <p:transition spd="slow" advTm="162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E70448A5-890C-AAE4-10CA-4B176B159138}"/>
              </a:ext>
            </a:extLst>
          </p:cNvPr>
          <p:cNvGraphicFramePr>
            <a:graphicFrameLocks noGrp="1"/>
          </p:cNvGraphicFramePr>
          <p:nvPr/>
        </p:nvGraphicFramePr>
        <p:xfrm>
          <a:off x="901534" y="1385826"/>
          <a:ext cx="12923574" cy="8024874"/>
        </p:xfrm>
        <a:graphic>
          <a:graphicData uri="http://schemas.openxmlformats.org/drawingml/2006/table">
            <a:tbl>
              <a:tblPr firstRow="1" bandRow="1">
                <a:tableStyleId>{5C22544A-7EE6-4342-B048-85BDC9FD1C3A}</a:tableStyleId>
              </a:tblPr>
              <a:tblGrid>
                <a:gridCol w="6461787">
                  <a:extLst>
                    <a:ext uri="{9D8B030D-6E8A-4147-A177-3AD203B41FA5}">
                      <a16:colId xmlns:a16="http://schemas.microsoft.com/office/drawing/2014/main" val="3788416032"/>
                    </a:ext>
                  </a:extLst>
                </a:gridCol>
                <a:gridCol w="6461787">
                  <a:extLst>
                    <a:ext uri="{9D8B030D-6E8A-4147-A177-3AD203B41FA5}">
                      <a16:colId xmlns:a16="http://schemas.microsoft.com/office/drawing/2014/main" val="689191251"/>
                    </a:ext>
                  </a:extLst>
                </a:gridCol>
              </a:tblGrid>
              <a:tr h="4012437">
                <a:tc>
                  <a:txBody>
                    <a:bodyPr/>
                    <a:lstStyle/>
                    <a:p>
                      <a:endParaRPr lang="it-IT" dirty="0"/>
                    </a:p>
                  </a:txBody>
                  <a:tcPr>
                    <a:solidFill>
                      <a:srgbClr val="004494"/>
                    </a:solidFill>
                  </a:tcPr>
                </a:tc>
                <a:tc>
                  <a:txBody>
                    <a:bodyPr/>
                    <a:lstStyle/>
                    <a:p>
                      <a:endParaRPr lang="it-IT" dirty="0"/>
                    </a:p>
                  </a:txBody>
                  <a:tcPr>
                    <a:solidFill>
                      <a:srgbClr val="004494"/>
                    </a:solidFill>
                  </a:tcPr>
                </a:tc>
                <a:extLst>
                  <a:ext uri="{0D108BD9-81ED-4DB2-BD59-A6C34878D82A}">
                    <a16:rowId xmlns:a16="http://schemas.microsoft.com/office/drawing/2014/main" val="163841804"/>
                  </a:ext>
                </a:extLst>
              </a:tr>
              <a:tr h="4012437">
                <a:tc>
                  <a:txBody>
                    <a:bodyPr/>
                    <a:lstStyle/>
                    <a:p>
                      <a:endParaRPr lang="it-IT" dirty="0"/>
                    </a:p>
                  </a:txBody>
                  <a:tcPr>
                    <a:solidFill>
                      <a:srgbClr val="7030A0"/>
                    </a:solidFill>
                  </a:tcPr>
                </a:tc>
                <a:tc>
                  <a:txBody>
                    <a:bodyPr/>
                    <a:lstStyle/>
                    <a:p>
                      <a:endParaRPr lang="it-IT" dirty="0"/>
                    </a:p>
                  </a:txBody>
                  <a:tcPr>
                    <a:solidFill>
                      <a:srgbClr val="7030A0"/>
                    </a:solidFill>
                  </a:tcPr>
                </a:tc>
                <a:extLst>
                  <a:ext uri="{0D108BD9-81ED-4DB2-BD59-A6C34878D82A}">
                    <a16:rowId xmlns:a16="http://schemas.microsoft.com/office/drawing/2014/main" val="3495359984"/>
                  </a:ext>
                </a:extLst>
              </a:tr>
            </a:tbl>
          </a:graphicData>
        </a:graphic>
      </p:graphicFrame>
      <p:pic>
        <p:nvPicPr>
          <p:cNvPr id="20" name="Immagine 19">
            <a:extLst>
              <a:ext uri="{FF2B5EF4-FFF2-40B4-BE49-F238E27FC236}">
                <a16:creationId xmlns:a16="http://schemas.microsoft.com/office/drawing/2014/main" id="{29193DDD-960D-E8C2-AF14-A13567C3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21" name="Freeform 3">
            <a:extLst>
              <a:ext uri="{FF2B5EF4-FFF2-40B4-BE49-F238E27FC236}">
                <a16:creationId xmlns:a16="http://schemas.microsoft.com/office/drawing/2014/main" id="{DA5FF15B-6032-FAE3-B1FE-A3A8A4882979}"/>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 name="Freeform 3">
            <a:extLst>
              <a:ext uri="{FF2B5EF4-FFF2-40B4-BE49-F238E27FC236}">
                <a16:creationId xmlns:a16="http://schemas.microsoft.com/office/drawing/2014/main" id="{265697CA-76F1-7AEE-0548-9E89405AF2D6}"/>
              </a:ext>
            </a:extLst>
          </p:cNvPr>
          <p:cNvSpPr/>
          <p:nvPr/>
        </p:nvSpPr>
        <p:spPr>
          <a:xfrm>
            <a:off x="14138687" y="38100"/>
            <a:ext cx="2990849"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22" name="TextBox 39">
            <a:extLst>
              <a:ext uri="{FF2B5EF4-FFF2-40B4-BE49-F238E27FC236}">
                <a16:creationId xmlns:a16="http://schemas.microsoft.com/office/drawing/2014/main" id="{4288A8EB-47BF-3819-43A0-E9F4ADC3B516}"/>
              </a:ext>
            </a:extLst>
          </p:cNvPr>
          <p:cNvSpPr txBox="1"/>
          <p:nvPr/>
        </p:nvSpPr>
        <p:spPr>
          <a:xfrm>
            <a:off x="14256437" y="4363097"/>
            <a:ext cx="2907792" cy="1165255"/>
          </a:xfrm>
          <a:prstGeom prst="rect">
            <a:avLst/>
          </a:prstGeom>
        </p:spPr>
        <p:txBody>
          <a:bodyPr wrap="square" lIns="0" tIns="0" rIns="0" bIns="0" rtlCol="0" anchor="t">
            <a:spAutoFit/>
          </a:bodyPr>
          <a:lstStyle/>
          <a:p>
            <a:pPr>
              <a:lnSpc>
                <a:spcPct val="107000"/>
              </a:lnSpc>
              <a:spcAft>
                <a:spcPts val="800"/>
              </a:spcAft>
            </a:pPr>
            <a:r>
              <a:rPr lang="it-IT" sz="3600" b="1" kern="100" dirty="0" err="1">
                <a:solidFill>
                  <a:schemeClr val="bg1">
                    <a:lumMod val="95000"/>
                  </a:schemeClr>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Assumptions</a:t>
            </a:r>
            <a:r>
              <a:rPr lang="it-IT" sz="3600" b="1" kern="100" dirty="0">
                <a:solidFill>
                  <a:schemeClr val="bg1">
                    <a:lumMod val="95000"/>
                  </a:schemeClr>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of the model</a:t>
            </a:r>
          </a:p>
        </p:txBody>
      </p:sp>
      <p:cxnSp>
        <p:nvCxnSpPr>
          <p:cNvPr id="25" name="Connettore diritto 24">
            <a:extLst>
              <a:ext uri="{FF2B5EF4-FFF2-40B4-BE49-F238E27FC236}">
                <a16:creationId xmlns:a16="http://schemas.microsoft.com/office/drawing/2014/main" id="{48F83AFD-834E-E103-D354-F28F0EFB9A10}"/>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5" name="Immagine 4" descr="Immagine che contiene Cellulare, gadget, Dispositivo elettronico, schermata&#10;&#10;Descrizione generata automaticamente">
            <a:extLst>
              <a:ext uri="{FF2B5EF4-FFF2-40B4-BE49-F238E27FC236}">
                <a16:creationId xmlns:a16="http://schemas.microsoft.com/office/drawing/2014/main" id="{138EF112-CC47-1A43-C4D3-3F208DED0F20}"/>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r="37365" b="3540"/>
          <a:stretch/>
        </p:blipFill>
        <p:spPr>
          <a:xfrm>
            <a:off x="17023830" y="-1924730"/>
            <a:ext cx="1004340" cy="9922806"/>
          </a:xfrm>
          <a:prstGeom prst="rect">
            <a:avLst/>
          </a:prstGeom>
        </p:spPr>
      </p:pic>
      <p:sp>
        <p:nvSpPr>
          <p:cNvPr id="15" name="CasellaDiTesto 14">
            <a:extLst>
              <a:ext uri="{FF2B5EF4-FFF2-40B4-BE49-F238E27FC236}">
                <a16:creationId xmlns:a16="http://schemas.microsoft.com/office/drawing/2014/main" id="{17D97CBB-EC88-C48F-51BA-8C14C1FF08F0}"/>
              </a:ext>
            </a:extLst>
          </p:cNvPr>
          <p:cNvSpPr txBox="1"/>
          <p:nvPr/>
        </p:nvSpPr>
        <p:spPr>
          <a:xfrm>
            <a:off x="1407151" y="1816335"/>
            <a:ext cx="5611133" cy="2092881"/>
          </a:xfrm>
          <a:prstGeom prst="rect">
            <a:avLst/>
          </a:prstGeom>
          <a:noFill/>
        </p:spPr>
        <p:txBody>
          <a:bodyPr wrap="square" rtlCol="0">
            <a:spAutoFit/>
          </a:bodyPr>
          <a:lstStyle/>
          <a:p>
            <a:pPr algn="just"/>
            <a:endParaRPr lang="en-US" sz="2000" dirty="0">
              <a:solidFill>
                <a:schemeClr val="bg1"/>
              </a:solidFill>
              <a:latin typeface="Arial" panose="020B0604020202020204" pitchFamily="34" charset="0"/>
              <a:cs typeface="Arial" panose="020B0604020202020204" pitchFamily="34" charset="0"/>
            </a:endParaRPr>
          </a:p>
          <a:p>
            <a:pPr algn="just"/>
            <a:endParaRPr lang="en-US" sz="2000" dirty="0">
              <a:solidFill>
                <a:schemeClr val="bg1"/>
              </a:solidFill>
              <a:latin typeface="Arial" panose="020B0604020202020204" pitchFamily="34" charset="0"/>
              <a:cs typeface="Arial" panose="020B0604020202020204" pitchFamily="34" charset="0"/>
            </a:endParaRPr>
          </a:p>
          <a:p>
            <a:pPr algn="just"/>
            <a:r>
              <a:rPr lang="en-US" sz="2400" dirty="0">
                <a:solidFill>
                  <a:schemeClr val="bg1"/>
                </a:solidFill>
                <a:latin typeface="Arial" panose="020B0604020202020204" pitchFamily="34" charset="0"/>
                <a:cs typeface="Arial" panose="020B0604020202020204" pitchFamily="34" charset="0"/>
              </a:rPr>
              <a:t>Total Transport Demand is assumed to be variable in a range set for a given OD pair.</a:t>
            </a:r>
            <a:endParaRPr lang="en-US" sz="1800" dirty="0">
              <a:solidFill>
                <a:schemeClr val="bg1"/>
              </a:solidFill>
              <a:latin typeface="Arial" panose="020B0604020202020204" pitchFamily="34" charset="0"/>
              <a:cs typeface="Arial" panose="020B0604020202020204" pitchFamily="34" charset="0"/>
            </a:endParaRPr>
          </a:p>
          <a:p>
            <a:pPr algn="just"/>
            <a:endParaRPr lang="it-IT"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286AFEEA-3021-0B54-806E-895716467AFF}"/>
              </a:ext>
            </a:extLst>
          </p:cNvPr>
          <p:cNvSpPr txBox="1"/>
          <p:nvPr/>
        </p:nvSpPr>
        <p:spPr>
          <a:xfrm>
            <a:off x="8161056" y="1844951"/>
            <a:ext cx="5026951" cy="2308324"/>
          </a:xfrm>
          <a:prstGeom prst="rect">
            <a:avLst/>
          </a:prstGeom>
          <a:noFill/>
        </p:spPr>
        <p:txBody>
          <a:bodyPr wrap="square" rtlCol="0">
            <a:spAutoFit/>
          </a:bodyPr>
          <a:lstStyle/>
          <a:p>
            <a:pPr algn="just"/>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population is assumed "heterogeneous" in terms of Value-of-Time (VOT), with a probability density function that is assumed uniform:</a:t>
            </a:r>
            <a:endParaRPr lang="en-US" sz="2400" dirty="0">
              <a:solidFill>
                <a:schemeClr val="bg1"/>
              </a:solidFill>
              <a:latin typeface="Arial" panose="020B0604020202020204" pitchFamily="34" charset="0"/>
              <a:cs typeface="Arial" panose="020B0604020202020204" pitchFamily="34" charset="0"/>
            </a:endParaRPr>
          </a:p>
          <a:p>
            <a:endParaRPr lang="it-IT"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B0DBA99C-B8B0-824B-FC73-B67D2FA2C0AA}"/>
                  </a:ext>
                </a:extLst>
              </p:cNvPr>
              <p:cNvSpPr txBox="1"/>
              <p:nvPr/>
            </p:nvSpPr>
            <p:spPr>
              <a:xfrm>
                <a:off x="7077470" y="3694232"/>
                <a:ext cx="6941482" cy="1007007"/>
              </a:xfrm>
              <a:prstGeom prst="rect">
                <a:avLst/>
              </a:prstGeom>
              <a:noFill/>
            </p:spPr>
            <p:txBody>
              <a:bodyPr wrap="square">
                <a:spAutoFit/>
              </a:bodyPr>
              <a:lstStyle/>
              <a:p>
                <a:pPr indent="180340" algn="ctr">
                  <a:lnSpc>
                    <a:spcPct val="150000"/>
                  </a:lnSpc>
                </a:pPr>
                <a14:m>
                  <m:oMath xmlns:m="http://schemas.openxmlformats.org/officeDocument/2006/math">
                    <m:r>
                      <a:rPr lang="it-IT"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d>
                      <m:d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𝜏</m:t>
                        </m:r>
                      </m:e>
                    </m:d>
                    <m:r>
                      <a:rPr lang="en-US"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f>
                      <m:f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fPr>
                      <m:num>
                        <m:r>
                          <a:rPr lang="en-US"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1</m:t>
                        </m:r>
                      </m:num>
                      <m:den>
                        <m:sSub>
                          <m:sSub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𝑙</m:t>
                            </m:r>
                          </m:sub>
                        </m:sSub>
                        <m:r>
                          <a:rPr lang="en-US"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m:t>
                        </m:r>
                        <m:sSub>
                          <m:sSub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𝑢</m:t>
                            </m:r>
                          </m:sub>
                        </m:sSub>
                      </m:den>
                    </m:f>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m:t>
                    </m:r>
                  </m:oMath>
                </a14:m>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con </a:t>
                </a:r>
                <a14:m>
                  <m:oMath xmlns:m="http://schemas.openxmlformats.org/officeDocument/2006/math">
                    <m:r>
                      <a:rPr lang="en-US"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m:t>
                    </m:r>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𝜏</m:t>
                    </m:r>
                    <m:r>
                      <a:rPr lang="en-US"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 </m:t>
                    </m:r>
                    <m:sSub>
                      <m:sSub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en-US"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𝑙</m:t>
                        </m:r>
                      </m:sub>
                    </m:sSub>
                    <m:r>
                      <a:rPr lang="en-US"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𝑢</m:t>
                        </m:r>
                      </m:sub>
                    </m:sSub>
                    <m:r>
                      <a:rPr lang="en-US"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oMath>
                </a14:m>
                <a:endParaRPr lang="it-IT"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mc:Choice>
        <mc:Fallback xmlns="">
          <p:sp>
            <p:nvSpPr>
              <p:cNvPr id="26" name="CasellaDiTesto 25">
                <a:extLst>
                  <a:ext uri="{FF2B5EF4-FFF2-40B4-BE49-F238E27FC236}">
                    <a16:creationId xmlns:a16="http://schemas.microsoft.com/office/drawing/2014/main" id="{B0DBA99C-B8B0-824B-FC73-B67D2FA2C0AA}"/>
                  </a:ext>
                </a:extLst>
              </p:cNvPr>
              <p:cNvSpPr txBox="1">
                <a:spLocks noRot="1" noChangeAspect="1" noMove="1" noResize="1" noEditPoints="1" noAdjustHandles="1" noChangeArrowheads="1" noChangeShapeType="1" noTextEdit="1"/>
              </p:cNvSpPr>
              <p:nvPr/>
            </p:nvSpPr>
            <p:spPr>
              <a:xfrm>
                <a:off x="7077470" y="3694232"/>
                <a:ext cx="6941482" cy="1007007"/>
              </a:xfrm>
              <a:prstGeom prst="rect">
                <a:avLst/>
              </a:prstGeom>
              <a:blipFill>
                <a:blip r:embed="rId5"/>
                <a:stretch>
                  <a:fillRect b="-484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3DAB6CF0-5178-BAD2-6CDE-A269DA733767}"/>
                  </a:ext>
                </a:extLst>
              </p:cNvPr>
              <p:cNvSpPr txBox="1"/>
              <p:nvPr/>
            </p:nvSpPr>
            <p:spPr>
              <a:xfrm>
                <a:off x="1518483" y="8250107"/>
                <a:ext cx="266049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800"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8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800" i="0">
                          <a:solidFill>
                            <a:schemeClr val="bg1"/>
                          </a:solidFill>
                          <a:effectLst>
                            <a:outerShdw blurRad="38100" dist="38100" dir="2700000" algn="tl">
                              <a:srgbClr val="000000">
                                <a:alpha val="43137"/>
                              </a:srgbClr>
                            </a:outerShdw>
                          </a:effectLst>
                          <a:latin typeface="Cambria Math" panose="02040503050406030204" pitchFamily="18" charset="0"/>
                        </a:rPr>
                        <m:t>&lt;</m:t>
                      </m:r>
                      <m:sSub>
                        <m:sSub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800" i="1">
                              <a:solidFill>
                                <a:schemeClr val="bg1"/>
                              </a:solidFill>
                              <a:effectLst>
                                <a:outerShdw blurRad="38100" dist="38100" dir="2700000" algn="tl">
                                  <a:srgbClr val="000000">
                                    <a:alpha val="43137"/>
                                  </a:srgbClr>
                                </a:outerShdw>
                              </a:effectLst>
                              <a:latin typeface="Cambria Math" panose="02040503050406030204" pitchFamily="18" charset="0"/>
                            </a:rPr>
                            <m:t>h</m:t>
                          </m:r>
                        </m:sub>
                      </m:sSub>
                    </m:oMath>
                  </m:oMathPara>
                </a14:m>
                <a:endParaRPr lang="it-IT" sz="3200" dirty="0">
                  <a:solidFill>
                    <a:schemeClr val="bg1"/>
                  </a:solidFill>
                  <a:effectLst>
                    <a:outerShdw blurRad="38100" dist="38100" dir="2700000" algn="tl">
                      <a:srgbClr val="000000">
                        <a:alpha val="43137"/>
                      </a:srgbClr>
                    </a:outerShdw>
                  </a:effectLst>
                </a:endParaRPr>
              </a:p>
            </p:txBody>
          </p:sp>
        </mc:Choice>
        <mc:Fallback xmlns="">
          <p:sp>
            <p:nvSpPr>
              <p:cNvPr id="29" name="CasellaDiTesto 28">
                <a:extLst>
                  <a:ext uri="{FF2B5EF4-FFF2-40B4-BE49-F238E27FC236}">
                    <a16:creationId xmlns:a16="http://schemas.microsoft.com/office/drawing/2014/main" id="{3DAB6CF0-5178-BAD2-6CDE-A269DA733767}"/>
                  </a:ext>
                </a:extLst>
              </p:cNvPr>
              <p:cNvSpPr txBox="1">
                <a:spLocks noRot="1" noChangeAspect="1" noMove="1" noResize="1" noEditPoints="1" noAdjustHandles="1" noChangeArrowheads="1" noChangeShapeType="1" noTextEdit="1"/>
              </p:cNvSpPr>
              <p:nvPr/>
            </p:nvSpPr>
            <p:spPr>
              <a:xfrm>
                <a:off x="1518483" y="8250107"/>
                <a:ext cx="2660496" cy="523220"/>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0" name="CasellaDiTesto 29">
                <a:extLst>
                  <a:ext uri="{FF2B5EF4-FFF2-40B4-BE49-F238E27FC236}">
                    <a16:creationId xmlns:a16="http://schemas.microsoft.com/office/drawing/2014/main" id="{4E4396EB-4065-1BF6-942A-AD837F5AEA70}"/>
                  </a:ext>
                </a:extLst>
              </p:cNvPr>
              <p:cNvSpPr txBox="1"/>
              <p:nvPr/>
            </p:nvSpPr>
            <p:spPr>
              <a:xfrm>
                <a:off x="4244119" y="8246762"/>
                <a:ext cx="223581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800"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rPr>
                            <m:t>𝑇</m:t>
                          </m:r>
                        </m:e>
                        <m:sub>
                          <m:r>
                            <a:rPr lang="it-IT" sz="28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800" i="0">
                          <a:solidFill>
                            <a:schemeClr val="bg1"/>
                          </a:solidFill>
                          <a:effectLst>
                            <a:outerShdw blurRad="38100" dist="38100" dir="2700000" algn="tl">
                              <a:srgbClr val="000000">
                                <a:alpha val="43137"/>
                              </a:srgbClr>
                            </a:outerShdw>
                          </a:effectLst>
                          <a:latin typeface="Cambria Math" panose="02040503050406030204" pitchFamily="18" charset="0"/>
                        </a:rPr>
                        <m:t>&gt;</m:t>
                      </m:r>
                      <m:sSub>
                        <m:sSub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rPr>
                            <m:t>𝑇</m:t>
                          </m:r>
                        </m:e>
                        <m:sub>
                          <m:r>
                            <a:rPr lang="it-IT" sz="2800" i="1">
                              <a:solidFill>
                                <a:schemeClr val="bg1"/>
                              </a:solidFill>
                              <a:effectLst>
                                <a:outerShdw blurRad="38100" dist="38100" dir="2700000" algn="tl">
                                  <a:srgbClr val="000000">
                                    <a:alpha val="43137"/>
                                  </a:srgbClr>
                                </a:outerShdw>
                              </a:effectLst>
                              <a:latin typeface="Cambria Math" panose="02040503050406030204" pitchFamily="18" charset="0"/>
                            </a:rPr>
                            <m:t>h</m:t>
                          </m:r>
                        </m:sub>
                      </m:sSub>
                    </m:oMath>
                  </m:oMathPara>
                </a14:m>
                <a:endParaRPr lang="it-IT" sz="2800" dirty="0">
                  <a:effectLst>
                    <a:outerShdw blurRad="38100" dist="38100" dir="2700000" algn="tl">
                      <a:srgbClr val="000000">
                        <a:alpha val="43137"/>
                      </a:srgbClr>
                    </a:outerShdw>
                  </a:effectLst>
                </a:endParaRPr>
              </a:p>
            </p:txBody>
          </p:sp>
        </mc:Choice>
        <mc:Fallback xmlns="">
          <p:sp>
            <p:nvSpPr>
              <p:cNvPr id="30" name="CasellaDiTesto 29">
                <a:extLst>
                  <a:ext uri="{FF2B5EF4-FFF2-40B4-BE49-F238E27FC236}">
                    <a16:creationId xmlns:a16="http://schemas.microsoft.com/office/drawing/2014/main" id="{4E4396EB-4065-1BF6-942A-AD837F5AEA70}"/>
                  </a:ext>
                </a:extLst>
              </p:cNvPr>
              <p:cNvSpPr txBox="1">
                <a:spLocks noRot="1" noChangeAspect="1" noMove="1" noResize="1" noEditPoints="1" noAdjustHandles="1" noChangeArrowheads="1" noChangeShapeType="1" noTextEdit="1"/>
              </p:cNvSpPr>
              <p:nvPr/>
            </p:nvSpPr>
            <p:spPr>
              <a:xfrm>
                <a:off x="4244119" y="8246762"/>
                <a:ext cx="2235819" cy="523220"/>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32BAC529-DBC3-B86D-F665-168F7B644FF9}"/>
                  </a:ext>
                </a:extLst>
              </p:cNvPr>
              <p:cNvSpPr txBox="1"/>
              <p:nvPr/>
            </p:nvSpPr>
            <p:spPr>
              <a:xfrm>
                <a:off x="7944023" y="7652836"/>
                <a:ext cx="5214584" cy="1384995"/>
              </a:xfrm>
              <a:prstGeom prst="rect">
                <a:avLst/>
              </a:prstGeom>
              <a:noFill/>
            </p:spPr>
            <p:txBody>
              <a:bodyPr wrap="square">
                <a:spAutoFit/>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280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𝐺</m:t>
                          </m:r>
                        </m:e>
                        <m:sub>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d>
                        <m:d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d>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sub>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𝑇</m:t>
                          </m:r>
                        </m:e>
                        <m:sub>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oMath>
                  </m:oMathPara>
                </a14:m>
                <a:endParaRPr lang="it-IT"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280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𝐺</m:t>
                          </m:r>
                        </m:e>
                        <m:sub>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d>
                        <m:d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d>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sub>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𝑇</m:t>
                          </m:r>
                        </m:e>
                        <m:sub>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r>
                        <a:rPr lang="it-IT" sz="28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oMath>
                  </m:oMathPara>
                </a14:m>
                <a:endParaRPr lang="it-IT"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mc:Choice>
        <mc:Fallback xmlns="">
          <p:sp>
            <p:nvSpPr>
              <p:cNvPr id="31" name="CasellaDiTesto 30">
                <a:extLst>
                  <a:ext uri="{FF2B5EF4-FFF2-40B4-BE49-F238E27FC236}">
                    <a16:creationId xmlns:a16="http://schemas.microsoft.com/office/drawing/2014/main" id="{32BAC529-DBC3-B86D-F665-168F7B644FF9}"/>
                  </a:ext>
                </a:extLst>
              </p:cNvPr>
              <p:cNvSpPr txBox="1">
                <a:spLocks noRot="1" noChangeAspect="1" noMove="1" noResize="1" noEditPoints="1" noAdjustHandles="1" noChangeArrowheads="1" noChangeShapeType="1" noTextEdit="1"/>
              </p:cNvSpPr>
              <p:nvPr/>
            </p:nvSpPr>
            <p:spPr>
              <a:xfrm>
                <a:off x="7944023" y="7652836"/>
                <a:ext cx="5214584" cy="1384995"/>
              </a:xfrm>
              <a:prstGeom prst="rect">
                <a:avLst/>
              </a:prstGeom>
              <a:blipFill>
                <a:blip r:embed="rId8"/>
                <a:stretch>
                  <a:fillRect/>
                </a:stretch>
              </a:blipFill>
            </p:spPr>
            <p:txBody>
              <a:bodyPr/>
              <a:lstStyle/>
              <a:p>
                <a:r>
                  <a:rPr lang="it-IT">
                    <a:noFill/>
                  </a:rPr>
                  <a:t> </a:t>
                </a:r>
              </a:p>
            </p:txBody>
          </p:sp>
        </mc:Fallback>
      </mc:AlternateContent>
      <p:sp>
        <p:nvSpPr>
          <p:cNvPr id="32" name="TextBox 36">
            <a:extLst>
              <a:ext uri="{FF2B5EF4-FFF2-40B4-BE49-F238E27FC236}">
                <a16:creationId xmlns:a16="http://schemas.microsoft.com/office/drawing/2014/main" id="{78770534-C243-9B17-57B8-659A4CBAA859}"/>
              </a:ext>
            </a:extLst>
          </p:cNvPr>
          <p:cNvSpPr txBox="1"/>
          <p:nvPr/>
        </p:nvSpPr>
        <p:spPr>
          <a:xfrm>
            <a:off x="1502614" y="6633702"/>
            <a:ext cx="5483010" cy="867289"/>
          </a:xfrm>
          <a:prstGeom prst="rect">
            <a:avLst/>
          </a:prstGeom>
        </p:spPr>
        <p:txBody>
          <a:bodyPr wrap="square" lIns="0" tIns="0" rIns="0" bIns="0" rtlCol="0" anchor="t">
            <a:spAutoFit/>
          </a:bodyPr>
          <a:lstStyle/>
          <a:p>
            <a:pPr algn="just">
              <a:lnSpc>
                <a:spcPts val="3499"/>
              </a:lnSpc>
            </a:pP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Air fare is lower than that of the HSR, while its travel time is higher:</a:t>
            </a:r>
            <a:endParaRPr lang="en-US" sz="2499" dirty="0">
              <a:solidFill>
                <a:srgbClr val="000000"/>
              </a:solidFill>
              <a:latin typeface="Arial" panose="020B0604020202020204" pitchFamily="34" charset="0"/>
              <a:cs typeface="Arial" panose="020B0604020202020204" pitchFamily="34" charset="0"/>
            </a:endParaRPr>
          </a:p>
        </p:txBody>
      </p:sp>
      <p:sp>
        <p:nvSpPr>
          <p:cNvPr id="33" name="TextBox 36">
            <a:extLst>
              <a:ext uri="{FF2B5EF4-FFF2-40B4-BE49-F238E27FC236}">
                <a16:creationId xmlns:a16="http://schemas.microsoft.com/office/drawing/2014/main" id="{CDF8F3D1-B883-0343-CD53-C4FE47F7038C}"/>
              </a:ext>
            </a:extLst>
          </p:cNvPr>
          <p:cNvSpPr txBox="1"/>
          <p:nvPr/>
        </p:nvSpPr>
        <p:spPr>
          <a:xfrm>
            <a:off x="7992957" y="6242841"/>
            <a:ext cx="5424662" cy="1316130"/>
          </a:xfrm>
          <a:prstGeom prst="rect">
            <a:avLst/>
          </a:prstGeom>
        </p:spPr>
        <p:txBody>
          <a:bodyPr wrap="square" lIns="0" tIns="0" rIns="0" bIns="0" rtlCol="0" anchor="t">
            <a:spAutoFit/>
          </a:bodyPr>
          <a:lstStyle/>
          <a:p>
            <a:pPr algn="just">
              <a:lnSpc>
                <a:spcPts val="3499"/>
              </a:lnSpc>
            </a:pP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Generalised</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Transport Costs for users with a generic "t" value of VOT have been defined as:</a:t>
            </a:r>
            <a:endParaRPr lang="en-US" sz="2499" dirty="0">
              <a:solidFill>
                <a:srgbClr val="000000"/>
              </a:solidFill>
              <a:latin typeface="Arial" panose="020B0604020202020204" pitchFamily="34" charset="0"/>
              <a:cs typeface="Arial" panose="020B0604020202020204" pitchFamily="34" charset="0"/>
            </a:endParaRPr>
          </a:p>
        </p:txBody>
      </p:sp>
      <p:grpSp>
        <p:nvGrpSpPr>
          <p:cNvPr id="4" name="Group 41">
            <a:extLst>
              <a:ext uri="{FF2B5EF4-FFF2-40B4-BE49-F238E27FC236}">
                <a16:creationId xmlns:a16="http://schemas.microsoft.com/office/drawing/2014/main" id="{8502FD37-DEBA-D95B-07D0-1BFD0CE4508E}"/>
              </a:ext>
            </a:extLst>
          </p:cNvPr>
          <p:cNvGrpSpPr/>
          <p:nvPr/>
        </p:nvGrpSpPr>
        <p:grpSpPr>
          <a:xfrm>
            <a:off x="-1499949" y="-2033325"/>
            <a:ext cx="3744615" cy="3744615"/>
            <a:chOff x="0" y="0"/>
            <a:chExt cx="812800" cy="812800"/>
          </a:xfrm>
        </p:grpSpPr>
        <p:sp>
          <p:nvSpPr>
            <p:cNvPr id="6" name="Freeform 42">
              <a:extLst>
                <a:ext uri="{FF2B5EF4-FFF2-40B4-BE49-F238E27FC236}">
                  <a16:creationId xmlns:a16="http://schemas.microsoft.com/office/drawing/2014/main" id="{7F2E657B-3365-C206-C52F-07A5DF541A2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txBody>
            <a:bodyPr/>
            <a:lstStyle/>
            <a:p>
              <a:endParaRPr lang="it-IT" dirty="0"/>
            </a:p>
          </p:txBody>
        </p:sp>
        <p:sp>
          <p:nvSpPr>
            <p:cNvPr id="7" name="TextBox 43">
              <a:extLst>
                <a:ext uri="{FF2B5EF4-FFF2-40B4-BE49-F238E27FC236}">
                  <a16:creationId xmlns:a16="http://schemas.microsoft.com/office/drawing/2014/main" id="{93AF55C4-6771-271F-8C4D-572BF5C3781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6234ACE6-3FA3-1619-2F91-CF508F9AFAC5}"/>
                  </a:ext>
                </a:extLst>
              </p:cNvPr>
              <p:cNvSpPr txBox="1"/>
              <p:nvPr/>
            </p:nvSpPr>
            <p:spPr>
              <a:xfrm>
                <a:off x="671988" y="3863049"/>
                <a:ext cx="6941482" cy="738664"/>
              </a:xfrm>
              <a:prstGeom prst="rect">
                <a:avLst/>
              </a:prstGeom>
              <a:noFill/>
            </p:spPr>
            <p:txBody>
              <a:bodyPr wrap="square">
                <a:spAutoFit/>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𝐷</m:t>
                          </m:r>
                        </m:e>
                        <m:sub>
                          <m:r>
                            <a:rPr lang="it-IT"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sub>
                      </m:sSub>
                      <m:r>
                        <a:rPr lang="en-US"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m:t>
                      </m:r>
                      <m:d>
                        <m:dPr>
                          <m:begChr m:val="["/>
                          <m:endChr m:val="]"/>
                          <m:ctrlPr>
                            <a:rPr lang="it-IT"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r>
                            <a:rPr lang="it-IT"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1,000</m:t>
                          </m:r>
                          <m:r>
                            <a:rPr lang="en-US" sz="2800" b="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r>
                            <a:rPr lang="it-IT"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10,000</m:t>
                          </m:r>
                        </m:e>
                      </m:d>
                      <m:r>
                        <a:rPr lang="it-IT"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m:t>
                      </m:r>
                      <m:r>
                        <a:rPr lang="en-US"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𝑝𝑒𝑠𝑠𝑒𝑛𝑔𝑒𝑟𝑠</m:t>
                      </m:r>
                      <m:r>
                        <a:rPr lang="it-IT"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r>
                        <a:rPr lang="it-IT" sz="28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𝑑𝑎𝑦</m:t>
                      </m:r>
                    </m:oMath>
                  </m:oMathPara>
                </a14:m>
                <a:endParaRPr lang="it-IT" sz="28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mc:Choice>
        <mc:Fallback xmlns="">
          <p:sp>
            <p:nvSpPr>
              <p:cNvPr id="8" name="CasellaDiTesto 7">
                <a:extLst>
                  <a:ext uri="{FF2B5EF4-FFF2-40B4-BE49-F238E27FC236}">
                    <a16:creationId xmlns:a16="http://schemas.microsoft.com/office/drawing/2014/main" id="{6234ACE6-3FA3-1619-2F91-CF508F9AFAC5}"/>
                  </a:ext>
                </a:extLst>
              </p:cNvPr>
              <p:cNvSpPr txBox="1">
                <a:spLocks noRot="1" noChangeAspect="1" noMove="1" noResize="1" noEditPoints="1" noAdjustHandles="1" noChangeArrowheads="1" noChangeShapeType="1" noTextEdit="1"/>
              </p:cNvSpPr>
              <p:nvPr/>
            </p:nvSpPr>
            <p:spPr>
              <a:xfrm>
                <a:off x="671988" y="3863049"/>
                <a:ext cx="6941482" cy="738664"/>
              </a:xfrm>
              <a:prstGeom prst="rect">
                <a:avLst/>
              </a:prstGeom>
              <a:blipFill>
                <a:blip r:embed="rId9"/>
                <a:stretch>
                  <a:fillRect/>
                </a:stretch>
              </a:blipFill>
            </p:spPr>
            <p:txBody>
              <a:bodyPr/>
              <a:lstStyle/>
              <a:p>
                <a:r>
                  <a:rPr lang="en-US">
                    <a:noFill/>
                  </a:rPr>
                  <a:t> </a:t>
                </a:r>
              </a:p>
            </p:txBody>
          </p:sp>
        </mc:Fallback>
      </mc:AlternateContent>
      <p:sp>
        <p:nvSpPr>
          <p:cNvPr id="10" name="Rettangolo 9">
            <a:extLst>
              <a:ext uri="{FF2B5EF4-FFF2-40B4-BE49-F238E27FC236}">
                <a16:creationId xmlns:a16="http://schemas.microsoft.com/office/drawing/2014/main" id="{C55DC3D1-E0BD-CCE0-5EC0-7D1A168D8C38}"/>
              </a:ext>
            </a:extLst>
          </p:cNvPr>
          <p:cNvSpPr/>
          <p:nvPr/>
        </p:nvSpPr>
        <p:spPr>
          <a:xfrm>
            <a:off x="7206716" y="190500"/>
            <a:ext cx="260734" cy="10044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FBEFF080-3486-12E5-C56C-9C28C90C3891}"/>
              </a:ext>
            </a:extLst>
          </p:cNvPr>
          <p:cNvSpPr/>
          <p:nvPr/>
        </p:nvSpPr>
        <p:spPr>
          <a:xfrm rot="16200000">
            <a:off x="6979374" y="-1424719"/>
            <a:ext cx="294713" cy="136263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B0EFB910-2201-1E38-5F74-3541D467938A}"/>
              </a:ext>
            </a:extLst>
          </p:cNvPr>
          <p:cNvSpPr/>
          <p:nvPr/>
        </p:nvSpPr>
        <p:spPr>
          <a:xfrm>
            <a:off x="3450883" y="4884776"/>
            <a:ext cx="7772400" cy="100700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AA8DB13C-BD8F-43DC-E010-D5452AE89D17}"/>
              </a:ext>
            </a:extLst>
          </p:cNvPr>
          <p:cNvSpPr txBox="1"/>
          <p:nvPr/>
        </p:nvSpPr>
        <p:spPr>
          <a:xfrm>
            <a:off x="3515568" y="4363097"/>
            <a:ext cx="7707715" cy="1938992"/>
          </a:xfrm>
          <a:prstGeom prst="rect">
            <a:avLst/>
          </a:prstGeom>
          <a:noFill/>
        </p:spPr>
        <p:txBody>
          <a:bodyPr wrap="square" rtlCol="0">
            <a:spAutoFit/>
          </a:bodyPr>
          <a:lstStyle/>
          <a:p>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both players, the objective is to maximize their payoffs</a:t>
            </a:r>
            <a:endParaRPr lang="en-US" sz="2400" dirty="0">
              <a:solidFill>
                <a:schemeClr val="bg1"/>
              </a:solidFill>
              <a:latin typeface="Arial" panose="020B0604020202020204" pitchFamily="34" charset="0"/>
              <a:cs typeface="Arial" panose="020B0604020202020204" pitchFamily="34" charset="0"/>
            </a:endParaRPr>
          </a:p>
          <a:p>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326335"/>
      </p:ext>
    </p:extLst>
  </p:cSld>
  <p:clrMapOvr>
    <a:masterClrMapping/>
  </p:clrMapOvr>
  <mc:AlternateContent xmlns:mc="http://schemas.openxmlformats.org/markup-compatibility/2006" xmlns:p14="http://schemas.microsoft.com/office/powerpoint/2010/main">
    <mc:Choice Requires="p14">
      <p:transition spd="slow" p14:dur="2000" advTm="40108"/>
    </mc:Choice>
    <mc:Fallback xmlns="">
      <p:transition spd="slow" advTm="4010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id="{74D1531E-B801-AFBD-13F6-9712EFC05526}"/>
              </a:ext>
            </a:extLst>
          </p:cNvPr>
          <p:cNvGraphicFramePr>
            <a:graphicFrameLocks noGrp="1"/>
          </p:cNvGraphicFramePr>
          <p:nvPr/>
        </p:nvGraphicFramePr>
        <p:xfrm>
          <a:off x="399212" y="1757903"/>
          <a:ext cx="12468290" cy="3358420"/>
        </p:xfrm>
        <a:graphic>
          <a:graphicData uri="http://schemas.openxmlformats.org/drawingml/2006/table">
            <a:tbl>
              <a:tblPr firstRow="1" bandRow="1">
                <a:tableStyleId>{5C22544A-7EE6-4342-B048-85BDC9FD1C3A}</a:tableStyleId>
              </a:tblPr>
              <a:tblGrid>
                <a:gridCol w="5328523">
                  <a:extLst>
                    <a:ext uri="{9D8B030D-6E8A-4147-A177-3AD203B41FA5}">
                      <a16:colId xmlns:a16="http://schemas.microsoft.com/office/drawing/2014/main" val="3774718008"/>
                    </a:ext>
                  </a:extLst>
                </a:gridCol>
                <a:gridCol w="7139767">
                  <a:extLst>
                    <a:ext uri="{9D8B030D-6E8A-4147-A177-3AD203B41FA5}">
                      <a16:colId xmlns:a16="http://schemas.microsoft.com/office/drawing/2014/main" val="4157959565"/>
                    </a:ext>
                  </a:extLst>
                </a:gridCol>
              </a:tblGrid>
              <a:tr h="3358420">
                <a:tc>
                  <a:txBody>
                    <a:bodyPr/>
                    <a:lstStyle/>
                    <a:p>
                      <a:endParaRPr lang="it-IT" dirty="0"/>
                    </a:p>
                  </a:txBody>
                  <a:tcPr>
                    <a:solidFill>
                      <a:srgbClr val="7030A0"/>
                    </a:solidFill>
                  </a:tcPr>
                </a:tc>
                <a:tc>
                  <a:txBody>
                    <a:bodyPr/>
                    <a:lstStyle/>
                    <a:p>
                      <a:endParaRPr lang="it-IT" dirty="0"/>
                    </a:p>
                  </a:txBody>
                  <a:tcPr>
                    <a:solidFill>
                      <a:srgbClr val="004494"/>
                    </a:solidFill>
                  </a:tcPr>
                </a:tc>
                <a:extLst>
                  <a:ext uri="{0D108BD9-81ED-4DB2-BD59-A6C34878D82A}">
                    <a16:rowId xmlns:a16="http://schemas.microsoft.com/office/drawing/2014/main" val="2425578416"/>
                  </a:ext>
                </a:extLst>
              </a:tr>
            </a:tbl>
          </a:graphicData>
        </a:graphic>
      </p:graphicFrame>
      <p:graphicFrame>
        <p:nvGraphicFramePr>
          <p:cNvPr id="4" name="Tabella 3">
            <a:extLst>
              <a:ext uri="{FF2B5EF4-FFF2-40B4-BE49-F238E27FC236}">
                <a16:creationId xmlns:a16="http://schemas.microsoft.com/office/drawing/2014/main" id="{6C1ED973-7DE1-FE25-CDC0-647BCFC0F059}"/>
              </a:ext>
            </a:extLst>
          </p:cNvPr>
          <p:cNvGraphicFramePr>
            <a:graphicFrameLocks noGrp="1"/>
          </p:cNvGraphicFramePr>
          <p:nvPr/>
        </p:nvGraphicFramePr>
        <p:xfrm>
          <a:off x="386477" y="5620375"/>
          <a:ext cx="12468290" cy="3358420"/>
        </p:xfrm>
        <a:graphic>
          <a:graphicData uri="http://schemas.openxmlformats.org/drawingml/2006/table">
            <a:tbl>
              <a:tblPr firstRow="1" bandRow="1">
                <a:tableStyleId>{5C22544A-7EE6-4342-B048-85BDC9FD1C3A}</a:tableStyleId>
              </a:tblPr>
              <a:tblGrid>
                <a:gridCol w="5328523">
                  <a:extLst>
                    <a:ext uri="{9D8B030D-6E8A-4147-A177-3AD203B41FA5}">
                      <a16:colId xmlns:a16="http://schemas.microsoft.com/office/drawing/2014/main" val="3774718008"/>
                    </a:ext>
                  </a:extLst>
                </a:gridCol>
                <a:gridCol w="7139767">
                  <a:extLst>
                    <a:ext uri="{9D8B030D-6E8A-4147-A177-3AD203B41FA5}">
                      <a16:colId xmlns:a16="http://schemas.microsoft.com/office/drawing/2014/main" val="4157959565"/>
                    </a:ext>
                  </a:extLst>
                </a:gridCol>
              </a:tblGrid>
              <a:tr h="3358420">
                <a:tc>
                  <a:txBody>
                    <a:bodyPr/>
                    <a:lstStyle/>
                    <a:p>
                      <a:endParaRPr lang="it-IT" dirty="0"/>
                    </a:p>
                  </a:txBody>
                  <a:tcPr>
                    <a:solidFill>
                      <a:srgbClr val="7030A0"/>
                    </a:solidFill>
                  </a:tcPr>
                </a:tc>
                <a:tc>
                  <a:txBody>
                    <a:bodyPr/>
                    <a:lstStyle/>
                    <a:p>
                      <a:endParaRPr lang="it-IT" dirty="0"/>
                    </a:p>
                  </a:txBody>
                  <a:tcPr>
                    <a:solidFill>
                      <a:srgbClr val="004494"/>
                    </a:solidFill>
                  </a:tcPr>
                </a:tc>
                <a:extLst>
                  <a:ext uri="{0D108BD9-81ED-4DB2-BD59-A6C34878D82A}">
                    <a16:rowId xmlns:a16="http://schemas.microsoft.com/office/drawing/2014/main" val="2425578416"/>
                  </a:ext>
                </a:extLst>
              </a:tr>
            </a:tbl>
          </a:graphicData>
        </a:graphic>
      </p:graphicFrame>
      <p:pic>
        <p:nvPicPr>
          <p:cNvPr id="20" name="Immagine 19">
            <a:extLst>
              <a:ext uri="{FF2B5EF4-FFF2-40B4-BE49-F238E27FC236}">
                <a16:creationId xmlns:a16="http://schemas.microsoft.com/office/drawing/2014/main" id="{29193DDD-960D-E8C2-AF14-A13567C3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21" name="Freeform 3">
            <a:extLst>
              <a:ext uri="{FF2B5EF4-FFF2-40B4-BE49-F238E27FC236}">
                <a16:creationId xmlns:a16="http://schemas.microsoft.com/office/drawing/2014/main" id="{DA5FF15B-6032-FAE3-B1FE-A3A8A4882979}"/>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 name="Freeform 3">
            <a:extLst>
              <a:ext uri="{FF2B5EF4-FFF2-40B4-BE49-F238E27FC236}">
                <a16:creationId xmlns:a16="http://schemas.microsoft.com/office/drawing/2014/main" id="{265697CA-76F1-7AEE-0548-9E89405AF2D6}"/>
              </a:ext>
            </a:extLst>
          </p:cNvPr>
          <p:cNvSpPr/>
          <p:nvPr/>
        </p:nvSpPr>
        <p:spPr>
          <a:xfrm>
            <a:off x="13258801" y="-20404"/>
            <a:ext cx="3870736"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22" name="TextBox 39">
            <a:extLst>
              <a:ext uri="{FF2B5EF4-FFF2-40B4-BE49-F238E27FC236}">
                <a16:creationId xmlns:a16="http://schemas.microsoft.com/office/drawing/2014/main" id="{4288A8EB-47BF-3819-43A0-E9F4ADC3B516}"/>
              </a:ext>
            </a:extLst>
          </p:cNvPr>
          <p:cNvSpPr txBox="1"/>
          <p:nvPr/>
        </p:nvSpPr>
        <p:spPr>
          <a:xfrm>
            <a:off x="13409326" y="2781300"/>
            <a:ext cx="3718336" cy="1165255"/>
          </a:xfrm>
          <a:prstGeom prst="rect">
            <a:avLst/>
          </a:prstGeom>
        </p:spPr>
        <p:txBody>
          <a:bodyPr wrap="square" lIns="0" tIns="0" rIns="0" bIns="0" rtlCol="0" anchor="t">
            <a:spAutoFit/>
          </a:bodyPr>
          <a:lstStyle/>
          <a:p>
            <a:pPr algn="ctr">
              <a:lnSpc>
                <a:spcPct val="107000"/>
              </a:lnSpc>
              <a:spcAft>
                <a:spcPts val="800"/>
              </a:spcAft>
            </a:pPr>
            <a:r>
              <a:rPr lang="it-IT" sz="36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Specification</a:t>
            </a:r>
            <a:r>
              <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of the model</a:t>
            </a:r>
          </a:p>
        </p:txBody>
      </p:sp>
      <p:cxnSp>
        <p:nvCxnSpPr>
          <p:cNvPr id="25" name="Connettore diritto 24">
            <a:extLst>
              <a:ext uri="{FF2B5EF4-FFF2-40B4-BE49-F238E27FC236}">
                <a16:creationId xmlns:a16="http://schemas.microsoft.com/office/drawing/2014/main" id="{48F83AFD-834E-E103-D354-F28F0EFB9A10}"/>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14" name="Immagine 13" descr="Immagine che contiene Cellulare, gadget, Dispositivo elettronico, schermata&#10;&#10;Descrizione generata automaticamente">
            <a:extLst>
              <a:ext uri="{FF2B5EF4-FFF2-40B4-BE49-F238E27FC236}">
                <a16:creationId xmlns:a16="http://schemas.microsoft.com/office/drawing/2014/main" id="{F9F27FEF-AF6B-2DAF-8088-9763A1AE8031}"/>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r="37365" b="3540"/>
          <a:stretch/>
        </p:blipFill>
        <p:spPr>
          <a:xfrm>
            <a:off x="17018666" y="304050"/>
            <a:ext cx="1004340" cy="9922806"/>
          </a:xfrm>
          <a:prstGeom prst="rect">
            <a:avLst/>
          </a:prstGeom>
        </p:spPr>
      </p:pic>
      <p:pic>
        <p:nvPicPr>
          <p:cNvPr id="15" name="Immagine 14" descr="Immagine che contiene Cellulare, gadget, Dispositivo elettronico, schermata&#10;&#10;Descrizione generata automaticamente">
            <a:extLst>
              <a:ext uri="{FF2B5EF4-FFF2-40B4-BE49-F238E27FC236}">
                <a16:creationId xmlns:a16="http://schemas.microsoft.com/office/drawing/2014/main" id="{C0686532-EC13-B0EB-D62C-77FF826C36DC}"/>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t="34169" r="37365" b="60283"/>
          <a:stretch/>
        </p:blipFill>
        <p:spPr>
          <a:xfrm>
            <a:off x="17018666" y="-266700"/>
            <a:ext cx="1004340" cy="570750"/>
          </a:xfrm>
          <a:prstGeom prst="rect">
            <a:avLst/>
          </a:prstGeom>
        </p:spPr>
      </p:pic>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C055E09A-8501-CA44-EE81-51724CB34442}"/>
                  </a:ext>
                </a:extLst>
              </p:cNvPr>
              <p:cNvSpPr txBox="1"/>
              <p:nvPr/>
            </p:nvSpPr>
            <p:spPr>
              <a:xfrm>
                <a:off x="6193738" y="2292088"/>
                <a:ext cx="6324600" cy="2489784"/>
              </a:xfrm>
              <a:prstGeom prst="rect">
                <a:avLst/>
              </a:prstGeom>
              <a:noFill/>
            </p:spPr>
            <p:txBody>
              <a:bodyPr wrap="square">
                <a:spAutoFit/>
              </a:bodyPr>
              <a:lstStyle/>
              <a:p>
                <a:pPr indent="180340" algn="just">
                  <a:lnSpc>
                    <a:spcPct val="150000"/>
                  </a:lnSpc>
                </a:pPr>
                <a14:m>
                  <m:oMathPara xmlns:m="http://schemas.openxmlformats.org/officeDocument/2006/math">
                    <m:oMathParaPr>
                      <m:jc m:val="centerGroup"/>
                    </m:oMathParaPr>
                    <m:oMath xmlns:m="http://schemas.openxmlformats.org/officeDocument/2006/math">
                      <m:sSub>
                        <m:sSubPr>
                          <m:ctrlPr>
                            <a:rPr lang="it-IT" sz="240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𝐺</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d>
                        <m:d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acc>
                        </m:e>
                      </m:d>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𝐺</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d>
                        <m:d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acc>
                        </m:e>
                      </m:d>
                    </m:oMath>
                  </m:oMathPara>
                </a14:m>
                <a:endParaRPr lang="it-IT"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indent="180340" algn="just">
                  <a:lnSpc>
                    <a:spcPct val="150000"/>
                  </a:lnSpc>
                </a:pPr>
                <a14:m>
                  <m:oMathPara xmlns:m="http://schemas.openxmlformats.org/officeDocument/2006/math">
                    <m:oMathParaPr>
                      <m:jc m:val="centerGroup"/>
                    </m:oMathParaPr>
                    <m:oMath xmlns:m="http://schemas.openxmlformats.org/officeDocument/2006/math">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𝐺</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d>
                        <m:d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acc>
                        </m:e>
                      </m:d>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d>
                        <m:d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acc>
                        </m:e>
                      </m:d>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d>
                        <m:d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acc>
                        </m:e>
                      </m:d>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 </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𝐺</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d>
                        <m:d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acc>
                        </m:e>
                      </m:d>
                    </m:oMath>
                  </m:oMathPara>
                </a14:m>
                <a:endParaRPr lang="it-IT"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indent="180340" algn="just">
                  <a:lnSpc>
                    <a:spcPct val="150000"/>
                  </a:lnSpc>
                </a:pPr>
                <a14:m>
                  <m:oMathPara xmlns:m="http://schemas.openxmlformats.org/officeDocument/2006/math">
                    <m:oMathParaPr>
                      <m:jc m:val="centerGroup"/>
                    </m:oMathParaPr>
                    <m:oMath xmlns:m="http://schemas.openxmlformats.org/officeDocument/2006/math">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acc>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fPr>
                        <m:num>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sub>
                              <m:r>
                                <a:rPr lang="en-US" sz="24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den>
                      </m:f>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m:t>
                      </m:r>
                      <m:r>
                        <a:rPr lang="en-US" sz="24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𝑤h𝑒𝑟𝑒</m:t>
                      </m:r>
                      <m:r>
                        <a:rPr lang="it-IT" sz="2400" b="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m:t>
                      </m:r>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acc>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 </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𝑙</m:t>
                          </m:r>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𝑢</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oMath>
                  </m:oMathPara>
                </a14:m>
                <a:endParaRPr lang="it-IT"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mc:Choice>
        <mc:Fallback xmlns="">
          <p:sp>
            <p:nvSpPr>
              <p:cNvPr id="11" name="CasellaDiTesto 10">
                <a:extLst>
                  <a:ext uri="{FF2B5EF4-FFF2-40B4-BE49-F238E27FC236}">
                    <a16:creationId xmlns:a16="http://schemas.microsoft.com/office/drawing/2014/main" id="{C055E09A-8501-CA44-EE81-51724CB34442}"/>
                  </a:ext>
                </a:extLst>
              </p:cNvPr>
              <p:cNvSpPr txBox="1">
                <a:spLocks noRot="1" noChangeAspect="1" noMove="1" noResize="1" noEditPoints="1" noAdjustHandles="1" noChangeArrowheads="1" noChangeShapeType="1" noTextEdit="1"/>
              </p:cNvSpPr>
              <p:nvPr/>
            </p:nvSpPr>
            <p:spPr>
              <a:xfrm>
                <a:off x="6193738" y="2292088"/>
                <a:ext cx="6324600" cy="248978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98D2C3E6-8476-DEC2-42B3-2C18FA3CD293}"/>
                  </a:ext>
                </a:extLst>
              </p:cNvPr>
              <p:cNvSpPr txBox="1"/>
              <p:nvPr/>
            </p:nvSpPr>
            <p:spPr>
              <a:xfrm>
                <a:off x="5230508" y="5234881"/>
                <a:ext cx="4416627" cy="3655488"/>
              </a:xfrm>
              <a:prstGeom prst="rect">
                <a:avLst/>
              </a:prstGeom>
              <a:noFill/>
            </p:spPr>
            <p:txBody>
              <a:bodyPr wrap="square">
                <a:spAutoFit/>
              </a:bodyPr>
              <a:lstStyle/>
              <a:p>
                <a:pPr indent="180340" algn="just">
                  <a:lnSpc>
                    <a:spcPct val="150000"/>
                  </a:lnSpc>
                </a:pPr>
                <a14:m>
                  <m:oMathPara xmlns:m="http://schemas.openxmlformats.org/officeDocument/2006/math">
                    <m:oMathParaPr>
                      <m:jc m:val="centerGroup"/>
                    </m:oMathParaPr>
                    <m:oMath xmlns:m="http://schemas.openxmlformats.org/officeDocument/2006/math">
                      <m:sSub>
                        <m:sSubPr>
                          <m:ctrlPr>
                            <a:rPr lang="it-IT" sz="240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sub>
                      </m:sSub>
                      <m:nary>
                        <m:naryPr>
                          <m:limLoc m:val="undOv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naryPr>
                        <m:sub>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𝑙</m:t>
                              </m:r>
                            </m:sub>
                          </m:sSub>
                        </m:sub>
                        <m:sup>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acc>
                        </m:sup>
                        <m:e>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fPr>
                            <m:num>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1</m:t>
                              </m:r>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𝑢</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𝑙</m:t>
                                  </m:r>
                                </m:sub>
                              </m:sSub>
                            </m:den>
                          </m:f>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𝑑𝑥</m:t>
                          </m:r>
                        </m:e>
                      </m:nary>
                    </m:oMath>
                  </m:oMathPara>
                </a14:m>
                <a:endParaRPr lang="it-IT"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indent="180340" algn="just">
                  <a:lnSpc>
                    <a:spcPct val="150000"/>
                  </a:lnSpc>
                </a:pPr>
                <a14:m>
                  <m:oMathPara xmlns:m="http://schemas.openxmlformats.org/officeDocument/2006/math">
                    <m:oMathParaPr>
                      <m:jc m:val="centerGroup"/>
                    </m:oMathParaPr>
                    <m:oMath xmlns:m="http://schemas.openxmlformats.org/officeDocument/2006/math">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sub>
                      </m:sSub>
                      <m:nary>
                        <m:naryPr>
                          <m:limLoc m:val="undOv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naryPr>
                        <m:sub>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e>
                          </m:acc>
                        </m:sub>
                        <m:sup>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𝑢</m:t>
                              </m:r>
                            </m:sub>
                          </m:sSub>
                        </m:sup>
                        <m:e>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fPr>
                            <m:num>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1</m:t>
                              </m:r>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𝑢</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𝑙</m:t>
                                  </m:r>
                                </m:sub>
                              </m:sSub>
                            </m:den>
                          </m:f>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𝑑𝑥</m:t>
                          </m:r>
                        </m:e>
                      </m:nary>
                    </m:oMath>
                  </m:oMathPara>
                </a14:m>
                <a:endParaRPr lang="it-IT" sz="2400" dirty="0">
                  <a:effectLst/>
                  <a:latin typeface="Times New Roman" panose="02020603050405020304" pitchFamily="18" charset="0"/>
                  <a:ea typeface="Calibri" panose="020F0502020204030204" pitchFamily="34" charset="0"/>
                </a:endParaRPr>
              </a:p>
            </p:txBody>
          </p:sp>
        </mc:Choice>
        <mc:Fallback xmlns="">
          <p:sp>
            <p:nvSpPr>
              <p:cNvPr id="13" name="CasellaDiTesto 12">
                <a:extLst>
                  <a:ext uri="{FF2B5EF4-FFF2-40B4-BE49-F238E27FC236}">
                    <a16:creationId xmlns:a16="http://schemas.microsoft.com/office/drawing/2014/main" id="{98D2C3E6-8476-DEC2-42B3-2C18FA3CD293}"/>
                  </a:ext>
                </a:extLst>
              </p:cNvPr>
              <p:cNvSpPr txBox="1">
                <a:spLocks noRot="1" noChangeAspect="1" noMove="1" noResize="1" noEditPoints="1" noAdjustHandles="1" noChangeArrowheads="1" noChangeShapeType="1" noTextEdit="1"/>
              </p:cNvSpPr>
              <p:nvPr/>
            </p:nvSpPr>
            <p:spPr>
              <a:xfrm>
                <a:off x="5230508" y="5234881"/>
                <a:ext cx="4416627" cy="3655488"/>
              </a:xfrm>
              <a:prstGeom prst="rect">
                <a:avLst/>
              </a:prstGeom>
              <a:blipFill>
                <a:blip r:embed="rId6"/>
                <a:stretch>
                  <a:fillRect b="-50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TextBox 36">
                <a:extLst>
                  <a:ext uri="{FF2B5EF4-FFF2-40B4-BE49-F238E27FC236}">
                    <a16:creationId xmlns:a16="http://schemas.microsoft.com/office/drawing/2014/main" id="{4A08E961-E4A9-F727-F8C7-C5A53DE7DB8E}"/>
                  </a:ext>
                </a:extLst>
              </p:cNvPr>
              <p:cNvSpPr txBox="1"/>
              <p:nvPr/>
            </p:nvSpPr>
            <p:spPr>
              <a:xfrm>
                <a:off x="739239" y="3330196"/>
                <a:ext cx="4847627" cy="745140"/>
              </a:xfrm>
              <a:prstGeom prst="rect">
                <a:avLst/>
              </a:prstGeom>
            </p:spPr>
            <p:txBody>
              <a:bodyPr wrap="square" lIns="0" tIns="0" rIns="0" bIns="0" rtlCol="0" anchor="t">
                <a:spAutoFit/>
              </a:bodyPr>
              <a:lstStyle/>
              <a:p>
                <a:pPr algn="just"/>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Definition of the VOT limit value “</a:t>
                </a:r>
                <a14:m>
                  <m:oMath xmlns:m="http://schemas.openxmlformats.org/officeDocument/2006/math">
                    <m:acc>
                      <m:accPr>
                        <m: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acc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cs typeface="Times New Roman" panose="02020603050405020304" pitchFamily="18" charset="0"/>
                          </a:rPr>
                          <m:t>𝑡</m:t>
                        </m:r>
                      </m:e>
                    </m:acc>
                  </m:oMath>
                </a14:m>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p>
              <a:p>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TextBox 36">
                <a:extLst>
                  <a:ext uri="{FF2B5EF4-FFF2-40B4-BE49-F238E27FC236}">
                    <a16:creationId xmlns:a16="http://schemas.microsoft.com/office/drawing/2014/main" id="{4A08E961-E4A9-F727-F8C7-C5A53DE7DB8E}"/>
                  </a:ext>
                </a:extLst>
              </p:cNvPr>
              <p:cNvSpPr txBox="1">
                <a:spLocks noRot="1" noChangeAspect="1" noMove="1" noResize="1" noEditPoints="1" noAdjustHandles="1" noChangeArrowheads="1" noChangeShapeType="1" noTextEdit="1"/>
              </p:cNvSpPr>
              <p:nvPr/>
            </p:nvSpPr>
            <p:spPr>
              <a:xfrm>
                <a:off x="739239" y="3330196"/>
                <a:ext cx="4847627" cy="745140"/>
              </a:xfrm>
              <a:prstGeom prst="rect">
                <a:avLst/>
              </a:prstGeom>
              <a:blipFill>
                <a:blip r:embed="rId7"/>
                <a:stretch>
                  <a:fillRect l="-3899" t="-13821" r="-6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36">
                <a:extLst>
                  <a:ext uri="{FF2B5EF4-FFF2-40B4-BE49-F238E27FC236}">
                    <a16:creationId xmlns:a16="http://schemas.microsoft.com/office/drawing/2014/main" id="{BD4CC9E3-835E-F4CB-C9C5-2A41B6C44BB0}"/>
                  </a:ext>
                </a:extLst>
              </p:cNvPr>
              <p:cNvSpPr txBox="1"/>
              <p:nvPr/>
            </p:nvSpPr>
            <p:spPr>
              <a:xfrm>
                <a:off x="663978" y="6624428"/>
                <a:ext cx="4794592" cy="1107996"/>
              </a:xfrm>
              <a:prstGeom prst="rect">
                <a:avLst/>
              </a:prstGeom>
            </p:spPr>
            <p:txBody>
              <a:bodyPr wrap="square" lIns="0" tIns="0" rIns="0" bIns="0" rtlCol="0" anchor="t">
                <a:spAutoFit/>
              </a:bodyPr>
              <a:lstStyle/>
              <a:p>
                <a:pPr algn="just"/>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Definition of the Total Transport Demand attracted by Air “</a:t>
                </a:r>
                <a14:m>
                  <m:oMath xmlns:m="http://schemas.openxmlformats.org/officeDocument/2006/math">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oMath>
                </a14:m>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the one attracted by HSR “</a:t>
                </a:r>
                <a14:m>
                  <m:oMath xmlns:m="http://schemas.openxmlformats.org/officeDocument/2006/math">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𝐷</m:t>
                        </m:r>
                      </m:e>
                      <m:sub>
                        <m:r>
                          <a:rPr lang="en-US" sz="2400" i="1">
                            <a:solidFill>
                              <a:schemeClr val="bg1"/>
                            </a:solidFill>
                            <a:effectLst>
                              <a:outerShdw blurRad="38100" dist="38100" dir="2700000" algn="tl">
                                <a:srgbClr val="000000">
                                  <a:alpha val="43137"/>
                                </a:srgbClr>
                              </a:outerShdw>
                            </a:effectLst>
                            <a:latin typeface="Cambria Math" panose="02040503050406030204" pitchFamily="18" charset="0"/>
                          </a:rPr>
                          <m:t>h</m:t>
                        </m:r>
                      </m:sub>
                    </m:sSub>
                  </m:oMath>
                </a14:m>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it-IT"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mc:Choice>
        <mc:Fallback xmlns="">
          <p:sp>
            <p:nvSpPr>
              <p:cNvPr id="17" name="TextBox 36">
                <a:extLst>
                  <a:ext uri="{FF2B5EF4-FFF2-40B4-BE49-F238E27FC236}">
                    <a16:creationId xmlns:a16="http://schemas.microsoft.com/office/drawing/2014/main" id="{BD4CC9E3-835E-F4CB-C9C5-2A41B6C44BB0}"/>
                  </a:ext>
                </a:extLst>
              </p:cNvPr>
              <p:cNvSpPr txBox="1">
                <a:spLocks noRot="1" noChangeAspect="1" noMove="1" noResize="1" noEditPoints="1" noAdjustHandles="1" noChangeArrowheads="1" noChangeShapeType="1" noTextEdit="1"/>
              </p:cNvSpPr>
              <p:nvPr/>
            </p:nvSpPr>
            <p:spPr>
              <a:xfrm>
                <a:off x="663978" y="6624428"/>
                <a:ext cx="4794592" cy="1107996"/>
              </a:xfrm>
              <a:prstGeom prst="rect">
                <a:avLst/>
              </a:prstGeom>
              <a:blipFill>
                <a:blip r:embed="rId8"/>
                <a:stretch>
                  <a:fillRect l="-3944" t="-8840" r="-4580" b="-1933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9371D6B5-8C79-4107-7498-35D88981591A}"/>
                  </a:ext>
                </a:extLst>
              </p:cNvPr>
              <p:cNvSpPr txBox="1"/>
              <p:nvPr/>
            </p:nvSpPr>
            <p:spPr>
              <a:xfrm>
                <a:off x="8324707" y="5406594"/>
                <a:ext cx="5535107" cy="3312061"/>
              </a:xfrm>
              <a:prstGeom prst="rect">
                <a:avLst/>
              </a:prstGeom>
              <a:noFill/>
            </p:spPr>
            <p:txBody>
              <a:bodyPr wrap="square">
                <a:spAutoFit/>
              </a:bodyPr>
              <a:lstStyle/>
              <a:p>
                <a:pPr indent="180340" algn="just">
                  <a:lnSpc>
                    <a:spcPct val="150000"/>
                  </a:lnSpc>
                </a:pPr>
                <a14:m>
                  <m:oMathPara xmlns:m="http://schemas.openxmlformats.org/officeDocument/2006/math">
                    <m:oMathParaPr>
                      <m:jc m:val="centerGroup"/>
                    </m:oMathParaPr>
                    <m:oMath xmlns:m="http://schemas.openxmlformats.org/officeDocument/2006/math">
                      <m:sSub>
                        <m:sSubPr>
                          <m:ctrlPr>
                            <a:rPr lang="it-IT" sz="2400" i="1" smtClean="0">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d>
                        <m:d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d>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sub>
                      </m:sSub>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fPr>
                        <m:num>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fPr>
                            <m:num>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den>
                          </m:f>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 </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𝑙</m:t>
                              </m:r>
                            </m:sub>
                          </m:sSub>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𝑢</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𝑙</m:t>
                              </m:r>
                            </m:sub>
                          </m:sSub>
                        </m:den>
                      </m:f>
                    </m:oMath>
                  </m:oMathPara>
                </a14:m>
                <a:endParaRPr lang="it-IT"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p>
                <a:pPr indent="180340" algn="just">
                  <a:lnSpc>
                    <a:spcPct val="150000"/>
                  </a:lnSpc>
                </a:pPr>
                <a14:m>
                  <m:oMathPara xmlns:m="http://schemas.openxmlformats.org/officeDocument/2006/math">
                    <m:oMathParaPr>
                      <m:jc m:val="centerGroup"/>
                    </m:oMathParaPr>
                    <m:oMath xmlns:m="http://schemas.openxmlformats.org/officeDocument/2006/math">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d>
                        <m:d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d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d>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𝑡</m:t>
                          </m:r>
                        </m:sub>
                      </m:sSub>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fPr>
                        <m:num>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𝑢</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fPr>
                            <m:num>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𝑎</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h</m:t>
                                  </m:r>
                                </m:sub>
                              </m:sSub>
                            </m:den>
                          </m:f>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𝑢</m:t>
                              </m:r>
                            </m:sub>
                          </m:s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ea typeface="Calibri" panose="020F0502020204030204" pitchFamily="34" charset="0"/>
                                </a:rPr>
                                <m:t>𝑙</m:t>
                              </m:r>
                            </m:sub>
                          </m:sSub>
                        </m:den>
                      </m:f>
                    </m:oMath>
                  </m:oMathPara>
                </a14:m>
                <a:endParaRPr lang="it-IT" sz="2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mc:Choice>
        <mc:Fallback xmlns="">
          <p:sp>
            <p:nvSpPr>
              <p:cNvPr id="18" name="CasellaDiTesto 17">
                <a:extLst>
                  <a:ext uri="{FF2B5EF4-FFF2-40B4-BE49-F238E27FC236}">
                    <a16:creationId xmlns:a16="http://schemas.microsoft.com/office/drawing/2014/main" id="{9371D6B5-8C79-4107-7498-35D88981591A}"/>
                  </a:ext>
                </a:extLst>
              </p:cNvPr>
              <p:cNvSpPr txBox="1">
                <a:spLocks noRot="1" noChangeAspect="1" noMove="1" noResize="1" noEditPoints="1" noAdjustHandles="1" noChangeArrowheads="1" noChangeShapeType="1" noTextEdit="1"/>
              </p:cNvSpPr>
              <p:nvPr/>
            </p:nvSpPr>
            <p:spPr>
              <a:xfrm>
                <a:off x="8324707" y="5406594"/>
                <a:ext cx="5535107" cy="3312061"/>
              </a:xfrm>
              <a:prstGeom prst="rect">
                <a:avLst/>
              </a:prstGeom>
              <a:blipFill>
                <a:blip r:embed="rId9"/>
                <a:stretch>
                  <a:fillRect/>
                </a:stretch>
              </a:blipFill>
            </p:spPr>
            <p:txBody>
              <a:bodyPr/>
              <a:lstStyle/>
              <a:p>
                <a:r>
                  <a:rPr lang="en-US">
                    <a:noFill/>
                  </a:rPr>
                  <a:t> </a:t>
                </a:r>
              </a:p>
            </p:txBody>
          </p:sp>
        </mc:Fallback>
      </mc:AlternateContent>
      <p:sp>
        <p:nvSpPr>
          <p:cNvPr id="24" name="CasellaDiTesto 23">
            <a:extLst>
              <a:ext uri="{FF2B5EF4-FFF2-40B4-BE49-F238E27FC236}">
                <a16:creationId xmlns:a16="http://schemas.microsoft.com/office/drawing/2014/main" id="{5224A170-EA99-6F9B-E76C-793A32EA07F9}"/>
              </a:ext>
            </a:extLst>
          </p:cNvPr>
          <p:cNvSpPr txBox="1"/>
          <p:nvPr/>
        </p:nvSpPr>
        <p:spPr>
          <a:xfrm>
            <a:off x="13290329" y="5116323"/>
            <a:ext cx="3837333" cy="2062103"/>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Definition of the transport demand associated with the two players</a:t>
            </a:r>
            <a:endParaRPr lang="it-IT"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6" name="Group 41">
            <a:extLst>
              <a:ext uri="{FF2B5EF4-FFF2-40B4-BE49-F238E27FC236}">
                <a16:creationId xmlns:a16="http://schemas.microsoft.com/office/drawing/2014/main" id="{9E3BC15D-D377-9B7F-19AF-D15AB73C245D}"/>
              </a:ext>
            </a:extLst>
          </p:cNvPr>
          <p:cNvGrpSpPr/>
          <p:nvPr/>
        </p:nvGrpSpPr>
        <p:grpSpPr>
          <a:xfrm>
            <a:off x="-1607314" y="-2333701"/>
            <a:ext cx="3744615" cy="3744615"/>
            <a:chOff x="0" y="0"/>
            <a:chExt cx="812800" cy="812800"/>
          </a:xfrm>
        </p:grpSpPr>
        <p:sp>
          <p:nvSpPr>
            <p:cNvPr id="7" name="Freeform 42">
              <a:extLst>
                <a:ext uri="{FF2B5EF4-FFF2-40B4-BE49-F238E27FC236}">
                  <a16:creationId xmlns:a16="http://schemas.microsoft.com/office/drawing/2014/main" id="{9E2B6E18-81EA-6BBD-BB57-FEC3711573D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txBody>
            <a:bodyPr/>
            <a:lstStyle/>
            <a:p>
              <a:endParaRPr lang="it-IT"/>
            </a:p>
          </p:txBody>
        </p:sp>
        <p:sp>
          <p:nvSpPr>
            <p:cNvPr id="8" name="TextBox 43">
              <a:extLst>
                <a:ext uri="{FF2B5EF4-FFF2-40B4-BE49-F238E27FC236}">
                  <a16:creationId xmlns:a16="http://schemas.microsoft.com/office/drawing/2014/main" id="{E6BAB348-4E1D-EF43-ECB0-51348703A83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9" name="Rettangolo 8">
            <a:extLst>
              <a:ext uri="{FF2B5EF4-FFF2-40B4-BE49-F238E27FC236}">
                <a16:creationId xmlns:a16="http://schemas.microsoft.com/office/drawing/2014/main" id="{D7158ABE-D247-2E5D-1735-03129BA894F9}"/>
              </a:ext>
            </a:extLst>
          </p:cNvPr>
          <p:cNvSpPr/>
          <p:nvPr/>
        </p:nvSpPr>
        <p:spPr>
          <a:xfrm>
            <a:off x="5694606" y="94306"/>
            <a:ext cx="51843" cy="10044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04976884"/>
      </p:ext>
    </p:extLst>
  </p:cSld>
  <p:clrMapOvr>
    <a:masterClrMapping/>
  </p:clrMapOvr>
  <mc:AlternateContent xmlns:mc="http://schemas.openxmlformats.org/markup-compatibility/2006" xmlns:p14="http://schemas.microsoft.com/office/powerpoint/2010/main">
    <mc:Choice Requires="p14">
      <p:transition spd="slow" p14:dur="2000" advTm="22440"/>
    </mc:Choice>
    <mc:Fallback xmlns="">
      <p:transition spd="slow" advTm="2244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id="{74D1531E-B801-AFBD-13F6-9712EFC05526}"/>
              </a:ext>
            </a:extLst>
          </p:cNvPr>
          <p:cNvGraphicFramePr>
            <a:graphicFrameLocks noGrp="1"/>
          </p:cNvGraphicFramePr>
          <p:nvPr/>
        </p:nvGraphicFramePr>
        <p:xfrm>
          <a:off x="399212" y="1757903"/>
          <a:ext cx="12468290" cy="3358420"/>
        </p:xfrm>
        <a:graphic>
          <a:graphicData uri="http://schemas.openxmlformats.org/drawingml/2006/table">
            <a:tbl>
              <a:tblPr firstRow="1" bandRow="1">
                <a:tableStyleId>{5C22544A-7EE6-4342-B048-85BDC9FD1C3A}</a:tableStyleId>
              </a:tblPr>
              <a:tblGrid>
                <a:gridCol w="4706188">
                  <a:extLst>
                    <a:ext uri="{9D8B030D-6E8A-4147-A177-3AD203B41FA5}">
                      <a16:colId xmlns:a16="http://schemas.microsoft.com/office/drawing/2014/main" val="3774718008"/>
                    </a:ext>
                  </a:extLst>
                </a:gridCol>
                <a:gridCol w="7762102">
                  <a:extLst>
                    <a:ext uri="{9D8B030D-6E8A-4147-A177-3AD203B41FA5}">
                      <a16:colId xmlns:a16="http://schemas.microsoft.com/office/drawing/2014/main" val="4157959565"/>
                    </a:ext>
                  </a:extLst>
                </a:gridCol>
              </a:tblGrid>
              <a:tr h="3358420">
                <a:tc>
                  <a:txBody>
                    <a:bodyPr/>
                    <a:lstStyle/>
                    <a:p>
                      <a:endParaRPr lang="it-IT" dirty="0"/>
                    </a:p>
                  </a:txBody>
                  <a:tcPr>
                    <a:solidFill>
                      <a:srgbClr val="7030A0"/>
                    </a:solidFill>
                  </a:tcPr>
                </a:tc>
                <a:tc>
                  <a:txBody>
                    <a:bodyPr/>
                    <a:lstStyle/>
                    <a:p>
                      <a:endParaRPr lang="it-IT" dirty="0"/>
                    </a:p>
                  </a:txBody>
                  <a:tcPr>
                    <a:solidFill>
                      <a:srgbClr val="004494"/>
                    </a:solidFill>
                  </a:tcPr>
                </a:tc>
                <a:extLst>
                  <a:ext uri="{0D108BD9-81ED-4DB2-BD59-A6C34878D82A}">
                    <a16:rowId xmlns:a16="http://schemas.microsoft.com/office/drawing/2014/main" val="2425578416"/>
                  </a:ext>
                </a:extLst>
              </a:tr>
            </a:tbl>
          </a:graphicData>
        </a:graphic>
      </p:graphicFrame>
      <p:pic>
        <p:nvPicPr>
          <p:cNvPr id="20" name="Immagine 19">
            <a:extLst>
              <a:ext uri="{FF2B5EF4-FFF2-40B4-BE49-F238E27FC236}">
                <a16:creationId xmlns:a16="http://schemas.microsoft.com/office/drawing/2014/main" id="{29193DDD-960D-E8C2-AF14-A13567C3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21" name="Freeform 3">
            <a:extLst>
              <a:ext uri="{FF2B5EF4-FFF2-40B4-BE49-F238E27FC236}">
                <a16:creationId xmlns:a16="http://schemas.microsoft.com/office/drawing/2014/main" id="{DA5FF15B-6032-FAE3-B1FE-A3A8A4882979}"/>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 name="Freeform 3">
            <a:extLst>
              <a:ext uri="{FF2B5EF4-FFF2-40B4-BE49-F238E27FC236}">
                <a16:creationId xmlns:a16="http://schemas.microsoft.com/office/drawing/2014/main" id="{265697CA-76F1-7AEE-0548-9E89405AF2D6}"/>
              </a:ext>
            </a:extLst>
          </p:cNvPr>
          <p:cNvSpPr/>
          <p:nvPr/>
        </p:nvSpPr>
        <p:spPr>
          <a:xfrm>
            <a:off x="13258801" y="-20404"/>
            <a:ext cx="3870736"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22" name="TextBox 39">
            <a:extLst>
              <a:ext uri="{FF2B5EF4-FFF2-40B4-BE49-F238E27FC236}">
                <a16:creationId xmlns:a16="http://schemas.microsoft.com/office/drawing/2014/main" id="{4288A8EB-47BF-3819-43A0-E9F4ADC3B516}"/>
              </a:ext>
            </a:extLst>
          </p:cNvPr>
          <p:cNvSpPr txBox="1"/>
          <p:nvPr/>
        </p:nvSpPr>
        <p:spPr>
          <a:xfrm>
            <a:off x="13360552" y="2778040"/>
            <a:ext cx="3718336" cy="1165255"/>
          </a:xfrm>
          <a:prstGeom prst="rect">
            <a:avLst/>
          </a:prstGeom>
        </p:spPr>
        <p:txBody>
          <a:bodyPr wrap="square" lIns="0" tIns="0" rIns="0" bIns="0" rtlCol="0" anchor="t">
            <a:spAutoFit/>
          </a:bodyPr>
          <a:lstStyle/>
          <a:p>
            <a:pPr algn="ctr">
              <a:lnSpc>
                <a:spcPct val="107000"/>
              </a:lnSpc>
              <a:spcAft>
                <a:spcPts val="800"/>
              </a:spcAft>
            </a:pPr>
            <a:r>
              <a:rPr lang="it-IT" sz="36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Specification</a:t>
            </a:r>
            <a:r>
              <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of the model</a:t>
            </a:r>
          </a:p>
        </p:txBody>
      </p:sp>
      <p:cxnSp>
        <p:nvCxnSpPr>
          <p:cNvPr id="25" name="Connettore diritto 24">
            <a:extLst>
              <a:ext uri="{FF2B5EF4-FFF2-40B4-BE49-F238E27FC236}">
                <a16:creationId xmlns:a16="http://schemas.microsoft.com/office/drawing/2014/main" id="{48F83AFD-834E-E103-D354-F28F0EFB9A10}"/>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14" name="Immagine 13" descr="Immagine che contiene Cellulare, gadget, Dispositivo elettronico, schermata&#10;&#10;Descrizione generata automaticamente">
            <a:extLst>
              <a:ext uri="{FF2B5EF4-FFF2-40B4-BE49-F238E27FC236}">
                <a16:creationId xmlns:a16="http://schemas.microsoft.com/office/drawing/2014/main" id="{F9F27FEF-AF6B-2DAF-8088-9763A1AE8031}"/>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r="37365" b="3540"/>
          <a:stretch/>
        </p:blipFill>
        <p:spPr>
          <a:xfrm>
            <a:off x="17018666" y="304050"/>
            <a:ext cx="1004340" cy="9922806"/>
          </a:xfrm>
          <a:prstGeom prst="rect">
            <a:avLst/>
          </a:prstGeom>
        </p:spPr>
      </p:pic>
      <p:pic>
        <p:nvPicPr>
          <p:cNvPr id="15" name="Immagine 14" descr="Immagine che contiene Cellulare, gadget, Dispositivo elettronico, schermata&#10;&#10;Descrizione generata automaticamente">
            <a:extLst>
              <a:ext uri="{FF2B5EF4-FFF2-40B4-BE49-F238E27FC236}">
                <a16:creationId xmlns:a16="http://schemas.microsoft.com/office/drawing/2014/main" id="{C0686532-EC13-B0EB-D62C-77FF826C36DC}"/>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t="34169" r="37365" b="60283"/>
          <a:stretch/>
        </p:blipFill>
        <p:spPr>
          <a:xfrm>
            <a:off x="17018666" y="-266700"/>
            <a:ext cx="1004340" cy="570750"/>
          </a:xfrm>
          <a:prstGeom prst="rect">
            <a:avLst/>
          </a:prstGeom>
        </p:spPr>
      </p:pic>
      <p:sp>
        <p:nvSpPr>
          <p:cNvPr id="24" name="CasellaDiTesto 23">
            <a:extLst>
              <a:ext uri="{FF2B5EF4-FFF2-40B4-BE49-F238E27FC236}">
                <a16:creationId xmlns:a16="http://schemas.microsoft.com/office/drawing/2014/main" id="{5224A170-EA99-6F9B-E76C-793A32EA07F9}"/>
              </a:ext>
            </a:extLst>
          </p:cNvPr>
          <p:cNvSpPr txBox="1"/>
          <p:nvPr/>
        </p:nvSpPr>
        <p:spPr>
          <a:xfrm>
            <a:off x="13380443" y="5116323"/>
            <a:ext cx="3624414" cy="1200329"/>
          </a:xfrm>
          <a:prstGeom prst="rect">
            <a:avLst/>
          </a:prstGeom>
          <a:noFill/>
        </p:spPr>
        <p:txBody>
          <a:bodyPr wrap="square" rtlCol="0">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Definition of Payoffs Functions and Capacity Constraints for Players</a:t>
            </a:r>
            <a:endParaRPr lang="it-IT"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6" name="Group 41">
            <a:extLst>
              <a:ext uri="{FF2B5EF4-FFF2-40B4-BE49-F238E27FC236}">
                <a16:creationId xmlns:a16="http://schemas.microsoft.com/office/drawing/2014/main" id="{9E3BC15D-D377-9B7F-19AF-D15AB73C245D}"/>
              </a:ext>
            </a:extLst>
          </p:cNvPr>
          <p:cNvGrpSpPr/>
          <p:nvPr/>
        </p:nvGrpSpPr>
        <p:grpSpPr>
          <a:xfrm>
            <a:off x="-1607314" y="-2333701"/>
            <a:ext cx="3744615" cy="3744615"/>
            <a:chOff x="0" y="0"/>
            <a:chExt cx="812800" cy="812800"/>
          </a:xfrm>
        </p:grpSpPr>
        <p:sp>
          <p:nvSpPr>
            <p:cNvPr id="7" name="Freeform 42">
              <a:extLst>
                <a:ext uri="{FF2B5EF4-FFF2-40B4-BE49-F238E27FC236}">
                  <a16:creationId xmlns:a16="http://schemas.microsoft.com/office/drawing/2014/main" id="{9E2B6E18-81EA-6BBD-BB57-FEC3711573D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txBody>
            <a:bodyPr/>
            <a:lstStyle/>
            <a:p>
              <a:endParaRPr lang="it-IT"/>
            </a:p>
          </p:txBody>
        </p:sp>
        <p:sp>
          <p:nvSpPr>
            <p:cNvPr id="8" name="TextBox 43">
              <a:extLst>
                <a:ext uri="{FF2B5EF4-FFF2-40B4-BE49-F238E27FC236}">
                  <a16:creationId xmlns:a16="http://schemas.microsoft.com/office/drawing/2014/main" id="{E6BAB348-4E1D-EF43-ECB0-51348703A83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709633F9-F90D-E55A-DF62-0B342BA6F04C}"/>
                  </a:ext>
                </a:extLst>
              </p:cNvPr>
              <p:cNvSpPr txBox="1"/>
              <p:nvPr/>
            </p:nvSpPr>
            <p:spPr>
              <a:xfrm>
                <a:off x="3649628" y="2507965"/>
                <a:ext cx="10783228" cy="853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200"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𝜋</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d>
                        <m:d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dPr>
                        <m:e>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𝐹</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𝐹</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e>
                      </m:d>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𝐷</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𝑡</m:t>
                          </m:r>
                        </m:sub>
                      </m:sSub>
                      <m:d>
                        <m:dPr>
                          <m:begChr m:val="["/>
                          <m:endChr m:val="]"/>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dPr>
                        <m:e>
                          <m:f>
                            <m:f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fPr>
                            <m:num>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num>
                            <m:den>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𝑢</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𝑙</m:t>
                                  </m:r>
                                </m:sub>
                              </m:sSub>
                            </m:den>
                          </m:f>
                          <m:d>
                            <m:d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dPr>
                            <m:e>
                              <m:f>
                                <m:f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fPr>
                                <m:num>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num>
                                <m:den>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𝑇</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𝑇</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den>
                              </m:f>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 </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𝑙</m:t>
                                  </m:r>
                                </m:sub>
                              </m:sSub>
                            </m:e>
                          </m:d>
                        </m:e>
                      </m:d>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𝐹</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d>
                        <m:d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dPr>
                        <m:e>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 </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𝐶</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e>
                      </m:d>
                    </m:oMath>
                  </m:oMathPara>
                </a14:m>
                <a:endParaRPr lang="it-IT" sz="2200" dirty="0">
                  <a:solidFill>
                    <a:schemeClr val="bg1"/>
                  </a:solidFill>
                  <a:effectLst>
                    <a:outerShdw blurRad="38100" dist="38100" dir="2700000" algn="tl">
                      <a:srgbClr val="000000">
                        <a:alpha val="43137"/>
                      </a:srgbClr>
                    </a:outerShdw>
                  </a:effectLst>
                </a:endParaRPr>
              </a:p>
            </p:txBody>
          </p:sp>
        </mc:Choice>
        <mc:Fallback xmlns="">
          <p:sp>
            <p:nvSpPr>
              <p:cNvPr id="2" name="CasellaDiTesto 1">
                <a:extLst>
                  <a:ext uri="{FF2B5EF4-FFF2-40B4-BE49-F238E27FC236}">
                    <a16:creationId xmlns:a16="http://schemas.microsoft.com/office/drawing/2014/main" id="{709633F9-F90D-E55A-DF62-0B342BA6F04C}"/>
                  </a:ext>
                </a:extLst>
              </p:cNvPr>
              <p:cNvSpPr txBox="1">
                <a:spLocks noRot="1" noChangeAspect="1" noMove="1" noResize="1" noEditPoints="1" noAdjustHandles="1" noChangeArrowheads="1" noChangeShapeType="1" noTextEdit="1"/>
              </p:cNvSpPr>
              <p:nvPr/>
            </p:nvSpPr>
            <p:spPr>
              <a:xfrm>
                <a:off x="3649628" y="2507965"/>
                <a:ext cx="10783228" cy="853054"/>
              </a:xfrm>
              <a:prstGeom prst="rect">
                <a:avLst/>
              </a:prstGeom>
              <a:blipFill>
                <a:blip r:embed="rId5"/>
                <a:stretch>
                  <a:fillRect b="-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A99A64BE-CC7B-79CD-F808-4BB3C4FB0D07}"/>
                  </a:ext>
                </a:extLst>
              </p:cNvPr>
              <p:cNvSpPr txBox="1"/>
              <p:nvPr/>
            </p:nvSpPr>
            <p:spPr>
              <a:xfrm>
                <a:off x="3752386" y="3511790"/>
                <a:ext cx="1078322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400"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𝑡</m:t>
                          </m:r>
                        </m:sub>
                      </m:sSub>
                      <m:d>
                        <m:dPr>
                          <m:begChr m:val="["/>
                          <m:end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dPr>
                        <m:e>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1</m:t>
                              </m:r>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𝑢</m:t>
                                  </m:r>
                                </m:sub>
                              </m:sSub>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𝑙</m:t>
                                  </m:r>
                                </m:sub>
                              </m:sSub>
                            </m:den>
                          </m:f>
                          <m:d>
                            <m:d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dPr>
                            <m:e>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fPr>
                                <m:num>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h</m:t>
                                      </m:r>
                                    </m:sub>
                                  </m:sSub>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h</m:t>
                                      </m:r>
                                    </m:sub>
                                  </m:sSub>
                                </m:den>
                              </m:f>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 </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𝑙</m:t>
                                  </m:r>
                                </m:sub>
                              </m:sSub>
                            </m:e>
                          </m:d>
                        </m:e>
                      </m:d>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 ≤</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𝐾</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𝐹</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oMath>
                  </m:oMathPara>
                </a14:m>
                <a:endParaRPr lang="it-IT" sz="2400" dirty="0">
                  <a:solidFill>
                    <a:schemeClr val="bg1"/>
                  </a:solidFill>
                  <a:effectLst>
                    <a:outerShdw blurRad="38100" dist="38100" dir="2700000" algn="tl">
                      <a:srgbClr val="000000">
                        <a:alpha val="43137"/>
                      </a:srgbClr>
                    </a:outerShdw>
                  </a:effectLst>
                </a:endParaRPr>
              </a:p>
            </p:txBody>
          </p:sp>
        </mc:Choice>
        <mc:Fallback xmlns="">
          <p:sp>
            <p:nvSpPr>
              <p:cNvPr id="9" name="CasellaDiTesto 8">
                <a:extLst>
                  <a:ext uri="{FF2B5EF4-FFF2-40B4-BE49-F238E27FC236}">
                    <a16:creationId xmlns:a16="http://schemas.microsoft.com/office/drawing/2014/main" id="{A99A64BE-CC7B-79CD-F808-4BB3C4FB0D07}"/>
                  </a:ext>
                </a:extLst>
              </p:cNvPr>
              <p:cNvSpPr txBox="1">
                <a:spLocks noRot="1" noChangeAspect="1" noMove="1" noResize="1" noEditPoints="1" noAdjustHandles="1" noChangeArrowheads="1" noChangeShapeType="1" noTextEdit="1"/>
              </p:cNvSpPr>
              <p:nvPr/>
            </p:nvSpPr>
            <p:spPr>
              <a:xfrm>
                <a:off x="3752386" y="3511790"/>
                <a:ext cx="10783228" cy="922176"/>
              </a:xfrm>
              <a:prstGeom prst="rect">
                <a:avLst/>
              </a:prstGeom>
              <a:blipFill>
                <a:blip r:embed="rId6"/>
                <a:stretch>
                  <a:fillRect b="-662"/>
                </a:stretch>
              </a:blipFill>
            </p:spPr>
            <p:txBody>
              <a:bodyPr/>
              <a:lstStyle/>
              <a:p>
                <a:r>
                  <a:rPr lang="en-US">
                    <a:noFill/>
                  </a:rPr>
                  <a:t> </a:t>
                </a:r>
              </a:p>
            </p:txBody>
          </p:sp>
        </mc:Fallback>
      </mc:AlternateContent>
      <p:graphicFrame>
        <p:nvGraphicFramePr>
          <p:cNvPr id="10" name="Tabella 9">
            <a:extLst>
              <a:ext uri="{FF2B5EF4-FFF2-40B4-BE49-F238E27FC236}">
                <a16:creationId xmlns:a16="http://schemas.microsoft.com/office/drawing/2014/main" id="{93A3A2EA-834A-C66D-48B8-0FA4D0C56139}"/>
              </a:ext>
            </a:extLst>
          </p:cNvPr>
          <p:cNvGraphicFramePr>
            <a:graphicFrameLocks noGrp="1"/>
          </p:cNvGraphicFramePr>
          <p:nvPr/>
        </p:nvGraphicFramePr>
        <p:xfrm>
          <a:off x="399212" y="5869706"/>
          <a:ext cx="12468290" cy="3358420"/>
        </p:xfrm>
        <a:graphic>
          <a:graphicData uri="http://schemas.openxmlformats.org/drawingml/2006/table">
            <a:tbl>
              <a:tblPr firstRow="1" bandRow="1">
                <a:tableStyleId>{5C22544A-7EE6-4342-B048-85BDC9FD1C3A}</a:tableStyleId>
              </a:tblPr>
              <a:tblGrid>
                <a:gridCol w="4706188">
                  <a:extLst>
                    <a:ext uri="{9D8B030D-6E8A-4147-A177-3AD203B41FA5}">
                      <a16:colId xmlns:a16="http://schemas.microsoft.com/office/drawing/2014/main" val="3774718008"/>
                    </a:ext>
                  </a:extLst>
                </a:gridCol>
                <a:gridCol w="7762102">
                  <a:extLst>
                    <a:ext uri="{9D8B030D-6E8A-4147-A177-3AD203B41FA5}">
                      <a16:colId xmlns:a16="http://schemas.microsoft.com/office/drawing/2014/main" val="4157959565"/>
                    </a:ext>
                  </a:extLst>
                </a:gridCol>
              </a:tblGrid>
              <a:tr h="3358420">
                <a:tc>
                  <a:txBody>
                    <a:bodyPr/>
                    <a:lstStyle/>
                    <a:p>
                      <a:endParaRPr lang="it-IT" dirty="0"/>
                    </a:p>
                  </a:txBody>
                  <a:tcPr>
                    <a:solidFill>
                      <a:srgbClr val="7030A0"/>
                    </a:solidFill>
                  </a:tcPr>
                </a:tc>
                <a:tc>
                  <a:txBody>
                    <a:bodyPr/>
                    <a:lstStyle/>
                    <a:p>
                      <a:endParaRPr lang="it-IT" dirty="0"/>
                    </a:p>
                  </a:txBody>
                  <a:tcPr>
                    <a:solidFill>
                      <a:srgbClr val="004494"/>
                    </a:solidFill>
                  </a:tcPr>
                </a:tc>
                <a:extLst>
                  <a:ext uri="{0D108BD9-81ED-4DB2-BD59-A6C34878D82A}">
                    <a16:rowId xmlns:a16="http://schemas.microsoft.com/office/drawing/2014/main" val="2425578416"/>
                  </a:ext>
                </a:extLst>
              </a:tr>
            </a:tbl>
          </a:graphicData>
        </a:graphic>
      </p:graphicFrame>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5E710565-A230-CE23-9E71-0D009CB0D119}"/>
                  </a:ext>
                </a:extLst>
              </p:cNvPr>
              <p:cNvSpPr txBox="1"/>
              <p:nvPr/>
            </p:nvSpPr>
            <p:spPr>
              <a:xfrm>
                <a:off x="3516352" y="6647661"/>
                <a:ext cx="10783228" cy="8530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200"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𝜋</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d>
                        <m:d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dPr>
                        <m:e>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𝐹</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𝐹</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e>
                      </m:d>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𝐷</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𝑡</m:t>
                          </m:r>
                        </m:sub>
                      </m:sSub>
                      <m:d>
                        <m:dPr>
                          <m:begChr m:val="["/>
                          <m:endChr m:val="]"/>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dPr>
                        <m:e>
                          <m:f>
                            <m:f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fPr>
                            <m:num>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num>
                            <m:den>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𝑢</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𝑙</m:t>
                                  </m:r>
                                </m:sub>
                              </m:sSub>
                            </m:den>
                          </m:f>
                          <m:d>
                            <m:d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dPr>
                            <m:e>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𝑢</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f>
                                <m:f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fPr>
                                <m:num>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num>
                                <m:den>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𝑇</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𝑇</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den>
                              </m:f>
                            </m:e>
                          </m:d>
                        </m:e>
                      </m:d>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𝐹</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d>
                        <m:d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dPr>
                        <m:e>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r>
                            <a:rPr lang="it-IT" sz="22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2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𝐶</m:t>
                              </m:r>
                            </m:e>
                            <m:sub>
                              <m:r>
                                <a:rPr lang="it-IT" sz="2200" i="1">
                                  <a:solidFill>
                                    <a:schemeClr val="bg1"/>
                                  </a:solidFill>
                                  <a:effectLst>
                                    <a:outerShdw blurRad="38100" dist="38100" dir="2700000" algn="tl">
                                      <a:srgbClr val="000000">
                                        <a:alpha val="43137"/>
                                      </a:srgbClr>
                                    </a:outerShdw>
                                  </a:effectLst>
                                  <a:latin typeface="Cambria Math" panose="02040503050406030204" pitchFamily="18" charset="0"/>
                                </a:rPr>
                                <m:t>h</m:t>
                              </m:r>
                            </m:sub>
                          </m:sSub>
                        </m:e>
                      </m:d>
                    </m:oMath>
                  </m:oMathPara>
                </a14:m>
                <a:endParaRPr lang="it-IT" sz="2200" dirty="0">
                  <a:solidFill>
                    <a:schemeClr val="bg1"/>
                  </a:solidFill>
                  <a:effectLst>
                    <a:outerShdw blurRad="38100" dist="38100" dir="2700000" algn="tl">
                      <a:srgbClr val="000000">
                        <a:alpha val="43137"/>
                      </a:srgbClr>
                    </a:outerShdw>
                  </a:effectLst>
                </a:endParaRPr>
              </a:p>
            </p:txBody>
          </p:sp>
        </mc:Choice>
        <mc:Fallback xmlns="">
          <p:sp>
            <p:nvSpPr>
              <p:cNvPr id="12" name="CasellaDiTesto 11">
                <a:extLst>
                  <a:ext uri="{FF2B5EF4-FFF2-40B4-BE49-F238E27FC236}">
                    <a16:creationId xmlns:a16="http://schemas.microsoft.com/office/drawing/2014/main" id="{5E710565-A230-CE23-9E71-0D009CB0D119}"/>
                  </a:ext>
                </a:extLst>
              </p:cNvPr>
              <p:cNvSpPr txBox="1">
                <a:spLocks noRot="1" noChangeAspect="1" noMove="1" noResize="1" noEditPoints="1" noAdjustHandles="1" noChangeArrowheads="1" noChangeShapeType="1" noTextEdit="1"/>
              </p:cNvSpPr>
              <p:nvPr/>
            </p:nvSpPr>
            <p:spPr>
              <a:xfrm>
                <a:off x="3516352" y="6647661"/>
                <a:ext cx="10783228" cy="853054"/>
              </a:xfrm>
              <a:prstGeom prst="rect">
                <a:avLst/>
              </a:prstGeom>
              <a:blipFill>
                <a:blip r:embed="rId7"/>
                <a:stretch>
                  <a:fillRect b="-71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4597B148-B821-F8A0-510E-8E05855E43A5}"/>
                  </a:ext>
                </a:extLst>
              </p:cNvPr>
              <p:cNvSpPr txBox="1"/>
              <p:nvPr/>
            </p:nvSpPr>
            <p:spPr>
              <a:xfrm>
                <a:off x="3886200" y="7552548"/>
                <a:ext cx="10783228" cy="9221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2400"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h</m:t>
                          </m:r>
                        </m:sub>
                      </m:sSub>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𝐷</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𝑡</m:t>
                          </m:r>
                        </m:sub>
                      </m:sSub>
                      <m:d>
                        <m:dPr>
                          <m:begChr m:val="["/>
                          <m:endChr m:val="]"/>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dPr>
                        <m:e>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1</m:t>
                              </m:r>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𝑢</m:t>
                                  </m:r>
                                </m:sub>
                              </m:sSub>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𝑙</m:t>
                                  </m:r>
                                </m:sub>
                              </m:sSub>
                            </m:den>
                          </m:f>
                          <m:d>
                            <m:d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dPr>
                            <m:e>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𝜃</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𝑢</m:t>
                                  </m:r>
                                </m:sub>
                              </m:sSub>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m:t>
                              </m:r>
                              <m:f>
                                <m:f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fPr>
                                <m:num>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h</m:t>
                                      </m:r>
                                    </m:sub>
                                  </m:sSub>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𝑓</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num>
                                <m:den>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𝑎</m:t>
                                      </m:r>
                                    </m:sub>
                                  </m:sSub>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𝑇</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h</m:t>
                                      </m:r>
                                    </m:sub>
                                  </m:sSub>
                                </m:den>
                              </m:f>
                            </m:e>
                          </m:d>
                        </m:e>
                      </m:d>
                      <m:r>
                        <a:rPr lang="it-IT" sz="2400" i="0">
                          <a:solidFill>
                            <a:schemeClr val="bg1"/>
                          </a:solidFill>
                          <a:effectLst>
                            <a:outerShdw blurRad="38100" dist="38100" dir="2700000" algn="tl">
                              <a:srgbClr val="000000">
                                <a:alpha val="43137"/>
                              </a:srgbClr>
                            </a:outerShdw>
                          </a:effectLst>
                          <a:latin typeface="Cambria Math" panose="02040503050406030204" pitchFamily="18" charset="0"/>
                        </a:rPr>
                        <m:t> ≤</m:t>
                      </m:r>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𝐾</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h</m:t>
                          </m:r>
                        </m:sub>
                      </m:sSub>
                      <m:sSub>
                        <m:sSubPr>
                          <m:ctrlPr>
                            <a:rPr lang="it-IT" sz="2400"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𝐹</m:t>
                          </m:r>
                        </m:e>
                        <m:sub>
                          <m:r>
                            <a:rPr lang="it-IT" sz="2400" i="1">
                              <a:solidFill>
                                <a:schemeClr val="bg1"/>
                              </a:solidFill>
                              <a:effectLst>
                                <a:outerShdw blurRad="38100" dist="38100" dir="2700000" algn="tl">
                                  <a:srgbClr val="000000">
                                    <a:alpha val="43137"/>
                                  </a:srgbClr>
                                </a:outerShdw>
                              </a:effectLst>
                              <a:latin typeface="Cambria Math" panose="02040503050406030204" pitchFamily="18" charset="0"/>
                            </a:rPr>
                            <m:t>h</m:t>
                          </m:r>
                        </m:sub>
                      </m:sSub>
                    </m:oMath>
                  </m:oMathPara>
                </a14:m>
                <a:endParaRPr lang="it-IT" sz="2400" dirty="0">
                  <a:solidFill>
                    <a:schemeClr val="bg1"/>
                  </a:solidFill>
                  <a:effectLst>
                    <a:outerShdw blurRad="38100" dist="38100" dir="2700000" algn="tl">
                      <a:srgbClr val="000000">
                        <a:alpha val="43137"/>
                      </a:srgbClr>
                    </a:outerShdw>
                  </a:effectLst>
                </a:endParaRPr>
              </a:p>
            </p:txBody>
          </p:sp>
        </mc:Choice>
        <mc:Fallback xmlns="">
          <p:sp>
            <p:nvSpPr>
              <p:cNvPr id="19" name="CasellaDiTesto 18">
                <a:extLst>
                  <a:ext uri="{FF2B5EF4-FFF2-40B4-BE49-F238E27FC236}">
                    <a16:creationId xmlns:a16="http://schemas.microsoft.com/office/drawing/2014/main" id="{4597B148-B821-F8A0-510E-8E05855E43A5}"/>
                  </a:ext>
                </a:extLst>
              </p:cNvPr>
              <p:cNvSpPr txBox="1">
                <a:spLocks noRot="1" noChangeAspect="1" noMove="1" noResize="1" noEditPoints="1" noAdjustHandles="1" noChangeArrowheads="1" noChangeShapeType="1" noTextEdit="1"/>
              </p:cNvSpPr>
              <p:nvPr/>
            </p:nvSpPr>
            <p:spPr>
              <a:xfrm>
                <a:off x="3886200" y="7552548"/>
                <a:ext cx="10783228" cy="922176"/>
              </a:xfrm>
              <a:prstGeom prst="rect">
                <a:avLst/>
              </a:prstGeom>
              <a:blipFill>
                <a:blip r:embed="rId8"/>
                <a:stretch>
                  <a:fillRect b="-662"/>
                </a:stretch>
              </a:blipFill>
            </p:spPr>
            <p:txBody>
              <a:bodyPr/>
              <a:lstStyle/>
              <a:p>
                <a:r>
                  <a:rPr lang="en-US">
                    <a:noFill/>
                  </a:rPr>
                  <a:t> </a:t>
                </a:r>
              </a:p>
            </p:txBody>
          </p:sp>
        </mc:Fallback>
      </mc:AlternateContent>
      <p:sp>
        <p:nvSpPr>
          <p:cNvPr id="26" name="Rettangolo 25">
            <a:extLst>
              <a:ext uri="{FF2B5EF4-FFF2-40B4-BE49-F238E27FC236}">
                <a16:creationId xmlns:a16="http://schemas.microsoft.com/office/drawing/2014/main" id="{ADC93732-46F1-B37A-37B6-B95786AE3B5E}"/>
              </a:ext>
            </a:extLst>
          </p:cNvPr>
          <p:cNvSpPr/>
          <p:nvPr/>
        </p:nvSpPr>
        <p:spPr>
          <a:xfrm>
            <a:off x="5087575" y="101079"/>
            <a:ext cx="51843" cy="100440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TextBox 36">
            <a:extLst>
              <a:ext uri="{FF2B5EF4-FFF2-40B4-BE49-F238E27FC236}">
                <a16:creationId xmlns:a16="http://schemas.microsoft.com/office/drawing/2014/main" id="{4F376C52-1A8E-4B56-B5A3-04540A74DEA9}"/>
              </a:ext>
            </a:extLst>
          </p:cNvPr>
          <p:cNvSpPr txBox="1"/>
          <p:nvPr/>
        </p:nvSpPr>
        <p:spPr>
          <a:xfrm>
            <a:off x="765556" y="3090625"/>
            <a:ext cx="4207769" cy="738664"/>
          </a:xfrm>
          <a:prstGeom prst="rect">
            <a:avLst/>
          </a:prstGeom>
        </p:spPr>
        <p:txBody>
          <a:bodyPr wrap="square" lIns="0" tIns="0" rIns="0" bIns="0" rtlCol="0" anchor="t">
            <a:spAutoFit/>
          </a:bodyPr>
          <a:lstStyle/>
          <a:p>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Payoff Function and Capacity Constraint associated with </a:t>
            </a:r>
            <a:r>
              <a:rPr lang="it-IT"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Air:</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28" name="TextBox 36">
            <a:extLst>
              <a:ext uri="{FF2B5EF4-FFF2-40B4-BE49-F238E27FC236}">
                <a16:creationId xmlns:a16="http://schemas.microsoft.com/office/drawing/2014/main" id="{006495B6-E46F-051F-85A3-B4AC38C74179}"/>
              </a:ext>
            </a:extLst>
          </p:cNvPr>
          <p:cNvSpPr txBox="1"/>
          <p:nvPr/>
        </p:nvSpPr>
        <p:spPr>
          <a:xfrm>
            <a:off x="934591" y="6834873"/>
            <a:ext cx="4207769" cy="1107996"/>
          </a:xfrm>
          <a:prstGeom prst="rect">
            <a:avLst/>
          </a:prstGeom>
        </p:spPr>
        <p:txBody>
          <a:bodyPr wrap="square" lIns="0" tIns="0" rIns="0" bIns="0" rtlCol="0" anchor="t">
            <a:spAutoFit/>
          </a:bodyPr>
          <a:lstStyle/>
          <a:p>
            <a:r>
              <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Payoff Function and Capacity Constraint associated with </a:t>
            </a:r>
            <a:r>
              <a:rPr lang="it-IT"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HSR:</a:t>
            </a:r>
            <a:endParaRPr lang="en-US" sz="24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6605510"/>
      </p:ext>
    </p:extLst>
  </p:cSld>
  <p:clrMapOvr>
    <a:masterClrMapping/>
  </p:clrMapOvr>
  <mc:AlternateContent xmlns:mc="http://schemas.openxmlformats.org/markup-compatibility/2006" xmlns:p14="http://schemas.microsoft.com/office/powerpoint/2010/main">
    <mc:Choice Requires="p14">
      <p:transition spd="slow" p14:dur="2000" advTm="9477"/>
    </mc:Choice>
    <mc:Fallback xmlns="">
      <p:transition spd="slow" advTm="947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mappa, testo&#10;&#10;Descrizione generata automaticamente">
            <a:extLst>
              <a:ext uri="{FF2B5EF4-FFF2-40B4-BE49-F238E27FC236}">
                <a16:creationId xmlns:a16="http://schemas.microsoft.com/office/drawing/2014/main" id="{29211AC8-F77E-12E5-37BB-371F4AC111C9}"/>
              </a:ext>
            </a:extLst>
          </p:cNvPr>
          <p:cNvPicPr>
            <a:picLocks noChangeAspect="1"/>
          </p:cNvPicPr>
          <p:nvPr/>
        </p:nvPicPr>
        <p:blipFill rotWithShape="1">
          <a:blip r:embed="rId3">
            <a:extLst>
              <a:ext uri="{28A0092B-C50C-407E-A947-70E740481C1C}">
                <a14:useLocalDpi xmlns:a14="http://schemas.microsoft.com/office/drawing/2010/main" val="0"/>
              </a:ext>
            </a:extLst>
          </a:blip>
          <a:srcRect l="4218" t="36343" r="19174" b="8757"/>
          <a:stretch/>
        </p:blipFill>
        <p:spPr>
          <a:xfrm>
            <a:off x="4409755" y="0"/>
            <a:ext cx="14354738" cy="10347828"/>
          </a:xfrm>
          <a:prstGeom prst="rect">
            <a:avLst/>
          </a:prstGeom>
        </p:spPr>
      </p:pic>
      <p:pic>
        <p:nvPicPr>
          <p:cNvPr id="4" name="Immagine 3">
            <a:extLst>
              <a:ext uri="{FF2B5EF4-FFF2-40B4-BE49-F238E27FC236}">
                <a16:creationId xmlns:a16="http://schemas.microsoft.com/office/drawing/2014/main" id="{28E3384C-F3F2-B1E0-E845-EA3A2E3E50D3}"/>
              </a:ext>
            </a:extLst>
          </p:cNvPr>
          <p:cNvPicPr>
            <a:picLocks noChangeAspect="1"/>
          </p:cNvPicPr>
          <p:nvPr/>
        </p:nvPicPr>
        <p:blipFill rotWithShape="1">
          <a:blip r:embed="rId4">
            <a:extLst>
              <a:ext uri="{28A0092B-C50C-407E-A947-70E740481C1C}">
                <a14:useLocalDpi xmlns:a14="http://schemas.microsoft.com/office/drawing/2010/main" val="0"/>
              </a:ext>
            </a:extLst>
          </a:blip>
          <a:srcRect l="22445" r="23450"/>
          <a:stretch/>
        </p:blipFill>
        <p:spPr>
          <a:xfrm>
            <a:off x="4852996" y="60829"/>
            <a:ext cx="661442" cy="10286999"/>
          </a:xfrm>
          <a:prstGeom prst="rect">
            <a:avLst/>
          </a:prstGeom>
        </p:spPr>
      </p:pic>
      <p:sp>
        <p:nvSpPr>
          <p:cNvPr id="3" name="Freeform 3">
            <a:extLst>
              <a:ext uri="{FF2B5EF4-FFF2-40B4-BE49-F238E27FC236}">
                <a16:creationId xmlns:a16="http://schemas.microsoft.com/office/drawing/2014/main" id="{265697CA-76F1-7AEE-0548-9E89405AF2D6}"/>
              </a:ext>
            </a:extLst>
          </p:cNvPr>
          <p:cNvSpPr/>
          <p:nvPr/>
        </p:nvSpPr>
        <p:spPr>
          <a:xfrm>
            <a:off x="-8053" y="19050"/>
            <a:ext cx="4816707"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cxnSp>
        <p:nvCxnSpPr>
          <p:cNvPr id="18" name="Connettore diritto 17">
            <a:extLst>
              <a:ext uri="{FF2B5EF4-FFF2-40B4-BE49-F238E27FC236}">
                <a16:creationId xmlns:a16="http://schemas.microsoft.com/office/drawing/2014/main" id="{142F2296-C7BA-2004-B56B-3405FCBFA49D}"/>
              </a:ext>
            </a:extLst>
          </p:cNvPr>
          <p:cNvCxnSpPr>
            <a:cxnSpLocks/>
          </p:cNvCxnSpPr>
          <p:nvPr/>
        </p:nvCxnSpPr>
        <p:spPr>
          <a:xfrm>
            <a:off x="3590634" y="4781346"/>
            <a:ext cx="1197065" cy="385312"/>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1CC6D206-9184-74CB-B4EE-B299C90DC22F}"/>
              </a:ext>
            </a:extLst>
          </p:cNvPr>
          <p:cNvCxnSpPr>
            <a:cxnSpLocks/>
          </p:cNvCxnSpPr>
          <p:nvPr/>
        </p:nvCxnSpPr>
        <p:spPr>
          <a:xfrm>
            <a:off x="790284" y="4781346"/>
            <a:ext cx="2819400" cy="0"/>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Connettore diritto 53">
            <a:extLst>
              <a:ext uri="{FF2B5EF4-FFF2-40B4-BE49-F238E27FC236}">
                <a16:creationId xmlns:a16="http://schemas.microsoft.com/office/drawing/2014/main" id="{29E0743B-84F4-B167-7CD3-6044B2221BC5}"/>
              </a:ext>
            </a:extLst>
          </p:cNvPr>
          <p:cNvCxnSpPr>
            <a:cxnSpLocks/>
          </p:cNvCxnSpPr>
          <p:nvPr/>
        </p:nvCxnSpPr>
        <p:spPr>
          <a:xfrm>
            <a:off x="4787699" y="5185452"/>
            <a:ext cx="318762" cy="129604"/>
          </a:xfrm>
          <a:prstGeom prst="line">
            <a:avLst/>
          </a:prstGeom>
          <a:ln w="2921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magine 10" descr="Immagine che contiene Cellulare, gadget, Dispositivo elettronico, schermata&#10;&#10;Descrizione generata automaticamente">
            <a:extLst>
              <a:ext uri="{FF2B5EF4-FFF2-40B4-BE49-F238E27FC236}">
                <a16:creationId xmlns:a16="http://schemas.microsoft.com/office/drawing/2014/main" id="{2F97ECD8-5075-ED0B-394D-D617CBFFBEE9}"/>
              </a:ext>
            </a:extLst>
          </p:cNvPr>
          <p:cNvPicPr>
            <a:picLocks noChangeAspect="1"/>
          </p:cNvPicPr>
          <p:nvPr/>
        </p:nvPicPr>
        <p:blipFill rotWithShape="1">
          <a:blip r:embed="rId5">
            <a:extLst>
              <a:ext uri="{28A0092B-C50C-407E-A947-70E740481C1C}">
                <a14:useLocalDpi xmlns:a14="http://schemas.microsoft.com/office/drawing/2010/main" val="0"/>
              </a:ext>
            </a:extLst>
          </a:blip>
          <a:srcRect l="45070" t="45792" r="37365" b="3540"/>
          <a:stretch/>
        </p:blipFill>
        <p:spPr>
          <a:xfrm>
            <a:off x="4651958" y="9742"/>
            <a:ext cx="913036" cy="5331740"/>
          </a:xfrm>
          <a:prstGeom prst="rect">
            <a:avLst/>
          </a:prstGeom>
        </p:spPr>
      </p:pic>
      <p:sp>
        <p:nvSpPr>
          <p:cNvPr id="16" name="CasellaDiTesto 15">
            <a:extLst>
              <a:ext uri="{FF2B5EF4-FFF2-40B4-BE49-F238E27FC236}">
                <a16:creationId xmlns:a16="http://schemas.microsoft.com/office/drawing/2014/main" id="{FBEDC667-A380-4E69-C602-407723BA78BA}"/>
              </a:ext>
            </a:extLst>
          </p:cNvPr>
          <p:cNvSpPr txBox="1"/>
          <p:nvPr/>
        </p:nvSpPr>
        <p:spPr>
          <a:xfrm>
            <a:off x="12235304" y="5357174"/>
            <a:ext cx="6052696" cy="1107996"/>
          </a:xfrm>
          <a:prstGeom prst="rect">
            <a:avLst/>
          </a:prstGeom>
          <a:noFill/>
        </p:spPr>
        <p:txBody>
          <a:bodyPr wrap="square" rtlCol="0">
            <a:spAutoFit/>
          </a:bodyPr>
          <a:lstStyle/>
          <a:p>
            <a:r>
              <a:rPr lang="it-IT" sz="66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Case Study</a:t>
            </a:r>
            <a:endParaRPr lang="it-IT" sz="6600"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TextBox 39">
            <a:extLst>
              <a:ext uri="{FF2B5EF4-FFF2-40B4-BE49-F238E27FC236}">
                <a16:creationId xmlns:a16="http://schemas.microsoft.com/office/drawing/2014/main" id="{6532428E-DE64-3ECD-3387-74EE14E366ED}"/>
              </a:ext>
            </a:extLst>
          </p:cNvPr>
          <p:cNvSpPr txBox="1"/>
          <p:nvPr/>
        </p:nvSpPr>
        <p:spPr>
          <a:xfrm>
            <a:off x="767152" y="4234131"/>
            <a:ext cx="3429448" cy="1035861"/>
          </a:xfrm>
          <a:prstGeom prst="rect">
            <a:avLst/>
          </a:prstGeom>
        </p:spPr>
        <p:txBody>
          <a:bodyPr wrap="square" lIns="0" tIns="0" rIns="0" bIns="0" rtlCol="0" anchor="t">
            <a:spAutoFit/>
          </a:bodyPr>
          <a:lstStyle/>
          <a:p>
            <a:pPr>
              <a:lnSpc>
                <a:spcPct val="107000"/>
              </a:lnSpc>
              <a:spcAft>
                <a:spcPts val="800"/>
              </a:spcAft>
            </a:pP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Southern Balkans Corridor</a:t>
            </a:r>
          </a:p>
        </p:txBody>
      </p:sp>
    </p:spTree>
    <p:extLst>
      <p:ext uri="{BB962C8B-B14F-4D97-AF65-F5344CB8AC3E}">
        <p14:creationId xmlns:p14="http://schemas.microsoft.com/office/powerpoint/2010/main" val="1906455935"/>
      </p:ext>
    </p:extLst>
  </p:cSld>
  <p:clrMapOvr>
    <a:masterClrMapping/>
  </p:clrMapOvr>
  <mc:AlternateContent xmlns:mc="http://schemas.openxmlformats.org/markup-compatibility/2006" xmlns:p14="http://schemas.microsoft.com/office/powerpoint/2010/main">
    <mc:Choice Requires="p14">
      <p:transition spd="slow" p14:dur="2000" advTm="19641"/>
    </mc:Choice>
    <mc:Fallback xmlns="">
      <p:transition spd="slow" advTm="1964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29193DDD-960D-E8C2-AF14-A13567C3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21" name="Freeform 3">
            <a:extLst>
              <a:ext uri="{FF2B5EF4-FFF2-40B4-BE49-F238E27FC236}">
                <a16:creationId xmlns:a16="http://schemas.microsoft.com/office/drawing/2014/main" id="{DA5FF15B-6032-FAE3-B1FE-A3A8A4882979}"/>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 name="Freeform 3">
            <a:extLst>
              <a:ext uri="{FF2B5EF4-FFF2-40B4-BE49-F238E27FC236}">
                <a16:creationId xmlns:a16="http://schemas.microsoft.com/office/drawing/2014/main" id="{265697CA-76F1-7AEE-0548-9E89405AF2D6}"/>
              </a:ext>
            </a:extLst>
          </p:cNvPr>
          <p:cNvSpPr/>
          <p:nvPr/>
        </p:nvSpPr>
        <p:spPr>
          <a:xfrm>
            <a:off x="14216502" y="-20404"/>
            <a:ext cx="2913034"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22" name="TextBox 39">
            <a:extLst>
              <a:ext uri="{FF2B5EF4-FFF2-40B4-BE49-F238E27FC236}">
                <a16:creationId xmlns:a16="http://schemas.microsoft.com/office/drawing/2014/main" id="{4288A8EB-47BF-3819-43A0-E9F4ADC3B516}"/>
              </a:ext>
            </a:extLst>
          </p:cNvPr>
          <p:cNvSpPr txBox="1"/>
          <p:nvPr/>
        </p:nvSpPr>
        <p:spPr>
          <a:xfrm>
            <a:off x="13972613" y="4244073"/>
            <a:ext cx="3352276" cy="1758045"/>
          </a:xfrm>
          <a:prstGeom prst="rect">
            <a:avLst/>
          </a:prstGeom>
        </p:spPr>
        <p:txBody>
          <a:bodyPr wrap="square" lIns="0" tIns="0" rIns="0" bIns="0" rtlCol="0" anchor="t">
            <a:spAutoFit/>
          </a:bodyPr>
          <a:lstStyle/>
          <a:p>
            <a:pPr algn="ctr">
              <a:lnSpc>
                <a:spcPct val="107000"/>
              </a:lnSpc>
              <a:spcAft>
                <a:spcPts val="800"/>
              </a:spcAft>
            </a:pPr>
            <a:r>
              <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Southern </a:t>
            </a:r>
            <a:r>
              <a:rPr lang="it-IT" sz="36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Balkans</a:t>
            </a:r>
            <a:r>
              <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a:t>
            </a:r>
            <a:r>
              <a:rPr lang="it-IT" sz="36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Corridor</a:t>
            </a:r>
            <a:endPar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endParaRPr>
          </a:p>
        </p:txBody>
      </p:sp>
      <p:cxnSp>
        <p:nvCxnSpPr>
          <p:cNvPr id="25" name="Connettore diritto 24">
            <a:extLst>
              <a:ext uri="{FF2B5EF4-FFF2-40B4-BE49-F238E27FC236}">
                <a16:creationId xmlns:a16="http://schemas.microsoft.com/office/drawing/2014/main" id="{48F83AFD-834E-E103-D354-F28F0EFB9A10}"/>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32" name="Group 10">
            <a:extLst>
              <a:ext uri="{FF2B5EF4-FFF2-40B4-BE49-F238E27FC236}">
                <a16:creationId xmlns:a16="http://schemas.microsoft.com/office/drawing/2014/main" id="{329C20DA-87EB-9187-5EE1-A1B1EB4F27D1}"/>
              </a:ext>
            </a:extLst>
          </p:cNvPr>
          <p:cNvGrpSpPr/>
          <p:nvPr/>
        </p:nvGrpSpPr>
        <p:grpSpPr>
          <a:xfrm>
            <a:off x="-85526" y="7353300"/>
            <a:ext cx="6306887" cy="3124200"/>
            <a:chOff x="0" y="0"/>
            <a:chExt cx="812800" cy="2510865"/>
          </a:xfrm>
          <a:solidFill>
            <a:srgbClr val="004494"/>
          </a:solidFill>
        </p:grpSpPr>
        <p:sp>
          <p:nvSpPr>
            <p:cNvPr id="33" name="Freeform 11">
              <a:extLst>
                <a:ext uri="{FF2B5EF4-FFF2-40B4-BE49-F238E27FC236}">
                  <a16:creationId xmlns:a16="http://schemas.microsoft.com/office/drawing/2014/main" id="{4592BE3A-3482-15EC-512C-20B84DFB7F3E}"/>
                </a:ext>
              </a:extLst>
            </p:cNvPr>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txBody>
            <a:bodyPr/>
            <a:lstStyle/>
            <a:p>
              <a:endParaRPr lang="it-IT">
                <a:highlight>
                  <a:srgbClr val="004494"/>
                </a:highlight>
              </a:endParaRPr>
            </a:p>
          </p:txBody>
        </p:sp>
        <p:sp>
          <p:nvSpPr>
            <p:cNvPr id="34" name="TextBox 12">
              <a:extLst>
                <a:ext uri="{FF2B5EF4-FFF2-40B4-BE49-F238E27FC236}">
                  <a16:creationId xmlns:a16="http://schemas.microsoft.com/office/drawing/2014/main" id="{7654A43F-73C5-ED5E-A601-03BDEB44E941}"/>
                </a:ext>
              </a:extLst>
            </p:cNvPr>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highlight>
                  <a:srgbClr val="004494"/>
                </a:highlight>
              </a:endParaRPr>
            </a:p>
          </p:txBody>
        </p:sp>
      </p:grpSp>
      <p:grpSp>
        <p:nvGrpSpPr>
          <p:cNvPr id="35" name="Group 10">
            <a:extLst>
              <a:ext uri="{FF2B5EF4-FFF2-40B4-BE49-F238E27FC236}">
                <a16:creationId xmlns:a16="http://schemas.microsoft.com/office/drawing/2014/main" id="{A2402302-C257-197B-BADF-412D1A572332}"/>
              </a:ext>
            </a:extLst>
          </p:cNvPr>
          <p:cNvGrpSpPr/>
          <p:nvPr/>
        </p:nvGrpSpPr>
        <p:grpSpPr>
          <a:xfrm>
            <a:off x="697074" y="5649093"/>
            <a:ext cx="7810458" cy="4066408"/>
            <a:chOff x="0" y="0"/>
            <a:chExt cx="812800" cy="2510865"/>
          </a:xfrm>
          <a:solidFill>
            <a:schemeClr val="bg1"/>
          </a:solidFill>
        </p:grpSpPr>
        <p:sp>
          <p:nvSpPr>
            <p:cNvPr id="36" name="Freeform 11">
              <a:extLst>
                <a:ext uri="{FF2B5EF4-FFF2-40B4-BE49-F238E27FC236}">
                  <a16:creationId xmlns:a16="http://schemas.microsoft.com/office/drawing/2014/main" id="{07141E91-8883-57CC-783A-04A366A0C7F7}"/>
                </a:ext>
              </a:extLst>
            </p:cNvPr>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txBody>
            <a:bodyPr/>
            <a:lstStyle/>
            <a:p>
              <a:endParaRPr lang="it-IT">
                <a:highlight>
                  <a:srgbClr val="004494"/>
                </a:highlight>
              </a:endParaRPr>
            </a:p>
          </p:txBody>
        </p:sp>
        <p:sp>
          <p:nvSpPr>
            <p:cNvPr id="37" name="TextBox 12">
              <a:extLst>
                <a:ext uri="{FF2B5EF4-FFF2-40B4-BE49-F238E27FC236}">
                  <a16:creationId xmlns:a16="http://schemas.microsoft.com/office/drawing/2014/main" id="{A3DC9690-523E-7A68-1BF7-5C9D68C169B5}"/>
                </a:ext>
              </a:extLst>
            </p:cNvPr>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highlight>
                  <a:srgbClr val="004494"/>
                </a:highlight>
              </a:endParaRPr>
            </a:p>
          </p:txBody>
        </p:sp>
      </p:grpSp>
      <p:pic>
        <p:nvPicPr>
          <p:cNvPr id="4" name="Immagine 3" descr="Immagine che contiene mappa, testo, atlante&#10;&#10;Descrizione generata automaticamente">
            <a:extLst>
              <a:ext uri="{FF2B5EF4-FFF2-40B4-BE49-F238E27FC236}">
                <a16:creationId xmlns:a16="http://schemas.microsoft.com/office/drawing/2014/main" id="{EDA457E6-1481-7E27-E2B2-A98D42AC8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285" y="562758"/>
            <a:ext cx="13048862" cy="8924142"/>
          </a:xfrm>
          <a:prstGeom prst="rect">
            <a:avLst/>
          </a:prstGeom>
        </p:spPr>
      </p:pic>
      <p:pic>
        <p:nvPicPr>
          <p:cNvPr id="2" name="Immagine 1" descr="Immagine che contiene Cellulare, gadget, Dispositivo elettronico, schermata&#10;&#10;Descrizione generata automaticamente">
            <a:extLst>
              <a:ext uri="{FF2B5EF4-FFF2-40B4-BE49-F238E27FC236}">
                <a16:creationId xmlns:a16="http://schemas.microsoft.com/office/drawing/2014/main" id="{CE704B53-C524-9417-1708-DB3D3FCB8E3D}"/>
              </a:ext>
            </a:extLst>
          </p:cNvPr>
          <p:cNvPicPr>
            <a:picLocks noChangeAspect="1"/>
          </p:cNvPicPr>
          <p:nvPr/>
        </p:nvPicPr>
        <p:blipFill rotWithShape="1">
          <a:blip r:embed="rId5">
            <a:extLst>
              <a:ext uri="{28A0092B-C50C-407E-A947-70E740481C1C}">
                <a14:useLocalDpi xmlns:a14="http://schemas.microsoft.com/office/drawing/2010/main" val="0"/>
              </a:ext>
            </a:extLst>
          </a:blip>
          <a:srcRect l="45070" r="37365" b="3540"/>
          <a:stretch/>
        </p:blipFill>
        <p:spPr>
          <a:xfrm>
            <a:off x="17018666" y="304050"/>
            <a:ext cx="1004340" cy="9922806"/>
          </a:xfrm>
          <a:prstGeom prst="rect">
            <a:avLst/>
          </a:prstGeom>
        </p:spPr>
      </p:pic>
      <p:pic>
        <p:nvPicPr>
          <p:cNvPr id="6" name="Immagine 5" descr="Immagine che contiene Cellulare, gadget, Dispositivo elettronico, schermata&#10;&#10;Descrizione generata automaticamente">
            <a:extLst>
              <a:ext uri="{FF2B5EF4-FFF2-40B4-BE49-F238E27FC236}">
                <a16:creationId xmlns:a16="http://schemas.microsoft.com/office/drawing/2014/main" id="{8C74F248-D1BA-4856-1074-C84A3FDAB6E3}"/>
              </a:ext>
            </a:extLst>
          </p:cNvPr>
          <p:cNvPicPr>
            <a:picLocks noChangeAspect="1"/>
          </p:cNvPicPr>
          <p:nvPr/>
        </p:nvPicPr>
        <p:blipFill rotWithShape="1">
          <a:blip r:embed="rId5">
            <a:extLst>
              <a:ext uri="{28A0092B-C50C-407E-A947-70E740481C1C}">
                <a14:useLocalDpi xmlns:a14="http://schemas.microsoft.com/office/drawing/2010/main" val="0"/>
              </a:ext>
            </a:extLst>
          </a:blip>
          <a:srcRect l="45070" t="34169" r="37365" b="60283"/>
          <a:stretch/>
        </p:blipFill>
        <p:spPr>
          <a:xfrm>
            <a:off x="17018666" y="-266700"/>
            <a:ext cx="1004340" cy="570750"/>
          </a:xfrm>
          <a:prstGeom prst="rect">
            <a:avLst/>
          </a:prstGeom>
        </p:spPr>
      </p:pic>
      <p:cxnSp>
        <p:nvCxnSpPr>
          <p:cNvPr id="7" name="Connettore diritto 6">
            <a:extLst>
              <a:ext uri="{FF2B5EF4-FFF2-40B4-BE49-F238E27FC236}">
                <a16:creationId xmlns:a16="http://schemas.microsoft.com/office/drawing/2014/main" id="{E63C744B-D189-DE5E-F139-FE071718D019}"/>
              </a:ext>
            </a:extLst>
          </p:cNvPr>
          <p:cNvCxnSpPr>
            <a:cxnSpLocks/>
          </p:cNvCxnSpPr>
          <p:nvPr/>
        </p:nvCxnSpPr>
        <p:spPr>
          <a:xfrm flipH="1">
            <a:off x="9073059" y="1028700"/>
            <a:ext cx="1425670" cy="13608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FA9F0A3B-303A-B5EC-5540-F76E7C61B75E}"/>
              </a:ext>
            </a:extLst>
          </p:cNvPr>
          <p:cNvCxnSpPr>
            <a:cxnSpLocks/>
          </p:cNvCxnSpPr>
          <p:nvPr/>
        </p:nvCxnSpPr>
        <p:spPr>
          <a:xfrm flipH="1">
            <a:off x="7942004" y="2389544"/>
            <a:ext cx="1131055" cy="804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796438"/>
      </p:ext>
    </p:extLst>
  </p:cSld>
  <p:clrMapOvr>
    <a:masterClrMapping/>
  </p:clrMapOvr>
  <mc:AlternateContent xmlns:mc="http://schemas.openxmlformats.org/markup-compatibility/2006" xmlns:p14="http://schemas.microsoft.com/office/powerpoint/2010/main">
    <mc:Choice Requires="p14">
      <p:transition spd="slow" p14:dur="2000" advTm="16430"/>
    </mc:Choice>
    <mc:Fallback xmlns="">
      <p:transition spd="slow" advTm="1643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magine 54" descr="Immagine che contiene binari, trasporto, treno, aria aperta&#10;&#10;Descrizione generata automaticamente">
            <a:extLst>
              <a:ext uri="{FF2B5EF4-FFF2-40B4-BE49-F238E27FC236}">
                <a16:creationId xmlns:a16="http://schemas.microsoft.com/office/drawing/2014/main" id="{87363537-3140-3AEC-3E61-5A51951AE63B}"/>
              </a:ext>
            </a:extLst>
          </p:cNvPr>
          <p:cNvPicPr>
            <a:picLocks noChangeAspect="1"/>
          </p:cNvPicPr>
          <p:nvPr/>
        </p:nvPicPr>
        <p:blipFill rotWithShape="1">
          <a:blip r:embed="rId3">
            <a:extLst>
              <a:ext uri="{28A0092B-C50C-407E-A947-70E740481C1C}">
                <a14:useLocalDpi xmlns:a14="http://schemas.microsoft.com/office/drawing/2010/main" val="0"/>
              </a:ext>
            </a:extLst>
          </a:blip>
          <a:srcRect l="15808" t="4105" r="46821" b="3540"/>
          <a:stretch/>
        </p:blipFill>
        <p:spPr>
          <a:xfrm>
            <a:off x="10439191" y="-223409"/>
            <a:ext cx="7828593" cy="10986409"/>
          </a:xfrm>
          <a:prstGeom prst="rect">
            <a:avLst/>
          </a:prstGeom>
        </p:spPr>
      </p:pic>
      <p:sp>
        <p:nvSpPr>
          <p:cNvPr id="11" name="Freeform 11"/>
          <p:cNvSpPr/>
          <p:nvPr/>
        </p:nvSpPr>
        <p:spPr>
          <a:xfrm>
            <a:off x="0" y="0"/>
            <a:ext cx="10439191" cy="10300904"/>
          </a:xfrm>
          <a:custGeom>
            <a:avLst/>
            <a:gdLst/>
            <a:ahLst/>
            <a:cxnLst/>
            <a:rect l="l" t="t" r="r" b="b"/>
            <a:pathLst>
              <a:path w="812800" h="2510865">
                <a:moveTo>
                  <a:pt x="0" y="0"/>
                </a:moveTo>
                <a:lnTo>
                  <a:pt x="812800" y="0"/>
                </a:lnTo>
                <a:lnTo>
                  <a:pt x="812800" y="2510865"/>
                </a:lnTo>
                <a:lnTo>
                  <a:pt x="0" y="2510865"/>
                </a:lnTo>
                <a:close/>
              </a:path>
            </a:pathLst>
          </a:custGeom>
          <a:solidFill>
            <a:srgbClr val="004494"/>
          </a:solidFill>
        </p:spPr>
        <p:txBody>
          <a:bodyPr/>
          <a:lstStyle/>
          <a:p>
            <a:endParaRPr lang="it-IT"/>
          </a:p>
        </p:txBody>
      </p:sp>
      <p:sp>
        <p:nvSpPr>
          <p:cNvPr id="16" name="TextBox 16"/>
          <p:cNvSpPr txBox="1"/>
          <p:nvPr/>
        </p:nvSpPr>
        <p:spPr>
          <a:xfrm>
            <a:off x="1114068" y="552626"/>
            <a:ext cx="8318355" cy="553998"/>
          </a:xfrm>
          <a:prstGeom prst="rect">
            <a:avLst/>
          </a:prstGeom>
        </p:spPr>
        <p:txBody>
          <a:bodyPr wrap="square" lIns="0" tIns="0" rIns="0" bIns="0" rtlCol="0" anchor="t">
            <a:spAutoFit/>
          </a:bodyPr>
          <a:lstStyle/>
          <a:p>
            <a:pPr algn="ct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Outlines</a:t>
            </a:r>
            <a:endPar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4" name="TextBox 44"/>
          <p:cNvSpPr txBox="1"/>
          <p:nvPr/>
        </p:nvSpPr>
        <p:spPr>
          <a:xfrm>
            <a:off x="2545899" y="2257264"/>
            <a:ext cx="7351823" cy="418384"/>
          </a:xfrm>
          <a:prstGeom prst="rect">
            <a:avLst/>
          </a:prstGeom>
        </p:spPr>
        <p:txBody>
          <a:bodyPr lIns="0" tIns="0" rIns="0" bIns="0" rtlCol="0" anchor="t">
            <a:spAutoFit/>
          </a:bodyPr>
          <a:lstStyle/>
          <a:p>
            <a:pPr>
              <a:lnSpc>
                <a:spcPts val="3499"/>
              </a:lnSpc>
            </a:pP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en-US" sz="2499"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5" name="TextBox 45"/>
          <p:cNvSpPr txBox="1"/>
          <p:nvPr/>
        </p:nvSpPr>
        <p:spPr>
          <a:xfrm>
            <a:off x="2542587" y="5226833"/>
            <a:ext cx="7351823" cy="418384"/>
          </a:xfrm>
          <a:prstGeom prst="rect">
            <a:avLst/>
          </a:prstGeom>
        </p:spPr>
        <p:txBody>
          <a:bodyPr lIns="0" tIns="0" rIns="0" bIns="0" rtlCol="0" anchor="t">
            <a:spAutoFit/>
          </a:bodyPr>
          <a:lstStyle/>
          <a:p>
            <a:pPr>
              <a:lnSpc>
                <a:spcPts val="3499"/>
              </a:lnSpc>
            </a:pP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Case Study</a:t>
            </a:r>
            <a:endParaRPr lang="en-US" sz="2499"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6" name="TextBox 46"/>
          <p:cNvSpPr txBox="1"/>
          <p:nvPr/>
        </p:nvSpPr>
        <p:spPr>
          <a:xfrm>
            <a:off x="2523034" y="6336433"/>
            <a:ext cx="2660301" cy="418384"/>
          </a:xfrm>
          <a:prstGeom prst="rect">
            <a:avLst/>
          </a:prstGeom>
        </p:spPr>
        <p:txBody>
          <a:bodyPr wrap="square" lIns="0" tIns="0" rIns="0" bIns="0" rtlCol="0" anchor="t">
            <a:spAutoFit/>
          </a:bodyPr>
          <a:lstStyle/>
          <a:p>
            <a:pPr>
              <a:lnSpc>
                <a:spcPts val="3499"/>
              </a:lnSpc>
            </a:pP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 findings</a:t>
            </a:r>
          </a:p>
        </p:txBody>
      </p:sp>
      <p:sp>
        <p:nvSpPr>
          <p:cNvPr id="47" name="TextBox 47"/>
          <p:cNvSpPr txBox="1"/>
          <p:nvPr/>
        </p:nvSpPr>
        <p:spPr>
          <a:xfrm>
            <a:off x="2545895" y="7421319"/>
            <a:ext cx="6883219" cy="867225"/>
          </a:xfrm>
          <a:prstGeom prst="rect">
            <a:avLst/>
          </a:prstGeom>
        </p:spPr>
        <p:txBody>
          <a:bodyPr wrap="square" lIns="0" tIns="0" rIns="0" bIns="0" rtlCol="0" anchor="t">
            <a:spAutoFit/>
          </a:bodyPr>
          <a:lstStyle/>
          <a:p>
            <a:pPr>
              <a:lnSpc>
                <a:spcPts val="3499"/>
              </a:lnSpc>
            </a:pP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Conclusions and Further Research Perspectives</a:t>
            </a:r>
            <a:endParaRPr lang="en-US" sz="2499"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 name="TextBox 19"/>
          <p:cNvSpPr txBox="1"/>
          <p:nvPr/>
        </p:nvSpPr>
        <p:spPr>
          <a:xfrm>
            <a:off x="1630950" y="1973157"/>
            <a:ext cx="817939" cy="897461"/>
          </a:xfrm>
          <a:prstGeom prst="rect">
            <a:avLst/>
          </a:prstGeom>
        </p:spPr>
        <p:txBody>
          <a:bodyPr lIns="44470" tIns="44470" rIns="44470" bIns="44470" rtlCol="0" anchor="ctr"/>
          <a:lstStyle/>
          <a:p>
            <a:pPr algn="ctr">
              <a:lnSpc>
                <a:spcPts val="4759"/>
              </a:lnSpc>
            </a:pPr>
            <a:r>
              <a:rPr lang="en-US" sz="3399" dirty="0">
                <a:solidFill>
                  <a:schemeClr val="bg1"/>
                </a:solidFill>
                <a:latin typeface="Garet Bold"/>
              </a:rPr>
              <a:t>1.</a:t>
            </a:r>
          </a:p>
        </p:txBody>
      </p:sp>
      <p:sp>
        <p:nvSpPr>
          <p:cNvPr id="6" name="TextBox 19">
            <a:extLst>
              <a:ext uri="{FF2B5EF4-FFF2-40B4-BE49-F238E27FC236}">
                <a16:creationId xmlns:a16="http://schemas.microsoft.com/office/drawing/2014/main" id="{E269303C-4F76-B023-616D-D1C607680883}"/>
              </a:ext>
            </a:extLst>
          </p:cNvPr>
          <p:cNvSpPr txBox="1"/>
          <p:nvPr/>
        </p:nvSpPr>
        <p:spPr>
          <a:xfrm>
            <a:off x="1630947" y="2989231"/>
            <a:ext cx="817939" cy="815874"/>
          </a:xfrm>
          <a:prstGeom prst="rect">
            <a:avLst/>
          </a:prstGeom>
        </p:spPr>
        <p:txBody>
          <a:bodyPr lIns="44470" tIns="44470" rIns="44470" bIns="44470" rtlCol="0" anchor="ctr"/>
          <a:lstStyle/>
          <a:p>
            <a:pPr algn="ctr">
              <a:lnSpc>
                <a:spcPts val="4759"/>
              </a:lnSpc>
            </a:pPr>
            <a:r>
              <a:rPr lang="en-US" sz="3399" dirty="0">
                <a:solidFill>
                  <a:schemeClr val="bg1"/>
                </a:solidFill>
                <a:latin typeface="Garet Bold"/>
              </a:rPr>
              <a:t>2.</a:t>
            </a:r>
          </a:p>
        </p:txBody>
      </p:sp>
      <p:sp>
        <p:nvSpPr>
          <p:cNvPr id="9" name="TextBox 19">
            <a:extLst>
              <a:ext uri="{FF2B5EF4-FFF2-40B4-BE49-F238E27FC236}">
                <a16:creationId xmlns:a16="http://schemas.microsoft.com/office/drawing/2014/main" id="{B410CD9B-A03B-529D-CA87-124956C28493}"/>
              </a:ext>
            </a:extLst>
          </p:cNvPr>
          <p:cNvSpPr txBox="1"/>
          <p:nvPr/>
        </p:nvSpPr>
        <p:spPr>
          <a:xfrm>
            <a:off x="1627639" y="4961596"/>
            <a:ext cx="817939" cy="897461"/>
          </a:xfrm>
          <a:prstGeom prst="rect">
            <a:avLst/>
          </a:prstGeom>
        </p:spPr>
        <p:txBody>
          <a:bodyPr lIns="44470" tIns="44470" rIns="44470" bIns="44470" rtlCol="0" anchor="ctr"/>
          <a:lstStyle/>
          <a:p>
            <a:pPr algn="ctr">
              <a:lnSpc>
                <a:spcPts val="4759"/>
              </a:lnSpc>
            </a:pPr>
            <a:r>
              <a:rPr lang="en-US" sz="3399" dirty="0">
                <a:solidFill>
                  <a:schemeClr val="bg1"/>
                </a:solidFill>
                <a:latin typeface="Garet Bold"/>
              </a:rPr>
              <a:t>4.</a:t>
            </a:r>
          </a:p>
        </p:txBody>
      </p:sp>
      <p:sp>
        <p:nvSpPr>
          <p:cNvPr id="29" name="AutoShape 7">
            <a:extLst>
              <a:ext uri="{FF2B5EF4-FFF2-40B4-BE49-F238E27FC236}">
                <a16:creationId xmlns:a16="http://schemas.microsoft.com/office/drawing/2014/main" id="{86F2D1B5-2DFD-FF5F-9136-F552F11C00FB}"/>
              </a:ext>
            </a:extLst>
          </p:cNvPr>
          <p:cNvSpPr/>
          <p:nvPr/>
        </p:nvSpPr>
        <p:spPr>
          <a:xfrm rot="16200000">
            <a:off x="5161033" y="819900"/>
            <a:ext cx="0" cy="1332000"/>
          </a:xfrm>
          <a:prstGeom prst="line">
            <a:avLst/>
          </a:prstGeom>
          <a:ln w="38100" cap="flat">
            <a:solidFill>
              <a:srgbClr val="FFFFFF"/>
            </a:solidFill>
            <a:prstDash val="solid"/>
            <a:headEnd type="none" w="sm" len="sm"/>
            <a:tailEnd type="none" w="sm" len="sm"/>
          </a:ln>
        </p:spPr>
        <p:txBody>
          <a:bodyPr/>
          <a:lstStyle/>
          <a:p>
            <a:endParaRPr lang="it-IT" dirty="0"/>
          </a:p>
        </p:txBody>
      </p:sp>
      <p:sp>
        <p:nvSpPr>
          <p:cNvPr id="2" name="TextBox 19">
            <a:extLst>
              <a:ext uri="{FF2B5EF4-FFF2-40B4-BE49-F238E27FC236}">
                <a16:creationId xmlns:a16="http://schemas.microsoft.com/office/drawing/2014/main" id="{3C1A261B-F110-3C3F-8BCB-D58AD532F449}"/>
              </a:ext>
            </a:extLst>
          </p:cNvPr>
          <p:cNvSpPr txBox="1"/>
          <p:nvPr/>
        </p:nvSpPr>
        <p:spPr>
          <a:xfrm>
            <a:off x="1627639" y="7165443"/>
            <a:ext cx="817939" cy="897461"/>
          </a:xfrm>
          <a:prstGeom prst="rect">
            <a:avLst/>
          </a:prstGeom>
        </p:spPr>
        <p:txBody>
          <a:bodyPr lIns="44470" tIns="44470" rIns="44470" bIns="44470" rtlCol="0" anchor="ctr"/>
          <a:lstStyle/>
          <a:p>
            <a:pPr algn="ctr">
              <a:lnSpc>
                <a:spcPts val="4759"/>
              </a:lnSpc>
            </a:pPr>
            <a:r>
              <a:rPr lang="en-US" sz="3399" dirty="0">
                <a:solidFill>
                  <a:schemeClr val="bg1"/>
                </a:solidFill>
                <a:latin typeface="Garet Bold"/>
              </a:rPr>
              <a:t>6.</a:t>
            </a:r>
          </a:p>
        </p:txBody>
      </p:sp>
      <p:sp>
        <p:nvSpPr>
          <p:cNvPr id="5" name="TextBox 45">
            <a:extLst>
              <a:ext uri="{FF2B5EF4-FFF2-40B4-BE49-F238E27FC236}">
                <a16:creationId xmlns:a16="http://schemas.microsoft.com/office/drawing/2014/main" id="{F9C8C50D-47D1-7091-20D1-0C355B70D6B6}"/>
              </a:ext>
            </a:extLst>
          </p:cNvPr>
          <p:cNvSpPr txBox="1"/>
          <p:nvPr/>
        </p:nvSpPr>
        <p:spPr>
          <a:xfrm>
            <a:off x="2557046" y="3156550"/>
            <a:ext cx="7351823" cy="418384"/>
          </a:xfrm>
          <a:prstGeom prst="rect">
            <a:avLst/>
          </a:prstGeom>
        </p:spPr>
        <p:txBody>
          <a:bodyPr lIns="0" tIns="0" rIns="0" bIns="0" rtlCol="0" anchor="t">
            <a:spAutoFit/>
          </a:bodyPr>
          <a:lstStyle/>
          <a:p>
            <a:pPr>
              <a:lnSpc>
                <a:spcPts val="3499"/>
              </a:lnSpc>
            </a:pP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a:t>
            </a:r>
            <a:endParaRPr lang="en-US" sz="2499"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45">
            <a:extLst>
              <a:ext uri="{FF2B5EF4-FFF2-40B4-BE49-F238E27FC236}">
                <a16:creationId xmlns:a16="http://schemas.microsoft.com/office/drawing/2014/main" id="{7EE1C688-948E-8B38-4D9C-9F2F83521391}"/>
              </a:ext>
            </a:extLst>
          </p:cNvPr>
          <p:cNvSpPr txBox="1"/>
          <p:nvPr/>
        </p:nvSpPr>
        <p:spPr>
          <a:xfrm>
            <a:off x="2542588" y="4094221"/>
            <a:ext cx="7351823" cy="418384"/>
          </a:xfrm>
          <a:prstGeom prst="rect">
            <a:avLst/>
          </a:prstGeom>
        </p:spPr>
        <p:txBody>
          <a:bodyPr lIns="0" tIns="0" rIns="0" bIns="0" rtlCol="0" anchor="t">
            <a:spAutoFit/>
          </a:bodyPr>
          <a:lstStyle/>
          <a:p>
            <a:pPr>
              <a:lnSpc>
                <a:spcPts val="3499"/>
              </a:lnSpc>
            </a:pP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Methodology</a:t>
            </a:r>
            <a:endParaRPr lang="en-US" sz="2499"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TextBox 19">
            <a:extLst>
              <a:ext uri="{FF2B5EF4-FFF2-40B4-BE49-F238E27FC236}">
                <a16:creationId xmlns:a16="http://schemas.microsoft.com/office/drawing/2014/main" id="{B6C9ABEE-FB76-170B-AB07-6E9C30758A22}"/>
              </a:ext>
            </a:extLst>
          </p:cNvPr>
          <p:cNvSpPr txBox="1"/>
          <p:nvPr/>
        </p:nvSpPr>
        <p:spPr>
          <a:xfrm>
            <a:off x="1627639" y="3905754"/>
            <a:ext cx="817939" cy="815874"/>
          </a:xfrm>
          <a:prstGeom prst="rect">
            <a:avLst/>
          </a:prstGeom>
        </p:spPr>
        <p:txBody>
          <a:bodyPr lIns="44470" tIns="44470" rIns="44470" bIns="44470" rtlCol="0" anchor="ctr"/>
          <a:lstStyle/>
          <a:p>
            <a:pPr algn="ctr">
              <a:lnSpc>
                <a:spcPts val="4759"/>
              </a:lnSpc>
            </a:pPr>
            <a:r>
              <a:rPr lang="en-US" sz="3399" dirty="0">
                <a:solidFill>
                  <a:schemeClr val="bg1"/>
                </a:solidFill>
                <a:latin typeface="Garet Bold"/>
              </a:rPr>
              <a:t>3.</a:t>
            </a:r>
          </a:p>
        </p:txBody>
      </p:sp>
      <p:sp>
        <p:nvSpPr>
          <p:cNvPr id="14" name="TextBox 19">
            <a:extLst>
              <a:ext uri="{FF2B5EF4-FFF2-40B4-BE49-F238E27FC236}">
                <a16:creationId xmlns:a16="http://schemas.microsoft.com/office/drawing/2014/main" id="{C42A2F87-DB9E-69F0-7EBE-3A6B51B998A2}"/>
              </a:ext>
            </a:extLst>
          </p:cNvPr>
          <p:cNvSpPr txBox="1"/>
          <p:nvPr/>
        </p:nvSpPr>
        <p:spPr>
          <a:xfrm>
            <a:off x="1627638" y="6024398"/>
            <a:ext cx="817939" cy="897461"/>
          </a:xfrm>
          <a:prstGeom prst="rect">
            <a:avLst/>
          </a:prstGeom>
        </p:spPr>
        <p:txBody>
          <a:bodyPr lIns="44470" tIns="44470" rIns="44470" bIns="44470" rtlCol="0" anchor="ctr"/>
          <a:lstStyle/>
          <a:p>
            <a:pPr algn="ctr">
              <a:lnSpc>
                <a:spcPts val="4759"/>
              </a:lnSpc>
            </a:pPr>
            <a:r>
              <a:rPr lang="en-US" sz="3399" dirty="0">
                <a:solidFill>
                  <a:schemeClr val="bg1"/>
                </a:solidFill>
                <a:latin typeface="Garet Bold"/>
              </a:rPr>
              <a:t>5.</a:t>
            </a:r>
          </a:p>
        </p:txBody>
      </p:sp>
    </p:spTree>
    <p:extLst>
      <p:ext uri="{BB962C8B-B14F-4D97-AF65-F5344CB8AC3E}">
        <p14:creationId xmlns:p14="http://schemas.microsoft.com/office/powerpoint/2010/main" val="1169693064"/>
      </p:ext>
    </p:extLst>
  </p:cSld>
  <p:clrMapOvr>
    <a:masterClrMapping/>
  </p:clrMapOvr>
  <mc:AlternateContent xmlns:mc="http://schemas.openxmlformats.org/markup-compatibility/2006" xmlns:p14="http://schemas.microsoft.com/office/powerpoint/2010/main">
    <mc:Choice Requires="p14">
      <p:transition spd="slow" p14:dur="2000" advTm="7259"/>
    </mc:Choice>
    <mc:Fallback xmlns="">
      <p:transition spd="slow" advTm="72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0">
            <a:extLst>
              <a:ext uri="{FF2B5EF4-FFF2-40B4-BE49-F238E27FC236}">
                <a16:creationId xmlns:a16="http://schemas.microsoft.com/office/drawing/2014/main" id="{6CF30422-0C24-EAD5-3F43-36DA5EC8B394}"/>
              </a:ext>
            </a:extLst>
          </p:cNvPr>
          <p:cNvGrpSpPr/>
          <p:nvPr/>
        </p:nvGrpSpPr>
        <p:grpSpPr>
          <a:xfrm>
            <a:off x="-31491" y="7207008"/>
            <a:ext cx="18319491" cy="4343400"/>
            <a:chOff x="0" y="0"/>
            <a:chExt cx="812800" cy="2510865"/>
          </a:xfrm>
          <a:solidFill>
            <a:srgbClr val="004494"/>
          </a:solidFill>
        </p:grpSpPr>
        <p:sp>
          <p:nvSpPr>
            <p:cNvPr id="19" name="Freeform 11">
              <a:extLst>
                <a:ext uri="{FF2B5EF4-FFF2-40B4-BE49-F238E27FC236}">
                  <a16:creationId xmlns:a16="http://schemas.microsoft.com/office/drawing/2014/main" id="{C479918C-8EC4-99DB-9825-97F823BA7AA4}"/>
                </a:ext>
              </a:extLst>
            </p:cNvPr>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txBody>
            <a:bodyPr/>
            <a:lstStyle/>
            <a:p>
              <a:endParaRPr lang="it-IT">
                <a:highlight>
                  <a:srgbClr val="004494"/>
                </a:highlight>
              </a:endParaRPr>
            </a:p>
          </p:txBody>
        </p:sp>
        <p:sp>
          <p:nvSpPr>
            <p:cNvPr id="20" name="TextBox 12">
              <a:extLst>
                <a:ext uri="{FF2B5EF4-FFF2-40B4-BE49-F238E27FC236}">
                  <a16:creationId xmlns:a16="http://schemas.microsoft.com/office/drawing/2014/main" id="{669BCAE3-76B6-FE34-639B-34DD391B7BB3}"/>
                </a:ext>
              </a:extLst>
            </p:cNvPr>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highlight>
                  <a:srgbClr val="004494"/>
                </a:highlight>
              </a:endParaRPr>
            </a:p>
          </p:txBody>
        </p:sp>
      </p:grpSp>
      <p:sp>
        <p:nvSpPr>
          <p:cNvPr id="14" name="Freeform 11">
            <a:extLst>
              <a:ext uri="{FF2B5EF4-FFF2-40B4-BE49-F238E27FC236}">
                <a16:creationId xmlns:a16="http://schemas.microsoft.com/office/drawing/2014/main" id="{0E0CE848-3922-E3F2-D834-3D7B9BE871AF}"/>
              </a:ext>
            </a:extLst>
          </p:cNvPr>
          <p:cNvSpPr/>
          <p:nvPr/>
        </p:nvSpPr>
        <p:spPr>
          <a:xfrm>
            <a:off x="128254" y="4263337"/>
            <a:ext cx="18000000" cy="5580000"/>
          </a:xfrm>
          <a:custGeom>
            <a:avLst/>
            <a:gdLst/>
            <a:ahLst/>
            <a:cxnLst/>
            <a:rect l="l" t="t" r="r" b="b"/>
            <a:pathLst>
              <a:path w="812800" h="2510865">
                <a:moveTo>
                  <a:pt x="0" y="0"/>
                </a:moveTo>
                <a:lnTo>
                  <a:pt x="812800" y="0"/>
                </a:lnTo>
                <a:lnTo>
                  <a:pt x="812800" y="2510865"/>
                </a:lnTo>
                <a:lnTo>
                  <a:pt x="0" y="2510865"/>
                </a:lnTo>
                <a:close/>
              </a:path>
            </a:pathLst>
          </a:custGeom>
          <a:solidFill>
            <a:schemeClr val="bg1"/>
          </a:solidFill>
        </p:spPr>
        <p:txBody>
          <a:bodyPr/>
          <a:lstStyle/>
          <a:p>
            <a:endParaRPr lang="it-IT">
              <a:highlight>
                <a:srgbClr val="004494"/>
              </a:highlight>
            </a:endParaRPr>
          </a:p>
        </p:txBody>
      </p:sp>
      <p:grpSp>
        <p:nvGrpSpPr>
          <p:cNvPr id="2" name="Group 10">
            <a:extLst>
              <a:ext uri="{FF2B5EF4-FFF2-40B4-BE49-F238E27FC236}">
                <a16:creationId xmlns:a16="http://schemas.microsoft.com/office/drawing/2014/main" id="{B5E4A971-159A-E876-5CBE-BF11B8A76CBA}"/>
              </a:ext>
            </a:extLst>
          </p:cNvPr>
          <p:cNvGrpSpPr/>
          <p:nvPr/>
        </p:nvGrpSpPr>
        <p:grpSpPr>
          <a:xfrm>
            <a:off x="456503" y="4470154"/>
            <a:ext cx="17396352" cy="5548712"/>
            <a:chOff x="0" y="0"/>
            <a:chExt cx="812800" cy="2510865"/>
          </a:xfrm>
          <a:solidFill>
            <a:schemeClr val="bg1"/>
          </a:solidFill>
        </p:grpSpPr>
        <p:sp>
          <p:nvSpPr>
            <p:cNvPr id="6" name="Freeform 11">
              <a:extLst>
                <a:ext uri="{FF2B5EF4-FFF2-40B4-BE49-F238E27FC236}">
                  <a16:creationId xmlns:a16="http://schemas.microsoft.com/office/drawing/2014/main" id="{9B472496-01FF-09F0-9483-2EC1F48F094A}"/>
                </a:ext>
              </a:extLst>
            </p:cNvPr>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txBody>
            <a:bodyPr/>
            <a:lstStyle/>
            <a:p>
              <a:endParaRPr lang="it-IT">
                <a:highlight>
                  <a:srgbClr val="004494"/>
                </a:highlight>
              </a:endParaRPr>
            </a:p>
          </p:txBody>
        </p:sp>
        <p:sp>
          <p:nvSpPr>
            <p:cNvPr id="7" name="TextBox 12">
              <a:extLst>
                <a:ext uri="{FF2B5EF4-FFF2-40B4-BE49-F238E27FC236}">
                  <a16:creationId xmlns:a16="http://schemas.microsoft.com/office/drawing/2014/main" id="{A480EDFB-9099-981B-5E42-F29659F374E8}"/>
                </a:ext>
              </a:extLst>
            </p:cNvPr>
            <p:cNvSpPr txBox="1"/>
            <p:nvPr/>
          </p:nvSpPr>
          <p:spPr>
            <a:xfrm>
              <a:off x="0" y="-38100"/>
              <a:ext cx="812800" cy="2548965"/>
            </a:xfrm>
            <a:prstGeom prst="rect">
              <a:avLst/>
            </a:prstGeom>
            <a:grpFill/>
          </p:spPr>
          <p:txBody>
            <a:bodyPr lIns="50800" tIns="50800" rIns="50800" bIns="50800" rtlCol="0" anchor="ctr"/>
            <a:lstStyle/>
            <a:p>
              <a:pPr algn="ctr">
                <a:lnSpc>
                  <a:spcPts val="2659"/>
                </a:lnSpc>
              </a:pPr>
              <a:endParaRPr>
                <a:highlight>
                  <a:srgbClr val="004494"/>
                </a:highlight>
              </a:endParaRPr>
            </a:p>
          </p:txBody>
        </p:sp>
      </p:grpSp>
      <p:sp>
        <p:nvSpPr>
          <p:cNvPr id="8" name="Rettangolo 7">
            <a:extLst>
              <a:ext uri="{FF2B5EF4-FFF2-40B4-BE49-F238E27FC236}">
                <a16:creationId xmlns:a16="http://schemas.microsoft.com/office/drawing/2014/main" id="{D6F7F322-DEF4-CCF0-F511-1CB8C0431900}"/>
              </a:ext>
            </a:extLst>
          </p:cNvPr>
          <p:cNvSpPr/>
          <p:nvPr/>
        </p:nvSpPr>
        <p:spPr>
          <a:xfrm>
            <a:off x="12503256" y="4282202"/>
            <a:ext cx="5143500" cy="2590798"/>
          </a:xfrm>
          <a:prstGeom prst="rect">
            <a:avLst/>
          </a:prstGeom>
          <a:noFill/>
          <a:ln w="38100">
            <a:solidFill>
              <a:srgbClr val="004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8547988E-E1D0-767A-EAE1-A13306488352}"/>
              </a:ext>
            </a:extLst>
          </p:cNvPr>
          <p:cNvSpPr txBox="1"/>
          <p:nvPr/>
        </p:nvSpPr>
        <p:spPr>
          <a:xfrm>
            <a:off x="12523322" y="4871726"/>
            <a:ext cx="4957594" cy="1569660"/>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Characteristics of the line and connected cities</a:t>
            </a:r>
            <a:endParaRPr lang="it-IT" sz="3200" b="1" dirty="0">
              <a:latin typeface="Arial" panose="020B0604020202020204" pitchFamily="34" charset="0"/>
              <a:cs typeface="Arial" panose="020B0604020202020204" pitchFamily="34" charset="0"/>
            </a:endParaRPr>
          </a:p>
        </p:txBody>
      </p:sp>
      <p:grpSp>
        <p:nvGrpSpPr>
          <p:cNvPr id="10" name="Group 41">
            <a:extLst>
              <a:ext uri="{FF2B5EF4-FFF2-40B4-BE49-F238E27FC236}">
                <a16:creationId xmlns:a16="http://schemas.microsoft.com/office/drawing/2014/main" id="{4D6613C8-84F2-3761-1327-809A83A080CD}"/>
              </a:ext>
            </a:extLst>
          </p:cNvPr>
          <p:cNvGrpSpPr/>
          <p:nvPr/>
        </p:nvGrpSpPr>
        <p:grpSpPr>
          <a:xfrm>
            <a:off x="13028124" y="8466648"/>
            <a:ext cx="3744615" cy="3744615"/>
            <a:chOff x="0" y="0"/>
            <a:chExt cx="812800" cy="812800"/>
          </a:xfrm>
        </p:grpSpPr>
        <p:sp>
          <p:nvSpPr>
            <p:cNvPr id="11" name="Freeform 42">
              <a:extLst>
                <a:ext uri="{FF2B5EF4-FFF2-40B4-BE49-F238E27FC236}">
                  <a16:creationId xmlns:a16="http://schemas.microsoft.com/office/drawing/2014/main" id="{551A35C1-838C-EBB8-B795-08D43F71511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txBody>
            <a:bodyPr/>
            <a:lstStyle/>
            <a:p>
              <a:endParaRPr lang="it-IT"/>
            </a:p>
          </p:txBody>
        </p:sp>
        <p:sp>
          <p:nvSpPr>
            <p:cNvPr id="12" name="TextBox 43">
              <a:extLst>
                <a:ext uri="{FF2B5EF4-FFF2-40B4-BE49-F238E27FC236}">
                  <a16:creationId xmlns:a16="http://schemas.microsoft.com/office/drawing/2014/main" id="{BDFA98F3-51D4-E166-04DB-C3EA12CC3B4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aphicFrame>
        <p:nvGraphicFramePr>
          <p:cNvPr id="5" name="Tabella 4">
            <a:extLst>
              <a:ext uri="{FF2B5EF4-FFF2-40B4-BE49-F238E27FC236}">
                <a16:creationId xmlns:a16="http://schemas.microsoft.com/office/drawing/2014/main" id="{A596D4B3-4958-9BAA-2AFB-1D7C7A1D6A30}"/>
              </a:ext>
            </a:extLst>
          </p:cNvPr>
          <p:cNvGraphicFramePr>
            <a:graphicFrameLocks noGrp="1"/>
          </p:cNvGraphicFramePr>
          <p:nvPr>
            <p:extLst>
              <p:ext uri="{D42A27DB-BD31-4B8C-83A1-F6EECF244321}">
                <p14:modId xmlns:p14="http://schemas.microsoft.com/office/powerpoint/2010/main" val="3981629847"/>
              </p:ext>
            </p:extLst>
          </p:nvPr>
        </p:nvGraphicFramePr>
        <p:xfrm>
          <a:off x="786123" y="639415"/>
          <a:ext cx="10695601" cy="3511869"/>
        </p:xfrm>
        <a:graphic>
          <a:graphicData uri="http://schemas.openxmlformats.org/drawingml/2006/table">
            <a:tbl>
              <a:tblPr firstRow="1" firstCol="1" bandRow="1">
                <a:tableStyleId>{B301B821-A1FF-4177-AEE7-76D212191A09}</a:tableStyleId>
              </a:tblPr>
              <a:tblGrid>
                <a:gridCol w="2233148">
                  <a:extLst>
                    <a:ext uri="{9D8B030D-6E8A-4147-A177-3AD203B41FA5}">
                      <a16:colId xmlns:a16="http://schemas.microsoft.com/office/drawing/2014/main" val="3413139787"/>
                    </a:ext>
                  </a:extLst>
                </a:gridCol>
                <a:gridCol w="3055886">
                  <a:extLst>
                    <a:ext uri="{9D8B030D-6E8A-4147-A177-3AD203B41FA5}">
                      <a16:colId xmlns:a16="http://schemas.microsoft.com/office/drawing/2014/main" val="3449942536"/>
                    </a:ext>
                  </a:extLst>
                </a:gridCol>
                <a:gridCol w="1410409">
                  <a:extLst>
                    <a:ext uri="{9D8B030D-6E8A-4147-A177-3AD203B41FA5}">
                      <a16:colId xmlns:a16="http://schemas.microsoft.com/office/drawing/2014/main" val="2003427793"/>
                    </a:ext>
                  </a:extLst>
                </a:gridCol>
                <a:gridCol w="1870064">
                  <a:extLst>
                    <a:ext uri="{9D8B030D-6E8A-4147-A177-3AD203B41FA5}">
                      <a16:colId xmlns:a16="http://schemas.microsoft.com/office/drawing/2014/main" val="3857756357"/>
                    </a:ext>
                  </a:extLst>
                </a:gridCol>
                <a:gridCol w="2126094">
                  <a:extLst>
                    <a:ext uri="{9D8B030D-6E8A-4147-A177-3AD203B41FA5}">
                      <a16:colId xmlns:a16="http://schemas.microsoft.com/office/drawing/2014/main" val="2037975214"/>
                    </a:ext>
                  </a:extLst>
                </a:gridCol>
              </a:tblGrid>
              <a:tr h="0">
                <a:tc gridSpan="5">
                  <a:txBody>
                    <a:bodyPr/>
                    <a:lstStyle/>
                    <a:p>
                      <a:pPr indent="180340" algn="ctr">
                        <a:lnSpc>
                          <a:spcPct val="150000"/>
                        </a:lnSpc>
                      </a:pPr>
                      <a:r>
                        <a:rPr lang="it-IT" sz="2400" dirty="0">
                          <a:effectLst/>
                          <a:latin typeface="Arial" panose="020B0604020202020204" pitchFamily="34" charset="0"/>
                          <a:cs typeface="Arial" panose="020B0604020202020204" pitchFamily="34" charset="0"/>
                        </a:rPr>
                        <a:t>Southern </a:t>
                      </a:r>
                      <a:r>
                        <a:rPr lang="it-IT" sz="2400" dirty="0" err="1">
                          <a:effectLst/>
                          <a:latin typeface="Arial" panose="020B0604020202020204" pitchFamily="34" charset="0"/>
                          <a:cs typeface="Arial" panose="020B0604020202020204" pitchFamily="34" charset="0"/>
                        </a:rPr>
                        <a:t>Balkans</a:t>
                      </a:r>
                      <a:r>
                        <a:rPr lang="it-IT" sz="2400" dirty="0">
                          <a:effectLst/>
                          <a:latin typeface="Arial" panose="020B0604020202020204" pitchFamily="34" charset="0"/>
                          <a:cs typeface="Arial" panose="020B0604020202020204" pitchFamily="34" charset="0"/>
                        </a:rPr>
                        <a:t> </a:t>
                      </a:r>
                      <a:r>
                        <a:rPr lang="it-IT" sz="2400" dirty="0" err="1">
                          <a:effectLst/>
                          <a:latin typeface="Arial" panose="020B0604020202020204" pitchFamily="34" charset="0"/>
                          <a:cs typeface="Arial" panose="020B0604020202020204" pitchFamily="34" charset="0"/>
                        </a:rPr>
                        <a:t>Corridor</a:t>
                      </a:r>
                      <a:endParaRPr lang="it-IT"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435130239"/>
                  </a:ext>
                </a:extLst>
              </a:tr>
              <a:tr h="838452">
                <a:tc>
                  <a:txBody>
                    <a:bodyPr/>
                    <a:lstStyle/>
                    <a:p>
                      <a:pPr indent="180340" algn="ctr">
                        <a:lnSpc>
                          <a:spcPct val="150000"/>
                        </a:lnSpc>
                      </a:pPr>
                      <a:r>
                        <a:rPr lang="it-IT" sz="2400">
                          <a:effectLst/>
                          <a:latin typeface="Arial" panose="020B0604020202020204" pitchFamily="34" charset="0"/>
                          <a:cs typeface="Arial" panose="020B0604020202020204" pitchFamily="34" charset="0"/>
                        </a:rPr>
                        <a:t> </a:t>
                      </a:r>
                      <a:endParaRPr lang="it-IT"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400" dirty="0">
                          <a:effectLst/>
                          <a:latin typeface="Arial" panose="020B0604020202020204" pitchFamily="34" charset="0"/>
                          <a:cs typeface="Arial" panose="020B0604020202020204" pitchFamily="34" charset="0"/>
                        </a:rPr>
                        <a:t> </a:t>
                      </a:r>
                      <a:endParaRPr lang="it-IT"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b="1" dirty="0">
                          <a:effectLst/>
                          <a:latin typeface="Arial" panose="020B0604020202020204" pitchFamily="34" charset="0"/>
                          <a:cs typeface="Arial" panose="020B0604020202020204" pitchFamily="34" charset="0"/>
                        </a:rPr>
                        <a:t>Length [Km]</a:t>
                      </a:r>
                      <a:endParaRPr lang="it-IT"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b="1" dirty="0">
                          <a:effectLst/>
                          <a:latin typeface="Arial" panose="020B0604020202020204" pitchFamily="34" charset="0"/>
                          <a:cs typeface="Arial" panose="020B0604020202020204" pitchFamily="34" charset="0"/>
                        </a:rPr>
                        <a:t>Max train speed [Km/h]</a:t>
                      </a:r>
                      <a:endParaRPr lang="it-IT"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b="1" dirty="0" err="1">
                          <a:effectLst/>
                          <a:latin typeface="Arial" panose="020B0604020202020204" pitchFamily="34" charset="0"/>
                          <a:cs typeface="Arial" panose="020B0604020202020204" pitchFamily="34" charset="0"/>
                        </a:rPr>
                        <a:t>Estimated</a:t>
                      </a:r>
                      <a:r>
                        <a:rPr lang="it-IT" sz="2000" b="1" dirty="0">
                          <a:effectLst/>
                          <a:latin typeface="Arial" panose="020B0604020202020204" pitchFamily="34" charset="0"/>
                          <a:cs typeface="Arial" panose="020B0604020202020204" pitchFamily="34" charset="0"/>
                        </a:rPr>
                        <a:t> travel time [h]</a:t>
                      </a:r>
                      <a:endParaRPr lang="it-IT"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98862427"/>
                  </a:ext>
                </a:extLst>
              </a:tr>
              <a:tr h="395543">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Direct Line</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err="1">
                          <a:effectLst/>
                          <a:latin typeface="Arial" panose="020B0604020202020204" pitchFamily="34" charset="0"/>
                          <a:cs typeface="Arial" panose="020B0604020202020204" pitchFamily="34" charset="0"/>
                        </a:rPr>
                        <a:t>Bucharest</a:t>
                      </a:r>
                      <a:r>
                        <a:rPr lang="it-IT" sz="2000" dirty="0">
                          <a:effectLst/>
                          <a:latin typeface="Arial" panose="020B0604020202020204" pitchFamily="34" charset="0"/>
                          <a:cs typeface="Arial" panose="020B0604020202020204" pitchFamily="34" charset="0"/>
                        </a:rPr>
                        <a:t> – Sofia - </a:t>
                      </a:r>
                      <a:r>
                        <a:rPr lang="it-IT" sz="2000" dirty="0" err="1">
                          <a:effectLst/>
                          <a:latin typeface="Arial" panose="020B0604020202020204" pitchFamily="34" charset="0"/>
                          <a:cs typeface="Arial" panose="020B0604020202020204" pitchFamily="34" charset="0"/>
                        </a:rPr>
                        <a:t>Athens</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920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300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4.12</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6549211"/>
                  </a:ext>
                </a:extLst>
              </a:tr>
              <a:tr h="1122932">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With Intermediate </a:t>
                      </a:r>
                      <a:r>
                        <a:rPr lang="it-IT" sz="2000" dirty="0" err="1">
                          <a:effectLst/>
                          <a:latin typeface="Arial" panose="020B0604020202020204" pitchFamily="34" charset="0"/>
                          <a:cs typeface="Arial" panose="020B0604020202020204" pitchFamily="34" charset="0"/>
                        </a:rPr>
                        <a:t>stops</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Bucharest- Pleven - Sofia - Thessaloniki - Athens</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920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300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4.39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13137305"/>
                  </a:ext>
                </a:extLst>
              </a:tr>
            </a:tbl>
          </a:graphicData>
        </a:graphic>
      </p:graphicFrame>
      <p:graphicFrame>
        <p:nvGraphicFramePr>
          <p:cNvPr id="13" name="Tabella 12">
            <a:extLst>
              <a:ext uri="{FF2B5EF4-FFF2-40B4-BE49-F238E27FC236}">
                <a16:creationId xmlns:a16="http://schemas.microsoft.com/office/drawing/2014/main" id="{9A5E187A-1173-9371-730F-525F96F698F3}"/>
              </a:ext>
            </a:extLst>
          </p:cNvPr>
          <p:cNvGraphicFramePr>
            <a:graphicFrameLocks noGrp="1"/>
          </p:cNvGraphicFramePr>
          <p:nvPr>
            <p:extLst>
              <p:ext uri="{D42A27DB-BD31-4B8C-83A1-F6EECF244321}">
                <p14:modId xmlns:p14="http://schemas.microsoft.com/office/powerpoint/2010/main" val="1233381264"/>
              </p:ext>
            </p:extLst>
          </p:nvPr>
        </p:nvGraphicFramePr>
        <p:xfrm>
          <a:off x="786123" y="5642855"/>
          <a:ext cx="10723110" cy="4114917"/>
        </p:xfrm>
        <a:graphic>
          <a:graphicData uri="http://schemas.openxmlformats.org/drawingml/2006/table">
            <a:tbl>
              <a:tblPr firstRow="1" firstCol="1" bandRow="1">
                <a:tableStyleId>{B301B821-A1FF-4177-AEE7-76D212191A09}</a:tableStyleId>
              </a:tblPr>
              <a:tblGrid>
                <a:gridCol w="3574370">
                  <a:extLst>
                    <a:ext uri="{9D8B030D-6E8A-4147-A177-3AD203B41FA5}">
                      <a16:colId xmlns:a16="http://schemas.microsoft.com/office/drawing/2014/main" val="3012292715"/>
                    </a:ext>
                  </a:extLst>
                </a:gridCol>
                <a:gridCol w="3574370">
                  <a:extLst>
                    <a:ext uri="{9D8B030D-6E8A-4147-A177-3AD203B41FA5}">
                      <a16:colId xmlns:a16="http://schemas.microsoft.com/office/drawing/2014/main" val="3842311729"/>
                    </a:ext>
                  </a:extLst>
                </a:gridCol>
                <a:gridCol w="3574370">
                  <a:extLst>
                    <a:ext uri="{9D8B030D-6E8A-4147-A177-3AD203B41FA5}">
                      <a16:colId xmlns:a16="http://schemas.microsoft.com/office/drawing/2014/main" val="3750495945"/>
                    </a:ext>
                  </a:extLst>
                </a:gridCol>
              </a:tblGrid>
              <a:tr h="1630692">
                <a:tc>
                  <a:txBody>
                    <a:bodyPr/>
                    <a:lstStyle/>
                    <a:p>
                      <a:pPr indent="180340" algn="ctr">
                        <a:lnSpc>
                          <a:spcPct val="150000"/>
                        </a:lnSpc>
                      </a:pPr>
                      <a:endParaRPr lang="it-IT" sz="2000" dirty="0">
                        <a:effectLst/>
                        <a:latin typeface="Arial" panose="020B0604020202020204" pitchFamily="34" charset="0"/>
                        <a:cs typeface="Arial" panose="020B0604020202020204" pitchFamily="34" charset="0"/>
                      </a:endParaRPr>
                    </a:p>
                    <a:p>
                      <a:pPr indent="180340" algn="ctr">
                        <a:lnSpc>
                          <a:spcPct val="150000"/>
                        </a:lnSpc>
                      </a:pPr>
                      <a:r>
                        <a:rPr lang="it-IT" sz="2000" dirty="0">
                          <a:effectLst/>
                          <a:latin typeface="Arial" panose="020B0604020202020204" pitchFamily="34" charset="0"/>
                          <a:cs typeface="Arial" panose="020B0604020202020204" pitchFamily="34" charset="0"/>
                        </a:rPr>
                        <a:t>Stops</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Average waiting time at the station [min]</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Population of the connected cities [</a:t>
                      </a:r>
                      <a:r>
                        <a:rPr lang="en-US" sz="2000" dirty="0" err="1">
                          <a:effectLst/>
                          <a:latin typeface="Arial" panose="020B0604020202020204" pitchFamily="34" charset="0"/>
                          <a:cs typeface="Arial" panose="020B0604020202020204" pitchFamily="34" charset="0"/>
                        </a:rPr>
                        <a:t>inh</a:t>
                      </a: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5634499"/>
                  </a:ext>
                </a:extLst>
              </a:tr>
              <a:tr h="496845">
                <a:tc>
                  <a:txBody>
                    <a:bodyPr/>
                    <a:lstStyle/>
                    <a:p>
                      <a:pPr indent="180340" algn="ctr">
                        <a:lnSpc>
                          <a:spcPct val="150000"/>
                        </a:lnSpc>
                      </a:pPr>
                      <a:r>
                        <a:rPr lang="it-IT" sz="2000" dirty="0" err="1">
                          <a:effectLst/>
                          <a:latin typeface="Arial" panose="020B0604020202020204" pitchFamily="34" charset="0"/>
                          <a:cs typeface="Arial" panose="020B0604020202020204" pitchFamily="34" charset="0"/>
                        </a:rPr>
                        <a:t>Bucharest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2,162,280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8838984"/>
                  </a:ext>
                </a:extLst>
              </a:tr>
              <a:tr h="496845">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Pleven</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3</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159,264</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02612555"/>
                  </a:ext>
                </a:extLst>
              </a:tr>
              <a:tr h="496845">
                <a:tc>
                  <a:txBody>
                    <a:bodyPr/>
                    <a:lstStyle/>
                    <a:p>
                      <a:pPr indent="180340" algn="ctr">
                        <a:lnSpc>
                          <a:spcPct val="150000"/>
                        </a:lnSpc>
                      </a:pPr>
                      <a:r>
                        <a:rPr lang="it-IT" sz="2000">
                          <a:effectLst/>
                          <a:latin typeface="Arial" panose="020B0604020202020204" pitchFamily="34" charset="0"/>
                          <a:cs typeface="Arial" panose="020B0604020202020204" pitchFamily="34" charset="0"/>
                        </a:rPr>
                        <a:t>Sofia</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1,221,785</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22093944"/>
                  </a:ext>
                </a:extLst>
              </a:tr>
              <a:tr h="496845">
                <a:tc>
                  <a:txBody>
                    <a:bodyPr/>
                    <a:lstStyle/>
                    <a:p>
                      <a:pPr indent="180340" algn="ctr">
                        <a:lnSpc>
                          <a:spcPct val="150000"/>
                        </a:lnSpc>
                      </a:pPr>
                      <a:r>
                        <a:rPr lang="it-IT" sz="2000">
                          <a:effectLst/>
                          <a:latin typeface="Arial" panose="020B0604020202020204" pitchFamily="34" charset="0"/>
                          <a:cs typeface="Arial" panose="020B0604020202020204" pitchFamily="34" charset="0"/>
                        </a:rPr>
                        <a:t>Thessaloniki</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3</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363,987</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6497748"/>
                  </a:ext>
                </a:extLst>
              </a:tr>
              <a:tr h="496845">
                <a:tc>
                  <a:txBody>
                    <a:bodyPr/>
                    <a:lstStyle/>
                    <a:p>
                      <a:pPr indent="180340" algn="ctr">
                        <a:lnSpc>
                          <a:spcPct val="150000"/>
                        </a:lnSpc>
                      </a:pPr>
                      <a:r>
                        <a:rPr lang="it-IT" sz="2000" dirty="0" err="1">
                          <a:effectLst/>
                          <a:latin typeface="Arial" panose="020B0604020202020204" pitchFamily="34" charset="0"/>
                          <a:cs typeface="Arial" panose="020B0604020202020204" pitchFamily="34" charset="0"/>
                        </a:rPr>
                        <a:t>Athens</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3,167,000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9241736"/>
                  </a:ext>
                </a:extLst>
              </a:tr>
            </a:tbl>
          </a:graphicData>
        </a:graphic>
      </p:graphicFrame>
    </p:spTree>
    <p:extLst>
      <p:ext uri="{BB962C8B-B14F-4D97-AF65-F5344CB8AC3E}">
        <p14:creationId xmlns:p14="http://schemas.microsoft.com/office/powerpoint/2010/main" val="1992491255"/>
      </p:ext>
    </p:extLst>
  </p:cSld>
  <p:clrMapOvr>
    <a:masterClrMapping/>
  </p:clrMapOvr>
  <mc:AlternateContent xmlns:mc="http://schemas.openxmlformats.org/markup-compatibility/2006" xmlns:p14="http://schemas.microsoft.com/office/powerpoint/2010/main">
    <mc:Choice Requires="p14">
      <p:transition spd="slow" p14:dur="2000" advTm="16276"/>
    </mc:Choice>
    <mc:Fallback xmlns="">
      <p:transition spd="slow" advTm="1627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ella 3">
                <a:extLst>
                  <a:ext uri="{FF2B5EF4-FFF2-40B4-BE49-F238E27FC236}">
                    <a16:creationId xmlns:a16="http://schemas.microsoft.com/office/drawing/2014/main" id="{6E42CE70-C02E-EF18-6630-5671B7FC8208}"/>
                  </a:ext>
                </a:extLst>
              </p:cNvPr>
              <p:cNvGraphicFramePr>
                <a:graphicFrameLocks noGrp="1"/>
              </p:cNvGraphicFramePr>
              <p:nvPr/>
            </p:nvGraphicFramePr>
            <p:xfrm>
              <a:off x="914400" y="553465"/>
              <a:ext cx="10820399" cy="9193785"/>
            </p:xfrm>
            <a:graphic>
              <a:graphicData uri="http://schemas.openxmlformats.org/drawingml/2006/table">
                <a:tbl>
                  <a:tblPr firstRow="1" firstCol="1" bandRow="1">
                    <a:tableStyleId>{B301B821-A1FF-4177-AEE7-76D212191A09}</a:tableStyleId>
                  </a:tblPr>
                  <a:tblGrid>
                    <a:gridCol w="2933765">
                      <a:extLst>
                        <a:ext uri="{9D8B030D-6E8A-4147-A177-3AD203B41FA5}">
                          <a16:colId xmlns:a16="http://schemas.microsoft.com/office/drawing/2014/main" val="3306206618"/>
                        </a:ext>
                      </a:extLst>
                    </a:gridCol>
                    <a:gridCol w="2732116">
                      <a:extLst>
                        <a:ext uri="{9D8B030D-6E8A-4147-A177-3AD203B41FA5}">
                          <a16:colId xmlns:a16="http://schemas.microsoft.com/office/drawing/2014/main" val="390217273"/>
                        </a:ext>
                      </a:extLst>
                    </a:gridCol>
                    <a:gridCol w="2708394">
                      <a:extLst>
                        <a:ext uri="{9D8B030D-6E8A-4147-A177-3AD203B41FA5}">
                          <a16:colId xmlns:a16="http://schemas.microsoft.com/office/drawing/2014/main" val="1788796971"/>
                        </a:ext>
                      </a:extLst>
                    </a:gridCol>
                    <a:gridCol w="2446124">
                      <a:extLst>
                        <a:ext uri="{9D8B030D-6E8A-4147-A177-3AD203B41FA5}">
                          <a16:colId xmlns:a16="http://schemas.microsoft.com/office/drawing/2014/main" val="2528841062"/>
                        </a:ext>
                      </a:extLst>
                    </a:gridCol>
                  </a:tblGrid>
                  <a:tr h="677245">
                    <a:tc gridSpan="2">
                      <a:txBody>
                        <a:bodyPr/>
                        <a:lstStyle/>
                        <a:p>
                          <a:pPr indent="180340" algn="ctr">
                            <a:lnSpc>
                              <a:spcPct val="150000"/>
                            </a:lnSpc>
                          </a:pPr>
                          <a:r>
                            <a:rPr lang="it-IT" sz="1800" dirty="0" err="1">
                              <a:effectLst/>
                            </a:rPr>
                            <a:t>Parameters</a:t>
                          </a:r>
                          <a:r>
                            <a:rPr lang="it-IT" sz="1800" dirty="0">
                              <a:effectLst/>
                            </a:rPr>
                            <a:t> </a:t>
                          </a:r>
                        </a:p>
                        <a:p>
                          <a:pPr indent="180340" algn="ctr">
                            <a:lnSpc>
                              <a:spcPct val="150000"/>
                            </a:lnSpc>
                          </a:pPr>
                          <a:r>
                            <a:rPr lang="it-IT" sz="1800" dirty="0">
                              <a:effectLst/>
                            </a:rPr>
                            <a:t> </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tc>
                    <a:tc hMerge="1">
                      <a:txBody>
                        <a:bodyPr/>
                        <a:lstStyle/>
                        <a:p>
                          <a:endParaRPr lang="it-IT"/>
                        </a:p>
                      </a:txBody>
                      <a:tcPr/>
                    </a:tc>
                    <a:tc>
                      <a:txBody>
                        <a:bodyPr/>
                        <a:lstStyle/>
                        <a:p>
                          <a:pPr indent="180340" algn="ctr">
                            <a:lnSpc>
                              <a:spcPct val="150000"/>
                            </a:lnSpc>
                          </a:pPr>
                          <a:r>
                            <a:rPr lang="it-IT" sz="1800">
                              <a:effectLst/>
                            </a:rPr>
                            <a:t>Value</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tc>
                    <a:tc>
                      <a:txBody>
                        <a:bodyPr/>
                        <a:lstStyle/>
                        <a:p>
                          <a:pPr indent="180340" algn="ctr">
                            <a:lnSpc>
                              <a:spcPct val="150000"/>
                            </a:lnSpc>
                          </a:pPr>
                          <a:r>
                            <a:rPr lang="it-IT" sz="1800">
                              <a:effectLst/>
                            </a:rPr>
                            <a:t>Unit of measure</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tc>
                    <a:extLst>
                      <a:ext uri="{0D108BD9-81ED-4DB2-BD59-A6C34878D82A}">
                        <a16:rowId xmlns:a16="http://schemas.microsoft.com/office/drawing/2014/main" val="30154482"/>
                      </a:ext>
                    </a:extLst>
                  </a:tr>
                  <a:tr h="367894">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𝑇</m:t>
                                    </m:r>
                                  </m:e>
                                  <m:sub>
                                    <m:r>
                                      <a:rPr lang="it-IT" sz="1800">
                                        <a:effectLst/>
                                        <a:latin typeface="Cambria Math" panose="02040503050406030204" pitchFamily="18" charset="0"/>
                                      </a:rPr>
                                      <m:t>h</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dirty="0">
                              <a:effectLst/>
                            </a:rPr>
                            <a:t>Travel time of the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180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min</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925076325"/>
                      </a:ext>
                    </a:extLst>
                  </a:tr>
                  <a:tr h="367894">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𝑇</m:t>
                                    </m:r>
                                  </m:e>
                                  <m:sub>
                                    <m:r>
                                      <a:rPr lang="it-IT" sz="1800">
                                        <a:effectLst/>
                                        <a:latin typeface="Cambria Math" panose="02040503050406030204" pitchFamily="18" charset="0"/>
                                      </a:rPr>
                                      <m:t>𝑎</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dirty="0">
                              <a:effectLst/>
                            </a:rPr>
                            <a:t>Travel time of the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280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min</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4000748278"/>
                      </a:ext>
                    </a:extLst>
                  </a:tr>
                  <a:tr h="367894">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𝜃</m:t>
                                    </m:r>
                                  </m:e>
                                  <m:sub>
                                    <m:r>
                                      <a:rPr lang="it-IT" sz="1800">
                                        <a:effectLst/>
                                        <a:latin typeface="Cambria Math" panose="02040503050406030204" pitchFamily="18" charset="0"/>
                                      </a:rPr>
                                      <m:t>𝑙</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Lower VOT </a:t>
                          </a:r>
                          <a:r>
                            <a:rPr lang="it-IT" sz="1800" dirty="0" err="1">
                              <a:effectLst/>
                            </a:rPr>
                            <a:t>value</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1</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Eur/h</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424186105"/>
                      </a:ext>
                    </a:extLst>
                  </a:tr>
                  <a:tr h="367894">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𝜃</m:t>
                                    </m:r>
                                  </m:e>
                                  <m:sub>
                                    <m:r>
                                      <a:rPr lang="it-IT" sz="1800">
                                        <a:effectLst/>
                                        <a:latin typeface="Cambria Math" panose="02040503050406030204" pitchFamily="18" charset="0"/>
                                      </a:rPr>
                                      <m:t>𝑢</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Upper VOT value</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70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Eur/h</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996636641"/>
                      </a:ext>
                    </a:extLst>
                  </a:tr>
                  <a:tr h="677245">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𝐷</m:t>
                                    </m:r>
                                  </m:e>
                                  <m:sub>
                                    <m:r>
                                      <a:rPr lang="it-IT" sz="1800">
                                        <a:effectLst/>
                                        <a:latin typeface="Cambria Math" panose="02040503050406030204" pitchFamily="18" charset="0"/>
                                      </a:rPr>
                                      <m:t>𝑡</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dirty="0">
                              <a:effectLst/>
                            </a:rPr>
                            <a:t>Total demand between OD pair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1,000 – 10,000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trips/day</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4003350278"/>
                      </a:ext>
                    </a:extLst>
                  </a:tr>
                  <a:tr h="389883">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𝑓</m:t>
                                    </m:r>
                                  </m:e>
                                  <m:sub>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𝑎</m:t>
                                        </m:r>
                                      </m:e>
                                      <m:sub>
                                        <m:r>
                                          <a:rPr lang="it-IT" sz="1800">
                                            <a:effectLst/>
                                            <a:latin typeface="Cambria Math" panose="02040503050406030204" pitchFamily="18" charset="0"/>
                                          </a:rPr>
                                          <m:t>𝑚𝑖𝑛</m:t>
                                        </m:r>
                                      </m:sub>
                                    </m:sSub>
                                  </m:sub>
                                </m:sSub>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rowSpan="8">
                      <a:txBody>
                        <a:bodyPr/>
                        <a:lstStyle/>
                        <a:p>
                          <a:pPr indent="180340" algn="ctr">
                            <a:lnSpc>
                              <a:spcPct val="150000"/>
                            </a:lnSpc>
                          </a:pPr>
                          <a:r>
                            <a:rPr lang="en-US" sz="1800" dirty="0">
                              <a:effectLst/>
                            </a:rPr>
                            <a:t>Set of strategies in terms of fares and frequencies for the two players</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rowSpan="4">
                      <a:txBody>
                        <a:bodyPr/>
                        <a:lstStyle/>
                        <a:p>
                          <a:pPr indent="180340" algn="ctr">
                            <a:lnSpc>
                              <a:spcPct val="150000"/>
                            </a:lnSpc>
                          </a:pPr>
                          <a:r>
                            <a:rPr lang="it-IT" sz="1800" dirty="0">
                              <a:effectLst/>
                            </a:rPr>
                            <a:t>Eur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294691025"/>
                      </a:ext>
                    </a:extLst>
                  </a:tr>
                  <a:tr h="377738">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acc>
                                  <m:accPr>
                                    <m:chr m:val="̂"/>
                                    <m:ctrlPr>
                                      <a:rPr lang="it-IT" sz="1800" i="1">
                                        <a:effectLst/>
                                        <a:latin typeface="Cambria Math" panose="02040503050406030204" pitchFamily="18" charset="0"/>
                                      </a:rPr>
                                    </m:ctrlPr>
                                  </m:accPr>
                                  <m:e>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𝑓</m:t>
                                        </m:r>
                                      </m:e>
                                      <m:sub>
                                        <m:r>
                                          <a:rPr lang="it-IT" sz="1800">
                                            <a:effectLst/>
                                            <a:latin typeface="Cambria Math" panose="02040503050406030204" pitchFamily="18" charset="0"/>
                                          </a:rPr>
                                          <m:t>𝑎</m:t>
                                        </m:r>
                                      </m:sub>
                                    </m:sSub>
                                  </m:e>
                                </m:acc>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dirty="0">
                              <a:effectLst/>
                            </a:rPr>
                            <a:t>60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1229304312"/>
                      </a:ext>
                    </a:extLst>
                  </a:tr>
                  <a:tr h="389883">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𝑓</m:t>
                                    </m:r>
                                  </m:e>
                                  <m:sub>
                                    <m:sSub>
                                      <m:sSubPr>
                                        <m:ctrlPr>
                                          <a:rPr lang="it-IT" sz="1800" i="1">
                                            <a:effectLst/>
                                            <a:latin typeface="Cambria Math" panose="02040503050406030204" pitchFamily="18" charset="0"/>
                                          </a:rPr>
                                        </m:ctrlPr>
                                      </m:sSubPr>
                                      <m:e>
                                        <m:r>
                                          <a:rPr lang="en-US" sz="1800">
                                            <a:effectLst/>
                                            <a:latin typeface="Cambria Math" panose="02040503050406030204" pitchFamily="18" charset="0"/>
                                          </a:rPr>
                                          <m:t>h</m:t>
                                        </m:r>
                                      </m:e>
                                      <m:sub>
                                        <m:r>
                                          <a:rPr lang="it-IT" sz="1800">
                                            <a:effectLst/>
                                            <a:latin typeface="Cambria Math" panose="02040503050406030204" pitchFamily="18" charset="0"/>
                                          </a:rPr>
                                          <m:t>𝑚𝑖𝑛</m:t>
                                        </m:r>
                                      </m:sub>
                                    </m:sSub>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a:effectLst/>
                            </a:rPr>
                            <a:t>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2921444533"/>
                      </a:ext>
                    </a:extLst>
                  </a:tr>
                  <a:tr h="377738">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acc>
                                  <m:accPr>
                                    <m:chr m:val="̂"/>
                                    <m:ctrlPr>
                                      <a:rPr lang="it-IT" sz="1800" i="1">
                                        <a:effectLst/>
                                        <a:latin typeface="Cambria Math" panose="02040503050406030204" pitchFamily="18" charset="0"/>
                                      </a:rPr>
                                    </m:ctrlPr>
                                  </m:accPr>
                                  <m:e>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𝑓</m:t>
                                        </m:r>
                                      </m:e>
                                      <m:sub>
                                        <m:r>
                                          <a:rPr lang="en-US" sz="1800">
                                            <a:effectLst/>
                                            <a:latin typeface="Cambria Math" panose="02040503050406030204" pitchFamily="18" charset="0"/>
                                          </a:rPr>
                                          <m:t>h</m:t>
                                        </m:r>
                                      </m:sub>
                                    </m:sSub>
                                  </m:e>
                                </m:acc>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dirty="0">
                              <a:effectLst/>
                            </a:rPr>
                            <a:t>100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4251356554"/>
                      </a:ext>
                    </a:extLst>
                  </a:tr>
                  <a:tr h="389883">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𝐹</m:t>
                                    </m:r>
                                  </m:e>
                                  <m:sub>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𝑎</m:t>
                                        </m:r>
                                      </m:e>
                                      <m:sub>
                                        <m:r>
                                          <a:rPr lang="it-IT" sz="1800">
                                            <a:effectLst/>
                                            <a:latin typeface="Cambria Math" panose="02040503050406030204" pitchFamily="18" charset="0"/>
                                          </a:rPr>
                                          <m:t>𝑚𝑖𝑛</m:t>
                                        </m:r>
                                      </m:sub>
                                    </m:sSub>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dirty="0">
                              <a:effectLst/>
                            </a:rPr>
                            <a:t>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rowSpan="4">
                      <a:txBody>
                        <a:bodyPr/>
                        <a:lstStyle/>
                        <a:p>
                          <a:pPr indent="180340" algn="ctr">
                            <a:lnSpc>
                              <a:spcPct val="150000"/>
                            </a:lnSpc>
                          </a:pPr>
                          <a:r>
                            <a:rPr lang="it-IT" sz="1800" dirty="0">
                              <a:effectLst/>
                            </a:rPr>
                            <a:t>trips/day</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184185912"/>
                      </a:ext>
                    </a:extLst>
                  </a:tr>
                  <a:tr h="367358">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acc>
                                  <m:accPr>
                                    <m:chr m:val="̂"/>
                                    <m:ctrlPr>
                                      <a:rPr lang="it-IT" sz="1800" i="1">
                                        <a:effectLst/>
                                        <a:latin typeface="Cambria Math" panose="02040503050406030204" pitchFamily="18" charset="0"/>
                                      </a:rPr>
                                    </m:ctrlPr>
                                  </m:accPr>
                                  <m:e>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𝐹</m:t>
                                        </m:r>
                                      </m:e>
                                      <m:sub>
                                        <m:r>
                                          <a:rPr lang="it-IT" sz="1800">
                                            <a:effectLst/>
                                            <a:latin typeface="Cambria Math" panose="02040503050406030204" pitchFamily="18" charset="0"/>
                                          </a:rPr>
                                          <m:t>𝑎</m:t>
                                        </m:r>
                                      </m:sub>
                                    </m:sSub>
                                  </m:e>
                                </m:acc>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a:effectLst/>
                            </a:rPr>
                            <a:t>100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1364875115"/>
                      </a:ext>
                    </a:extLst>
                  </a:tr>
                  <a:tr h="389883">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𝐹</m:t>
                                    </m:r>
                                  </m:e>
                                  <m:sub>
                                    <m:sSub>
                                      <m:sSubPr>
                                        <m:ctrlPr>
                                          <a:rPr lang="it-IT" sz="1800" i="1">
                                            <a:effectLst/>
                                            <a:latin typeface="Cambria Math" panose="02040503050406030204" pitchFamily="18" charset="0"/>
                                          </a:rPr>
                                        </m:ctrlPr>
                                      </m:sSubPr>
                                      <m:e>
                                        <m:r>
                                          <a:rPr lang="en-US" sz="1800">
                                            <a:effectLst/>
                                            <a:latin typeface="Cambria Math" panose="02040503050406030204" pitchFamily="18" charset="0"/>
                                          </a:rPr>
                                          <m:t>h</m:t>
                                        </m:r>
                                      </m:e>
                                      <m:sub>
                                        <m:r>
                                          <a:rPr lang="it-IT" sz="1800">
                                            <a:effectLst/>
                                            <a:latin typeface="Cambria Math" panose="02040503050406030204" pitchFamily="18" charset="0"/>
                                          </a:rPr>
                                          <m:t>𝑚𝑖𝑛</m:t>
                                        </m:r>
                                      </m:sub>
                                    </m:sSub>
                                  </m:sub>
                                </m:sSub>
                              </m:oMath>
                            </m:oMathPara>
                          </a14:m>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a:effectLst/>
                            </a:rPr>
                            <a:t>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31141271"/>
                      </a:ext>
                    </a:extLst>
                  </a:tr>
                  <a:tr h="367027">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acc>
                                  <m:accPr>
                                    <m:chr m:val="̂"/>
                                    <m:ctrlPr>
                                      <a:rPr lang="it-IT" sz="1800" i="1">
                                        <a:effectLst/>
                                        <a:latin typeface="Cambria Math" panose="02040503050406030204" pitchFamily="18" charset="0"/>
                                      </a:rPr>
                                    </m:ctrlPr>
                                  </m:accPr>
                                  <m:e>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𝐹</m:t>
                                        </m:r>
                                      </m:e>
                                      <m:sub>
                                        <m:r>
                                          <a:rPr lang="en-US" sz="1800">
                                            <a:effectLst/>
                                            <a:latin typeface="Cambria Math" panose="02040503050406030204" pitchFamily="18" charset="0"/>
                                          </a:rPr>
                                          <m:t>h</m:t>
                                        </m:r>
                                      </m:sub>
                                    </m:sSub>
                                  </m:e>
                                </m:acc>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dirty="0">
                              <a:effectLst/>
                            </a:rPr>
                            <a:t>100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2393948657"/>
                      </a:ext>
                    </a:extLst>
                  </a:tr>
                  <a:tr h="367894">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𝐾</m:t>
                                    </m:r>
                                  </m:e>
                                  <m:sub>
                                    <m:r>
                                      <a:rPr lang="it-IT" sz="1800">
                                        <a:effectLst/>
                                        <a:latin typeface="Cambria Math" panose="02040503050406030204" pitchFamily="18" charset="0"/>
                                      </a:rPr>
                                      <m:t>h</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HSR Load Factor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457</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Passengers/train</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308863081"/>
                      </a:ext>
                    </a:extLst>
                  </a:tr>
                  <a:tr h="367894">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𝐾</m:t>
                                    </m:r>
                                  </m:e>
                                  <m:sub>
                                    <m:r>
                                      <a:rPr lang="it-IT" sz="1800">
                                        <a:effectLst/>
                                        <a:latin typeface="Cambria Math" panose="02040503050406030204" pitchFamily="18" charset="0"/>
                                      </a:rPr>
                                      <m:t>𝑎</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Air Load Factor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280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Passengers/plane</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865322533"/>
                      </a:ext>
                    </a:extLst>
                  </a:tr>
                  <a:tr h="367894">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𝑐</m:t>
                                    </m:r>
                                  </m:e>
                                  <m:sub>
                                    <m:r>
                                      <a:rPr lang="it-IT" sz="1800">
                                        <a:effectLst/>
                                        <a:latin typeface="Cambria Math" panose="02040503050406030204" pitchFamily="18" charset="0"/>
                                      </a:rPr>
                                      <m:t>𝑎</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a:effectLst/>
                            </a:rPr>
                            <a:t>Usage costs of the air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2,749</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Eur/flight</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659507395"/>
                      </a:ext>
                    </a:extLst>
                  </a:tr>
                  <a:tr h="367894">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𝐶</m:t>
                                    </m:r>
                                  </m:e>
                                  <m:sub>
                                    <m:r>
                                      <a:rPr lang="it-IT" sz="1800">
                                        <a:effectLst/>
                                        <a:latin typeface="Cambria Math" panose="02040503050406030204" pitchFamily="18" charset="0"/>
                                      </a:rPr>
                                      <m:t>𝑎</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a:effectLst/>
                            </a:rPr>
                            <a:t>Access charge of the air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1,150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Eur/</a:t>
                          </a:r>
                          <a:r>
                            <a:rPr lang="it-IT" sz="1800" dirty="0" err="1">
                              <a:effectLst/>
                            </a:rPr>
                            <a:t>flight</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728933850"/>
                      </a:ext>
                    </a:extLst>
                  </a:tr>
                  <a:tr h="367894">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𝑐</m:t>
                                    </m:r>
                                  </m:e>
                                  <m:sub>
                                    <m:r>
                                      <a:rPr lang="it-IT" sz="1800">
                                        <a:effectLst/>
                                        <a:latin typeface="Cambria Math" panose="02040503050406030204" pitchFamily="18" charset="0"/>
                                      </a:rPr>
                                      <m:t>h</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a:effectLst/>
                            </a:rPr>
                            <a:t>Usage costs of the HSR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18,133</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Eur/trip</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674519855"/>
                      </a:ext>
                    </a:extLst>
                  </a:tr>
                  <a:tr h="367894">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𝐶</m:t>
                                    </m:r>
                                  </m:e>
                                  <m:sub>
                                    <m:r>
                                      <a:rPr lang="it-IT" sz="1800">
                                        <a:effectLst/>
                                        <a:latin typeface="Cambria Math" panose="02040503050406030204" pitchFamily="18" charset="0"/>
                                      </a:rPr>
                                      <m:t>h</m:t>
                                    </m:r>
                                  </m:sub>
                                </m:sSub>
                              </m:oMath>
                            </m:oMathPara>
                          </a14:m>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Access charge of HSR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2,507</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Eur/trip</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666802466"/>
                      </a:ext>
                    </a:extLst>
                  </a:tr>
                </a:tbl>
              </a:graphicData>
            </a:graphic>
          </p:graphicFrame>
        </mc:Choice>
        <mc:Fallback xmlns="">
          <p:graphicFrame>
            <p:nvGraphicFramePr>
              <p:cNvPr id="4" name="Tabella 3">
                <a:extLst>
                  <a:ext uri="{FF2B5EF4-FFF2-40B4-BE49-F238E27FC236}">
                    <a16:creationId xmlns:a16="http://schemas.microsoft.com/office/drawing/2014/main" id="{6E42CE70-C02E-EF18-6630-5671B7FC8208}"/>
                  </a:ext>
                </a:extLst>
              </p:cNvPr>
              <p:cNvGraphicFramePr>
                <a:graphicFrameLocks noGrp="1"/>
              </p:cNvGraphicFramePr>
              <p:nvPr/>
            </p:nvGraphicFramePr>
            <p:xfrm>
              <a:off x="914400" y="553465"/>
              <a:ext cx="10820399" cy="9193785"/>
            </p:xfrm>
            <a:graphic>
              <a:graphicData uri="http://schemas.openxmlformats.org/drawingml/2006/table">
                <a:tbl>
                  <a:tblPr firstRow="1" firstCol="1" bandRow="1">
                    <a:tableStyleId>{B301B821-A1FF-4177-AEE7-76D212191A09}</a:tableStyleId>
                  </a:tblPr>
                  <a:tblGrid>
                    <a:gridCol w="2933765">
                      <a:extLst>
                        <a:ext uri="{9D8B030D-6E8A-4147-A177-3AD203B41FA5}">
                          <a16:colId xmlns:a16="http://schemas.microsoft.com/office/drawing/2014/main" val="3306206618"/>
                        </a:ext>
                      </a:extLst>
                    </a:gridCol>
                    <a:gridCol w="2732116">
                      <a:extLst>
                        <a:ext uri="{9D8B030D-6E8A-4147-A177-3AD203B41FA5}">
                          <a16:colId xmlns:a16="http://schemas.microsoft.com/office/drawing/2014/main" val="390217273"/>
                        </a:ext>
                      </a:extLst>
                    </a:gridCol>
                    <a:gridCol w="2708394">
                      <a:extLst>
                        <a:ext uri="{9D8B030D-6E8A-4147-A177-3AD203B41FA5}">
                          <a16:colId xmlns:a16="http://schemas.microsoft.com/office/drawing/2014/main" val="1788796971"/>
                        </a:ext>
                      </a:extLst>
                    </a:gridCol>
                    <a:gridCol w="2446124">
                      <a:extLst>
                        <a:ext uri="{9D8B030D-6E8A-4147-A177-3AD203B41FA5}">
                          <a16:colId xmlns:a16="http://schemas.microsoft.com/office/drawing/2014/main" val="2528841062"/>
                        </a:ext>
                      </a:extLst>
                    </a:gridCol>
                  </a:tblGrid>
                  <a:tr h="778955">
                    <a:tc gridSpan="2">
                      <a:txBody>
                        <a:bodyPr/>
                        <a:lstStyle/>
                        <a:p>
                          <a:pPr indent="180340" algn="ctr">
                            <a:lnSpc>
                              <a:spcPct val="150000"/>
                            </a:lnSpc>
                          </a:pPr>
                          <a:r>
                            <a:rPr lang="it-IT" sz="1800" dirty="0" err="1">
                              <a:effectLst/>
                            </a:rPr>
                            <a:t>Parameters</a:t>
                          </a:r>
                          <a:r>
                            <a:rPr lang="it-IT" sz="1800" dirty="0">
                              <a:effectLst/>
                            </a:rPr>
                            <a:t> </a:t>
                          </a:r>
                        </a:p>
                        <a:p>
                          <a:pPr indent="180340" algn="ctr">
                            <a:lnSpc>
                              <a:spcPct val="150000"/>
                            </a:lnSpc>
                          </a:pPr>
                          <a:r>
                            <a:rPr lang="it-IT" sz="1800" dirty="0">
                              <a:effectLst/>
                            </a:rPr>
                            <a:t> </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tc>
                    <a:tc hMerge="1">
                      <a:txBody>
                        <a:bodyPr/>
                        <a:lstStyle/>
                        <a:p>
                          <a:endParaRPr lang="it-IT"/>
                        </a:p>
                      </a:txBody>
                      <a:tcPr/>
                    </a:tc>
                    <a:tc>
                      <a:txBody>
                        <a:bodyPr/>
                        <a:lstStyle/>
                        <a:p>
                          <a:pPr indent="180340" algn="ctr">
                            <a:lnSpc>
                              <a:spcPct val="150000"/>
                            </a:lnSpc>
                          </a:pPr>
                          <a:r>
                            <a:rPr lang="it-IT" sz="1800">
                              <a:effectLst/>
                            </a:rPr>
                            <a:t>Value</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tc>
                    <a:tc>
                      <a:txBody>
                        <a:bodyPr/>
                        <a:lstStyle/>
                        <a:p>
                          <a:pPr indent="180340" algn="ctr">
                            <a:lnSpc>
                              <a:spcPct val="150000"/>
                            </a:lnSpc>
                          </a:pPr>
                          <a:r>
                            <a:rPr lang="it-IT" sz="1800">
                              <a:effectLst/>
                            </a:rPr>
                            <a:t>Unit of measure</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tc>
                    <a:extLst>
                      <a:ext uri="{0D108BD9-81ED-4DB2-BD59-A6C34878D82A}">
                        <a16:rowId xmlns:a16="http://schemas.microsoft.com/office/drawing/2014/main" val="30154482"/>
                      </a:ext>
                    </a:extLst>
                  </a:tr>
                  <a:tr h="411480">
                    <a:tc>
                      <a:txBody>
                        <a:bodyPr/>
                        <a:lstStyle/>
                        <a:p>
                          <a:endParaRPr lang="it-IT"/>
                        </a:p>
                      </a:txBody>
                      <a:tcPr marL="36361" marR="36361" marT="0" marB="0" anchor="ctr">
                        <a:blipFill>
                          <a:blip r:embed="rId3"/>
                          <a:stretch>
                            <a:fillRect l="-416" t="-192537" r="-269647" b="-1992537"/>
                          </a:stretch>
                        </a:blipFill>
                      </a:tcPr>
                    </a:tc>
                    <a:tc>
                      <a:txBody>
                        <a:bodyPr/>
                        <a:lstStyle/>
                        <a:p>
                          <a:pPr indent="180340" algn="ctr">
                            <a:lnSpc>
                              <a:spcPct val="150000"/>
                            </a:lnSpc>
                          </a:pPr>
                          <a:r>
                            <a:rPr lang="en-US" sz="1800" dirty="0">
                              <a:effectLst/>
                            </a:rPr>
                            <a:t>Travel time of the HSR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180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min</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925076325"/>
                      </a:ext>
                    </a:extLst>
                  </a:tr>
                  <a:tr h="411480">
                    <a:tc>
                      <a:txBody>
                        <a:bodyPr/>
                        <a:lstStyle/>
                        <a:p>
                          <a:endParaRPr lang="it-IT"/>
                        </a:p>
                      </a:txBody>
                      <a:tcPr marL="36361" marR="36361" marT="0" marB="0" anchor="ctr">
                        <a:blipFill>
                          <a:blip r:embed="rId3"/>
                          <a:stretch>
                            <a:fillRect l="-416" t="-288235" r="-269647" b="-1863235"/>
                          </a:stretch>
                        </a:blipFill>
                      </a:tcPr>
                    </a:tc>
                    <a:tc>
                      <a:txBody>
                        <a:bodyPr/>
                        <a:lstStyle/>
                        <a:p>
                          <a:pPr indent="180340" algn="ctr">
                            <a:lnSpc>
                              <a:spcPct val="150000"/>
                            </a:lnSpc>
                          </a:pPr>
                          <a:r>
                            <a:rPr lang="en-US" sz="1800" dirty="0">
                              <a:effectLst/>
                            </a:rPr>
                            <a:t>Travel time of the 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280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min</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4000748278"/>
                      </a:ext>
                    </a:extLst>
                  </a:tr>
                  <a:tr h="411480">
                    <a:tc>
                      <a:txBody>
                        <a:bodyPr/>
                        <a:lstStyle/>
                        <a:p>
                          <a:endParaRPr lang="it-IT"/>
                        </a:p>
                      </a:txBody>
                      <a:tcPr marL="36361" marR="36361" marT="0" marB="0" anchor="ctr">
                        <a:blipFill>
                          <a:blip r:embed="rId3"/>
                          <a:stretch>
                            <a:fillRect l="-416" t="-394030" r="-269647" b="-1791045"/>
                          </a:stretch>
                        </a:blipFill>
                      </a:tcPr>
                    </a:tc>
                    <a:tc>
                      <a:txBody>
                        <a:bodyPr/>
                        <a:lstStyle/>
                        <a:p>
                          <a:pPr indent="180340" algn="ctr">
                            <a:lnSpc>
                              <a:spcPct val="150000"/>
                            </a:lnSpc>
                          </a:pPr>
                          <a:r>
                            <a:rPr lang="it-IT" sz="1800" dirty="0">
                              <a:effectLst/>
                            </a:rPr>
                            <a:t>Lower VOT </a:t>
                          </a:r>
                          <a:r>
                            <a:rPr lang="it-IT" sz="1800" dirty="0" err="1">
                              <a:effectLst/>
                            </a:rPr>
                            <a:t>value</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1</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Eur/h</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424186105"/>
                      </a:ext>
                    </a:extLst>
                  </a:tr>
                  <a:tr h="411480">
                    <a:tc>
                      <a:txBody>
                        <a:bodyPr/>
                        <a:lstStyle/>
                        <a:p>
                          <a:endParaRPr lang="it-IT"/>
                        </a:p>
                      </a:txBody>
                      <a:tcPr marL="36361" marR="36361" marT="0" marB="0" anchor="ctr">
                        <a:blipFill>
                          <a:blip r:embed="rId3"/>
                          <a:stretch>
                            <a:fillRect l="-416" t="-486765" r="-269647" b="-1664706"/>
                          </a:stretch>
                        </a:blipFill>
                      </a:tcPr>
                    </a:tc>
                    <a:tc>
                      <a:txBody>
                        <a:bodyPr/>
                        <a:lstStyle/>
                        <a:p>
                          <a:pPr indent="180340" algn="ctr">
                            <a:lnSpc>
                              <a:spcPct val="150000"/>
                            </a:lnSpc>
                          </a:pPr>
                          <a:r>
                            <a:rPr lang="it-IT" sz="1800">
                              <a:effectLst/>
                            </a:rPr>
                            <a:t>Upper VOT value</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70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Eur/h</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996636641"/>
                      </a:ext>
                    </a:extLst>
                  </a:tr>
                  <a:tr h="778955">
                    <a:tc>
                      <a:txBody>
                        <a:bodyPr/>
                        <a:lstStyle/>
                        <a:p>
                          <a:endParaRPr lang="it-IT"/>
                        </a:p>
                      </a:txBody>
                      <a:tcPr marL="36361" marR="36361" marT="0" marB="0" anchor="ctr">
                        <a:blipFill>
                          <a:blip r:embed="rId3"/>
                          <a:stretch>
                            <a:fillRect l="-416" t="-311719" r="-269647" b="-784375"/>
                          </a:stretch>
                        </a:blipFill>
                      </a:tcPr>
                    </a:tc>
                    <a:tc>
                      <a:txBody>
                        <a:bodyPr/>
                        <a:lstStyle/>
                        <a:p>
                          <a:pPr indent="180340" algn="ctr">
                            <a:lnSpc>
                              <a:spcPct val="150000"/>
                            </a:lnSpc>
                          </a:pPr>
                          <a:r>
                            <a:rPr lang="en-US" sz="1800" dirty="0">
                              <a:effectLst/>
                            </a:rPr>
                            <a:t>Total demand between OD pair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1,000 – 10,000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trips/day</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4003350278"/>
                      </a:ext>
                    </a:extLst>
                  </a:tr>
                  <a:tr h="451866">
                    <a:tc>
                      <a:txBody>
                        <a:bodyPr/>
                        <a:lstStyle/>
                        <a:p>
                          <a:endParaRPr lang="it-IT"/>
                        </a:p>
                      </a:txBody>
                      <a:tcPr marL="36361" marR="36361" marT="0" marB="0" anchor="ctr">
                        <a:blipFill>
                          <a:blip r:embed="rId3"/>
                          <a:stretch>
                            <a:fillRect l="-416" t="-712162" r="-269647" b="-1256757"/>
                          </a:stretch>
                        </a:blipFill>
                      </a:tcPr>
                    </a:tc>
                    <a:tc rowSpan="8">
                      <a:txBody>
                        <a:bodyPr/>
                        <a:lstStyle/>
                        <a:p>
                          <a:pPr indent="180340" algn="ctr">
                            <a:lnSpc>
                              <a:spcPct val="150000"/>
                            </a:lnSpc>
                          </a:pPr>
                          <a:r>
                            <a:rPr lang="en-US" sz="1800" dirty="0">
                              <a:effectLst/>
                            </a:rPr>
                            <a:t>Set of strategies in terms of fares and frequencies for the two players</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rowSpan="4">
                      <a:txBody>
                        <a:bodyPr/>
                        <a:lstStyle/>
                        <a:p>
                          <a:pPr indent="180340" algn="ctr">
                            <a:lnSpc>
                              <a:spcPct val="150000"/>
                            </a:lnSpc>
                          </a:pPr>
                          <a:r>
                            <a:rPr lang="it-IT" sz="1800" dirty="0">
                              <a:effectLst/>
                            </a:rPr>
                            <a:t>Eur</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294691025"/>
                      </a:ext>
                    </a:extLst>
                  </a:tr>
                  <a:tr h="434467">
                    <a:tc>
                      <a:txBody>
                        <a:bodyPr/>
                        <a:lstStyle/>
                        <a:p>
                          <a:endParaRPr lang="it-IT"/>
                        </a:p>
                      </a:txBody>
                      <a:tcPr marL="36361" marR="36361" marT="0" marB="0" anchor="ctr">
                        <a:blipFill>
                          <a:blip r:embed="rId3"/>
                          <a:stretch>
                            <a:fillRect l="-416" t="-846479" r="-269647" b="-1209859"/>
                          </a:stretch>
                        </a:blipFill>
                      </a:tcPr>
                    </a:tc>
                    <a:tc vMerge="1">
                      <a:txBody>
                        <a:bodyPr/>
                        <a:lstStyle/>
                        <a:p>
                          <a:endParaRPr lang="it-IT"/>
                        </a:p>
                      </a:txBody>
                      <a:tcPr/>
                    </a:tc>
                    <a:tc>
                      <a:txBody>
                        <a:bodyPr/>
                        <a:lstStyle/>
                        <a:p>
                          <a:pPr indent="180340" algn="ctr">
                            <a:lnSpc>
                              <a:spcPct val="150000"/>
                            </a:lnSpc>
                          </a:pPr>
                          <a:r>
                            <a:rPr lang="it-IT" sz="1800" dirty="0">
                              <a:effectLst/>
                            </a:rPr>
                            <a:t>60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1229304312"/>
                      </a:ext>
                    </a:extLst>
                  </a:tr>
                  <a:tr h="451866">
                    <a:tc>
                      <a:txBody>
                        <a:bodyPr/>
                        <a:lstStyle/>
                        <a:p>
                          <a:endParaRPr lang="it-IT"/>
                        </a:p>
                      </a:txBody>
                      <a:tcPr marL="36361" marR="36361" marT="0" marB="0" anchor="ctr">
                        <a:blipFill>
                          <a:blip r:embed="rId3"/>
                          <a:stretch>
                            <a:fillRect l="-416" t="-908108" r="-269647" b="-1060811"/>
                          </a:stretch>
                        </a:blipFill>
                      </a:tcPr>
                    </a:tc>
                    <a:tc vMerge="1">
                      <a:txBody>
                        <a:bodyPr/>
                        <a:lstStyle/>
                        <a:p>
                          <a:endParaRPr lang="it-IT"/>
                        </a:p>
                      </a:txBody>
                      <a:tcPr/>
                    </a:tc>
                    <a:tc>
                      <a:txBody>
                        <a:bodyPr/>
                        <a:lstStyle/>
                        <a:p>
                          <a:pPr indent="180340" algn="ctr">
                            <a:lnSpc>
                              <a:spcPct val="150000"/>
                            </a:lnSpc>
                          </a:pPr>
                          <a:r>
                            <a:rPr lang="it-IT" sz="1800">
                              <a:effectLst/>
                            </a:rPr>
                            <a:t>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2921444533"/>
                      </a:ext>
                    </a:extLst>
                  </a:tr>
                  <a:tr h="434467">
                    <a:tc>
                      <a:txBody>
                        <a:bodyPr/>
                        <a:lstStyle/>
                        <a:p>
                          <a:endParaRPr lang="it-IT"/>
                        </a:p>
                      </a:txBody>
                      <a:tcPr marL="36361" marR="36361" marT="0" marB="0" anchor="ctr">
                        <a:blipFill>
                          <a:blip r:embed="rId3"/>
                          <a:stretch>
                            <a:fillRect l="-416" t="-1036111" r="-269647" b="-990278"/>
                          </a:stretch>
                        </a:blipFill>
                      </a:tcPr>
                    </a:tc>
                    <a:tc vMerge="1">
                      <a:txBody>
                        <a:bodyPr/>
                        <a:lstStyle/>
                        <a:p>
                          <a:endParaRPr lang="it-IT"/>
                        </a:p>
                      </a:txBody>
                      <a:tcPr/>
                    </a:tc>
                    <a:tc>
                      <a:txBody>
                        <a:bodyPr/>
                        <a:lstStyle/>
                        <a:p>
                          <a:pPr indent="180340" algn="ctr">
                            <a:lnSpc>
                              <a:spcPct val="150000"/>
                            </a:lnSpc>
                          </a:pPr>
                          <a:r>
                            <a:rPr lang="it-IT" sz="1800" dirty="0">
                              <a:effectLst/>
                            </a:rPr>
                            <a:t>100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4251356554"/>
                      </a:ext>
                    </a:extLst>
                  </a:tr>
                  <a:tr h="451866">
                    <a:tc>
                      <a:txBody>
                        <a:bodyPr/>
                        <a:lstStyle/>
                        <a:p>
                          <a:endParaRPr lang="it-IT"/>
                        </a:p>
                      </a:txBody>
                      <a:tcPr marL="36361" marR="36361" marT="0" marB="0" anchor="ctr">
                        <a:blipFill>
                          <a:blip r:embed="rId3"/>
                          <a:stretch>
                            <a:fillRect l="-416" t="-1105405" r="-269647" b="-863514"/>
                          </a:stretch>
                        </a:blipFill>
                      </a:tcPr>
                    </a:tc>
                    <a:tc vMerge="1">
                      <a:txBody>
                        <a:bodyPr/>
                        <a:lstStyle/>
                        <a:p>
                          <a:endParaRPr lang="it-IT"/>
                        </a:p>
                      </a:txBody>
                      <a:tcPr/>
                    </a:tc>
                    <a:tc>
                      <a:txBody>
                        <a:bodyPr/>
                        <a:lstStyle/>
                        <a:p>
                          <a:pPr indent="180340" algn="ctr">
                            <a:lnSpc>
                              <a:spcPct val="150000"/>
                            </a:lnSpc>
                          </a:pPr>
                          <a:r>
                            <a:rPr lang="it-IT" sz="1800" dirty="0">
                              <a:effectLst/>
                            </a:rPr>
                            <a:t>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rowSpan="4">
                      <a:txBody>
                        <a:bodyPr/>
                        <a:lstStyle/>
                        <a:p>
                          <a:pPr indent="180340" algn="ctr">
                            <a:lnSpc>
                              <a:spcPct val="150000"/>
                            </a:lnSpc>
                          </a:pPr>
                          <a:r>
                            <a:rPr lang="it-IT" sz="1800" dirty="0">
                              <a:effectLst/>
                            </a:rPr>
                            <a:t>trips/day</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184185912"/>
                      </a:ext>
                    </a:extLst>
                  </a:tr>
                  <a:tr h="422529">
                    <a:tc>
                      <a:txBody>
                        <a:bodyPr/>
                        <a:lstStyle/>
                        <a:p>
                          <a:endParaRPr lang="it-IT"/>
                        </a:p>
                      </a:txBody>
                      <a:tcPr marL="36361" marR="36361" marT="0" marB="0" anchor="ctr">
                        <a:blipFill>
                          <a:blip r:embed="rId3"/>
                          <a:stretch>
                            <a:fillRect l="-416" t="-1292754" r="-269647" b="-826087"/>
                          </a:stretch>
                        </a:blipFill>
                      </a:tcPr>
                    </a:tc>
                    <a:tc vMerge="1">
                      <a:txBody>
                        <a:bodyPr/>
                        <a:lstStyle/>
                        <a:p>
                          <a:endParaRPr lang="it-IT"/>
                        </a:p>
                      </a:txBody>
                      <a:tcPr/>
                    </a:tc>
                    <a:tc>
                      <a:txBody>
                        <a:bodyPr/>
                        <a:lstStyle/>
                        <a:p>
                          <a:pPr indent="180340" algn="ctr">
                            <a:lnSpc>
                              <a:spcPct val="150000"/>
                            </a:lnSpc>
                          </a:pPr>
                          <a:r>
                            <a:rPr lang="it-IT" sz="1800">
                              <a:effectLst/>
                            </a:rPr>
                            <a:t>100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1364875115"/>
                      </a:ext>
                    </a:extLst>
                  </a:tr>
                  <a:tr h="451866">
                    <a:tc>
                      <a:txBody>
                        <a:bodyPr/>
                        <a:lstStyle/>
                        <a:p>
                          <a:endParaRPr lang="it-IT"/>
                        </a:p>
                      </a:txBody>
                      <a:tcPr marL="36361" marR="36361" marT="0" marB="0" anchor="ctr">
                        <a:blipFill>
                          <a:blip r:embed="rId3"/>
                          <a:stretch>
                            <a:fillRect l="-416" t="-1298649" r="-269647" b="-670270"/>
                          </a:stretch>
                        </a:blipFill>
                      </a:tcPr>
                    </a:tc>
                    <a:tc vMerge="1">
                      <a:txBody>
                        <a:bodyPr/>
                        <a:lstStyle/>
                        <a:p>
                          <a:endParaRPr lang="it-IT"/>
                        </a:p>
                      </a:txBody>
                      <a:tcPr/>
                    </a:tc>
                    <a:tc>
                      <a:txBody>
                        <a:bodyPr/>
                        <a:lstStyle/>
                        <a:p>
                          <a:pPr indent="180340" algn="ctr">
                            <a:lnSpc>
                              <a:spcPct val="150000"/>
                            </a:lnSpc>
                          </a:pPr>
                          <a:r>
                            <a:rPr lang="it-IT" sz="1800">
                              <a:effectLst/>
                            </a:rPr>
                            <a:t>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31141271"/>
                      </a:ext>
                    </a:extLst>
                  </a:tr>
                  <a:tr h="422148">
                    <a:tc>
                      <a:txBody>
                        <a:bodyPr/>
                        <a:lstStyle/>
                        <a:p>
                          <a:endParaRPr lang="it-IT"/>
                        </a:p>
                      </a:txBody>
                      <a:tcPr marL="36361" marR="36361" marT="0" marB="0" anchor="ctr">
                        <a:blipFill>
                          <a:blip r:embed="rId3"/>
                          <a:stretch>
                            <a:fillRect l="-416" t="-1478571" r="-269647" b="-608571"/>
                          </a:stretch>
                        </a:blipFill>
                      </a:tcPr>
                    </a:tc>
                    <a:tc vMerge="1">
                      <a:txBody>
                        <a:bodyPr/>
                        <a:lstStyle/>
                        <a:p>
                          <a:endParaRPr lang="it-IT"/>
                        </a:p>
                      </a:txBody>
                      <a:tcPr/>
                    </a:tc>
                    <a:tc>
                      <a:txBody>
                        <a:bodyPr/>
                        <a:lstStyle/>
                        <a:p>
                          <a:pPr indent="180340" algn="ctr">
                            <a:lnSpc>
                              <a:spcPct val="150000"/>
                            </a:lnSpc>
                          </a:pPr>
                          <a:r>
                            <a:rPr lang="it-IT" sz="1800" dirty="0">
                              <a:effectLst/>
                            </a:rPr>
                            <a:t>100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2393948657"/>
                      </a:ext>
                    </a:extLst>
                  </a:tr>
                  <a:tr h="411480">
                    <a:tc>
                      <a:txBody>
                        <a:bodyPr/>
                        <a:lstStyle/>
                        <a:p>
                          <a:endParaRPr lang="it-IT"/>
                        </a:p>
                      </a:txBody>
                      <a:tcPr marL="36361" marR="36361" marT="0" marB="0" anchor="ctr">
                        <a:blipFill>
                          <a:blip r:embed="rId3"/>
                          <a:stretch>
                            <a:fillRect l="-416" t="-1649254" r="-269647" b="-535821"/>
                          </a:stretch>
                        </a:blipFill>
                      </a:tcPr>
                    </a:tc>
                    <a:tc>
                      <a:txBody>
                        <a:bodyPr/>
                        <a:lstStyle/>
                        <a:p>
                          <a:pPr indent="180340" algn="ctr">
                            <a:lnSpc>
                              <a:spcPct val="150000"/>
                            </a:lnSpc>
                          </a:pPr>
                          <a:r>
                            <a:rPr lang="it-IT" sz="1800">
                              <a:effectLst/>
                            </a:rPr>
                            <a:t>HSR Load Factor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457</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Passengers/train</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308863081"/>
                      </a:ext>
                    </a:extLst>
                  </a:tr>
                  <a:tr h="411480">
                    <a:tc>
                      <a:txBody>
                        <a:bodyPr/>
                        <a:lstStyle/>
                        <a:p>
                          <a:endParaRPr lang="it-IT"/>
                        </a:p>
                      </a:txBody>
                      <a:tcPr marL="36361" marR="36361" marT="0" marB="0" anchor="ctr">
                        <a:blipFill>
                          <a:blip r:embed="rId3"/>
                          <a:stretch>
                            <a:fillRect l="-416" t="-1723529" r="-269647" b="-427941"/>
                          </a:stretch>
                        </a:blipFill>
                      </a:tcPr>
                    </a:tc>
                    <a:tc>
                      <a:txBody>
                        <a:bodyPr/>
                        <a:lstStyle/>
                        <a:p>
                          <a:pPr indent="180340" algn="ctr">
                            <a:lnSpc>
                              <a:spcPct val="150000"/>
                            </a:lnSpc>
                          </a:pPr>
                          <a:r>
                            <a:rPr lang="it-IT" sz="1800">
                              <a:effectLst/>
                            </a:rPr>
                            <a:t>Air Load Factor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280</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Passengers/plane</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865322533"/>
                      </a:ext>
                    </a:extLst>
                  </a:tr>
                  <a:tr h="411480">
                    <a:tc>
                      <a:txBody>
                        <a:bodyPr/>
                        <a:lstStyle/>
                        <a:p>
                          <a:endParaRPr lang="it-IT"/>
                        </a:p>
                      </a:txBody>
                      <a:tcPr marL="36361" marR="36361" marT="0" marB="0" anchor="ctr">
                        <a:blipFill>
                          <a:blip r:embed="rId3"/>
                          <a:stretch>
                            <a:fillRect l="-416" t="-1850746" r="-269647" b="-334328"/>
                          </a:stretch>
                        </a:blipFill>
                      </a:tcPr>
                    </a:tc>
                    <a:tc>
                      <a:txBody>
                        <a:bodyPr/>
                        <a:lstStyle/>
                        <a:p>
                          <a:pPr indent="180340" algn="ctr">
                            <a:lnSpc>
                              <a:spcPct val="150000"/>
                            </a:lnSpc>
                          </a:pPr>
                          <a:r>
                            <a:rPr lang="en-US" sz="1800">
                              <a:effectLst/>
                            </a:rPr>
                            <a:t>Usage costs of the air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2,749</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Eur/flight</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659507395"/>
                      </a:ext>
                    </a:extLst>
                  </a:tr>
                  <a:tr h="411480">
                    <a:tc>
                      <a:txBody>
                        <a:bodyPr/>
                        <a:lstStyle/>
                        <a:p>
                          <a:endParaRPr lang="it-IT"/>
                        </a:p>
                      </a:txBody>
                      <a:tcPr marL="36361" marR="36361" marT="0" marB="0" anchor="ctr">
                        <a:blipFill>
                          <a:blip r:embed="rId3"/>
                          <a:stretch>
                            <a:fillRect l="-416" t="-1922059" r="-269647" b="-229412"/>
                          </a:stretch>
                        </a:blipFill>
                      </a:tcPr>
                    </a:tc>
                    <a:tc>
                      <a:txBody>
                        <a:bodyPr/>
                        <a:lstStyle/>
                        <a:p>
                          <a:pPr indent="180340" algn="ctr">
                            <a:lnSpc>
                              <a:spcPct val="150000"/>
                            </a:lnSpc>
                          </a:pPr>
                          <a:r>
                            <a:rPr lang="en-US" sz="1800">
                              <a:effectLst/>
                            </a:rPr>
                            <a:t>Access charge of the air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1,150</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Eur/</a:t>
                          </a:r>
                          <a:r>
                            <a:rPr lang="it-IT" sz="1800" dirty="0" err="1">
                              <a:effectLst/>
                            </a:rPr>
                            <a:t>flight</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728933850"/>
                      </a:ext>
                    </a:extLst>
                  </a:tr>
                  <a:tr h="411480">
                    <a:tc>
                      <a:txBody>
                        <a:bodyPr/>
                        <a:lstStyle/>
                        <a:p>
                          <a:endParaRPr lang="it-IT"/>
                        </a:p>
                      </a:txBody>
                      <a:tcPr marL="36361" marR="36361" marT="0" marB="0" anchor="ctr">
                        <a:blipFill>
                          <a:blip r:embed="rId3"/>
                          <a:stretch>
                            <a:fillRect l="-416" t="-2052239" r="-269647" b="-132836"/>
                          </a:stretch>
                        </a:blipFill>
                      </a:tcPr>
                    </a:tc>
                    <a:tc>
                      <a:txBody>
                        <a:bodyPr/>
                        <a:lstStyle/>
                        <a:p>
                          <a:pPr indent="180340" algn="ctr">
                            <a:lnSpc>
                              <a:spcPct val="150000"/>
                            </a:lnSpc>
                          </a:pPr>
                          <a:r>
                            <a:rPr lang="en-US" sz="1800">
                              <a:effectLst/>
                            </a:rPr>
                            <a:t>Usage costs of the HSR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rPr>
                            <a:t>18,133</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Eur/trip</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674519855"/>
                      </a:ext>
                    </a:extLst>
                  </a:tr>
                  <a:tr h="411480">
                    <a:tc>
                      <a:txBody>
                        <a:bodyPr/>
                        <a:lstStyle/>
                        <a:p>
                          <a:endParaRPr lang="it-IT"/>
                        </a:p>
                      </a:txBody>
                      <a:tcPr marL="36361" marR="36361" marT="0" marB="0" anchor="ctr">
                        <a:blipFill>
                          <a:blip r:embed="rId3"/>
                          <a:stretch>
                            <a:fillRect l="-416" t="-2120588" r="-269647" b="-30882"/>
                          </a:stretch>
                        </a:blipFill>
                      </a:tcPr>
                    </a:tc>
                    <a:tc>
                      <a:txBody>
                        <a:bodyPr/>
                        <a:lstStyle/>
                        <a:p>
                          <a:pPr indent="180340" algn="ctr">
                            <a:lnSpc>
                              <a:spcPct val="150000"/>
                            </a:lnSpc>
                          </a:pPr>
                          <a:r>
                            <a:rPr lang="it-IT" sz="1800">
                              <a:effectLst/>
                            </a:rPr>
                            <a:t>Access charge of HSR</a:t>
                          </a:r>
                          <a:endParaRPr lang="it-IT" sz="180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2,507</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rPr>
                            <a:t>Eur/trip</a:t>
                          </a:r>
                          <a:endParaRPr lang="it-IT" sz="1800" dirty="0">
                            <a:effectLst/>
                            <a:latin typeface="Times New Roman" panose="02020603050405020304" pitchFamily="18"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666802466"/>
                      </a:ext>
                    </a:extLst>
                  </a:tr>
                </a:tbl>
              </a:graphicData>
            </a:graphic>
          </p:graphicFrame>
        </mc:Fallback>
      </mc:AlternateContent>
      <p:sp>
        <p:nvSpPr>
          <p:cNvPr id="18" name="Rettangolo 17">
            <a:extLst>
              <a:ext uri="{FF2B5EF4-FFF2-40B4-BE49-F238E27FC236}">
                <a16:creationId xmlns:a16="http://schemas.microsoft.com/office/drawing/2014/main" id="{54F314D2-F4EA-2BC5-45C4-56F10B620648}"/>
              </a:ext>
            </a:extLst>
          </p:cNvPr>
          <p:cNvSpPr/>
          <p:nvPr/>
        </p:nvSpPr>
        <p:spPr>
          <a:xfrm>
            <a:off x="12462402" y="4495725"/>
            <a:ext cx="5143500" cy="2590798"/>
          </a:xfrm>
          <a:prstGeom prst="rect">
            <a:avLst/>
          </a:prstGeom>
          <a:noFill/>
          <a:ln w="38100">
            <a:solidFill>
              <a:srgbClr val="004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id="{7C7766F9-796D-6DF3-3245-6FA109ADADA6}"/>
              </a:ext>
            </a:extLst>
          </p:cNvPr>
          <p:cNvSpPr txBox="1"/>
          <p:nvPr/>
        </p:nvSpPr>
        <p:spPr>
          <a:xfrm>
            <a:off x="13792200" y="5498736"/>
            <a:ext cx="4957594" cy="584775"/>
          </a:xfrm>
          <a:prstGeom prst="rect">
            <a:avLst/>
          </a:prstGeom>
          <a:noFill/>
        </p:spPr>
        <p:txBody>
          <a:bodyPr wrap="square" rtlCol="0">
            <a:spAutoFit/>
          </a:bodyPr>
          <a:lstStyle/>
          <a:p>
            <a:r>
              <a:rPr lang="it-IT" sz="3200" b="1" dirty="0">
                <a:latin typeface="Arial" panose="020B0604020202020204" pitchFamily="34" charset="0"/>
                <a:cs typeface="Arial" panose="020B0604020202020204" pitchFamily="34" charset="0"/>
              </a:rPr>
              <a:t>Model Inputs</a:t>
            </a:r>
          </a:p>
        </p:txBody>
      </p:sp>
      <p:grpSp>
        <p:nvGrpSpPr>
          <p:cNvPr id="20" name="Group 10">
            <a:extLst>
              <a:ext uri="{FF2B5EF4-FFF2-40B4-BE49-F238E27FC236}">
                <a16:creationId xmlns:a16="http://schemas.microsoft.com/office/drawing/2014/main" id="{B0B1633B-9070-B31A-1603-AC088C576D5F}"/>
              </a:ext>
            </a:extLst>
          </p:cNvPr>
          <p:cNvGrpSpPr/>
          <p:nvPr/>
        </p:nvGrpSpPr>
        <p:grpSpPr>
          <a:xfrm>
            <a:off x="18059399" y="4545589"/>
            <a:ext cx="251353" cy="5758688"/>
            <a:chOff x="0" y="-59480"/>
            <a:chExt cx="812800" cy="2570345"/>
          </a:xfrm>
          <a:solidFill>
            <a:srgbClr val="004494"/>
          </a:solidFill>
        </p:grpSpPr>
        <p:sp>
          <p:nvSpPr>
            <p:cNvPr id="21" name="Freeform 11">
              <a:extLst>
                <a:ext uri="{FF2B5EF4-FFF2-40B4-BE49-F238E27FC236}">
                  <a16:creationId xmlns:a16="http://schemas.microsoft.com/office/drawing/2014/main" id="{85AE2F26-F526-423D-7220-0E954E2E2638}"/>
                </a:ext>
              </a:extLst>
            </p:cNvPr>
            <p:cNvSpPr/>
            <p:nvPr/>
          </p:nvSpPr>
          <p:spPr>
            <a:xfrm>
              <a:off x="0" y="0"/>
              <a:ext cx="812800" cy="2510865"/>
            </a:xfrm>
            <a:custGeom>
              <a:avLst/>
              <a:gdLst/>
              <a:ahLst/>
              <a:cxnLst/>
              <a:rect l="l" t="t" r="r" b="b"/>
              <a:pathLst>
                <a:path w="812800" h="2510865">
                  <a:moveTo>
                    <a:pt x="0" y="0"/>
                  </a:moveTo>
                  <a:lnTo>
                    <a:pt x="812800" y="0"/>
                  </a:lnTo>
                  <a:lnTo>
                    <a:pt x="812800" y="2510865"/>
                  </a:lnTo>
                  <a:lnTo>
                    <a:pt x="0" y="2510865"/>
                  </a:lnTo>
                  <a:close/>
                </a:path>
              </a:pathLst>
            </a:custGeom>
            <a:grpFill/>
          </p:spPr>
          <p:txBody>
            <a:bodyPr/>
            <a:lstStyle/>
            <a:p>
              <a:endParaRPr lang="it-IT">
                <a:highlight>
                  <a:srgbClr val="004494"/>
                </a:highlight>
              </a:endParaRPr>
            </a:p>
          </p:txBody>
        </p:sp>
        <p:sp>
          <p:nvSpPr>
            <p:cNvPr id="22" name="TextBox 12">
              <a:extLst>
                <a:ext uri="{FF2B5EF4-FFF2-40B4-BE49-F238E27FC236}">
                  <a16:creationId xmlns:a16="http://schemas.microsoft.com/office/drawing/2014/main" id="{477F1181-4898-32E7-7B9F-7CCDB60ABE45}"/>
                </a:ext>
              </a:extLst>
            </p:cNvPr>
            <p:cNvSpPr txBox="1"/>
            <p:nvPr/>
          </p:nvSpPr>
          <p:spPr>
            <a:xfrm>
              <a:off x="46987" y="-59480"/>
              <a:ext cx="765813" cy="2394963"/>
            </a:xfrm>
            <a:prstGeom prst="rect">
              <a:avLst/>
            </a:prstGeom>
            <a:grpFill/>
          </p:spPr>
          <p:txBody>
            <a:bodyPr lIns="50800" tIns="50800" rIns="50800" bIns="50800" rtlCol="0" anchor="ctr"/>
            <a:lstStyle/>
            <a:p>
              <a:pPr algn="ctr">
                <a:lnSpc>
                  <a:spcPts val="2659"/>
                </a:lnSpc>
              </a:pPr>
              <a:endParaRPr>
                <a:highlight>
                  <a:srgbClr val="004494"/>
                </a:highlight>
              </a:endParaRPr>
            </a:p>
          </p:txBody>
        </p:sp>
      </p:grpSp>
      <p:sp>
        <p:nvSpPr>
          <p:cNvPr id="23" name="TextBox 12">
            <a:extLst>
              <a:ext uri="{FF2B5EF4-FFF2-40B4-BE49-F238E27FC236}">
                <a16:creationId xmlns:a16="http://schemas.microsoft.com/office/drawing/2014/main" id="{9A9CCEA7-C16E-0E4C-6C15-254E9D72EF42}"/>
              </a:ext>
            </a:extLst>
          </p:cNvPr>
          <p:cNvSpPr txBox="1"/>
          <p:nvPr/>
        </p:nvSpPr>
        <p:spPr>
          <a:xfrm>
            <a:off x="12309928" y="7621773"/>
            <a:ext cx="6000824" cy="2682503"/>
          </a:xfrm>
          <a:prstGeom prst="rect">
            <a:avLst/>
          </a:prstGeom>
          <a:solidFill>
            <a:srgbClr val="004494"/>
          </a:solidFill>
        </p:spPr>
        <p:txBody>
          <a:bodyPr lIns="50800" tIns="50800" rIns="50800" bIns="50800" rtlCol="0" anchor="ctr"/>
          <a:lstStyle/>
          <a:p>
            <a:pPr algn="ctr">
              <a:lnSpc>
                <a:spcPts val="2659"/>
              </a:lnSpc>
            </a:pPr>
            <a:endParaRPr>
              <a:highlight>
                <a:srgbClr val="004494"/>
              </a:highlight>
            </a:endParaRPr>
          </a:p>
        </p:txBody>
      </p:sp>
      <mc:AlternateContent xmlns:mc="http://schemas.openxmlformats.org/markup-compatibility/2006" xmlns:a14="http://schemas.microsoft.com/office/drawing/2010/main">
        <mc:Choice Requires="a14">
          <p:graphicFrame>
            <p:nvGraphicFramePr>
              <p:cNvPr id="2" name="Tabella 1">
                <a:extLst>
                  <a:ext uri="{FF2B5EF4-FFF2-40B4-BE49-F238E27FC236}">
                    <a16:creationId xmlns:a16="http://schemas.microsoft.com/office/drawing/2014/main" id="{539E947C-5772-A5AE-D983-B1C588F779C1}"/>
                  </a:ext>
                </a:extLst>
              </p:cNvPr>
              <p:cNvGraphicFramePr>
                <a:graphicFrameLocks noGrp="1"/>
              </p:cNvGraphicFramePr>
              <p:nvPr>
                <p:extLst>
                  <p:ext uri="{D42A27DB-BD31-4B8C-83A1-F6EECF244321}">
                    <p14:modId xmlns:p14="http://schemas.microsoft.com/office/powerpoint/2010/main" val="3855247975"/>
                  </p:ext>
                </p:extLst>
              </p:nvPr>
            </p:nvGraphicFramePr>
            <p:xfrm>
              <a:off x="765725" y="192722"/>
              <a:ext cx="10969074" cy="9901555"/>
            </p:xfrm>
            <a:graphic>
              <a:graphicData uri="http://schemas.openxmlformats.org/drawingml/2006/table">
                <a:tbl>
                  <a:tblPr firstRow="1" firstCol="1" bandRow="1">
                    <a:tableStyleId>{B301B821-A1FF-4177-AEE7-76D212191A09}</a:tableStyleId>
                  </a:tblPr>
                  <a:tblGrid>
                    <a:gridCol w="2974075">
                      <a:extLst>
                        <a:ext uri="{9D8B030D-6E8A-4147-A177-3AD203B41FA5}">
                          <a16:colId xmlns:a16="http://schemas.microsoft.com/office/drawing/2014/main" val="1096012858"/>
                        </a:ext>
                      </a:extLst>
                    </a:gridCol>
                    <a:gridCol w="2769657">
                      <a:extLst>
                        <a:ext uri="{9D8B030D-6E8A-4147-A177-3AD203B41FA5}">
                          <a16:colId xmlns:a16="http://schemas.microsoft.com/office/drawing/2014/main" val="1423147044"/>
                        </a:ext>
                      </a:extLst>
                    </a:gridCol>
                    <a:gridCol w="2745611">
                      <a:extLst>
                        <a:ext uri="{9D8B030D-6E8A-4147-A177-3AD203B41FA5}">
                          <a16:colId xmlns:a16="http://schemas.microsoft.com/office/drawing/2014/main" val="155343077"/>
                        </a:ext>
                      </a:extLst>
                    </a:gridCol>
                    <a:gridCol w="2479731">
                      <a:extLst>
                        <a:ext uri="{9D8B030D-6E8A-4147-A177-3AD203B41FA5}">
                          <a16:colId xmlns:a16="http://schemas.microsoft.com/office/drawing/2014/main" val="1065334490"/>
                        </a:ext>
                      </a:extLst>
                    </a:gridCol>
                  </a:tblGrid>
                  <a:tr h="740562">
                    <a:tc gridSpan="2">
                      <a:txBody>
                        <a:bodyPr/>
                        <a:lstStyle/>
                        <a:p>
                          <a:pPr indent="180340" algn="ctr">
                            <a:lnSpc>
                              <a:spcPct val="150000"/>
                            </a:lnSpc>
                          </a:pPr>
                          <a:r>
                            <a:rPr lang="it-IT" sz="1800" dirty="0" err="1">
                              <a:effectLst/>
                              <a:latin typeface="Arial" panose="020B0604020202020204" pitchFamily="34" charset="0"/>
                              <a:cs typeface="Arial" panose="020B0604020202020204" pitchFamily="34" charset="0"/>
                            </a:rPr>
                            <a:t>Variables</a:t>
                          </a:r>
                          <a:endParaRPr lang="it-IT" sz="1800" dirty="0">
                            <a:effectLst/>
                            <a:latin typeface="Arial" panose="020B0604020202020204" pitchFamily="34" charset="0"/>
                            <a:cs typeface="Arial" panose="020B0604020202020204" pitchFamily="34" charset="0"/>
                          </a:endParaRPr>
                        </a:p>
                        <a:p>
                          <a:pPr indent="180340" algn="ctr">
                            <a:lnSpc>
                              <a:spcPct val="150000"/>
                            </a:lnSpc>
                          </a:pPr>
                          <a:r>
                            <a:rPr lang="it-IT" sz="1800" dirty="0">
                              <a:effectLst/>
                              <a:latin typeface="Arial" panose="020B0604020202020204" pitchFamily="34" charset="0"/>
                              <a:cs typeface="Arial" panose="020B0604020202020204" pitchFamily="34" charset="0"/>
                            </a:rPr>
                            <a:t> </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hMerge="1">
                      <a:txBody>
                        <a:bodyPr/>
                        <a:lstStyle/>
                        <a:p>
                          <a:endParaRPr lang="it-IT"/>
                        </a:p>
                      </a:txBody>
                      <a:tcP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Value</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Unit of measure</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152864011"/>
                      </a:ext>
                    </a:extLst>
                  </a:tr>
                  <a:tr h="39464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𝑇</m:t>
                                    </m:r>
                                  </m:e>
                                  <m:sub>
                                    <m:r>
                                      <a:rPr lang="it-IT" sz="1800">
                                        <a:effectLst/>
                                        <a:latin typeface="Cambria Math" panose="02040503050406030204" pitchFamily="18" charset="0"/>
                                      </a:rPr>
                                      <m:t>h</m:t>
                                    </m:r>
                                  </m:sub>
                                </m:sSub>
                              </m:oMath>
                            </m:oMathPara>
                          </a14:m>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a:effectLst/>
                              <a:latin typeface="Arial" panose="020B0604020202020204" pitchFamily="34" charset="0"/>
                              <a:cs typeface="Arial" panose="020B0604020202020204" pitchFamily="34" charset="0"/>
                            </a:rPr>
                            <a:t>Travel time of the HSR</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80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min</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071602930"/>
                      </a:ext>
                    </a:extLst>
                  </a:tr>
                  <a:tr h="39464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𝑇</m:t>
                                    </m:r>
                                  </m:e>
                                  <m:sub>
                                    <m:r>
                                      <a:rPr lang="it-IT" sz="1800">
                                        <a:effectLst/>
                                        <a:latin typeface="Cambria Math" panose="02040503050406030204" pitchFamily="18" charset="0"/>
                                      </a:rPr>
                                      <m:t>𝑎</m:t>
                                    </m:r>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Travel time of the Air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121</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min</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078694908"/>
                      </a:ext>
                    </a:extLst>
                  </a:tr>
                  <a:tr h="39464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𝜃</m:t>
                                    </m:r>
                                  </m:e>
                                  <m:sub>
                                    <m:r>
                                      <a:rPr lang="it-IT" sz="1800">
                                        <a:effectLst/>
                                        <a:latin typeface="Cambria Math" panose="02040503050406030204" pitchFamily="18" charset="0"/>
                                      </a:rPr>
                                      <m:t>𝑙</m:t>
                                    </m:r>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Lower VOT </a:t>
                          </a:r>
                          <a:r>
                            <a:rPr lang="it-IT" sz="1800" dirty="0" err="1">
                              <a:effectLst/>
                              <a:latin typeface="Arial" panose="020B0604020202020204" pitchFamily="34" charset="0"/>
                              <a:cs typeface="Arial" panose="020B0604020202020204" pitchFamily="34" charset="0"/>
                            </a:rPr>
                            <a:t>value</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1</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Euro/h</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4230908164"/>
                      </a:ext>
                    </a:extLst>
                  </a:tr>
                  <a:tr h="39464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𝜃</m:t>
                                    </m:r>
                                  </m:e>
                                  <m:sub>
                                    <m:r>
                                      <a:rPr lang="it-IT" sz="1800">
                                        <a:effectLst/>
                                        <a:latin typeface="Cambria Math" panose="02040503050406030204" pitchFamily="18" charset="0"/>
                                      </a:rPr>
                                      <m:t>𝑢</m:t>
                                    </m:r>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Upper VOT </a:t>
                          </a:r>
                          <a:r>
                            <a:rPr lang="it-IT" sz="1800" dirty="0" err="1">
                              <a:effectLst/>
                              <a:latin typeface="Arial" panose="020B0604020202020204" pitchFamily="34" charset="0"/>
                              <a:cs typeface="Arial" panose="020B0604020202020204" pitchFamily="34" charset="0"/>
                            </a:rPr>
                            <a:t>value</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70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Euro/h</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903497628"/>
                      </a:ext>
                    </a:extLst>
                  </a:tr>
                  <a:tr h="74056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𝐷</m:t>
                                    </m:r>
                                  </m:e>
                                  <m:sub>
                                    <m:r>
                                      <a:rPr lang="it-IT" sz="1800">
                                        <a:effectLst/>
                                        <a:latin typeface="Cambria Math" panose="02040503050406030204" pitchFamily="18" charset="0"/>
                                      </a:rPr>
                                      <m:t>𝑡</m:t>
                                    </m:r>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Total demand between OD pair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1,000 – 10,000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trips/day</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585317020"/>
                      </a:ext>
                    </a:extLst>
                  </a:tr>
                  <a:tr h="433375">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𝑓</m:t>
                                    </m:r>
                                  </m:e>
                                  <m:sub>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𝑎</m:t>
                                        </m:r>
                                      </m:e>
                                      <m:sub>
                                        <m:r>
                                          <a:rPr lang="it-IT" sz="1800">
                                            <a:effectLst/>
                                            <a:latin typeface="Cambria Math" panose="02040503050406030204" pitchFamily="18" charset="0"/>
                                          </a:rPr>
                                          <m:t>𝑚𝑖𝑛</m:t>
                                        </m:r>
                                      </m:sub>
                                    </m:sSub>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rowSpan="8">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Set of strategies in terms of fares and frequencies for the two players</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rowSpan="4">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36124402"/>
                      </a:ext>
                    </a:extLst>
                  </a:tr>
                  <a:tr h="416688">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acc>
                                  <m:accPr>
                                    <m:chr m:val="̂"/>
                                    <m:ctrlPr>
                                      <a:rPr lang="it-IT" sz="1800" i="1">
                                        <a:effectLst/>
                                        <a:latin typeface="Cambria Math" panose="02040503050406030204" pitchFamily="18" charset="0"/>
                                      </a:rPr>
                                    </m:ctrlPr>
                                  </m:accPr>
                                  <m:e>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𝑓</m:t>
                                        </m:r>
                                      </m:e>
                                      <m:sub>
                                        <m:r>
                                          <a:rPr lang="it-IT" sz="1800">
                                            <a:effectLst/>
                                            <a:latin typeface="Cambria Math" panose="02040503050406030204" pitchFamily="18" charset="0"/>
                                          </a:rPr>
                                          <m:t>𝑎</m:t>
                                        </m:r>
                                      </m:sub>
                                    </m:sSub>
                                  </m:e>
                                </m:acc>
                              </m:oMath>
                            </m:oMathPara>
                          </a14:m>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40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274698903"/>
                      </a:ext>
                    </a:extLst>
                  </a:tr>
                  <a:tr h="433375">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𝑓</m:t>
                                    </m:r>
                                  </m:e>
                                  <m:sub>
                                    <m:sSub>
                                      <m:sSubPr>
                                        <m:ctrlPr>
                                          <a:rPr lang="it-IT" sz="1800" i="1">
                                            <a:effectLst/>
                                            <a:latin typeface="Cambria Math" panose="02040503050406030204" pitchFamily="18" charset="0"/>
                                          </a:rPr>
                                        </m:ctrlPr>
                                      </m:sSubPr>
                                      <m:e>
                                        <m:r>
                                          <a:rPr lang="en-US" sz="1800">
                                            <a:effectLst/>
                                            <a:latin typeface="Cambria Math" panose="02040503050406030204" pitchFamily="18" charset="0"/>
                                          </a:rPr>
                                          <m:t>h</m:t>
                                        </m:r>
                                      </m:e>
                                      <m:sub>
                                        <m:r>
                                          <a:rPr lang="it-IT" sz="1800">
                                            <a:effectLst/>
                                            <a:latin typeface="Cambria Math" panose="02040503050406030204" pitchFamily="18" charset="0"/>
                                          </a:rPr>
                                          <m:t>𝑚𝑖𝑛</m:t>
                                        </m:r>
                                      </m:sub>
                                    </m:sSub>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2080474501"/>
                      </a:ext>
                    </a:extLst>
                  </a:tr>
                  <a:tr h="416688">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acc>
                                  <m:accPr>
                                    <m:chr m:val="̂"/>
                                    <m:ctrlPr>
                                      <a:rPr lang="it-IT" sz="1800" i="1">
                                        <a:effectLst/>
                                        <a:latin typeface="Cambria Math" panose="02040503050406030204" pitchFamily="18" charset="0"/>
                                      </a:rPr>
                                    </m:ctrlPr>
                                  </m:accPr>
                                  <m:e>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𝑓</m:t>
                                        </m:r>
                                      </m:e>
                                      <m:sub>
                                        <m:r>
                                          <a:rPr lang="en-US" sz="1800">
                                            <a:effectLst/>
                                            <a:latin typeface="Cambria Math" panose="02040503050406030204" pitchFamily="18" charset="0"/>
                                          </a:rPr>
                                          <m:t>h</m:t>
                                        </m:r>
                                      </m:sub>
                                    </m:sSub>
                                  </m:e>
                                </m:acc>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dirty="0">
                              <a:effectLst/>
                              <a:latin typeface="Arial" panose="020B0604020202020204" pitchFamily="34" charset="0"/>
                              <a:ea typeface="Calibri" panose="020F0502020204030204" pitchFamily="34" charset="0"/>
                              <a:cs typeface="Arial" panose="020B0604020202020204" pitchFamily="34" charset="0"/>
                            </a:rPr>
                            <a:t>100</a:t>
                          </a:r>
                        </a:p>
                      </a:txBody>
                      <a:tcPr marL="36361" marR="36361" marT="0" marB="0" anchor="ctr"/>
                    </a:tc>
                    <a:tc vMerge="1">
                      <a:txBody>
                        <a:bodyPr/>
                        <a:lstStyle/>
                        <a:p>
                          <a:endParaRPr lang="it-IT"/>
                        </a:p>
                      </a:txBody>
                      <a:tcPr/>
                    </a:tc>
                    <a:extLst>
                      <a:ext uri="{0D108BD9-81ED-4DB2-BD59-A6C34878D82A}">
                        <a16:rowId xmlns:a16="http://schemas.microsoft.com/office/drawing/2014/main" val="4051682185"/>
                      </a:ext>
                    </a:extLst>
                  </a:tr>
                  <a:tr h="433375">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𝐹</m:t>
                                    </m:r>
                                  </m:e>
                                  <m:sub>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𝑎</m:t>
                                        </m:r>
                                      </m:e>
                                      <m:sub>
                                        <m:r>
                                          <a:rPr lang="it-IT" sz="1800">
                                            <a:effectLst/>
                                            <a:latin typeface="Cambria Math" panose="02040503050406030204" pitchFamily="18" charset="0"/>
                                          </a:rPr>
                                          <m:t>𝑚𝑖𝑛</m:t>
                                        </m:r>
                                      </m:sub>
                                    </m:sSub>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rowSpan="4">
                      <a:txBody>
                        <a:bodyPr/>
                        <a:lstStyle/>
                        <a:p>
                          <a:pPr indent="180340" algn="ctr">
                            <a:lnSpc>
                              <a:spcPct val="150000"/>
                            </a:lnSpc>
                          </a:pPr>
                          <a:r>
                            <a:rPr lang="it-IT" sz="1800">
                              <a:effectLst/>
                              <a:latin typeface="Arial" panose="020B0604020202020204" pitchFamily="34" charset="0"/>
                              <a:cs typeface="Arial" panose="020B0604020202020204" pitchFamily="34" charset="0"/>
                            </a:rPr>
                            <a:t>trips/day</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815485954"/>
                      </a:ext>
                    </a:extLst>
                  </a:tr>
                  <a:tr h="405238">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acc>
                                  <m:accPr>
                                    <m:chr m:val="̂"/>
                                    <m:ctrlPr>
                                      <a:rPr lang="it-IT" sz="1800" i="1">
                                        <a:effectLst/>
                                        <a:latin typeface="Cambria Math" panose="02040503050406030204" pitchFamily="18" charset="0"/>
                                      </a:rPr>
                                    </m:ctrlPr>
                                  </m:accPr>
                                  <m:e>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𝐹</m:t>
                                        </m:r>
                                      </m:e>
                                      <m:sub>
                                        <m:r>
                                          <a:rPr lang="it-IT" sz="1800">
                                            <a:effectLst/>
                                            <a:latin typeface="Cambria Math" panose="02040503050406030204" pitchFamily="18" charset="0"/>
                                          </a:rPr>
                                          <m:t>𝑎</m:t>
                                        </m:r>
                                      </m:sub>
                                    </m:sSub>
                                  </m:e>
                                </m:acc>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dirty="0">
                              <a:effectLst/>
                              <a:latin typeface="Arial" panose="020B0604020202020204" pitchFamily="34" charset="0"/>
                              <a:ea typeface="Calibri" panose="020F0502020204030204" pitchFamily="34" charset="0"/>
                              <a:cs typeface="Arial" panose="020B0604020202020204" pitchFamily="34" charset="0"/>
                            </a:rPr>
                            <a:t>9</a:t>
                          </a:r>
                        </a:p>
                      </a:txBody>
                      <a:tcPr marL="36361" marR="36361" marT="0" marB="0" anchor="ctr"/>
                    </a:tc>
                    <a:tc vMerge="1">
                      <a:txBody>
                        <a:bodyPr/>
                        <a:lstStyle/>
                        <a:p>
                          <a:endParaRPr lang="it-IT"/>
                        </a:p>
                      </a:txBody>
                      <a:tcPr/>
                    </a:tc>
                    <a:extLst>
                      <a:ext uri="{0D108BD9-81ED-4DB2-BD59-A6C34878D82A}">
                        <a16:rowId xmlns:a16="http://schemas.microsoft.com/office/drawing/2014/main" val="1030711665"/>
                      </a:ext>
                    </a:extLst>
                  </a:tr>
                  <a:tr h="433375">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𝐹</m:t>
                                    </m:r>
                                  </m:e>
                                  <m:sub>
                                    <m:sSub>
                                      <m:sSubPr>
                                        <m:ctrlPr>
                                          <a:rPr lang="it-IT" sz="1800" i="1">
                                            <a:effectLst/>
                                            <a:latin typeface="Cambria Math" panose="02040503050406030204" pitchFamily="18" charset="0"/>
                                          </a:rPr>
                                        </m:ctrlPr>
                                      </m:sSubPr>
                                      <m:e>
                                        <m:r>
                                          <a:rPr lang="en-US" sz="1800">
                                            <a:effectLst/>
                                            <a:latin typeface="Cambria Math" panose="02040503050406030204" pitchFamily="18" charset="0"/>
                                          </a:rPr>
                                          <m:t>h</m:t>
                                        </m:r>
                                      </m:e>
                                      <m:sub>
                                        <m:r>
                                          <a:rPr lang="it-IT" sz="1800">
                                            <a:effectLst/>
                                            <a:latin typeface="Cambria Math" panose="02040503050406030204" pitchFamily="18" charset="0"/>
                                          </a:rPr>
                                          <m:t>𝑚𝑖𝑛</m:t>
                                        </m:r>
                                      </m:sub>
                                    </m:sSub>
                                  </m:sub>
                                </m:sSub>
                              </m:oMath>
                            </m:oMathPara>
                          </a14:m>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2993895293"/>
                      </a:ext>
                    </a:extLst>
                  </a:tr>
                  <a:tr h="404873">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acc>
                                  <m:accPr>
                                    <m:chr m:val="̂"/>
                                    <m:ctrlPr>
                                      <a:rPr lang="it-IT" sz="1800" i="1">
                                        <a:effectLst/>
                                        <a:latin typeface="Cambria Math" panose="02040503050406030204" pitchFamily="18" charset="0"/>
                                      </a:rPr>
                                    </m:ctrlPr>
                                  </m:accPr>
                                  <m:e>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𝐹</m:t>
                                        </m:r>
                                      </m:e>
                                      <m:sub>
                                        <m:r>
                                          <a:rPr lang="en-US" sz="1800">
                                            <a:effectLst/>
                                            <a:latin typeface="Cambria Math" panose="02040503050406030204" pitchFamily="18" charset="0"/>
                                          </a:rPr>
                                          <m:t>h</m:t>
                                        </m:r>
                                      </m:sub>
                                    </m:sSub>
                                  </m:e>
                                </m:acc>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tc>
                      <a:txBody>
                        <a:bodyPr/>
                        <a:lstStyle/>
                        <a:p>
                          <a:pPr indent="180340" algn="ctr">
                            <a:lnSpc>
                              <a:spcPct val="150000"/>
                            </a:lnSpc>
                          </a:pPr>
                          <a:r>
                            <a:rPr lang="it-IT" sz="1800" dirty="0">
                              <a:effectLst/>
                              <a:latin typeface="Arial" panose="020B0604020202020204" pitchFamily="34" charset="0"/>
                              <a:ea typeface="Calibri" panose="020F0502020204030204" pitchFamily="34" charset="0"/>
                              <a:cs typeface="Arial" panose="020B0604020202020204" pitchFamily="34" charset="0"/>
                            </a:rPr>
                            <a:t>7</a:t>
                          </a:r>
                        </a:p>
                      </a:txBody>
                      <a:tcPr marL="36361" marR="36361" marT="0" marB="0" anchor="ctr"/>
                    </a:tc>
                    <a:tc vMerge="1">
                      <a:txBody>
                        <a:bodyPr/>
                        <a:lstStyle/>
                        <a:p>
                          <a:endParaRPr lang="it-IT"/>
                        </a:p>
                      </a:txBody>
                      <a:tcPr/>
                    </a:tc>
                    <a:extLst>
                      <a:ext uri="{0D108BD9-81ED-4DB2-BD59-A6C34878D82A}">
                        <a16:rowId xmlns:a16="http://schemas.microsoft.com/office/drawing/2014/main" val="1752252772"/>
                      </a:ext>
                    </a:extLst>
                  </a:tr>
                  <a:tr h="39464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𝐾</m:t>
                                    </m:r>
                                  </m:e>
                                  <m:sub>
                                    <m:r>
                                      <a:rPr lang="it-IT" sz="1800">
                                        <a:effectLst/>
                                        <a:latin typeface="Cambria Math" panose="02040503050406030204" pitchFamily="18" charset="0"/>
                                      </a:rPr>
                                      <m:t>h</m:t>
                                    </m:r>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HSR Load </a:t>
                          </a:r>
                          <a:r>
                            <a:rPr lang="it-IT" sz="1800" dirty="0" err="1">
                              <a:effectLst/>
                              <a:latin typeface="Arial" panose="020B0604020202020204" pitchFamily="34" charset="0"/>
                              <a:cs typeface="Arial" panose="020B0604020202020204" pitchFamily="34" charset="0"/>
                            </a:rPr>
                            <a:t>Factor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457</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Passengers/train</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256767371"/>
                      </a:ext>
                    </a:extLst>
                  </a:tr>
                  <a:tr h="39464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𝐾</m:t>
                                    </m:r>
                                  </m:e>
                                  <m:sub>
                                    <m:r>
                                      <a:rPr lang="it-IT" sz="1800">
                                        <a:effectLst/>
                                        <a:latin typeface="Cambria Math" panose="02040503050406030204" pitchFamily="18" charset="0"/>
                                      </a:rPr>
                                      <m:t>𝑎</m:t>
                                    </m:r>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Air Load </a:t>
                          </a:r>
                          <a:r>
                            <a:rPr lang="it-IT" sz="1800" dirty="0" err="1">
                              <a:effectLst/>
                              <a:latin typeface="Arial" panose="020B0604020202020204" pitchFamily="34" charset="0"/>
                              <a:cs typeface="Arial" panose="020B0604020202020204" pitchFamily="34" charset="0"/>
                            </a:rPr>
                            <a:t>Factor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180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Passengers/plane</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395103195"/>
                      </a:ext>
                    </a:extLst>
                  </a:tr>
                  <a:tr h="74056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𝑐</m:t>
                                    </m:r>
                                  </m:e>
                                  <m:sub>
                                    <m:r>
                                      <a:rPr lang="it-IT" sz="1800">
                                        <a:effectLst/>
                                        <a:latin typeface="Cambria Math" panose="02040503050406030204" pitchFamily="18" charset="0"/>
                                      </a:rPr>
                                      <m:t>𝑎</m:t>
                                    </m:r>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Operational costs of the Air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2,291</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a:t>
                          </a:r>
                          <a:r>
                            <a:rPr lang="it-IT" sz="1800" dirty="0" err="1">
                              <a:effectLst/>
                              <a:latin typeface="Arial" panose="020B0604020202020204" pitchFamily="34" charset="0"/>
                              <a:cs typeface="Arial" panose="020B0604020202020204" pitchFamily="34" charset="0"/>
                            </a:rPr>
                            <a:t>flight</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232959125"/>
                      </a:ext>
                    </a:extLst>
                  </a:tr>
                  <a:tr h="39464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𝐶</m:t>
                                    </m:r>
                                  </m:e>
                                  <m:sub>
                                    <m:r>
                                      <a:rPr lang="it-IT" sz="1800">
                                        <a:effectLst/>
                                        <a:latin typeface="Cambria Math" panose="02040503050406030204" pitchFamily="18" charset="0"/>
                                      </a:rPr>
                                      <m:t>𝑎</m:t>
                                    </m:r>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Access charge of the Air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958</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a:t>
                          </a:r>
                          <a:r>
                            <a:rPr lang="it-IT" sz="1800" dirty="0" err="1">
                              <a:effectLst/>
                              <a:latin typeface="Arial" panose="020B0604020202020204" pitchFamily="34" charset="0"/>
                              <a:cs typeface="Arial" panose="020B0604020202020204" pitchFamily="34" charset="0"/>
                            </a:rPr>
                            <a:t>flight</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115374578"/>
                      </a:ext>
                    </a:extLst>
                  </a:tr>
                  <a:tr h="74056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𝑐</m:t>
                                    </m:r>
                                  </m:e>
                                  <m:sub>
                                    <m:r>
                                      <a:rPr lang="it-IT" sz="1800">
                                        <a:effectLst/>
                                        <a:latin typeface="Cambria Math" panose="02040503050406030204" pitchFamily="18" charset="0"/>
                                      </a:rPr>
                                      <m:t>h</m:t>
                                    </m:r>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Operational costs of the HSR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7,857</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Euro/trip</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518831710"/>
                      </a:ext>
                    </a:extLst>
                  </a:tr>
                  <a:tr h="394642">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1800" i="1">
                                        <a:effectLst/>
                                        <a:latin typeface="Cambria Math" panose="02040503050406030204" pitchFamily="18" charset="0"/>
                                      </a:rPr>
                                    </m:ctrlPr>
                                  </m:sSubPr>
                                  <m:e>
                                    <m:r>
                                      <a:rPr lang="it-IT" sz="1800">
                                        <a:effectLst/>
                                        <a:latin typeface="Cambria Math" panose="02040503050406030204" pitchFamily="18" charset="0"/>
                                      </a:rPr>
                                      <m:t>𝐶</m:t>
                                    </m:r>
                                  </m:e>
                                  <m:sub>
                                    <m:r>
                                      <a:rPr lang="it-IT" sz="1800">
                                        <a:effectLst/>
                                        <a:latin typeface="Cambria Math" panose="02040503050406030204" pitchFamily="18" charset="0"/>
                                      </a:rPr>
                                      <m:t>h</m:t>
                                    </m:r>
                                  </m:sub>
                                </m:sSub>
                              </m:oMath>
                            </m:oMathPara>
                          </a14:m>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Access </a:t>
                          </a:r>
                          <a:r>
                            <a:rPr lang="it-IT" sz="1800" dirty="0" err="1">
                              <a:effectLst/>
                              <a:latin typeface="Arial" panose="020B0604020202020204" pitchFamily="34" charset="0"/>
                              <a:cs typeface="Arial" panose="020B0604020202020204" pitchFamily="34" charset="0"/>
                            </a:rPr>
                            <a:t>charge</a:t>
                          </a:r>
                          <a:r>
                            <a:rPr lang="it-IT" sz="1800" dirty="0">
                              <a:effectLst/>
                              <a:latin typeface="Arial" panose="020B0604020202020204" pitchFamily="34" charset="0"/>
                              <a:cs typeface="Arial" panose="020B0604020202020204" pitchFamily="34" charset="0"/>
                            </a:rPr>
                            <a:t> of HSR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1,086</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Euro/trip</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731382103"/>
                      </a:ext>
                    </a:extLst>
                  </a:tr>
                </a:tbl>
              </a:graphicData>
            </a:graphic>
          </p:graphicFrame>
        </mc:Choice>
        <mc:Fallback xmlns="">
          <p:graphicFrame>
            <p:nvGraphicFramePr>
              <p:cNvPr id="2" name="Tabella 1">
                <a:extLst>
                  <a:ext uri="{FF2B5EF4-FFF2-40B4-BE49-F238E27FC236}">
                    <a16:creationId xmlns:a16="http://schemas.microsoft.com/office/drawing/2014/main" id="{539E947C-5772-A5AE-D983-B1C588F779C1}"/>
                  </a:ext>
                </a:extLst>
              </p:cNvPr>
              <p:cNvGraphicFramePr>
                <a:graphicFrameLocks noGrp="1"/>
              </p:cNvGraphicFramePr>
              <p:nvPr>
                <p:extLst>
                  <p:ext uri="{D42A27DB-BD31-4B8C-83A1-F6EECF244321}">
                    <p14:modId xmlns:p14="http://schemas.microsoft.com/office/powerpoint/2010/main" val="3855247975"/>
                  </p:ext>
                </p:extLst>
              </p:nvPr>
            </p:nvGraphicFramePr>
            <p:xfrm>
              <a:off x="765725" y="192722"/>
              <a:ext cx="10969074" cy="9901555"/>
            </p:xfrm>
            <a:graphic>
              <a:graphicData uri="http://schemas.openxmlformats.org/drawingml/2006/table">
                <a:tbl>
                  <a:tblPr firstRow="1" firstCol="1" bandRow="1">
                    <a:tableStyleId>{B301B821-A1FF-4177-AEE7-76D212191A09}</a:tableStyleId>
                  </a:tblPr>
                  <a:tblGrid>
                    <a:gridCol w="2974075">
                      <a:extLst>
                        <a:ext uri="{9D8B030D-6E8A-4147-A177-3AD203B41FA5}">
                          <a16:colId xmlns:a16="http://schemas.microsoft.com/office/drawing/2014/main" val="1096012858"/>
                        </a:ext>
                      </a:extLst>
                    </a:gridCol>
                    <a:gridCol w="2769657">
                      <a:extLst>
                        <a:ext uri="{9D8B030D-6E8A-4147-A177-3AD203B41FA5}">
                          <a16:colId xmlns:a16="http://schemas.microsoft.com/office/drawing/2014/main" val="1423147044"/>
                        </a:ext>
                      </a:extLst>
                    </a:gridCol>
                    <a:gridCol w="2745611">
                      <a:extLst>
                        <a:ext uri="{9D8B030D-6E8A-4147-A177-3AD203B41FA5}">
                          <a16:colId xmlns:a16="http://schemas.microsoft.com/office/drawing/2014/main" val="155343077"/>
                        </a:ext>
                      </a:extLst>
                    </a:gridCol>
                    <a:gridCol w="2479731">
                      <a:extLst>
                        <a:ext uri="{9D8B030D-6E8A-4147-A177-3AD203B41FA5}">
                          <a16:colId xmlns:a16="http://schemas.microsoft.com/office/drawing/2014/main" val="1065334490"/>
                        </a:ext>
                      </a:extLst>
                    </a:gridCol>
                  </a:tblGrid>
                  <a:tr h="772160">
                    <a:tc gridSpan="2">
                      <a:txBody>
                        <a:bodyPr/>
                        <a:lstStyle/>
                        <a:p>
                          <a:pPr indent="180340" algn="ctr">
                            <a:lnSpc>
                              <a:spcPct val="150000"/>
                            </a:lnSpc>
                          </a:pPr>
                          <a:r>
                            <a:rPr lang="it-IT" sz="1800" dirty="0" err="1">
                              <a:effectLst/>
                              <a:latin typeface="Arial" panose="020B0604020202020204" pitchFamily="34" charset="0"/>
                              <a:cs typeface="Arial" panose="020B0604020202020204" pitchFamily="34" charset="0"/>
                            </a:rPr>
                            <a:t>Variables</a:t>
                          </a:r>
                          <a:endParaRPr lang="it-IT" sz="1800" dirty="0">
                            <a:effectLst/>
                            <a:latin typeface="Arial" panose="020B0604020202020204" pitchFamily="34" charset="0"/>
                            <a:cs typeface="Arial" panose="020B0604020202020204" pitchFamily="34" charset="0"/>
                          </a:endParaRPr>
                        </a:p>
                        <a:p>
                          <a:pPr indent="180340" algn="ctr">
                            <a:lnSpc>
                              <a:spcPct val="150000"/>
                            </a:lnSpc>
                          </a:pPr>
                          <a:r>
                            <a:rPr lang="it-IT" sz="1800" dirty="0">
                              <a:effectLst/>
                              <a:latin typeface="Arial" panose="020B0604020202020204" pitchFamily="34" charset="0"/>
                              <a:cs typeface="Arial" panose="020B0604020202020204" pitchFamily="34" charset="0"/>
                            </a:rPr>
                            <a:t> </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hMerge="1">
                      <a:txBody>
                        <a:bodyPr/>
                        <a:lstStyle/>
                        <a:p>
                          <a:endParaRPr lang="it-IT"/>
                        </a:p>
                      </a:txBody>
                      <a:tcP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Value</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Unit of measure</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152864011"/>
                      </a:ext>
                    </a:extLst>
                  </a:tr>
                  <a:tr h="411480">
                    <a:tc>
                      <a:txBody>
                        <a:bodyPr/>
                        <a:lstStyle/>
                        <a:p>
                          <a:endParaRPr lang="en-US"/>
                        </a:p>
                      </a:txBody>
                      <a:tcPr marL="36361" marR="36361" marT="0" marB="0" anchor="ctr">
                        <a:blipFill>
                          <a:blip r:embed="rId4"/>
                          <a:stretch>
                            <a:fillRect l="-205" t="-191045" r="-269467" b="-2165672"/>
                          </a:stretch>
                        </a:blipFill>
                      </a:tcPr>
                    </a:tc>
                    <a:tc>
                      <a:txBody>
                        <a:bodyPr/>
                        <a:lstStyle/>
                        <a:p>
                          <a:pPr indent="180340" algn="ctr">
                            <a:lnSpc>
                              <a:spcPct val="150000"/>
                            </a:lnSpc>
                          </a:pPr>
                          <a:r>
                            <a:rPr lang="en-US" sz="1800">
                              <a:effectLst/>
                              <a:latin typeface="Arial" panose="020B0604020202020204" pitchFamily="34" charset="0"/>
                              <a:cs typeface="Arial" panose="020B0604020202020204" pitchFamily="34" charset="0"/>
                            </a:rPr>
                            <a:t>Travel time of the HSR</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80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min</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3071602930"/>
                      </a:ext>
                    </a:extLst>
                  </a:tr>
                  <a:tr h="411480">
                    <a:tc>
                      <a:txBody>
                        <a:bodyPr/>
                        <a:lstStyle/>
                        <a:p>
                          <a:endParaRPr lang="en-US"/>
                        </a:p>
                      </a:txBody>
                      <a:tcPr marL="36361" marR="36361" marT="0" marB="0" anchor="ctr">
                        <a:blipFill>
                          <a:blip r:embed="rId4"/>
                          <a:stretch>
                            <a:fillRect l="-205" t="-286765" r="-269467" b="-2033824"/>
                          </a:stretch>
                        </a:blipFill>
                      </a:tcPr>
                    </a:tc>
                    <a:tc>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Travel time of the Air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121</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min</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078694908"/>
                      </a:ext>
                    </a:extLst>
                  </a:tr>
                  <a:tr h="411480">
                    <a:tc>
                      <a:txBody>
                        <a:bodyPr/>
                        <a:lstStyle/>
                        <a:p>
                          <a:endParaRPr lang="en-US"/>
                        </a:p>
                      </a:txBody>
                      <a:tcPr marL="36361" marR="36361" marT="0" marB="0" anchor="ctr">
                        <a:blipFill>
                          <a:blip r:embed="rId4"/>
                          <a:stretch>
                            <a:fillRect l="-205" t="-392537" r="-269467" b="-1964179"/>
                          </a:stretch>
                        </a:blipFill>
                      </a:tcP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Lower VOT </a:t>
                          </a:r>
                          <a:r>
                            <a:rPr lang="it-IT" sz="1800" dirty="0" err="1">
                              <a:effectLst/>
                              <a:latin typeface="Arial" panose="020B0604020202020204" pitchFamily="34" charset="0"/>
                              <a:cs typeface="Arial" panose="020B0604020202020204" pitchFamily="34" charset="0"/>
                            </a:rPr>
                            <a:t>value</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1</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Euro/h</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4230908164"/>
                      </a:ext>
                    </a:extLst>
                  </a:tr>
                  <a:tr h="411480">
                    <a:tc>
                      <a:txBody>
                        <a:bodyPr/>
                        <a:lstStyle/>
                        <a:p>
                          <a:endParaRPr lang="en-US"/>
                        </a:p>
                      </a:txBody>
                      <a:tcPr marL="36361" marR="36361" marT="0" marB="0" anchor="ctr">
                        <a:blipFill>
                          <a:blip r:embed="rId4"/>
                          <a:stretch>
                            <a:fillRect l="-205" t="-485294" r="-269467" b="-1835294"/>
                          </a:stretch>
                        </a:blipFill>
                      </a:tcP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Upper VOT </a:t>
                          </a:r>
                          <a:r>
                            <a:rPr lang="it-IT" sz="1800" dirty="0" err="1">
                              <a:effectLst/>
                              <a:latin typeface="Arial" panose="020B0604020202020204" pitchFamily="34" charset="0"/>
                              <a:cs typeface="Arial" panose="020B0604020202020204" pitchFamily="34" charset="0"/>
                            </a:rPr>
                            <a:t>value</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70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Euro/h</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903497628"/>
                      </a:ext>
                    </a:extLst>
                  </a:tr>
                  <a:tr h="772160">
                    <a:tc>
                      <a:txBody>
                        <a:bodyPr/>
                        <a:lstStyle/>
                        <a:p>
                          <a:endParaRPr lang="en-US"/>
                        </a:p>
                      </a:txBody>
                      <a:tcPr marL="36361" marR="36361" marT="0" marB="0" anchor="ctr">
                        <a:blipFill>
                          <a:blip r:embed="rId4"/>
                          <a:stretch>
                            <a:fillRect l="-205" t="-313386" r="-269467" b="-882677"/>
                          </a:stretch>
                        </a:blipFill>
                      </a:tcPr>
                    </a:tc>
                    <a:tc>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Total demand between OD pair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1,000 – 10,000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trips/day</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585317020"/>
                      </a:ext>
                    </a:extLst>
                  </a:tr>
                  <a:tr h="451866">
                    <a:tc>
                      <a:txBody>
                        <a:bodyPr/>
                        <a:lstStyle/>
                        <a:p>
                          <a:endParaRPr lang="en-US"/>
                        </a:p>
                      </a:txBody>
                      <a:tcPr marL="36361" marR="36361" marT="0" marB="0" anchor="ctr">
                        <a:blipFill>
                          <a:blip r:embed="rId4"/>
                          <a:stretch>
                            <a:fillRect l="-205" t="-709459" r="-269467" b="-1414865"/>
                          </a:stretch>
                        </a:blipFill>
                      </a:tcPr>
                    </a:tc>
                    <a:tc rowSpan="8">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Set of strategies in terms of fares and frequencies for the two players</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rowSpan="4">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36124402"/>
                      </a:ext>
                    </a:extLst>
                  </a:tr>
                  <a:tr h="434467">
                    <a:tc>
                      <a:txBody>
                        <a:bodyPr/>
                        <a:lstStyle/>
                        <a:p>
                          <a:endParaRPr lang="en-US"/>
                        </a:p>
                      </a:txBody>
                      <a:tcPr marL="36361" marR="36361" marT="0" marB="0" anchor="ctr">
                        <a:blipFill>
                          <a:blip r:embed="rId4"/>
                          <a:stretch>
                            <a:fillRect l="-205" t="-843662" r="-269467" b="-1374648"/>
                          </a:stretch>
                        </a:blipFill>
                      </a:tcPr>
                    </a:tc>
                    <a:tc vMerge="1">
                      <a:txBody>
                        <a:bodyPr/>
                        <a:lstStyle/>
                        <a:p>
                          <a:endParaRPr lang="it-IT"/>
                        </a:p>
                      </a:txBody>
                      <a:tcP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40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274698903"/>
                      </a:ext>
                    </a:extLst>
                  </a:tr>
                  <a:tr h="451866">
                    <a:tc>
                      <a:txBody>
                        <a:bodyPr/>
                        <a:lstStyle/>
                        <a:p>
                          <a:endParaRPr lang="en-US"/>
                        </a:p>
                      </a:txBody>
                      <a:tcPr marL="36361" marR="36361" marT="0" marB="0" anchor="ctr">
                        <a:blipFill>
                          <a:blip r:embed="rId4"/>
                          <a:stretch>
                            <a:fillRect l="-205" t="-905405" r="-269467" b="-1218919"/>
                          </a:stretch>
                        </a:blipFill>
                      </a:tcPr>
                    </a:tc>
                    <a:tc vMerge="1">
                      <a:txBody>
                        <a:bodyPr/>
                        <a:lstStyle/>
                        <a:p>
                          <a:endParaRPr lang="it-IT"/>
                        </a:p>
                      </a:txBody>
                      <a:tcP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2080474501"/>
                      </a:ext>
                    </a:extLst>
                  </a:tr>
                  <a:tr h="434467">
                    <a:tc>
                      <a:txBody>
                        <a:bodyPr/>
                        <a:lstStyle/>
                        <a:p>
                          <a:endParaRPr lang="en-US"/>
                        </a:p>
                      </a:txBody>
                      <a:tcPr marL="36361" marR="36361" marT="0" marB="0" anchor="ctr">
                        <a:blipFill>
                          <a:blip r:embed="rId4"/>
                          <a:stretch>
                            <a:fillRect l="-205" t="-1047887" r="-269467" b="-1170423"/>
                          </a:stretch>
                        </a:blipFill>
                      </a:tcPr>
                    </a:tc>
                    <a:tc vMerge="1">
                      <a:txBody>
                        <a:bodyPr/>
                        <a:lstStyle/>
                        <a:p>
                          <a:endParaRPr lang="it-IT"/>
                        </a:p>
                      </a:txBody>
                      <a:tcPr/>
                    </a:tc>
                    <a:tc>
                      <a:txBody>
                        <a:bodyPr/>
                        <a:lstStyle/>
                        <a:p>
                          <a:pPr indent="180340" algn="ctr">
                            <a:lnSpc>
                              <a:spcPct val="150000"/>
                            </a:lnSpc>
                          </a:pPr>
                          <a:r>
                            <a:rPr lang="it-IT" sz="1800" dirty="0">
                              <a:effectLst/>
                              <a:latin typeface="Arial" panose="020B0604020202020204" pitchFamily="34" charset="0"/>
                              <a:ea typeface="Calibri" panose="020F0502020204030204" pitchFamily="34" charset="0"/>
                              <a:cs typeface="Arial" panose="020B0604020202020204" pitchFamily="34" charset="0"/>
                            </a:rPr>
                            <a:t>100</a:t>
                          </a:r>
                        </a:p>
                      </a:txBody>
                      <a:tcPr marL="36361" marR="36361" marT="0" marB="0" anchor="ctr"/>
                    </a:tc>
                    <a:tc vMerge="1">
                      <a:txBody>
                        <a:bodyPr/>
                        <a:lstStyle/>
                        <a:p>
                          <a:endParaRPr lang="it-IT"/>
                        </a:p>
                      </a:txBody>
                      <a:tcPr/>
                    </a:tc>
                    <a:extLst>
                      <a:ext uri="{0D108BD9-81ED-4DB2-BD59-A6C34878D82A}">
                        <a16:rowId xmlns:a16="http://schemas.microsoft.com/office/drawing/2014/main" val="4051682185"/>
                      </a:ext>
                    </a:extLst>
                  </a:tr>
                  <a:tr h="451866">
                    <a:tc>
                      <a:txBody>
                        <a:bodyPr/>
                        <a:lstStyle/>
                        <a:p>
                          <a:endParaRPr lang="en-US"/>
                        </a:p>
                      </a:txBody>
                      <a:tcPr marL="36361" marR="36361" marT="0" marB="0" anchor="ctr">
                        <a:blipFill>
                          <a:blip r:embed="rId4"/>
                          <a:stretch>
                            <a:fillRect l="-205" t="-1086667" r="-269467" b="-1008000"/>
                          </a:stretch>
                        </a:blipFill>
                      </a:tcPr>
                    </a:tc>
                    <a:tc vMerge="1">
                      <a:txBody>
                        <a:bodyPr/>
                        <a:lstStyle/>
                        <a:p>
                          <a:endParaRPr lang="it-IT"/>
                        </a:p>
                      </a:txBody>
                      <a:tcP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rowSpan="4">
                      <a:txBody>
                        <a:bodyPr/>
                        <a:lstStyle/>
                        <a:p>
                          <a:pPr indent="180340" algn="ctr">
                            <a:lnSpc>
                              <a:spcPct val="150000"/>
                            </a:lnSpc>
                          </a:pPr>
                          <a:r>
                            <a:rPr lang="it-IT" sz="1800">
                              <a:effectLst/>
                              <a:latin typeface="Arial" panose="020B0604020202020204" pitchFamily="34" charset="0"/>
                              <a:cs typeface="Arial" panose="020B0604020202020204" pitchFamily="34" charset="0"/>
                            </a:rPr>
                            <a:t>trips/day</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815485954"/>
                      </a:ext>
                    </a:extLst>
                  </a:tr>
                  <a:tr h="422529">
                    <a:tc>
                      <a:txBody>
                        <a:bodyPr/>
                        <a:lstStyle/>
                        <a:p>
                          <a:endParaRPr lang="en-US"/>
                        </a:p>
                      </a:txBody>
                      <a:tcPr marL="36361" marR="36361" marT="0" marB="0" anchor="ctr">
                        <a:blipFill>
                          <a:blip r:embed="rId4"/>
                          <a:stretch>
                            <a:fillRect l="-205" t="-1289855" r="-269467" b="-995652"/>
                          </a:stretch>
                        </a:blipFill>
                      </a:tcPr>
                    </a:tc>
                    <a:tc vMerge="1">
                      <a:txBody>
                        <a:bodyPr/>
                        <a:lstStyle/>
                        <a:p>
                          <a:endParaRPr lang="it-IT"/>
                        </a:p>
                      </a:txBody>
                      <a:tcPr/>
                    </a:tc>
                    <a:tc>
                      <a:txBody>
                        <a:bodyPr/>
                        <a:lstStyle/>
                        <a:p>
                          <a:pPr indent="180340" algn="ctr">
                            <a:lnSpc>
                              <a:spcPct val="150000"/>
                            </a:lnSpc>
                          </a:pPr>
                          <a:r>
                            <a:rPr lang="it-IT" sz="1800" dirty="0">
                              <a:effectLst/>
                              <a:latin typeface="Arial" panose="020B0604020202020204" pitchFamily="34" charset="0"/>
                              <a:ea typeface="Calibri" panose="020F0502020204030204" pitchFamily="34" charset="0"/>
                              <a:cs typeface="Arial" panose="020B0604020202020204" pitchFamily="34" charset="0"/>
                            </a:rPr>
                            <a:t>9</a:t>
                          </a:r>
                        </a:p>
                      </a:txBody>
                      <a:tcPr marL="36361" marR="36361" marT="0" marB="0" anchor="ctr"/>
                    </a:tc>
                    <a:tc vMerge="1">
                      <a:txBody>
                        <a:bodyPr/>
                        <a:lstStyle/>
                        <a:p>
                          <a:endParaRPr lang="it-IT"/>
                        </a:p>
                      </a:txBody>
                      <a:tcPr/>
                    </a:tc>
                    <a:extLst>
                      <a:ext uri="{0D108BD9-81ED-4DB2-BD59-A6C34878D82A}">
                        <a16:rowId xmlns:a16="http://schemas.microsoft.com/office/drawing/2014/main" val="1030711665"/>
                      </a:ext>
                    </a:extLst>
                  </a:tr>
                  <a:tr h="451866">
                    <a:tc>
                      <a:txBody>
                        <a:bodyPr/>
                        <a:lstStyle/>
                        <a:p>
                          <a:endParaRPr lang="en-US"/>
                        </a:p>
                      </a:txBody>
                      <a:tcPr marL="36361" marR="36361" marT="0" marB="0" anchor="ctr">
                        <a:blipFill>
                          <a:blip r:embed="rId4"/>
                          <a:stretch>
                            <a:fillRect l="-205" t="-1295946" r="-269467" b="-828378"/>
                          </a:stretch>
                        </a:blipFill>
                      </a:tcPr>
                    </a:tc>
                    <a:tc vMerge="1">
                      <a:txBody>
                        <a:bodyPr/>
                        <a:lstStyle/>
                        <a:p>
                          <a:endParaRPr lang="it-IT"/>
                        </a:p>
                      </a:txBody>
                      <a:tcP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0</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vMerge="1">
                      <a:txBody>
                        <a:bodyPr/>
                        <a:lstStyle/>
                        <a:p>
                          <a:endParaRPr lang="it-IT"/>
                        </a:p>
                      </a:txBody>
                      <a:tcPr/>
                    </a:tc>
                    <a:extLst>
                      <a:ext uri="{0D108BD9-81ED-4DB2-BD59-A6C34878D82A}">
                        <a16:rowId xmlns:a16="http://schemas.microsoft.com/office/drawing/2014/main" val="2993895293"/>
                      </a:ext>
                    </a:extLst>
                  </a:tr>
                  <a:tr h="422148">
                    <a:tc>
                      <a:txBody>
                        <a:bodyPr/>
                        <a:lstStyle/>
                        <a:p>
                          <a:endParaRPr lang="en-US"/>
                        </a:p>
                      </a:txBody>
                      <a:tcPr marL="36361" marR="36361" marT="0" marB="0" anchor="ctr">
                        <a:blipFill>
                          <a:blip r:embed="rId4"/>
                          <a:stretch>
                            <a:fillRect l="-205" t="-1497101" r="-269467" b="-788406"/>
                          </a:stretch>
                        </a:blipFill>
                      </a:tcPr>
                    </a:tc>
                    <a:tc vMerge="1">
                      <a:txBody>
                        <a:bodyPr/>
                        <a:lstStyle/>
                        <a:p>
                          <a:endParaRPr lang="it-IT"/>
                        </a:p>
                      </a:txBody>
                      <a:tcPr/>
                    </a:tc>
                    <a:tc>
                      <a:txBody>
                        <a:bodyPr/>
                        <a:lstStyle/>
                        <a:p>
                          <a:pPr indent="180340" algn="ctr">
                            <a:lnSpc>
                              <a:spcPct val="150000"/>
                            </a:lnSpc>
                          </a:pPr>
                          <a:r>
                            <a:rPr lang="it-IT" sz="1800" dirty="0">
                              <a:effectLst/>
                              <a:latin typeface="Arial" panose="020B0604020202020204" pitchFamily="34" charset="0"/>
                              <a:ea typeface="Calibri" panose="020F0502020204030204" pitchFamily="34" charset="0"/>
                              <a:cs typeface="Arial" panose="020B0604020202020204" pitchFamily="34" charset="0"/>
                            </a:rPr>
                            <a:t>7</a:t>
                          </a:r>
                        </a:p>
                      </a:txBody>
                      <a:tcPr marL="36361" marR="36361" marT="0" marB="0" anchor="ctr"/>
                    </a:tc>
                    <a:tc vMerge="1">
                      <a:txBody>
                        <a:bodyPr/>
                        <a:lstStyle/>
                        <a:p>
                          <a:endParaRPr lang="it-IT"/>
                        </a:p>
                      </a:txBody>
                      <a:tcPr/>
                    </a:tc>
                    <a:extLst>
                      <a:ext uri="{0D108BD9-81ED-4DB2-BD59-A6C34878D82A}">
                        <a16:rowId xmlns:a16="http://schemas.microsoft.com/office/drawing/2014/main" val="1752252772"/>
                      </a:ext>
                    </a:extLst>
                  </a:tr>
                  <a:tr h="411480">
                    <a:tc>
                      <a:txBody>
                        <a:bodyPr/>
                        <a:lstStyle/>
                        <a:p>
                          <a:endParaRPr lang="en-US"/>
                        </a:p>
                      </a:txBody>
                      <a:tcPr marL="36361" marR="36361" marT="0" marB="0" anchor="ctr">
                        <a:blipFill>
                          <a:blip r:embed="rId4"/>
                          <a:stretch>
                            <a:fillRect l="-205" t="-1620588" r="-269467" b="-700000"/>
                          </a:stretch>
                        </a:blipFill>
                      </a:tcP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HSR Load </a:t>
                          </a:r>
                          <a:r>
                            <a:rPr lang="it-IT" sz="1800" dirty="0" err="1">
                              <a:effectLst/>
                              <a:latin typeface="Arial" panose="020B0604020202020204" pitchFamily="34" charset="0"/>
                              <a:cs typeface="Arial" panose="020B0604020202020204" pitchFamily="34" charset="0"/>
                            </a:rPr>
                            <a:t>Factor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457</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Passengers/train</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256767371"/>
                      </a:ext>
                    </a:extLst>
                  </a:tr>
                  <a:tr h="411480">
                    <a:tc>
                      <a:txBody>
                        <a:bodyPr/>
                        <a:lstStyle/>
                        <a:p>
                          <a:endParaRPr lang="en-US"/>
                        </a:p>
                      </a:txBody>
                      <a:tcPr marL="36361" marR="36361" marT="0" marB="0" anchor="ctr">
                        <a:blipFill>
                          <a:blip r:embed="rId4"/>
                          <a:stretch>
                            <a:fillRect l="-205" t="-1746269" r="-269467" b="-610448"/>
                          </a:stretch>
                        </a:blipFill>
                      </a:tcP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Air Load </a:t>
                          </a:r>
                          <a:r>
                            <a:rPr lang="it-IT" sz="1800" dirty="0" err="1">
                              <a:effectLst/>
                              <a:latin typeface="Arial" panose="020B0604020202020204" pitchFamily="34" charset="0"/>
                              <a:cs typeface="Arial" panose="020B0604020202020204" pitchFamily="34" charset="0"/>
                            </a:rPr>
                            <a:t>Factor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180</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Passengers/plane</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395103195"/>
                      </a:ext>
                    </a:extLst>
                  </a:tr>
                  <a:tr h="772160">
                    <a:tc>
                      <a:txBody>
                        <a:bodyPr/>
                        <a:lstStyle/>
                        <a:p>
                          <a:endParaRPr lang="en-US"/>
                        </a:p>
                      </a:txBody>
                      <a:tcPr marL="36361" marR="36361" marT="0" marB="0" anchor="ctr">
                        <a:blipFill>
                          <a:blip r:embed="rId4"/>
                          <a:stretch>
                            <a:fillRect l="-205" t="-974016" r="-269467" b="-222047"/>
                          </a:stretch>
                        </a:blipFill>
                      </a:tcPr>
                    </a:tc>
                    <a:tc>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Operational costs of the Air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2,291</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a:t>
                          </a:r>
                          <a:r>
                            <a:rPr lang="it-IT" sz="1800" dirty="0" err="1">
                              <a:effectLst/>
                              <a:latin typeface="Arial" panose="020B0604020202020204" pitchFamily="34" charset="0"/>
                              <a:cs typeface="Arial" panose="020B0604020202020204" pitchFamily="34" charset="0"/>
                            </a:rPr>
                            <a:t>flight</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232959125"/>
                      </a:ext>
                    </a:extLst>
                  </a:tr>
                  <a:tr h="411480">
                    <a:tc>
                      <a:txBody>
                        <a:bodyPr/>
                        <a:lstStyle/>
                        <a:p>
                          <a:endParaRPr lang="en-US"/>
                        </a:p>
                      </a:txBody>
                      <a:tcPr marL="36361" marR="36361" marT="0" marB="0" anchor="ctr">
                        <a:blipFill>
                          <a:blip r:embed="rId4"/>
                          <a:stretch>
                            <a:fillRect l="-205" t="-2005882" r="-269467" b="-314706"/>
                          </a:stretch>
                        </a:blipFill>
                      </a:tcPr>
                    </a:tc>
                    <a:tc>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Access charge of the Air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958</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a:t>
                          </a:r>
                          <a:r>
                            <a:rPr lang="it-IT" sz="1800" dirty="0" err="1">
                              <a:effectLst/>
                              <a:latin typeface="Arial" panose="020B0604020202020204" pitchFamily="34" charset="0"/>
                              <a:cs typeface="Arial" panose="020B0604020202020204" pitchFamily="34" charset="0"/>
                            </a:rPr>
                            <a:t>flight</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115374578"/>
                      </a:ext>
                    </a:extLst>
                  </a:tr>
                  <a:tr h="772160">
                    <a:tc>
                      <a:txBody>
                        <a:bodyPr/>
                        <a:lstStyle/>
                        <a:p>
                          <a:endParaRPr lang="en-US"/>
                        </a:p>
                      </a:txBody>
                      <a:tcPr marL="36361" marR="36361" marT="0" marB="0" anchor="ctr">
                        <a:blipFill>
                          <a:blip r:embed="rId4"/>
                          <a:stretch>
                            <a:fillRect l="-205" t="-1136508" r="-269467" b="-69841"/>
                          </a:stretch>
                        </a:blipFill>
                      </a:tcPr>
                    </a:tc>
                    <a:tc>
                      <a:txBody>
                        <a:bodyPr/>
                        <a:lstStyle/>
                        <a:p>
                          <a:pPr indent="180340" algn="ctr">
                            <a:lnSpc>
                              <a:spcPct val="150000"/>
                            </a:lnSpc>
                          </a:pPr>
                          <a:r>
                            <a:rPr lang="en-US" sz="1800" dirty="0">
                              <a:effectLst/>
                              <a:latin typeface="Arial" panose="020B0604020202020204" pitchFamily="34" charset="0"/>
                              <a:cs typeface="Arial" panose="020B0604020202020204" pitchFamily="34" charset="0"/>
                            </a:rPr>
                            <a:t>Operational costs of the HSR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7,857</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Euro/trip</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2518831710"/>
                      </a:ext>
                    </a:extLst>
                  </a:tr>
                  <a:tr h="411480">
                    <a:tc>
                      <a:txBody>
                        <a:bodyPr/>
                        <a:lstStyle/>
                        <a:p>
                          <a:endParaRPr lang="en-US"/>
                        </a:p>
                      </a:txBody>
                      <a:tcPr marL="36361" marR="36361" marT="0" marB="0" anchor="ctr">
                        <a:blipFill>
                          <a:blip r:embed="rId4"/>
                          <a:stretch>
                            <a:fillRect l="-205" t="-2291176" r="-269467" b="-29412"/>
                          </a:stretch>
                        </a:blipFill>
                      </a:tcP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Access </a:t>
                          </a:r>
                          <a:r>
                            <a:rPr lang="it-IT" sz="1800" dirty="0" err="1">
                              <a:effectLst/>
                              <a:latin typeface="Arial" panose="020B0604020202020204" pitchFamily="34" charset="0"/>
                              <a:cs typeface="Arial" panose="020B0604020202020204" pitchFamily="34" charset="0"/>
                            </a:rPr>
                            <a:t>charge</a:t>
                          </a:r>
                          <a:r>
                            <a:rPr lang="it-IT" sz="1800" dirty="0">
                              <a:effectLst/>
                              <a:latin typeface="Arial" panose="020B0604020202020204" pitchFamily="34" charset="0"/>
                              <a:cs typeface="Arial" panose="020B0604020202020204" pitchFamily="34" charset="0"/>
                            </a:rPr>
                            <a:t> of HSR</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a:effectLst/>
                              <a:latin typeface="Arial" panose="020B0604020202020204" pitchFamily="34" charset="0"/>
                              <a:cs typeface="Arial" panose="020B0604020202020204" pitchFamily="34" charset="0"/>
                            </a:rPr>
                            <a:t>1,086</a:t>
                          </a:r>
                          <a:endParaRPr lang="it-IT" sz="180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tc>
                      <a:txBody>
                        <a:bodyPr/>
                        <a:lstStyle/>
                        <a:p>
                          <a:pPr indent="180340" algn="ctr">
                            <a:lnSpc>
                              <a:spcPct val="150000"/>
                            </a:lnSpc>
                          </a:pPr>
                          <a:r>
                            <a:rPr lang="it-IT" sz="1800" dirty="0">
                              <a:effectLst/>
                              <a:latin typeface="Arial" panose="020B0604020202020204" pitchFamily="34" charset="0"/>
                              <a:cs typeface="Arial" panose="020B0604020202020204" pitchFamily="34" charset="0"/>
                            </a:rPr>
                            <a:t>Euro/trip</a:t>
                          </a:r>
                          <a:endParaRPr lang="it-IT" sz="1800" dirty="0">
                            <a:effectLst/>
                            <a:latin typeface="Arial" panose="020B0604020202020204" pitchFamily="34" charset="0"/>
                            <a:ea typeface="Calibri" panose="020F0502020204030204" pitchFamily="34" charset="0"/>
                            <a:cs typeface="Arial" panose="020B0604020202020204" pitchFamily="34" charset="0"/>
                          </a:endParaRPr>
                        </a:p>
                      </a:txBody>
                      <a:tcPr marL="36361" marR="36361" marT="0" marB="0" anchor="ctr"/>
                    </a:tc>
                    <a:extLst>
                      <a:ext uri="{0D108BD9-81ED-4DB2-BD59-A6C34878D82A}">
                        <a16:rowId xmlns:a16="http://schemas.microsoft.com/office/drawing/2014/main" val="1731382103"/>
                      </a:ext>
                    </a:extLst>
                  </a:tr>
                </a:tbl>
              </a:graphicData>
            </a:graphic>
          </p:graphicFrame>
        </mc:Fallback>
      </mc:AlternateContent>
      <p:sp>
        <p:nvSpPr>
          <p:cNvPr id="5" name="CasellaDiTesto 4">
            <a:extLst>
              <a:ext uri="{FF2B5EF4-FFF2-40B4-BE49-F238E27FC236}">
                <a16:creationId xmlns:a16="http://schemas.microsoft.com/office/drawing/2014/main" id="{9AB39554-31F0-0D14-B277-4283A530A686}"/>
              </a:ext>
            </a:extLst>
          </p:cNvPr>
          <p:cNvSpPr txBox="1"/>
          <p:nvPr/>
        </p:nvSpPr>
        <p:spPr>
          <a:xfrm>
            <a:off x="12950988" y="310710"/>
            <a:ext cx="5289196" cy="1077218"/>
          </a:xfrm>
          <a:prstGeom prst="rect">
            <a:avLst/>
          </a:prstGeom>
          <a:noFill/>
        </p:spPr>
        <p:txBody>
          <a:bodyPr wrap="square" rtlCol="0">
            <a:spAutoFit/>
          </a:bodyPr>
          <a:lstStyle/>
          <a:p>
            <a:r>
              <a:rPr lang="it-IT" sz="3200" b="1" dirty="0">
                <a:solidFill>
                  <a:schemeClr val="bg1"/>
                </a:solidFill>
                <a:latin typeface="Arial" panose="020B0604020202020204" pitchFamily="34" charset="0"/>
                <a:cs typeface="Arial" panose="020B0604020202020204" pitchFamily="34" charset="0"/>
              </a:rPr>
              <a:t>Case Study :         </a:t>
            </a:r>
            <a:r>
              <a:rPr lang="it-IT" sz="3200" dirty="0">
                <a:solidFill>
                  <a:schemeClr val="bg1"/>
                </a:solidFill>
                <a:latin typeface="Arial" panose="020B0604020202020204" pitchFamily="34" charset="0"/>
                <a:cs typeface="Arial" panose="020B0604020202020204" pitchFamily="34" charset="0"/>
              </a:rPr>
              <a:t>Southern Balkans Corridor</a:t>
            </a:r>
          </a:p>
        </p:txBody>
      </p:sp>
    </p:spTree>
    <p:extLst>
      <p:ext uri="{BB962C8B-B14F-4D97-AF65-F5344CB8AC3E}">
        <p14:creationId xmlns:p14="http://schemas.microsoft.com/office/powerpoint/2010/main" val="3328778626"/>
      </p:ext>
    </p:extLst>
  </p:cSld>
  <p:clrMapOvr>
    <a:masterClrMapping/>
  </p:clrMapOvr>
  <mc:AlternateContent xmlns:mc="http://schemas.openxmlformats.org/markup-compatibility/2006" xmlns:p14="http://schemas.microsoft.com/office/powerpoint/2010/main">
    <mc:Choice Requires="p14">
      <p:transition spd="slow" p14:dur="2000" advTm="12388"/>
    </mc:Choice>
    <mc:Fallback xmlns="">
      <p:transition spd="slow" advTm="1238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mappa, testo&#10;&#10;Descrizione generata automaticamente">
            <a:extLst>
              <a:ext uri="{FF2B5EF4-FFF2-40B4-BE49-F238E27FC236}">
                <a16:creationId xmlns:a16="http://schemas.microsoft.com/office/drawing/2014/main" id="{14409C5A-B3E8-30FC-211E-F3F7C2BD524A}"/>
              </a:ext>
            </a:extLst>
          </p:cNvPr>
          <p:cNvPicPr>
            <a:picLocks noChangeAspect="1"/>
          </p:cNvPicPr>
          <p:nvPr/>
        </p:nvPicPr>
        <p:blipFill rotWithShape="1">
          <a:blip r:embed="rId3">
            <a:extLst>
              <a:ext uri="{28A0092B-C50C-407E-A947-70E740481C1C}">
                <a14:useLocalDpi xmlns:a14="http://schemas.microsoft.com/office/drawing/2010/main" val="0"/>
              </a:ext>
            </a:extLst>
          </a:blip>
          <a:srcRect l="4218" t="36343" r="19174" b="8757"/>
          <a:stretch/>
        </p:blipFill>
        <p:spPr>
          <a:xfrm>
            <a:off x="4389555" y="-30414"/>
            <a:ext cx="14354738" cy="10347828"/>
          </a:xfrm>
          <a:prstGeom prst="rect">
            <a:avLst/>
          </a:prstGeom>
        </p:spPr>
      </p:pic>
      <p:pic>
        <p:nvPicPr>
          <p:cNvPr id="4" name="Immagine 3">
            <a:extLst>
              <a:ext uri="{FF2B5EF4-FFF2-40B4-BE49-F238E27FC236}">
                <a16:creationId xmlns:a16="http://schemas.microsoft.com/office/drawing/2014/main" id="{28E3384C-F3F2-B1E0-E845-EA3A2E3E50D3}"/>
              </a:ext>
            </a:extLst>
          </p:cNvPr>
          <p:cNvPicPr>
            <a:picLocks noChangeAspect="1"/>
          </p:cNvPicPr>
          <p:nvPr/>
        </p:nvPicPr>
        <p:blipFill rotWithShape="1">
          <a:blip r:embed="rId4">
            <a:extLst>
              <a:ext uri="{28A0092B-C50C-407E-A947-70E740481C1C}">
                <a14:useLocalDpi xmlns:a14="http://schemas.microsoft.com/office/drawing/2010/main" val="0"/>
              </a:ext>
            </a:extLst>
          </a:blip>
          <a:srcRect l="22445" r="23450"/>
          <a:stretch/>
        </p:blipFill>
        <p:spPr>
          <a:xfrm>
            <a:off x="4852996" y="60829"/>
            <a:ext cx="661442" cy="10286999"/>
          </a:xfrm>
          <a:prstGeom prst="rect">
            <a:avLst/>
          </a:prstGeom>
        </p:spPr>
      </p:pic>
      <p:sp>
        <p:nvSpPr>
          <p:cNvPr id="3" name="Freeform 3">
            <a:extLst>
              <a:ext uri="{FF2B5EF4-FFF2-40B4-BE49-F238E27FC236}">
                <a16:creationId xmlns:a16="http://schemas.microsoft.com/office/drawing/2014/main" id="{265697CA-76F1-7AEE-0548-9E89405AF2D6}"/>
              </a:ext>
            </a:extLst>
          </p:cNvPr>
          <p:cNvSpPr/>
          <p:nvPr/>
        </p:nvSpPr>
        <p:spPr>
          <a:xfrm>
            <a:off x="-8053" y="0"/>
            <a:ext cx="4816707"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cxnSp>
        <p:nvCxnSpPr>
          <p:cNvPr id="45" name="Connettore diritto 44">
            <a:extLst>
              <a:ext uri="{FF2B5EF4-FFF2-40B4-BE49-F238E27FC236}">
                <a16:creationId xmlns:a16="http://schemas.microsoft.com/office/drawing/2014/main" id="{2CF5B09E-EB3F-815F-91B3-3BD3592646D7}"/>
              </a:ext>
            </a:extLst>
          </p:cNvPr>
          <p:cNvCxnSpPr>
            <a:cxnSpLocks/>
          </p:cNvCxnSpPr>
          <p:nvPr/>
        </p:nvCxnSpPr>
        <p:spPr>
          <a:xfrm>
            <a:off x="3600451" y="5299961"/>
            <a:ext cx="1221281" cy="396149"/>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BD7294ED-5A36-8C25-8C64-4C08C21D868C}"/>
              </a:ext>
            </a:extLst>
          </p:cNvPr>
          <p:cNvCxnSpPr>
            <a:cxnSpLocks/>
          </p:cNvCxnSpPr>
          <p:nvPr/>
        </p:nvCxnSpPr>
        <p:spPr>
          <a:xfrm>
            <a:off x="781051" y="5299961"/>
            <a:ext cx="2819400" cy="0"/>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Connettore diritto 51">
            <a:extLst>
              <a:ext uri="{FF2B5EF4-FFF2-40B4-BE49-F238E27FC236}">
                <a16:creationId xmlns:a16="http://schemas.microsoft.com/office/drawing/2014/main" id="{C5ED620C-3D79-AF52-EAB1-DBE2FBF9D2C6}"/>
              </a:ext>
            </a:extLst>
          </p:cNvPr>
          <p:cNvCxnSpPr>
            <a:cxnSpLocks/>
          </p:cNvCxnSpPr>
          <p:nvPr/>
        </p:nvCxnSpPr>
        <p:spPr>
          <a:xfrm>
            <a:off x="4808654" y="5690985"/>
            <a:ext cx="363132" cy="127136"/>
          </a:xfrm>
          <a:prstGeom prst="line">
            <a:avLst/>
          </a:prstGeom>
          <a:ln w="2921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magine 10" descr="Immagine che contiene Cellulare, gadget, Dispositivo elettronico, schermata&#10;&#10;Descrizione generata automaticamente">
            <a:extLst>
              <a:ext uri="{FF2B5EF4-FFF2-40B4-BE49-F238E27FC236}">
                <a16:creationId xmlns:a16="http://schemas.microsoft.com/office/drawing/2014/main" id="{2F97ECD8-5075-ED0B-394D-D617CBFFBEE9}"/>
              </a:ext>
            </a:extLst>
          </p:cNvPr>
          <p:cNvPicPr>
            <a:picLocks noChangeAspect="1"/>
          </p:cNvPicPr>
          <p:nvPr/>
        </p:nvPicPr>
        <p:blipFill rotWithShape="1">
          <a:blip r:embed="rId5">
            <a:extLst>
              <a:ext uri="{28A0092B-C50C-407E-A947-70E740481C1C}">
                <a14:useLocalDpi xmlns:a14="http://schemas.microsoft.com/office/drawing/2010/main" val="0"/>
              </a:ext>
            </a:extLst>
          </a:blip>
          <a:srcRect l="45070" t="44340" r="37810" b="3541"/>
          <a:stretch/>
        </p:blipFill>
        <p:spPr>
          <a:xfrm>
            <a:off x="4652727" y="0"/>
            <a:ext cx="978851" cy="5838903"/>
          </a:xfrm>
          <a:prstGeom prst="rect">
            <a:avLst/>
          </a:prstGeom>
        </p:spPr>
      </p:pic>
      <p:sp>
        <p:nvSpPr>
          <p:cNvPr id="16" name="CasellaDiTesto 15">
            <a:extLst>
              <a:ext uri="{FF2B5EF4-FFF2-40B4-BE49-F238E27FC236}">
                <a16:creationId xmlns:a16="http://schemas.microsoft.com/office/drawing/2014/main" id="{FBEDC667-A380-4E69-C602-407723BA78BA}"/>
              </a:ext>
            </a:extLst>
          </p:cNvPr>
          <p:cNvSpPr txBox="1"/>
          <p:nvPr/>
        </p:nvSpPr>
        <p:spPr>
          <a:xfrm>
            <a:off x="11430000" y="5319353"/>
            <a:ext cx="7086600" cy="1107996"/>
          </a:xfrm>
          <a:prstGeom prst="rect">
            <a:avLst/>
          </a:prstGeom>
          <a:noFill/>
        </p:spPr>
        <p:txBody>
          <a:bodyPr wrap="square" rtlCol="0">
            <a:spAutoFit/>
          </a:bodyPr>
          <a:lstStyle/>
          <a:p>
            <a:r>
              <a:rPr lang="it-IT" sz="66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it-IT" sz="6600" b="1" dirty="0" err="1">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a:t>
            </a:r>
            <a:r>
              <a:rPr lang="it-IT" sz="66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6600" b="1" dirty="0" err="1">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findings</a:t>
            </a:r>
            <a:endParaRPr lang="it-IT" sz="6600"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TextBox 39">
            <a:extLst>
              <a:ext uri="{FF2B5EF4-FFF2-40B4-BE49-F238E27FC236}">
                <a16:creationId xmlns:a16="http://schemas.microsoft.com/office/drawing/2014/main" id="{6532428E-DE64-3ECD-3387-74EE14E366ED}"/>
              </a:ext>
            </a:extLst>
          </p:cNvPr>
          <p:cNvSpPr txBox="1"/>
          <p:nvPr/>
        </p:nvSpPr>
        <p:spPr>
          <a:xfrm>
            <a:off x="781051" y="4264099"/>
            <a:ext cx="3494675" cy="1542538"/>
          </a:xfrm>
          <a:prstGeom prst="rect">
            <a:avLst/>
          </a:prstGeom>
        </p:spPr>
        <p:txBody>
          <a:bodyPr wrap="square" lIns="0" tIns="0" rIns="0" bIns="0" rtlCol="0" anchor="t">
            <a:spAutoFit/>
          </a:bodyPr>
          <a:lstStyle/>
          <a:p>
            <a:pPr>
              <a:lnSpc>
                <a:spcPct val="107000"/>
              </a:lnSpc>
              <a:spcAft>
                <a:spcPts val="800"/>
              </a:spcAft>
            </a:pPr>
            <a:r>
              <a:rPr lang="it-IT" sz="32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Main</a:t>
            </a: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a:t>
            </a:r>
            <a:r>
              <a:rPr lang="it-IT" sz="32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findings</a:t>
            </a: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Southern </a:t>
            </a:r>
            <a:r>
              <a:rPr lang="it-IT" sz="32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Balkans</a:t>
            </a: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a:t>
            </a:r>
            <a:r>
              <a:rPr lang="it-IT" sz="32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Corridor</a:t>
            </a:r>
            <a:endPar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91875603"/>
      </p:ext>
    </p:extLst>
  </p:cSld>
  <p:clrMapOvr>
    <a:masterClrMapping/>
  </p:clrMapOvr>
  <mc:AlternateContent xmlns:mc="http://schemas.openxmlformats.org/markup-compatibility/2006" xmlns:p14="http://schemas.microsoft.com/office/powerpoint/2010/main">
    <mc:Choice Requires="p14">
      <p:transition spd="slow" p14:dur="2000" advTm="3834"/>
    </mc:Choice>
    <mc:Fallback xmlns="">
      <p:transition spd="slow" advTm="383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a:extLst>
              <a:ext uri="{FF2B5EF4-FFF2-40B4-BE49-F238E27FC236}">
                <a16:creationId xmlns:a16="http://schemas.microsoft.com/office/drawing/2014/main" id="{29193DDD-960D-E8C2-AF14-A13567C3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21" name="Freeform 3">
            <a:extLst>
              <a:ext uri="{FF2B5EF4-FFF2-40B4-BE49-F238E27FC236}">
                <a16:creationId xmlns:a16="http://schemas.microsoft.com/office/drawing/2014/main" id="{DA5FF15B-6032-FAE3-B1FE-A3A8A4882979}"/>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 name="Freeform 3">
            <a:extLst>
              <a:ext uri="{FF2B5EF4-FFF2-40B4-BE49-F238E27FC236}">
                <a16:creationId xmlns:a16="http://schemas.microsoft.com/office/drawing/2014/main" id="{265697CA-76F1-7AEE-0548-9E89405AF2D6}"/>
              </a:ext>
            </a:extLst>
          </p:cNvPr>
          <p:cNvSpPr/>
          <p:nvPr/>
        </p:nvSpPr>
        <p:spPr>
          <a:xfrm>
            <a:off x="14961597" y="-20404"/>
            <a:ext cx="2167939"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cxnSp>
        <p:nvCxnSpPr>
          <p:cNvPr id="25" name="Connettore diritto 24">
            <a:extLst>
              <a:ext uri="{FF2B5EF4-FFF2-40B4-BE49-F238E27FC236}">
                <a16:creationId xmlns:a16="http://schemas.microsoft.com/office/drawing/2014/main" id="{48F83AFD-834E-E103-D354-F28F0EFB9A10}"/>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AEDDB178-0231-A54B-B2F2-F9AFFEB1C758}"/>
              </a:ext>
            </a:extLst>
          </p:cNvPr>
          <p:cNvSpPr txBox="1"/>
          <p:nvPr/>
        </p:nvSpPr>
        <p:spPr>
          <a:xfrm>
            <a:off x="15142909" y="3175202"/>
            <a:ext cx="2185059" cy="2677656"/>
          </a:xfrm>
          <a:prstGeom prst="rect">
            <a:avLst/>
          </a:prstGeom>
          <a:noFill/>
        </p:spPr>
        <p:txBody>
          <a:bodyPr wrap="square" rtlCol="0">
            <a:spAutoFit/>
          </a:bodyPr>
          <a:lstStyle/>
          <a:p>
            <a:r>
              <a:rPr lang="it-IT"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Southern </a:t>
            </a:r>
            <a:r>
              <a:rPr lang="it-IT" sz="2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Balkans</a:t>
            </a:r>
            <a:r>
              <a:rPr lang="it-IT"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2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Corridor</a:t>
            </a:r>
            <a:endParaRPr lang="it-IT"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it-IT"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it-IT" sz="28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Bucharest</a:t>
            </a:r>
            <a:r>
              <a:rPr lang="it-IT"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Sofia</a:t>
            </a:r>
          </a:p>
        </p:txBody>
      </p:sp>
      <p:sp>
        <p:nvSpPr>
          <p:cNvPr id="34" name="Freccia a pentagono 33">
            <a:extLst>
              <a:ext uri="{FF2B5EF4-FFF2-40B4-BE49-F238E27FC236}">
                <a16:creationId xmlns:a16="http://schemas.microsoft.com/office/drawing/2014/main" id="{F9FDA2C1-9B58-2B57-2F5B-10448F57367D}"/>
              </a:ext>
            </a:extLst>
          </p:cNvPr>
          <p:cNvSpPr/>
          <p:nvPr/>
        </p:nvSpPr>
        <p:spPr>
          <a:xfrm>
            <a:off x="0" y="7091826"/>
            <a:ext cx="3840085" cy="1361976"/>
          </a:xfrm>
          <a:prstGeom prst="homePlate">
            <a:avLst/>
          </a:prstGeom>
          <a:solidFill>
            <a:srgbClr val="0044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CasellaDiTesto 35">
            <a:extLst>
              <a:ext uri="{FF2B5EF4-FFF2-40B4-BE49-F238E27FC236}">
                <a16:creationId xmlns:a16="http://schemas.microsoft.com/office/drawing/2014/main" id="{A593D87B-8729-BA5E-1153-5BFCA8800917}"/>
              </a:ext>
            </a:extLst>
          </p:cNvPr>
          <p:cNvSpPr txBox="1"/>
          <p:nvPr/>
        </p:nvSpPr>
        <p:spPr>
          <a:xfrm>
            <a:off x="-62139" y="7253473"/>
            <a:ext cx="3470999" cy="1200329"/>
          </a:xfrm>
          <a:prstGeom prst="rect">
            <a:avLst/>
          </a:prstGeom>
          <a:no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Total Transport Demand split </a:t>
            </a:r>
            <a:r>
              <a:rPr lang="it-IT" sz="2400" b="1" dirty="0" err="1">
                <a:solidFill>
                  <a:schemeClr val="bg1"/>
                </a:solidFill>
                <a:latin typeface="Arial" panose="020B0604020202020204" pitchFamily="34" charset="0"/>
                <a:cs typeface="Arial" panose="020B0604020202020204" pitchFamily="34" charset="0"/>
              </a:rPr>
              <a:t>between</a:t>
            </a:r>
            <a:r>
              <a:rPr lang="it-IT" sz="2400" b="1" dirty="0">
                <a:solidFill>
                  <a:schemeClr val="bg1"/>
                </a:solidFill>
                <a:latin typeface="Arial" panose="020B0604020202020204" pitchFamily="34" charset="0"/>
                <a:cs typeface="Arial" panose="020B0604020202020204" pitchFamily="34" charset="0"/>
              </a:rPr>
              <a:t> the </a:t>
            </a:r>
            <a:r>
              <a:rPr lang="it-IT" sz="2400" b="1" dirty="0" err="1">
                <a:solidFill>
                  <a:schemeClr val="bg1"/>
                </a:solidFill>
                <a:latin typeface="Arial" panose="020B0604020202020204" pitchFamily="34" charset="0"/>
                <a:cs typeface="Arial" panose="020B0604020202020204" pitchFamily="34" charset="0"/>
              </a:rPr>
              <a:t>two</a:t>
            </a:r>
            <a:r>
              <a:rPr lang="it-IT" sz="2400" b="1" dirty="0">
                <a:solidFill>
                  <a:schemeClr val="bg1"/>
                </a:solidFill>
                <a:latin typeface="Arial" panose="020B0604020202020204" pitchFamily="34" charset="0"/>
                <a:cs typeface="Arial" panose="020B0604020202020204" pitchFamily="34" charset="0"/>
              </a:rPr>
              <a:t> players</a:t>
            </a:r>
          </a:p>
        </p:txBody>
      </p:sp>
      <p:sp>
        <p:nvSpPr>
          <p:cNvPr id="37" name="Freccia a pentagono 36">
            <a:extLst>
              <a:ext uri="{FF2B5EF4-FFF2-40B4-BE49-F238E27FC236}">
                <a16:creationId xmlns:a16="http://schemas.microsoft.com/office/drawing/2014/main" id="{71D57ADE-2FAD-0053-DE1B-6E6FE5AC81A0}"/>
              </a:ext>
            </a:extLst>
          </p:cNvPr>
          <p:cNvSpPr/>
          <p:nvPr/>
        </p:nvSpPr>
        <p:spPr>
          <a:xfrm>
            <a:off x="249754" y="2754820"/>
            <a:ext cx="3624374" cy="1361976"/>
          </a:xfrm>
          <a:prstGeom prst="homePlate">
            <a:avLst/>
          </a:prstGeom>
          <a:solidFill>
            <a:srgbClr val="0044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CasellaDiTesto 40">
            <a:extLst>
              <a:ext uri="{FF2B5EF4-FFF2-40B4-BE49-F238E27FC236}">
                <a16:creationId xmlns:a16="http://schemas.microsoft.com/office/drawing/2014/main" id="{97ACBA71-E282-E180-FA73-1574A6021E1A}"/>
              </a:ext>
            </a:extLst>
          </p:cNvPr>
          <p:cNvSpPr txBox="1"/>
          <p:nvPr/>
        </p:nvSpPr>
        <p:spPr>
          <a:xfrm>
            <a:off x="338242" y="2843650"/>
            <a:ext cx="3093537" cy="1200329"/>
          </a:xfrm>
          <a:prstGeom prst="rect">
            <a:avLst/>
          </a:prstGeom>
          <a:noFill/>
        </p:spPr>
        <p:txBody>
          <a:bodyPr wrap="square" rtlCol="0">
            <a:spAutoFit/>
          </a:bodyPr>
          <a:lstStyle/>
          <a:p>
            <a:pPr algn="ctr"/>
            <a:r>
              <a:rPr lang="it-IT" sz="2400" b="1" dirty="0">
                <a:solidFill>
                  <a:schemeClr val="bg1"/>
                </a:solidFill>
                <a:latin typeface="Arial" panose="020B0604020202020204" pitchFamily="34" charset="0"/>
                <a:cs typeface="Arial" panose="020B0604020202020204" pitchFamily="34" charset="0"/>
              </a:rPr>
              <a:t>Equilibrium Strategies for </a:t>
            </a:r>
            <a:r>
              <a:rPr lang="it-IT" sz="2400" b="1" dirty="0" err="1">
                <a:solidFill>
                  <a:schemeClr val="bg1"/>
                </a:solidFill>
                <a:latin typeface="Arial" panose="020B0604020202020204" pitchFamily="34" charset="0"/>
                <a:cs typeface="Arial" panose="020B0604020202020204" pitchFamily="34" charset="0"/>
              </a:rPr>
              <a:t>both</a:t>
            </a:r>
            <a:r>
              <a:rPr lang="it-IT" sz="2400" b="1" dirty="0">
                <a:solidFill>
                  <a:schemeClr val="bg1"/>
                </a:solidFill>
                <a:latin typeface="Arial" panose="020B0604020202020204" pitchFamily="34" charset="0"/>
                <a:cs typeface="Arial" panose="020B0604020202020204" pitchFamily="34" charset="0"/>
              </a:rPr>
              <a:t> players</a:t>
            </a:r>
          </a:p>
        </p:txBody>
      </p:sp>
      <p:graphicFrame>
        <p:nvGraphicFramePr>
          <p:cNvPr id="5" name="Tabella 4">
            <a:extLst>
              <a:ext uri="{FF2B5EF4-FFF2-40B4-BE49-F238E27FC236}">
                <a16:creationId xmlns:a16="http://schemas.microsoft.com/office/drawing/2014/main" id="{10CA8B18-3F4B-A9B3-5CCE-FC037EF85AE5}"/>
              </a:ext>
            </a:extLst>
          </p:cNvPr>
          <p:cNvGraphicFramePr>
            <a:graphicFrameLocks noGrp="1"/>
          </p:cNvGraphicFramePr>
          <p:nvPr>
            <p:extLst>
              <p:ext uri="{D42A27DB-BD31-4B8C-83A1-F6EECF244321}">
                <p14:modId xmlns:p14="http://schemas.microsoft.com/office/powerpoint/2010/main" val="151453217"/>
              </p:ext>
            </p:extLst>
          </p:nvPr>
        </p:nvGraphicFramePr>
        <p:xfrm>
          <a:off x="3930475" y="876299"/>
          <a:ext cx="10583500" cy="3743265"/>
        </p:xfrm>
        <a:graphic>
          <a:graphicData uri="http://schemas.openxmlformats.org/drawingml/2006/table">
            <a:tbl>
              <a:tblPr firstRow="1" firstCol="1" bandRow="1">
                <a:tableStyleId>{B301B821-A1FF-4177-AEE7-76D212191A09}</a:tableStyleId>
              </a:tblPr>
              <a:tblGrid>
                <a:gridCol w="2116700">
                  <a:extLst>
                    <a:ext uri="{9D8B030D-6E8A-4147-A177-3AD203B41FA5}">
                      <a16:colId xmlns:a16="http://schemas.microsoft.com/office/drawing/2014/main" val="3863927799"/>
                    </a:ext>
                  </a:extLst>
                </a:gridCol>
                <a:gridCol w="2116700">
                  <a:extLst>
                    <a:ext uri="{9D8B030D-6E8A-4147-A177-3AD203B41FA5}">
                      <a16:colId xmlns:a16="http://schemas.microsoft.com/office/drawing/2014/main" val="1271331047"/>
                    </a:ext>
                  </a:extLst>
                </a:gridCol>
                <a:gridCol w="2116700">
                  <a:extLst>
                    <a:ext uri="{9D8B030D-6E8A-4147-A177-3AD203B41FA5}">
                      <a16:colId xmlns:a16="http://schemas.microsoft.com/office/drawing/2014/main" val="24601879"/>
                    </a:ext>
                  </a:extLst>
                </a:gridCol>
                <a:gridCol w="2116700">
                  <a:extLst>
                    <a:ext uri="{9D8B030D-6E8A-4147-A177-3AD203B41FA5}">
                      <a16:colId xmlns:a16="http://schemas.microsoft.com/office/drawing/2014/main" val="3011596915"/>
                    </a:ext>
                  </a:extLst>
                </a:gridCol>
                <a:gridCol w="2116700">
                  <a:extLst>
                    <a:ext uri="{9D8B030D-6E8A-4147-A177-3AD203B41FA5}">
                      <a16:colId xmlns:a16="http://schemas.microsoft.com/office/drawing/2014/main" val="1647900991"/>
                    </a:ext>
                  </a:extLst>
                </a:gridCol>
              </a:tblGrid>
              <a:tr h="0">
                <a:tc rowSpan="2">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Travel Demand (trips/day)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indent="180340" algn="ctr">
                        <a:lnSpc>
                          <a:spcPct val="150000"/>
                        </a:lnSpc>
                      </a:pPr>
                      <a:r>
                        <a:rPr lang="it-IT" sz="2400">
                          <a:effectLst/>
                          <a:latin typeface="Arial" panose="020B0604020202020204" pitchFamily="34" charset="0"/>
                          <a:cs typeface="Arial" panose="020B0604020202020204" pitchFamily="34" charset="0"/>
                        </a:rPr>
                        <a:t>HSR</a:t>
                      </a:r>
                      <a:endParaRPr lang="it-IT"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it-IT"/>
                    </a:p>
                  </a:txBody>
                  <a:tcPr/>
                </a:tc>
                <a:tc gridSpan="2">
                  <a:txBody>
                    <a:bodyPr/>
                    <a:lstStyle/>
                    <a:p>
                      <a:pPr indent="180340" algn="ctr">
                        <a:lnSpc>
                          <a:spcPct val="150000"/>
                        </a:lnSpc>
                      </a:pPr>
                      <a:r>
                        <a:rPr lang="it-IT" sz="2400" dirty="0">
                          <a:effectLst/>
                          <a:latin typeface="Arial" panose="020B0604020202020204" pitchFamily="34" charset="0"/>
                          <a:cs typeface="Arial" panose="020B0604020202020204" pitchFamily="34" charset="0"/>
                        </a:rPr>
                        <a:t>Air</a:t>
                      </a:r>
                      <a:endParaRPr lang="it-IT"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it-IT"/>
                    </a:p>
                  </a:txBody>
                  <a:tcPr/>
                </a:tc>
                <a:extLst>
                  <a:ext uri="{0D108BD9-81ED-4DB2-BD59-A6C34878D82A}">
                    <a16:rowId xmlns:a16="http://schemas.microsoft.com/office/drawing/2014/main" val="3390387029"/>
                  </a:ext>
                </a:extLst>
              </a:tr>
              <a:tr h="0">
                <a:tc vMerge="1">
                  <a:txBody>
                    <a:bodyPr/>
                    <a:lstStyle/>
                    <a:p>
                      <a:endParaRPr lang="it-IT"/>
                    </a:p>
                  </a:txBody>
                  <a:tcPr/>
                </a:tc>
                <a:tc>
                  <a:txBody>
                    <a:bodyPr/>
                    <a:lstStyle/>
                    <a:p>
                      <a:pPr indent="180340" algn="ctr">
                        <a:lnSpc>
                          <a:spcPct val="150000"/>
                        </a:lnSpc>
                      </a:pPr>
                      <a:r>
                        <a:rPr lang="it-IT" sz="2000" b="1" dirty="0">
                          <a:effectLst/>
                          <a:latin typeface="Arial" panose="020B0604020202020204" pitchFamily="34" charset="0"/>
                          <a:cs typeface="Arial" panose="020B0604020202020204" pitchFamily="34" charset="0"/>
                        </a:rPr>
                        <a:t>Fare (Euro)</a:t>
                      </a:r>
                      <a:endParaRPr lang="it-IT"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b="1" dirty="0">
                          <a:effectLst/>
                          <a:latin typeface="Arial" panose="020B0604020202020204" pitchFamily="34" charset="0"/>
                          <a:cs typeface="Arial" panose="020B0604020202020204" pitchFamily="34" charset="0"/>
                        </a:rPr>
                        <a:t>Frequency (trips/day)</a:t>
                      </a:r>
                      <a:endParaRPr lang="it-IT"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b="1" dirty="0">
                          <a:effectLst/>
                          <a:latin typeface="Arial" panose="020B0604020202020204" pitchFamily="34" charset="0"/>
                          <a:cs typeface="Arial" panose="020B0604020202020204" pitchFamily="34" charset="0"/>
                        </a:rPr>
                        <a:t>Fare (Euro)</a:t>
                      </a:r>
                      <a:endParaRPr lang="it-IT"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b="1" dirty="0">
                          <a:effectLst/>
                          <a:latin typeface="Arial" panose="020B0604020202020204" pitchFamily="34" charset="0"/>
                          <a:cs typeface="Arial" panose="020B0604020202020204" pitchFamily="34" charset="0"/>
                        </a:rPr>
                        <a:t>Frequency (trips/day)</a:t>
                      </a:r>
                      <a:endParaRPr lang="it-IT"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39042147"/>
                  </a:ext>
                </a:extLst>
              </a:tr>
              <a:tr h="0">
                <a:tc>
                  <a:txBody>
                    <a:bodyPr/>
                    <a:lstStyle/>
                    <a:p>
                      <a:pPr indent="180340" algn="ctr">
                        <a:lnSpc>
                          <a:spcPct val="150000"/>
                        </a:lnSpc>
                      </a:pPr>
                      <a:r>
                        <a:rPr lang="it-IT" sz="2000">
                          <a:effectLst/>
                          <a:latin typeface="Arial" panose="020B0604020202020204" pitchFamily="34" charset="0"/>
                          <a:cs typeface="Arial" panose="020B0604020202020204" pitchFamily="34" charset="0"/>
                        </a:rPr>
                        <a:t>1,000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43.9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3.10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40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1.38</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92542019"/>
                  </a:ext>
                </a:extLst>
              </a:tr>
              <a:tr h="0">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2,000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43.9</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5.14</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1.76</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06160266"/>
                  </a:ext>
                </a:extLst>
              </a:tr>
              <a:tr h="0">
                <a:tc>
                  <a:txBody>
                    <a:bodyPr/>
                    <a:lstStyle/>
                    <a:p>
                      <a:pPr indent="180340" algn="ctr">
                        <a:lnSpc>
                          <a:spcPct val="150000"/>
                        </a:lnSpc>
                      </a:pPr>
                      <a:r>
                        <a:rPr lang="it-IT" sz="2000">
                          <a:effectLst/>
                          <a:latin typeface="Arial" panose="020B0604020202020204" pitchFamily="34" charset="0"/>
                          <a:cs typeface="Arial" panose="020B0604020202020204" pitchFamily="34" charset="0"/>
                        </a:rPr>
                        <a:t>3,500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43.9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8.24</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2.33</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72505975"/>
                  </a:ext>
                </a:extLst>
              </a:tr>
              <a:tr h="0">
                <a:tc>
                  <a:txBody>
                    <a:bodyPr/>
                    <a:lstStyle/>
                    <a:p>
                      <a:pPr indent="180340" algn="ctr">
                        <a:lnSpc>
                          <a:spcPct val="150000"/>
                        </a:lnSpc>
                      </a:pPr>
                      <a:r>
                        <a:rPr lang="it-IT" sz="2000">
                          <a:effectLst/>
                          <a:latin typeface="Arial" panose="020B0604020202020204" pitchFamily="34" charset="0"/>
                          <a:cs typeface="Arial" panose="020B0604020202020204" pitchFamily="34" charset="0"/>
                        </a:rPr>
                        <a:t>6,000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43.9</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13.4</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3.28</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5641782"/>
                  </a:ext>
                </a:extLst>
              </a:tr>
              <a:tr h="0">
                <a:tc>
                  <a:txBody>
                    <a:bodyPr/>
                    <a:lstStyle/>
                    <a:p>
                      <a:pPr indent="180340" algn="ctr">
                        <a:lnSpc>
                          <a:spcPct val="150000"/>
                        </a:lnSpc>
                      </a:pPr>
                      <a:r>
                        <a:rPr lang="it-IT" sz="2000">
                          <a:effectLst/>
                          <a:latin typeface="Arial" panose="020B0604020202020204" pitchFamily="34" charset="0"/>
                          <a:cs typeface="Arial" panose="020B0604020202020204" pitchFamily="34" charset="0"/>
                        </a:rPr>
                        <a:t>8,000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43.9</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17.6</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80346392"/>
                  </a:ext>
                </a:extLst>
              </a:tr>
              <a:tr h="0">
                <a:tc>
                  <a:txBody>
                    <a:bodyPr/>
                    <a:lstStyle/>
                    <a:p>
                      <a:pPr indent="180340" algn="ctr">
                        <a:lnSpc>
                          <a:spcPct val="150000"/>
                        </a:lnSpc>
                      </a:pPr>
                      <a:r>
                        <a:rPr lang="it-IT" sz="2000">
                          <a:effectLst/>
                          <a:latin typeface="Arial" panose="020B0604020202020204" pitchFamily="34" charset="0"/>
                          <a:cs typeface="Arial" panose="020B0604020202020204" pitchFamily="34" charset="0"/>
                        </a:rPr>
                        <a:t>10,000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43.9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21.7</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40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4.80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6033935"/>
                  </a:ext>
                </a:extLst>
              </a:tr>
            </a:tbl>
          </a:graphicData>
        </a:graphic>
      </p:graphicFrame>
      <p:graphicFrame>
        <p:nvGraphicFramePr>
          <p:cNvPr id="7" name="Tabella 6">
            <a:extLst>
              <a:ext uri="{FF2B5EF4-FFF2-40B4-BE49-F238E27FC236}">
                <a16:creationId xmlns:a16="http://schemas.microsoft.com/office/drawing/2014/main" id="{F0481C30-0E05-8B79-E3DA-1C136E63349F}"/>
              </a:ext>
            </a:extLst>
          </p:cNvPr>
          <p:cNvGraphicFramePr>
            <a:graphicFrameLocks noGrp="1"/>
          </p:cNvGraphicFramePr>
          <p:nvPr>
            <p:extLst>
              <p:ext uri="{D42A27DB-BD31-4B8C-83A1-F6EECF244321}">
                <p14:modId xmlns:p14="http://schemas.microsoft.com/office/powerpoint/2010/main" val="3232830626"/>
              </p:ext>
            </p:extLst>
          </p:nvPr>
        </p:nvGraphicFramePr>
        <p:xfrm>
          <a:off x="3886737" y="5864385"/>
          <a:ext cx="10583500" cy="3262443"/>
        </p:xfrm>
        <a:graphic>
          <a:graphicData uri="http://schemas.openxmlformats.org/drawingml/2006/table">
            <a:tbl>
              <a:tblPr firstRow="1" firstCol="1" bandRow="1">
                <a:tableStyleId>{B301B821-A1FF-4177-AEE7-76D212191A09}</a:tableStyleId>
              </a:tblPr>
              <a:tblGrid>
                <a:gridCol w="3648149">
                  <a:extLst>
                    <a:ext uri="{9D8B030D-6E8A-4147-A177-3AD203B41FA5}">
                      <a16:colId xmlns:a16="http://schemas.microsoft.com/office/drawing/2014/main" val="2864479890"/>
                    </a:ext>
                  </a:extLst>
                </a:gridCol>
                <a:gridCol w="3407088">
                  <a:extLst>
                    <a:ext uri="{9D8B030D-6E8A-4147-A177-3AD203B41FA5}">
                      <a16:colId xmlns:a16="http://schemas.microsoft.com/office/drawing/2014/main" val="725896145"/>
                    </a:ext>
                  </a:extLst>
                </a:gridCol>
                <a:gridCol w="3528263">
                  <a:extLst>
                    <a:ext uri="{9D8B030D-6E8A-4147-A177-3AD203B41FA5}">
                      <a16:colId xmlns:a16="http://schemas.microsoft.com/office/drawing/2014/main" val="1034833293"/>
                    </a:ext>
                  </a:extLst>
                </a:gridCol>
              </a:tblGrid>
              <a:tr h="833591">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Travel Demand</a:t>
                      </a:r>
                    </a:p>
                    <a:p>
                      <a:pPr indent="180340" algn="ctr">
                        <a:lnSpc>
                          <a:spcPct val="150000"/>
                        </a:lnSpc>
                      </a:pPr>
                      <a:r>
                        <a:rPr lang="it-IT" sz="2000" dirty="0">
                          <a:effectLst/>
                          <a:latin typeface="Arial" panose="020B0604020202020204" pitchFamily="34" charset="0"/>
                          <a:cs typeface="Arial" panose="020B0604020202020204" pitchFamily="34" charset="0"/>
                        </a:rPr>
                        <a:t> (trips/day)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HSR Demand (trips/day)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Air Demand (trips/day)</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8755931"/>
                  </a:ext>
                </a:extLst>
              </a:tr>
              <a:tr h="393251">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1,000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931</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69</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0197184"/>
                  </a:ext>
                </a:extLst>
              </a:tr>
              <a:tr h="393251">
                <a:tc>
                  <a:txBody>
                    <a:bodyPr/>
                    <a:lstStyle/>
                    <a:p>
                      <a:pPr indent="180340" algn="ctr">
                        <a:lnSpc>
                          <a:spcPct val="150000"/>
                        </a:lnSpc>
                      </a:pPr>
                      <a:r>
                        <a:rPr lang="it-IT" sz="2000">
                          <a:effectLst/>
                          <a:latin typeface="Arial" panose="020B0604020202020204" pitchFamily="34" charset="0"/>
                          <a:cs typeface="Arial" panose="020B0604020202020204" pitchFamily="34" charset="0"/>
                        </a:rPr>
                        <a:t>2,000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1,862</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137</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72104171"/>
                  </a:ext>
                </a:extLst>
              </a:tr>
              <a:tr h="393251">
                <a:tc>
                  <a:txBody>
                    <a:bodyPr/>
                    <a:lstStyle/>
                    <a:p>
                      <a:pPr indent="180340" algn="ctr">
                        <a:lnSpc>
                          <a:spcPct val="150000"/>
                        </a:lnSpc>
                      </a:pPr>
                      <a:r>
                        <a:rPr lang="it-IT" sz="2000">
                          <a:effectLst/>
                          <a:latin typeface="Arial" panose="020B0604020202020204" pitchFamily="34" charset="0"/>
                          <a:cs typeface="Arial" panose="020B0604020202020204" pitchFamily="34" charset="0"/>
                        </a:rPr>
                        <a:t>3,500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3,260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240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87302685"/>
                  </a:ext>
                </a:extLst>
              </a:tr>
              <a:tr h="393251">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6,000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5,589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411</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16166592"/>
                  </a:ext>
                </a:extLst>
              </a:tr>
              <a:tr h="393251">
                <a:tc>
                  <a:txBody>
                    <a:bodyPr/>
                    <a:lstStyle/>
                    <a:p>
                      <a:pPr indent="180340" algn="ctr">
                        <a:lnSpc>
                          <a:spcPct val="150000"/>
                        </a:lnSpc>
                      </a:pPr>
                      <a:r>
                        <a:rPr lang="it-IT" sz="2000">
                          <a:effectLst/>
                          <a:latin typeface="Arial" panose="020B0604020202020204" pitchFamily="34" charset="0"/>
                          <a:cs typeface="Arial" panose="020B0604020202020204" pitchFamily="34" charset="0"/>
                        </a:rPr>
                        <a:t>8,000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7,451</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549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5087071"/>
                  </a:ext>
                </a:extLst>
              </a:tr>
              <a:tr h="393251">
                <a:tc>
                  <a:txBody>
                    <a:bodyPr/>
                    <a:lstStyle/>
                    <a:p>
                      <a:pPr indent="180340" algn="ctr">
                        <a:lnSpc>
                          <a:spcPct val="150000"/>
                        </a:lnSpc>
                      </a:pPr>
                      <a:r>
                        <a:rPr lang="it-IT" sz="2000">
                          <a:effectLst/>
                          <a:latin typeface="Arial" panose="020B0604020202020204" pitchFamily="34" charset="0"/>
                          <a:cs typeface="Arial" panose="020B0604020202020204" pitchFamily="34" charset="0"/>
                        </a:rPr>
                        <a:t>10,000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9,314</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686</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4022123"/>
                  </a:ext>
                </a:extLst>
              </a:tr>
            </a:tbl>
          </a:graphicData>
        </a:graphic>
      </p:graphicFrame>
      <p:pic>
        <p:nvPicPr>
          <p:cNvPr id="4" name="Immagine 3" descr="Immagine che contiene Cellulare, gadget, Dispositivo elettronico, schermata&#10;&#10;Descrizione generata automaticamente">
            <a:extLst>
              <a:ext uri="{FF2B5EF4-FFF2-40B4-BE49-F238E27FC236}">
                <a16:creationId xmlns:a16="http://schemas.microsoft.com/office/drawing/2014/main" id="{6BC9BB12-6CFA-99DB-63B2-186315A567CC}"/>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t="22765" r="37365" b="3540"/>
          <a:stretch/>
        </p:blipFill>
        <p:spPr>
          <a:xfrm>
            <a:off x="17018666" y="-58444"/>
            <a:ext cx="1004340" cy="7295379"/>
          </a:xfrm>
          <a:prstGeom prst="rect">
            <a:avLst/>
          </a:prstGeom>
        </p:spPr>
      </p:pic>
    </p:spTree>
    <p:extLst>
      <p:ext uri="{BB962C8B-B14F-4D97-AF65-F5344CB8AC3E}">
        <p14:creationId xmlns:p14="http://schemas.microsoft.com/office/powerpoint/2010/main" val="1872156552"/>
      </p:ext>
    </p:extLst>
  </p:cSld>
  <p:clrMapOvr>
    <a:masterClrMapping/>
  </p:clrMapOvr>
  <mc:AlternateContent xmlns:mc="http://schemas.openxmlformats.org/markup-compatibility/2006" xmlns:p14="http://schemas.microsoft.com/office/powerpoint/2010/main">
    <mc:Choice Requires="p14">
      <p:transition spd="slow" p14:dur="2000" advTm="917"/>
    </mc:Choice>
    <mc:Fallback xmlns="">
      <p:transition spd="slow" advTm="91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BA25BBA-8E06-C6D0-07C1-428968DE48FA}"/>
              </a:ext>
            </a:extLst>
          </p:cNvPr>
          <p:cNvSpPr txBox="1"/>
          <p:nvPr/>
        </p:nvSpPr>
        <p:spPr>
          <a:xfrm>
            <a:off x="76200" y="3355093"/>
            <a:ext cx="4698382" cy="830997"/>
          </a:xfrm>
          <a:prstGeom prst="rect">
            <a:avLst/>
          </a:prstGeom>
          <a:noFill/>
        </p:spPr>
        <p:txBody>
          <a:bodyPr wrap="square" rtlCol="0">
            <a:spAutoFit/>
          </a:bodyPr>
          <a:lstStyle/>
          <a:p>
            <a:r>
              <a:rPr lang="it-IT" sz="2400" b="1" dirty="0">
                <a:solidFill>
                  <a:schemeClr val="bg1"/>
                </a:solidFill>
              </a:rPr>
              <a:t>Rispetto del vincolo di capacità per l’HSR</a:t>
            </a:r>
          </a:p>
        </p:txBody>
      </p:sp>
      <p:sp>
        <p:nvSpPr>
          <p:cNvPr id="8" name="CasellaDiTesto 7">
            <a:extLst>
              <a:ext uri="{FF2B5EF4-FFF2-40B4-BE49-F238E27FC236}">
                <a16:creationId xmlns:a16="http://schemas.microsoft.com/office/drawing/2014/main" id="{68C35AD5-8BCD-75C6-C86D-D9D93258A87B}"/>
              </a:ext>
            </a:extLst>
          </p:cNvPr>
          <p:cNvSpPr txBox="1"/>
          <p:nvPr/>
        </p:nvSpPr>
        <p:spPr>
          <a:xfrm>
            <a:off x="13378722" y="7003574"/>
            <a:ext cx="4916774" cy="830997"/>
          </a:xfrm>
          <a:prstGeom prst="rect">
            <a:avLst/>
          </a:prstGeom>
          <a:noFill/>
        </p:spPr>
        <p:txBody>
          <a:bodyPr wrap="square" rtlCol="0">
            <a:spAutoFit/>
          </a:bodyPr>
          <a:lstStyle/>
          <a:p>
            <a:r>
              <a:rPr lang="it-IT" sz="2400" b="1" dirty="0">
                <a:solidFill>
                  <a:schemeClr val="bg1"/>
                </a:solidFill>
              </a:rPr>
              <a:t>Rispetto del vincolo di capacità per l’Air</a:t>
            </a:r>
          </a:p>
        </p:txBody>
      </p:sp>
      <p:grpSp>
        <p:nvGrpSpPr>
          <p:cNvPr id="10" name="Group 41">
            <a:extLst>
              <a:ext uri="{FF2B5EF4-FFF2-40B4-BE49-F238E27FC236}">
                <a16:creationId xmlns:a16="http://schemas.microsoft.com/office/drawing/2014/main" id="{B83C84F1-D6A6-EC50-5DEF-D6B4F940B67D}"/>
              </a:ext>
            </a:extLst>
          </p:cNvPr>
          <p:cNvGrpSpPr/>
          <p:nvPr/>
        </p:nvGrpSpPr>
        <p:grpSpPr>
          <a:xfrm>
            <a:off x="-914400" y="-2045646"/>
            <a:ext cx="4495800" cy="4445946"/>
            <a:chOff x="0" y="0"/>
            <a:chExt cx="812800" cy="812800"/>
          </a:xfrm>
        </p:grpSpPr>
        <p:sp>
          <p:nvSpPr>
            <p:cNvPr id="11" name="Freeform 42">
              <a:extLst>
                <a:ext uri="{FF2B5EF4-FFF2-40B4-BE49-F238E27FC236}">
                  <a16:creationId xmlns:a16="http://schemas.microsoft.com/office/drawing/2014/main" id="{9BBBF9E6-20FE-94BA-D86B-20D5A863E6A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txBody>
            <a:bodyPr/>
            <a:lstStyle/>
            <a:p>
              <a:endParaRPr lang="it-IT"/>
            </a:p>
          </p:txBody>
        </p:sp>
        <p:sp>
          <p:nvSpPr>
            <p:cNvPr id="12" name="TextBox 43">
              <a:extLst>
                <a:ext uri="{FF2B5EF4-FFF2-40B4-BE49-F238E27FC236}">
                  <a16:creationId xmlns:a16="http://schemas.microsoft.com/office/drawing/2014/main" id="{8752C645-1847-9C39-AF04-61DFB4B8EC14}"/>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xmlns:a14="http://schemas.microsoft.com/office/drawing/2010/main">
        <mc:Choice Requires="a14">
          <p:graphicFrame>
            <p:nvGraphicFramePr>
              <p:cNvPr id="3" name="Tabella 2">
                <a:extLst>
                  <a:ext uri="{FF2B5EF4-FFF2-40B4-BE49-F238E27FC236}">
                    <a16:creationId xmlns:a16="http://schemas.microsoft.com/office/drawing/2014/main" id="{853E9EE4-24C4-FDF9-D163-4198B4E1C8FF}"/>
                  </a:ext>
                </a:extLst>
              </p:cNvPr>
              <p:cNvGraphicFramePr>
                <a:graphicFrameLocks noGrp="1"/>
              </p:cNvGraphicFramePr>
              <p:nvPr>
                <p:extLst>
                  <p:ext uri="{D42A27DB-BD31-4B8C-83A1-F6EECF244321}">
                    <p14:modId xmlns:p14="http://schemas.microsoft.com/office/powerpoint/2010/main" val="1166833315"/>
                  </p:ext>
                </p:extLst>
              </p:nvPr>
            </p:nvGraphicFramePr>
            <p:xfrm>
              <a:off x="9774509" y="1475381"/>
              <a:ext cx="8170243" cy="3899675"/>
            </p:xfrm>
            <a:graphic>
              <a:graphicData uri="http://schemas.openxmlformats.org/drawingml/2006/table">
                <a:tbl>
                  <a:tblPr firstRow="1" firstCol="1" bandRow="1">
                    <a:tableStyleId>{B301B821-A1FF-4177-AEE7-76D212191A09}</a:tableStyleId>
                  </a:tblPr>
                  <a:tblGrid>
                    <a:gridCol w="2265091">
                      <a:extLst>
                        <a:ext uri="{9D8B030D-6E8A-4147-A177-3AD203B41FA5}">
                          <a16:colId xmlns:a16="http://schemas.microsoft.com/office/drawing/2014/main" val="1066295077"/>
                        </a:ext>
                      </a:extLst>
                    </a:gridCol>
                    <a:gridCol w="2743200">
                      <a:extLst>
                        <a:ext uri="{9D8B030D-6E8A-4147-A177-3AD203B41FA5}">
                          <a16:colId xmlns:a16="http://schemas.microsoft.com/office/drawing/2014/main" val="4271684416"/>
                        </a:ext>
                      </a:extLst>
                    </a:gridCol>
                    <a:gridCol w="1371600">
                      <a:extLst>
                        <a:ext uri="{9D8B030D-6E8A-4147-A177-3AD203B41FA5}">
                          <a16:colId xmlns:a16="http://schemas.microsoft.com/office/drawing/2014/main" val="1018388943"/>
                        </a:ext>
                      </a:extLst>
                    </a:gridCol>
                    <a:gridCol w="1790352">
                      <a:extLst>
                        <a:ext uri="{9D8B030D-6E8A-4147-A177-3AD203B41FA5}">
                          <a16:colId xmlns:a16="http://schemas.microsoft.com/office/drawing/2014/main" val="2067312768"/>
                        </a:ext>
                      </a:extLst>
                    </a:gridCol>
                  </a:tblGrid>
                  <a:tr h="1378901">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Travel Demand (trips/day)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HSR Demand (trips/day)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2000" i="1">
                                        <a:effectLst/>
                                        <a:latin typeface="Cambria Math" panose="02040503050406030204" pitchFamily="18" charset="0"/>
                                      </a:rPr>
                                    </m:ctrlPr>
                                  </m:sSubPr>
                                  <m:e>
                                    <m:r>
                                      <a:rPr lang="en-US" sz="2000">
                                        <a:effectLst/>
                                        <a:latin typeface="Cambria Math" panose="02040503050406030204" pitchFamily="18" charset="0"/>
                                      </a:rPr>
                                      <m:t>𝐾</m:t>
                                    </m:r>
                                  </m:e>
                                  <m:sub>
                                    <m:r>
                                      <a:rPr lang="en-US" sz="2000">
                                        <a:effectLst/>
                                        <a:latin typeface="Cambria Math" panose="02040503050406030204" pitchFamily="18" charset="0"/>
                                      </a:rPr>
                                      <m:t>h</m:t>
                                    </m:r>
                                  </m:sub>
                                </m:sSub>
                                <m:sSub>
                                  <m:sSubPr>
                                    <m:ctrlPr>
                                      <a:rPr lang="it-IT" sz="2000" i="1">
                                        <a:effectLst/>
                                        <a:latin typeface="Cambria Math" panose="02040503050406030204" pitchFamily="18" charset="0"/>
                                      </a:rPr>
                                    </m:ctrlPr>
                                  </m:sSubPr>
                                  <m:e>
                                    <m:r>
                                      <a:rPr lang="en-US" sz="2000">
                                        <a:effectLst/>
                                        <a:latin typeface="Cambria Math" panose="02040503050406030204" pitchFamily="18" charset="0"/>
                                      </a:rPr>
                                      <m:t>𝐹</m:t>
                                    </m:r>
                                  </m:e>
                                  <m:sub>
                                    <m:r>
                                      <a:rPr lang="en-US" sz="2000">
                                        <a:effectLst/>
                                        <a:latin typeface="Cambria Math" panose="02040503050406030204" pitchFamily="18" charset="0"/>
                                      </a:rPr>
                                      <m:t>h</m:t>
                                    </m:r>
                                  </m:sub>
                                </m:sSub>
                              </m:oMath>
                            </m:oMathPara>
                          </a14:m>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Check</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3017287"/>
                      </a:ext>
                    </a:extLst>
                  </a:tr>
                  <a:tr h="420129">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1,000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931</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1,417</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6089631"/>
                      </a:ext>
                    </a:extLst>
                  </a:tr>
                  <a:tr h="420129">
                    <a:tc>
                      <a:txBody>
                        <a:bodyPr/>
                        <a:lstStyle/>
                        <a:p>
                          <a:pPr indent="180340" algn="ctr">
                            <a:lnSpc>
                              <a:spcPct val="150000"/>
                            </a:lnSpc>
                          </a:pPr>
                          <a:r>
                            <a:rPr lang="it-IT" sz="2000">
                              <a:effectLst/>
                              <a:latin typeface="Arial" panose="020B0604020202020204" pitchFamily="34" charset="0"/>
                              <a:cs typeface="Arial" panose="020B0604020202020204" pitchFamily="34" charset="0"/>
                            </a:rPr>
                            <a:t>2,000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1,862</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2,349</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05720875"/>
                      </a:ext>
                    </a:extLst>
                  </a:tr>
                  <a:tr h="420129">
                    <a:tc>
                      <a:txBody>
                        <a:bodyPr/>
                        <a:lstStyle/>
                        <a:p>
                          <a:pPr indent="180340" algn="ctr">
                            <a:lnSpc>
                              <a:spcPct val="150000"/>
                            </a:lnSpc>
                          </a:pPr>
                          <a:r>
                            <a:rPr lang="it-IT" sz="2000">
                              <a:effectLst/>
                              <a:latin typeface="Arial" panose="020B0604020202020204" pitchFamily="34" charset="0"/>
                              <a:cs typeface="Arial" panose="020B0604020202020204" pitchFamily="34" charset="0"/>
                            </a:rPr>
                            <a:t>3,500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3,260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3,766</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15814099"/>
                      </a:ext>
                    </a:extLst>
                  </a:tr>
                  <a:tr h="420129">
                    <a:tc>
                      <a:txBody>
                        <a:bodyPr/>
                        <a:lstStyle/>
                        <a:p>
                          <a:pPr indent="180340" algn="ctr">
                            <a:lnSpc>
                              <a:spcPct val="150000"/>
                            </a:lnSpc>
                          </a:pPr>
                          <a:r>
                            <a:rPr lang="it-IT" sz="2000">
                              <a:effectLst/>
                              <a:latin typeface="Arial" panose="020B0604020202020204" pitchFamily="34" charset="0"/>
                              <a:cs typeface="Arial" panose="020B0604020202020204" pitchFamily="34" charset="0"/>
                            </a:rPr>
                            <a:t>6,000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5,589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6,124</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97490589"/>
                      </a:ext>
                    </a:extLst>
                  </a:tr>
                  <a:tr h="420129">
                    <a:tc>
                      <a:txBody>
                        <a:bodyPr/>
                        <a:lstStyle/>
                        <a:p>
                          <a:pPr indent="180340" algn="ctr">
                            <a:lnSpc>
                              <a:spcPct val="150000"/>
                            </a:lnSpc>
                          </a:pPr>
                          <a:r>
                            <a:rPr lang="it-IT" sz="2000">
                              <a:effectLst/>
                              <a:latin typeface="Arial" panose="020B0604020202020204" pitchFamily="34" charset="0"/>
                              <a:cs typeface="Arial" panose="020B0604020202020204" pitchFamily="34" charset="0"/>
                            </a:rPr>
                            <a:t>8,000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7,451</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8,043</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3020901"/>
                      </a:ext>
                    </a:extLst>
                  </a:tr>
                  <a:tr h="420129">
                    <a:tc>
                      <a:txBody>
                        <a:bodyPr/>
                        <a:lstStyle/>
                        <a:p>
                          <a:pPr indent="180340" algn="ctr">
                            <a:lnSpc>
                              <a:spcPct val="150000"/>
                            </a:lnSpc>
                          </a:pPr>
                          <a:r>
                            <a:rPr lang="it-IT" sz="2000">
                              <a:effectLst/>
                              <a:latin typeface="Arial" panose="020B0604020202020204" pitchFamily="34" charset="0"/>
                              <a:cs typeface="Arial" panose="020B0604020202020204" pitchFamily="34" charset="0"/>
                            </a:rPr>
                            <a:t>10,000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9,314</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9,917</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0541655"/>
                      </a:ext>
                    </a:extLst>
                  </a:tr>
                </a:tbl>
              </a:graphicData>
            </a:graphic>
          </p:graphicFrame>
        </mc:Choice>
        <mc:Fallback xmlns="">
          <p:graphicFrame>
            <p:nvGraphicFramePr>
              <p:cNvPr id="3" name="Tabella 2">
                <a:extLst>
                  <a:ext uri="{FF2B5EF4-FFF2-40B4-BE49-F238E27FC236}">
                    <a16:creationId xmlns:a16="http://schemas.microsoft.com/office/drawing/2014/main" id="{853E9EE4-24C4-FDF9-D163-4198B4E1C8FF}"/>
                  </a:ext>
                </a:extLst>
              </p:cNvPr>
              <p:cNvGraphicFramePr>
                <a:graphicFrameLocks noGrp="1"/>
              </p:cNvGraphicFramePr>
              <p:nvPr>
                <p:extLst>
                  <p:ext uri="{D42A27DB-BD31-4B8C-83A1-F6EECF244321}">
                    <p14:modId xmlns:p14="http://schemas.microsoft.com/office/powerpoint/2010/main" val="1166833315"/>
                  </p:ext>
                </p:extLst>
              </p:nvPr>
            </p:nvGraphicFramePr>
            <p:xfrm>
              <a:off x="9774509" y="1475381"/>
              <a:ext cx="8170243" cy="3899675"/>
            </p:xfrm>
            <a:graphic>
              <a:graphicData uri="http://schemas.openxmlformats.org/drawingml/2006/table">
                <a:tbl>
                  <a:tblPr firstRow="1" firstCol="1" bandRow="1">
                    <a:tableStyleId>{B301B821-A1FF-4177-AEE7-76D212191A09}</a:tableStyleId>
                  </a:tblPr>
                  <a:tblGrid>
                    <a:gridCol w="2265091">
                      <a:extLst>
                        <a:ext uri="{9D8B030D-6E8A-4147-A177-3AD203B41FA5}">
                          <a16:colId xmlns:a16="http://schemas.microsoft.com/office/drawing/2014/main" val="1066295077"/>
                        </a:ext>
                      </a:extLst>
                    </a:gridCol>
                    <a:gridCol w="2743200">
                      <a:extLst>
                        <a:ext uri="{9D8B030D-6E8A-4147-A177-3AD203B41FA5}">
                          <a16:colId xmlns:a16="http://schemas.microsoft.com/office/drawing/2014/main" val="4271684416"/>
                        </a:ext>
                      </a:extLst>
                    </a:gridCol>
                    <a:gridCol w="1371600">
                      <a:extLst>
                        <a:ext uri="{9D8B030D-6E8A-4147-A177-3AD203B41FA5}">
                          <a16:colId xmlns:a16="http://schemas.microsoft.com/office/drawing/2014/main" val="1018388943"/>
                        </a:ext>
                      </a:extLst>
                    </a:gridCol>
                    <a:gridCol w="1790352">
                      <a:extLst>
                        <a:ext uri="{9D8B030D-6E8A-4147-A177-3AD203B41FA5}">
                          <a16:colId xmlns:a16="http://schemas.microsoft.com/office/drawing/2014/main" val="2067312768"/>
                        </a:ext>
                      </a:extLst>
                    </a:gridCol>
                  </a:tblGrid>
                  <a:tr h="1378901">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Travel Demand (trips/day)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HSR Demand (trips/day)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it-IT"/>
                        </a:p>
                      </a:txBody>
                      <a:tcPr marL="68580" marR="68580" marT="0" marB="0" anchor="ctr">
                        <a:blipFill>
                          <a:blip r:embed="rId3"/>
                          <a:stretch>
                            <a:fillRect l="-365778" t="-885" r="-131556" b="-193805"/>
                          </a:stretch>
                        </a:blipFill>
                      </a:tcP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Check</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3017287"/>
                      </a:ext>
                    </a:extLst>
                  </a:tr>
                  <a:tr h="420129">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1,000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931</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1,417</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6089631"/>
                      </a:ext>
                    </a:extLst>
                  </a:tr>
                  <a:tr h="420129">
                    <a:tc>
                      <a:txBody>
                        <a:bodyPr/>
                        <a:lstStyle/>
                        <a:p>
                          <a:pPr indent="180340" algn="ctr">
                            <a:lnSpc>
                              <a:spcPct val="150000"/>
                            </a:lnSpc>
                          </a:pPr>
                          <a:r>
                            <a:rPr lang="it-IT" sz="2000">
                              <a:effectLst/>
                              <a:latin typeface="Arial" panose="020B0604020202020204" pitchFamily="34" charset="0"/>
                              <a:cs typeface="Arial" panose="020B0604020202020204" pitchFamily="34" charset="0"/>
                            </a:rPr>
                            <a:t>2,000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1,862</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2,349</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05720875"/>
                      </a:ext>
                    </a:extLst>
                  </a:tr>
                  <a:tr h="420129">
                    <a:tc>
                      <a:txBody>
                        <a:bodyPr/>
                        <a:lstStyle/>
                        <a:p>
                          <a:pPr indent="180340" algn="ctr">
                            <a:lnSpc>
                              <a:spcPct val="150000"/>
                            </a:lnSpc>
                          </a:pPr>
                          <a:r>
                            <a:rPr lang="it-IT" sz="2000">
                              <a:effectLst/>
                              <a:latin typeface="Arial" panose="020B0604020202020204" pitchFamily="34" charset="0"/>
                              <a:cs typeface="Arial" panose="020B0604020202020204" pitchFamily="34" charset="0"/>
                            </a:rPr>
                            <a:t>3,500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3,260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3,766</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15814099"/>
                      </a:ext>
                    </a:extLst>
                  </a:tr>
                  <a:tr h="420129">
                    <a:tc>
                      <a:txBody>
                        <a:bodyPr/>
                        <a:lstStyle/>
                        <a:p>
                          <a:pPr indent="180340" algn="ctr">
                            <a:lnSpc>
                              <a:spcPct val="150000"/>
                            </a:lnSpc>
                          </a:pPr>
                          <a:r>
                            <a:rPr lang="it-IT" sz="2000">
                              <a:effectLst/>
                              <a:latin typeface="Arial" panose="020B0604020202020204" pitchFamily="34" charset="0"/>
                              <a:cs typeface="Arial" panose="020B0604020202020204" pitchFamily="34" charset="0"/>
                            </a:rPr>
                            <a:t>6,000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5,589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6,124</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97490589"/>
                      </a:ext>
                    </a:extLst>
                  </a:tr>
                  <a:tr h="420129">
                    <a:tc>
                      <a:txBody>
                        <a:bodyPr/>
                        <a:lstStyle/>
                        <a:p>
                          <a:pPr indent="180340" algn="ctr">
                            <a:lnSpc>
                              <a:spcPct val="150000"/>
                            </a:lnSpc>
                          </a:pPr>
                          <a:r>
                            <a:rPr lang="it-IT" sz="2000">
                              <a:effectLst/>
                              <a:latin typeface="Arial" panose="020B0604020202020204" pitchFamily="34" charset="0"/>
                              <a:cs typeface="Arial" panose="020B0604020202020204" pitchFamily="34" charset="0"/>
                            </a:rPr>
                            <a:t>8,000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7,451</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8,043</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3020901"/>
                      </a:ext>
                    </a:extLst>
                  </a:tr>
                  <a:tr h="420129">
                    <a:tc>
                      <a:txBody>
                        <a:bodyPr/>
                        <a:lstStyle/>
                        <a:p>
                          <a:pPr indent="180340" algn="ctr">
                            <a:lnSpc>
                              <a:spcPct val="150000"/>
                            </a:lnSpc>
                          </a:pPr>
                          <a:r>
                            <a:rPr lang="it-IT" sz="2000">
                              <a:effectLst/>
                              <a:latin typeface="Arial" panose="020B0604020202020204" pitchFamily="34" charset="0"/>
                              <a:cs typeface="Arial" panose="020B0604020202020204" pitchFamily="34" charset="0"/>
                            </a:rPr>
                            <a:t>10,000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9,314</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9,917</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605416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ella 8">
                <a:extLst>
                  <a:ext uri="{FF2B5EF4-FFF2-40B4-BE49-F238E27FC236}">
                    <a16:creationId xmlns:a16="http://schemas.microsoft.com/office/drawing/2014/main" id="{55CB2E1A-DC1F-9A5D-0B08-62D0C4B32E45}"/>
                  </a:ext>
                </a:extLst>
              </p:cNvPr>
              <p:cNvGraphicFramePr>
                <a:graphicFrameLocks noGrp="1"/>
              </p:cNvGraphicFramePr>
              <p:nvPr>
                <p:extLst>
                  <p:ext uri="{D42A27DB-BD31-4B8C-83A1-F6EECF244321}">
                    <p14:modId xmlns:p14="http://schemas.microsoft.com/office/powerpoint/2010/main" val="1212970448"/>
                  </p:ext>
                </p:extLst>
              </p:nvPr>
            </p:nvGraphicFramePr>
            <p:xfrm>
              <a:off x="544147" y="5962660"/>
              <a:ext cx="8665662" cy="3262443"/>
            </p:xfrm>
            <a:graphic>
              <a:graphicData uri="http://schemas.openxmlformats.org/drawingml/2006/table">
                <a:tbl>
                  <a:tblPr firstRow="1" firstCol="1" bandRow="1">
                    <a:tableStyleId>{B301B821-A1FF-4177-AEE7-76D212191A09}</a:tableStyleId>
                  </a:tblPr>
                  <a:tblGrid>
                    <a:gridCol w="2743200">
                      <a:extLst>
                        <a:ext uri="{9D8B030D-6E8A-4147-A177-3AD203B41FA5}">
                          <a16:colId xmlns:a16="http://schemas.microsoft.com/office/drawing/2014/main" val="59388347"/>
                        </a:ext>
                      </a:extLst>
                    </a:gridCol>
                    <a:gridCol w="2590800">
                      <a:extLst>
                        <a:ext uri="{9D8B030D-6E8A-4147-A177-3AD203B41FA5}">
                          <a16:colId xmlns:a16="http://schemas.microsoft.com/office/drawing/2014/main" val="741735583"/>
                        </a:ext>
                      </a:extLst>
                    </a:gridCol>
                    <a:gridCol w="1524000">
                      <a:extLst>
                        <a:ext uri="{9D8B030D-6E8A-4147-A177-3AD203B41FA5}">
                          <a16:colId xmlns:a16="http://schemas.microsoft.com/office/drawing/2014/main" val="629035127"/>
                        </a:ext>
                      </a:extLst>
                    </a:gridCol>
                    <a:gridCol w="1807662">
                      <a:extLst>
                        <a:ext uri="{9D8B030D-6E8A-4147-A177-3AD203B41FA5}">
                          <a16:colId xmlns:a16="http://schemas.microsoft.com/office/drawing/2014/main" val="3370378475"/>
                        </a:ext>
                      </a:extLst>
                    </a:gridCol>
                  </a:tblGrid>
                  <a:tr h="778876">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Travel Demand </a:t>
                          </a:r>
                        </a:p>
                        <a:p>
                          <a:pPr indent="180340" algn="ctr">
                            <a:lnSpc>
                              <a:spcPct val="150000"/>
                            </a:lnSpc>
                          </a:pPr>
                          <a:r>
                            <a:rPr lang="it-IT" sz="2000" dirty="0">
                              <a:effectLst/>
                              <a:latin typeface="Arial" panose="020B0604020202020204" pitchFamily="34" charset="0"/>
                              <a:cs typeface="Arial" panose="020B0604020202020204" pitchFamily="34" charset="0"/>
                            </a:rPr>
                            <a:t>(trips/day)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Air Demand (trips/day)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14:m>
                            <m:oMathPara xmlns:m="http://schemas.openxmlformats.org/officeDocument/2006/math">
                              <m:oMathParaPr>
                                <m:jc m:val="centerGroup"/>
                              </m:oMathParaPr>
                              <m:oMath xmlns:m="http://schemas.openxmlformats.org/officeDocument/2006/math">
                                <m:sSub>
                                  <m:sSubPr>
                                    <m:ctrlPr>
                                      <a:rPr lang="it-IT" sz="2000" i="1">
                                        <a:effectLst/>
                                        <a:latin typeface="Cambria Math" panose="02040503050406030204" pitchFamily="18" charset="0"/>
                                      </a:rPr>
                                    </m:ctrlPr>
                                  </m:sSubPr>
                                  <m:e>
                                    <m:r>
                                      <a:rPr lang="en-US" sz="2000">
                                        <a:effectLst/>
                                        <a:latin typeface="Cambria Math" panose="02040503050406030204" pitchFamily="18" charset="0"/>
                                      </a:rPr>
                                      <m:t>𝐾</m:t>
                                    </m:r>
                                  </m:e>
                                  <m:sub>
                                    <m:r>
                                      <a:rPr lang="en-US" sz="2000">
                                        <a:effectLst/>
                                        <a:latin typeface="Cambria Math" panose="02040503050406030204" pitchFamily="18" charset="0"/>
                                      </a:rPr>
                                      <m:t>𝑎</m:t>
                                    </m:r>
                                  </m:sub>
                                </m:sSub>
                                <m:sSub>
                                  <m:sSubPr>
                                    <m:ctrlPr>
                                      <a:rPr lang="it-IT" sz="2000" i="1">
                                        <a:effectLst/>
                                        <a:latin typeface="Cambria Math" panose="02040503050406030204" pitchFamily="18" charset="0"/>
                                      </a:rPr>
                                    </m:ctrlPr>
                                  </m:sSubPr>
                                  <m:e>
                                    <m:r>
                                      <a:rPr lang="en-US" sz="2000">
                                        <a:effectLst/>
                                        <a:latin typeface="Cambria Math" panose="02040503050406030204" pitchFamily="18" charset="0"/>
                                      </a:rPr>
                                      <m:t>𝐹</m:t>
                                    </m:r>
                                  </m:e>
                                  <m:sub>
                                    <m:r>
                                      <a:rPr lang="en-US" sz="2000">
                                        <a:effectLst/>
                                        <a:latin typeface="Cambria Math" panose="02040503050406030204" pitchFamily="18" charset="0"/>
                                      </a:rPr>
                                      <m:t>𝑎</m:t>
                                    </m:r>
                                  </m:sub>
                                </m:sSub>
                              </m:oMath>
                            </m:oMathPara>
                          </a14:m>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Check</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25643684"/>
                      </a:ext>
                    </a:extLst>
                  </a:tr>
                  <a:tr h="367488">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1,000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69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248</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10880779"/>
                      </a:ext>
                    </a:extLst>
                  </a:tr>
                  <a:tr h="367488">
                    <a:tc>
                      <a:txBody>
                        <a:bodyPr/>
                        <a:lstStyle/>
                        <a:p>
                          <a:pPr indent="180340" algn="ctr">
                            <a:lnSpc>
                              <a:spcPct val="150000"/>
                            </a:lnSpc>
                          </a:pPr>
                          <a:r>
                            <a:rPr lang="it-IT" sz="2000">
                              <a:effectLst/>
                              <a:latin typeface="Arial" panose="020B0604020202020204" pitchFamily="34" charset="0"/>
                              <a:cs typeface="Arial" panose="020B0604020202020204" pitchFamily="34" charset="0"/>
                            </a:rPr>
                            <a:t>2,000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137</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316</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6263718"/>
                      </a:ext>
                    </a:extLst>
                  </a:tr>
                  <a:tr h="367488">
                    <a:tc>
                      <a:txBody>
                        <a:bodyPr/>
                        <a:lstStyle/>
                        <a:p>
                          <a:pPr indent="180340" algn="ctr">
                            <a:lnSpc>
                              <a:spcPct val="150000"/>
                            </a:lnSpc>
                          </a:pPr>
                          <a:r>
                            <a:rPr lang="it-IT" sz="2000">
                              <a:effectLst/>
                              <a:latin typeface="Arial" panose="020B0604020202020204" pitchFamily="34" charset="0"/>
                              <a:cs typeface="Arial" panose="020B0604020202020204" pitchFamily="34" charset="0"/>
                            </a:rPr>
                            <a:t>3,500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240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419</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36019401"/>
                      </a:ext>
                    </a:extLst>
                  </a:tr>
                  <a:tr h="367488">
                    <a:tc>
                      <a:txBody>
                        <a:bodyPr/>
                        <a:lstStyle/>
                        <a:p>
                          <a:pPr indent="180340" algn="ctr">
                            <a:lnSpc>
                              <a:spcPct val="150000"/>
                            </a:lnSpc>
                          </a:pPr>
                          <a:r>
                            <a:rPr lang="it-IT" sz="2000">
                              <a:effectLst/>
                              <a:latin typeface="Arial" panose="020B0604020202020204" pitchFamily="34" charset="0"/>
                              <a:cs typeface="Arial" panose="020B0604020202020204" pitchFamily="34" charset="0"/>
                            </a:rPr>
                            <a:t>6,000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411</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590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9060910"/>
                      </a:ext>
                    </a:extLst>
                  </a:tr>
                  <a:tr h="367488">
                    <a:tc>
                      <a:txBody>
                        <a:bodyPr/>
                        <a:lstStyle/>
                        <a:p>
                          <a:pPr indent="180340" algn="ctr">
                            <a:lnSpc>
                              <a:spcPct val="150000"/>
                            </a:lnSpc>
                          </a:pPr>
                          <a:r>
                            <a:rPr lang="it-IT" sz="2000">
                              <a:effectLst/>
                              <a:latin typeface="Arial" panose="020B0604020202020204" pitchFamily="34" charset="0"/>
                              <a:cs typeface="Arial" panose="020B0604020202020204" pitchFamily="34" charset="0"/>
                            </a:rPr>
                            <a:t>8,000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549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720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53477788"/>
                      </a:ext>
                    </a:extLst>
                  </a:tr>
                  <a:tr h="367488">
                    <a:tc>
                      <a:txBody>
                        <a:bodyPr/>
                        <a:lstStyle/>
                        <a:p>
                          <a:pPr indent="180340" algn="ctr">
                            <a:lnSpc>
                              <a:spcPct val="150000"/>
                            </a:lnSpc>
                          </a:pPr>
                          <a:r>
                            <a:rPr lang="it-IT" sz="2000">
                              <a:effectLst/>
                              <a:latin typeface="Arial" panose="020B0604020202020204" pitchFamily="34" charset="0"/>
                              <a:cs typeface="Arial" panose="020B0604020202020204" pitchFamily="34" charset="0"/>
                            </a:rPr>
                            <a:t>10,000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686</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864</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3071009"/>
                      </a:ext>
                    </a:extLst>
                  </a:tr>
                </a:tbl>
              </a:graphicData>
            </a:graphic>
          </p:graphicFrame>
        </mc:Choice>
        <mc:Fallback xmlns="">
          <p:graphicFrame>
            <p:nvGraphicFramePr>
              <p:cNvPr id="9" name="Tabella 8">
                <a:extLst>
                  <a:ext uri="{FF2B5EF4-FFF2-40B4-BE49-F238E27FC236}">
                    <a16:creationId xmlns:a16="http://schemas.microsoft.com/office/drawing/2014/main" id="{55CB2E1A-DC1F-9A5D-0B08-62D0C4B32E45}"/>
                  </a:ext>
                </a:extLst>
              </p:cNvPr>
              <p:cNvGraphicFramePr>
                <a:graphicFrameLocks noGrp="1"/>
              </p:cNvGraphicFramePr>
              <p:nvPr>
                <p:extLst>
                  <p:ext uri="{D42A27DB-BD31-4B8C-83A1-F6EECF244321}">
                    <p14:modId xmlns:p14="http://schemas.microsoft.com/office/powerpoint/2010/main" val="1212970448"/>
                  </p:ext>
                </p:extLst>
              </p:nvPr>
            </p:nvGraphicFramePr>
            <p:xfrm>
              <a:off x="544147" y="5962660"/>
              <a:ext cx="8665662" cy="3262443"/>
            </p:xfrm>
            <a:graphic>
              <a:graphicData uri="http://schemas.openxmlformats.org/drawingml/2006/table">
                <a:tbl>
                  <a:tblPr firstRow="1" firstCol="1" bandRow="1">
                    <a:tableStyleId>{B301B821-A1FF-4177-AEE7-76D212191A09}</a:tableStyleId>
                  </a:tblPr>
                  <a:tblGrid>
                    <a:gridCol w="2743200">
                      <a:extLst>
                        <a:ext uri="{9D8B030D-6E8A-4147-A177-3AD203B41FA5}">
                          <a16:colId xmlns:a16="http://schemas.microsoft.com/office/drawing/2014/main" val="59388347"/>
                        </a:ext>
                      </a:extLst>
                    </a:gridCol>
                    <a:gridCol w="2590800">
                      <a:extLst>
                        <a:ext uri="{9D8B030D-6E8A-4147-A177-3AD203B41FA5}">
                          <a16:colId xmlns:a16="http://schemas.microsoft.com/office/drawing/2014/main" val="741735583"/>
                        </a:ext>
                      </a:extLst>
                    </a:gridCol>
                    <a:gridCol w="1524000">
                      <a:extLst>
                        <a:ext uri="{9D8B030D-6E8A-4147-A177-3AD203B41FA5}">
                          <a16:colId xmlns:a16="http://schemas.microsoft.com/office/drawing/2014/main" val="629035127"/>
                        </a:ext>
                      </a:extLst>
                    </a:gridCol>
                    <a:gridCol w="1807662">
                      <a:extLst>
                        <a:ext uri="{9D8B030D-6E8A-4147-A177-3AD203B41FA5}">
                          <a16:colId xmlns:a16="http://schemas.microsoft.com/office/drawing/2014/main" val="3370378475"/>
                        </a:ext>
                      </a:extLst>
                    </a:gridCol>
                  </a:tblGrid>
                  <a:tr h="857949">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Travel Demand </a:t>
                          </a:r>
                        </a:p>
                        <a:p>
                          <a:pPr indent="180340" algn="ctr">
                            <a:lnSpc>
                              <a:spcPct val="150000"/>
                            </a:lnSpc>
                          </a:pPr>
                          <a:r>
                            <a:rPr lang="it-IT" sz="2000" dirty="0">
                              <a:effectLst/>
                              <a:latin typeface="Arial" panose="020B0604020202020204" pitchFamily="34" charset="0"/>
                              <a:cs typeface="Arial" panose="020B0604020202020204" pitchFamily="34" charset="0"/>
                            </a:rPr>
                            <a:t>(trips/day)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Air Demand (trips/day)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it-IT"/>
                        </a:p>
                      </a:txBody>
                      <a:tcPr marL="68580" marR="68580" marT="0" marB="0" anchor="ctr">
                        <a:blipFill>
                          <a:blip r:embed="rId4"/>
                          <a:stretch>
                            <a:fillRect l="-350400" t="-709" r="-119600" b="-297872"/>
                          </a:stretch>
                        </a:blipFill>
                      </a:tcP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Check</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25643684"/>
                      </a:ext>
                    </a:extLst>
                  </a:tr>
                  <a:tr h="400749">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1,000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69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248</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10880779"/>
                      </a:ext>
                    </a:extLst>
                  </a:tr>
                  <a:tr h="400749">
                    <a:tc>
                      <a:txBody>
                        <a:bodyPr/>
                        <a:lstStyle/>
                        <a:p>
                          <a:pPr indent="180340" algn="ctr">
                            <a:lnSpc>
                              <a:spcPct val="150000"/>
                            </a:lnSpc>
                          </a:pPr>
                          <a:r>
                            <a:rPr lang="it-IT" sz="2000">
                              <a:effectLst/>
                              <a:latin typeface="Arial" panose="020B0604020202020204" pitchFamily="34" charset="0"/>
                              <a:cs typeface="Arial" panose="020B0604020202020204" pitchFamily="34" charset="0"/>
                            </a:rPr>
                            <a:t>2,000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137</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316</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6263718"/>
                      </a:ext>
                    </a:extLst>
                  </a:tr>
                  <a:tr h="400749">
                    <a:tc>
                      <a:txBody>
                        <a:bodyPr/>
                        <a:lstStyle/>
                        <a:p>
                          <a:pPr indent="180340" algn="ctr">
                            <a:lnSpc>
                              <a:spcPct val="150000"/>
                            </a:lnSpc>
                          </a:pPr>
                          <a:r>
                            <a:rPr lang="it-IT" sz="2000">
                              <a:effectLst/>
                              <a:latin typeface="Arial" panose="020B0604020202020204" pitchFamily="34" charset="0"/>
                              <a:cs typeface="Arial" panose="020B0604020202020204" pitchFamily="34" charset="0"/>
                            </a:rPr>
                            <a:t>3,500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240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419</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36019401"/>
                      </a:ext>
                    </a:extLst>
                  </a:tr>
                  <a:tr h="400749">
                    <a:tc>
                      <a:txBody>
                        <a:bodyPr/>
                        <a:lstStyle/>
                        <a:p>
                          <a:pPr indent="180340" algn="ctr">
                            <a:lnSpc>
                              <a:spcPct val="150000"/>
                            </a:lnSpc>
                          </a:pPr>
                          <a:r>
                            <a:rPr lang="it-IT" sz="2000">
                              <a:effectLst/>
                              <a:latin typeface="Arial" panose="020B0604020202020204" pitchFamily="34" charset="0"/>
                              <a:cs typeface="Arial" panose="020B0604020202020204" pitchFamily="34" charset="0"/>
                            </a:rPr>
                            <a:t>6,000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411</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590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9060910"/>
                      </a:ext>
                    </a:extLst>
                  </a:tr>
                  <a:tr h="400749">
                    <a:tc>
                      <a:txBody>
                        <a:bodyPr/>
                        <a:lstStyle/>
                        <a:p>
                          <a:pPr indent="180340" algn="ctr">
                            <a:lnSpc>
                              <a:spcPct val="150000"/>
                            </a:lnSpc>
                          </a:pPr>
                          <a:r>
                            <a:rPr lang="it-IT" sz="2000">
                              <a:effectLst/>
                              <a:latin typeface="Arial" panose="020B0604020202020204" pitchFamily="34" charset="0"/>
                              <a:cs typeface="Arial" panose="020B0604020202020204" pitchFamily="34" charset="0"/>
                            </a:rPr>
                            <a:t>8,000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549</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a:effectLst/>
                              <a:latin typeface="Arial" panose="020B0604020202020204" pitchFamily="34" charset="0"/>
                              <a:cs typeface="Arial" panose="020B0604020202020204" pitchFamily="34" charset="0"/>
                            </a:rPr>
                            <a:t>720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53477788"/>
                      </a:ext>
                    </a:extLst>
                  </a:tr>
                  <a:tr h="400749">
                    <a:tc>
                      <a:txBody>
                        <a:bodyPr/>
                        <a:lstStyle/>
                        <a:p>
                          <a:pPr indent="180340" algn="ctr">
                            <a:lnSpc>
                              <a:spcPct val="150000"/>
                            </a:lnSpc>
                          </a:pPr>
                          <a:r>
                            <a:rPr lang="it-IT" sz="2000">
                              <a:effectLst/>
                              <a:latin typeface="Arial" panose="020B0604020202020204" pitchFamily="34" charset="0"/>
                              <a:cs typeface="Arial" panose="020B0604020202020204" pitchFamily="34" charset="0"/>
                            </a:rPr>
                            <a:t>10,000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686</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864</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en-US" sz="2000" dirty="0">
                              <a:effectLst/>
                              <a:latin typeface="Arial" panose="020B0604020202020204" pitchFamily="34" charset="0"/>
                              <a:cs typeface="Arial" panose="020B0604020202020204" pitchFamily="34" charset="0"/>
                            </a:rPr>
                            <a:t>✓</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3071009"/>
                      </a:ext>
                    </a:extLst>
                  </a:tr>
                </a:tbl>
              </a:graphicData>
            </a:graphic>
          </p:graphicFrame>
        </mc:Fallback>
      </mc:AlternateContent>
      <p:sp>
        <p:nvSpPr>
          <p:cNvPr id="20" name="Freccia a pentagono 19">
            <a:extLst>
              <a:ext uri="{FF2B5EF4-FFF2-40B4-BE49-F238E27FC236}">
                <a16:creationId xmlns:a16="http://schemas.microsoft.com/office/drawing/2014/main" id="{BFBFC04A-83DA-6D49-E44E-A8816D391DDC}"/>
              </a:ext>
            </a:extLst>
          </p:cNvPr>
          <p:cNvSpPr/>
          <p:nvPr/>
        </p:nvSpPr>
        <p:spPr>
          <a:xfrm>
            <a:off x="2486891" y="3338589"/>
            <a:ext cx="6629400" cy="1361976"/>
          </a:xfrm>
          <a:prstGeom prst="homePlate">
            <a:avLst/>
          </a:prstGeom>
          <a:solidFill>
            <a:srgbClr val="0044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id="{8D591781-7525-9F4F-1352-F3E1BA1EEEB5}"/>
              </a:ext>
            </a:extLst>
          </p:cNvPr>
          <p:cNvSpPr txBox="1"/>
          <p:nvPr/>
        </p:nvSpPr>
        <p:spPr>
          <a:xfrm>
            <a:off x="2397682" y="3487094"/>
            <a:ext cx="6261839"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Capacity constraint respect for HSR</a:t>
            </a:r>
            <a:endParaRPr lang="it-IT" sz="2800" b="1" dirty="0">
              <a:solidFill>
                <a:schemeClr val="bg1"/>
              </a:solidFill>
              <a:latin typeface="Arial" panose="020B0604020202020204" pitchFamily="34" charset="0"/>
              <a:cs typeface="Arial" panose="020B0604020202020204" pitchFamily="34" charset="0"/>
            </a:endParaRPr>
          </a:p>
        </p:txBody>
      </p:sp>
      <p:sp>
        <p:nvSpPr>
          <p:cNvPr id="22" name="Freccia a pentagono 21">
            <a:extLst>
              <a:ext uri="{FF2B5EF4-FFF2-40B4-BE49-F238E27FC236}">
                <a16:creationId xmlns:a16="http://schemas.microsoft.com/office/drawing/2014/main" id="{F3DEA63D-1DFF-C398-B165-A104F92CF0B5}"/>
              </a:ext>
            </a:extLst>
          </p:cNvPr>
          <p:cNvSpPr/>
          <p:nvPr/>
        </p:nvSpPr>
        <p:spPr>
          <a:xfrm rot="10800000">
            <a:off x="9617205" y="7419072"/>
            <a:ext cx="6945754" cy="1432799"/>
          </a:xfrm>
          <a:prstGeom prst="homePlate">
            <a:avLst/>
          </a:prstGeom>
          <a:solidFill>
            <a:srgbClr val="0044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id="{EA3878F2-B733-8098-9D7F-B63609451259}"/>
              </a:ext>
            </a:extLst>
          </p:cNvPr>
          <p:cNvSpPr txBox="1"/>
          <p:nvPr/>
        </p:nvSpPr>
        <p:spPr>
          <a:xfrm>
            <a:off x="10397397" y="7596862"/>
            <a:ext cx="5962650" cy="954107"/>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Capacity constraint respect for Air</a:t>
            </a:r>
          </a:p>
        </p:txBody>
      </p:sp>
    </p:spTree>
    <p:extLst>
      <p:ext uri="{BB962C8B-B14F-4D97-AF65-F5344CB8AC3E}">
        <p14:creationId xmlns:p14="http://schemas.microsoft.com/office/powerpoint/2010/main" val="1030187265"/>
      </p:ext>
    </p:extLst>
  </p:cSld>
  <p:clrMapOvr>
    <a:masterClrMapping/>
  </p:clrMapOvr>
  <mc:AlternateContent xmlns:mc="http://schemas.openxmlformats.org/markup-compatibility/2006" xmlns:p14="http://schemas.microsoft.com/office/powerpoint/2010/main">
    <mc:Choice Requires="p14">
      <p:transition spd="slow" p14:dur="2000" advTm="16601"/>
    </mc:Choice>
    <mc:Fallback xmlns="">
      <p:transition spd="slow" advTm="1660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6ABD1A00-A584-D9AA-0137-0976B95CC288}"/>
              </a:ext>
            </a:extLst>
          </p:cNvPr>
          <p:cNvSpPr txBox="1"/>
          <p:nvPr/>
        </p:nvSpPr>
        <p:spPr>
          <a:xfrm>
            <a:off x="0" y="9931277"/>
            <a:ext cx="18283408" cy="355724"/>
          </a:xfrm>
          <a:prstGeom prst="rect">
            <a:avLst/>
          </a:prstGeom>
          <a:solidFill>
            <a:srgbClr val="004494"/>
          </a:solidFill>
        </p:spPr>
        <p:txBody>
          <a:bodyPr lIns="50800" tIns="50800" rIns="50800" bIns="50800" rtlCol="0" anchor="ctr"/>
          <a:lstStyle/>
          <a:p>
            <a:pPr algn="ctr">
              <a:lnSpc>
                <a:spcPts val="2659"/>
              </a:lnSpc>
            </a:pPr>
            <a:endParaRPr>
              <a:highlight>
                <a:srgbClr val="004494"/>
              </a:highlight>
            </a:endParaRPr>
          </a:p>
        </p:txBody>
      </p:sp>
      <p:sp>
        <p:nvSpPr>
          <p:cNvPr id="6" name="TextBox 12">
            <a:extLst>
              <a:ext uri="{FF2B5EF4-FFF2-40B4-BE49-F238E27FC236}">
                <a16:creationId xmlns:a16="http://schemas.microsoft.com/office/drawing/2014/main" id="{C2A547D0-64EF-C368-1CA7-D33A6862007D}"/>
              </a:ext>
            </a:extLst>
          </p:cNvPr>
          <p:cNvSpPr txBox="1"/>
          <p:nvPr/>
        </p:nvSpPr>
        <p:spPr>
          <a:xfrm rot="16200000">
            <a:off x="-1585798" y="8013450"/>
            <a:ext cx="3839497" cy="690395"/>
          </a:xfrm>
          <a:prstGeom prst="rect">
            <a:avLst/>
          </a:prstGeom>
          <a:solidFill>
            <a:srgbClr val="004494"/>
          </a:solidFill>
        </p:spPr>
        <p:txBody>
          <a:bodyPr lIns="50800" tIns="50800" rIns="50800" bIns="50800" rtlCol="0" anchor="ctr"/>
          <a:lstStyle/>
          <a:p>
            <a:pPr algn="ctr">
              <a:lnSpc>
                <a:spcPts val="2659"/>
              </a:lnSpc>
            </a:pPr>
            <a:endParaRPr>
              <a:highlight>
                <a:srgbClr val="004494"/>
              </a:highlight>
            </a:endParaRPr>
          </a:p>
        </p:txBody>
      </p:sp>
      <p:sp>
        <p:nvSpPr>
          <p:cNvPr id="7" name="TextBox 12">
            <a:extLst>
              <a:ext uri="{FF2B5EF4-FFF2-40B4-BE49-F238E27FC236}">
                <a16:creationId xmlns:a16="http://schemas.microsoft.com/office/drawing/2014/main" id="{269E265B-65AB-8E10-D5EA-B394F0442146}"/>
              </a:ext>
            </a:extLst>
          </p:cNvPr>
          <p:cNvSpPr txBox="1"/>
          <p:nvPr/>
        </p:nvSpPr>
        <p:spPr>
          <a:xfrm rot="16200000">
            <a:off x="16251475" y="8288300"/>
            <a:ext cx="3848596" cy="224457"/>
          </a:xfrm>
          <a:prstGeom prst="rect">
            <a:avLst/>
          </a:prstGeom>
          <a:solidFill>
            <a:srgbClr val="004494"/>
          </a:solidFill>
        </p:spPr>
        <p:txBody>
          <a:bodyPr lIns="50800" tIns="50800" rIns="50800" bIns="50800" rtlCol="0" anchor="ctr"/>
          <a:lstStyle/>
          <a:p>
            <a:pPr algn="ctr">
              <a:lnSpc>
                <a:spcPts val="2659"/>
              </a:lnSpc>
            </a:pPr>
            <a:endParaRPr>
              <a:highlight>
                <a:srgbClr val="004494"/>
              </a:highlight>
            </a:endParaRPr>
          </a:p>
        </p:txBody>
      </p:sp>
      <p:grpSp>
        <p:nvGrpSpPr>
          <p:cNvPr id="8" name="Group 41">
            <a:extLst>
              <a:ext uri="{FF2B5EF4-FFF2-40B4-BE49-F238E27FC236}">
                <a16:creationId xmlns:a16="http://schemas.microsoft.com/office/drawing/2014/main" id="{760676F7-B90E-62EB-F586-433F92D6E7CE}"/>
              </a:ext>
            </a:extLst>
          </p:cNvPr>
          <p:cNvGrpSpPr/>
          <p:nvPr/>
        </p:nvGrpSpPr>
        <p:grpSpPr>
          <a:xfrm>
            <a:off x="-2220275" y="-1476137"/>
            <a:ext cx="3744615" cy="3744615"/>
            <a:chOff x="0" y="0"/>
            <a:chExt cx="812800" cy="812800"/>
          </a:xfrm>
        </p:grpSpPr>
        <p:sp>
          <p:nvSpPr>
            <p:cNvPr id="9" name="Freeform 42">
              <a:extLst>
                <a:ext uri="{FF2B5EF4-FFF2-40B4-BE49-F238E27FC236}">
                  <a16:creationId xmlns:a16="http://schemas.microsoft.com/office/drawing/2014/main" id="{F2ABF083-A2B8-9C0F-A7B9-D0D3AA27213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571500" cap="sq">
              <a:solidFill>
                <a:srgbClr val="0345E4">
                  <a:alpha val="19608"/>
                </a:srgbClr>
              </a:solidFill>
              <a:prstDash val="solid"/>
              <a:miter/>
            </a:ln>
          </p:spPr>
          <p:txBody>
            <a:bodyPr/>
            <a:lstStyle/>
            <a:p>
              <a:endParaRPr lang="it-IT"/>
            </a:p>
          </p:txBody>
        </p:sp>
        <p:sp>
          <p:nvSpPr>
            <p:cNvPr id="10" name="TextBox 43">
              <a:extLst>
                <a:ext uri="{FF2B5EF4-FFF2-40B4-BE49-F238E27FC236}">
                  <a16:creationId xmlns:a16="http://schemas.microsoft.com/office/drawing/2014/main" id="{1D60A332-6CE8-8D04-0056-501CED1711D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aphicFrame>
        <p:nvGraphicFramePr>
          <p:cNvPr id="18" name="Tabella 17">
            <a:extLst>
              <a:ext uri="{FF2B5EF4-FFF2-40B4-BE49-F238E27FC236}">
                <a16:creationId xmlns:a16="http://schemas.microsoft.com/office/drawing/2014/main" id="{65EBE22D-A1A5-1513-141F-F8DA87E1AFB9}"/>
              </a:ext>
            </a:extLst>
          </p:cNvPr>
          <p:cNvGraphicFramePr>
            <a:graphicFrameLocks noGrp="1"/>
          </p:cNvGraphicFramePr>
          <p:nvPr>
            <p:extLst>
              <p:ext uri="{D42A27DB-BD31-4B8C-83A1-F6EECF244321}">
                <p14:modId xmlns:p14="http://schemas.microsoft.com/office/powerpoint/2010/main" val="91543978"/>
              </p:ext>
            </p:extLst>
          </p:nvPr>
        </p:nvGraphicFramePr>
        <p:xfrm>
          <a:off x="1833976" y="452135"/>
          <a:ext cx="8988665" cy="3262443"/>
        </p:xfrm>
        <a:graphic>
          <a:graphicData uri="http://schemas.openxmlformats.org/drawingml/2006/table">
            <a:tbl>
              <a:tblPr firstRow="1" firstCol="1" bandRow="1">
                <a:tableStyleId>{B301B821-A1FF-4177-AEE7-76D212191A09}</a:tableStyleId>
              </a:tblPr>
              <a:tblGrid>
                <a:gridCol w="2995735">
                  <a:extLst>
                    <a:ext uri="{9D8B030D-6E8A-4147-A177-3AD203B41FA5}">
                      <a16:colId xmlns:a16="http://schemas.microsoft.com/office/drawing/2014/main" val="2247750995"/>
                    </a:ext>
                  </a:extLst>
                </a:gridCol>
                <a:gridCol w="2995735">
                  <a:extLst>
                    <a:ext uri="{9D8B030D-6E8A-4147-A177-3AD203B41FA5}">
                      <a16:colId xmlns:a16="http://schemas.microsoft.com/office/drawing/2014/main" val="473875217"/>
                    </a:ext>
                  </a:extLst>
                </a:gridCol>
                <a:gridCol w="2997195">
                  <a:extLst>
                    <a:ext uri="{9D8B030D-6E8A-4147-A177-3AD203B41FA5}">
                      <a16:colId xmlns:a16="http://schemas.microsoft.com/office/drawing/2014/main" val="1664122795"/>
                    </a:ext>
                  </a:extLst>
                </a:gridCol>
              </a:tblGrid>
              <a:tr h="779971">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Travel Demand (pessengers/day)</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HSR Payoff</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Air Payoff</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03986104"/>
                  </a:ext>
                </a:extLst>
              </a:tr>
              <a:tr h="368005">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1,000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13,450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- 2,164</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60229132"/>
                  </a:ext>
                </a:extLst>
              </a:tr>
              <a:tr h="368005">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2,000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35,846</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- 1,079</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44362671"/>
                  </a:ext>
                </a:extLst>
              </a:tr>
              <a:tr h="368005">
                <a:tc>
                  <a:txBody>
                    <a:bodyPr/>
                    <a:lstStyle/>
                    <a:p>
                      <a:pPr indent="180340" algn="ctr">
                        <a:lnSpc>
                          <a:spcPct val="150000"/>
                        </a:lnSpc>
                      </a:pPr>
                      <a:r>
                        <a:rPr lang="it-IT" sz="2000">
                          <a:effectLst/>
                          <a:latin typeface="Arial" panose="020B0604020202020204" pitchFamily="34" charset="0"/>
                          <a:cs typeface="Arial" panose="020B0604020202020204" pitchFamily="34" charset="0"/>
                        </a:rPr>
                        <a:t>3,500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69,438</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548.4</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48203777"/>
                  </a:ext>
                </a:extLst>
              </a:tr>
              <a:tr h="368005">
                <a:tc>
                  <a:txBody>
                    <a:bodyPr/>
                    <a:lstStyle/>
                    <a:p>
                      <a:pPr indent="180340" algn="ctr">
                        <a:lnSpc>
                          <a:spcPct val="150000"/>
                        </a:lnSpc>
                      </a:pPr>
                      <a:r>
                        <a:rPr lang="it-IT" sz="2000">
                          <a:effectLst/>
                          <a:latin typeface="Arial" panose="020B0604020202020204" pitchFamily="34" charset="0"/>
                          <a:cs typeface="Arial" panose="020B0604020202020204" pitchFamily="34" charset="0"/>
                        </a:rPr>
                        <a:t>6,000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125,420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3,261</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87074766"/>
                  </a:ext>
                </a:extLst>
              </a:tr>
              <a:tr h="368005">
                <a:tc>
                  <a:txBody>
                    <a:bodyPr/>
                    <a:lstStyle/>
                    <a:p>
                      <a:pPr indent="180340" algn="ctr">
                        <a:lnSpc>
                          <a:spcPct val="150000"/>
                        </a:lnSpc>
                      </a:pPr>
                      <a:r>
                        <a:rPr lang="it-IT" sz="2000">
                          <a:effectLst/>
                          <a:latin typeface="Arial" panose="020B0604020202020204" pitchFamily="34" charset="0"/>
                          <a:cs typeface="Arial" panose="020B0604020202020204" pitchFamily="34" charset="0"/>
                        </a:rPr>
                        <a:t>8,000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170,210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5,431</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1734148"/>
                  </a:ext>
                </a:extLst>
              </a:tr>
              <a:tr h="368005">
                <a:tc>
                  <a:txBody>
                    <a:bodyPr/>
                    <a:lstStyle/>
                    <a:p>
                      <a:pPr indent="180340" algn="ctr">
                        <a:lnSpc>
                          <a:spcPct val="150000"/>
                        </a:lnSpc>
                      </a:pPr>
                      <a:r>
                        <a:rPr lang="it-IT" sz="2000">
                          <a:effectLst/>
                          <a:latin typeface="Arial" panose="020B0604020202020204" pitchFamily="34" charset="0"/>
                          <a:cs typeface="Arial" panose="020B0604020202020204" pitchFamily="34" charset="0"/>
                        </a:rPr>
                        <a:t>10,000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indent="180340" algn="ctr">
                        <a:lnSpc>
                          <a:spcPct val="150000"/>
                        </a:lnSpc>
                      </a:pPr>
                      <a:r>
                        <a:rPr lang="it-IT" sz="2000">
                          <a:effectLst/>
                          <a:latin typeface="Arial" panose="020B0604020202020204" pitchFamily="34" charset="0"/>
                          <a:cs typeface="Arial" panose="020B0604020202020204" pitchFamily="34" charset="0"/>
                        </a:rPr>
                        <a:t>215,000</a:t>
                      </a:r>
                      <a:endParaRPr lang="it-IT"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indent="180340" algn="ctr">
                        <a:lnSpc>
                          <a:spcPct val="150000"/>
                        </a:lnSpc>
                      </a:pPr>
                      <a:r>
                        <a:rPr lang="it-IT" sz="2000" dirty="0">
                          <a:effectLst/>
                          <a:latin typeface="Arial" panose="020B0604020202020204" pitchFamily="34" charset="0"/>
                          <a:cs typeface="Arial" panose="020B0604020202020204" pitchFamily="34" charset="0"/>
                        </a:rPr>
                        <a:t>7,600</a:t>
                      </a:r>
                      <a:endParaRPr lang="it-IT"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28478667"/>
                  </a:ext>
                </a:extLst>
              </a:tr>
            </a:tbl>
          </a:graphicData>
        </a:graphic>
      </p:graphicFrame>
      <p:sp>
        <p:nvSpPr>
          <p:cNvPr id="3" name="Freccia a pentagono 2">
            <a:extLst>
              <a:ext uri="{FF2B5EF4-FFF2-40B4-BE49-F238E27FC236}">
                <a16:creationId xmlns:a16="http://schemas.microsoft.com/office/drawing/2014/main" id="{63E26DD3-2431-FFD4-AA3C-80F84D0D41B9}"/>
              </a:ext>
            </a:extLst>
          </p:cNvPr>
          <p:cNvSpPr/>
          <p:nvPr/>
        </p:nvSpPr>
        <p:spPr>
          <a:xfrm rot="10800000">
            <a:off x="11126590" y="2167098"/>
            <a:ext cx="6201983" cy="1432799"/>
          </a:xfrm>
          <a:prstGeom prst="homePlate">
            <a:avLst/>
          </a:prstGeom>
          <a:solidFill>
            <a:srgbClr val="00449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FFC848D2-1180-2C0C-E949-16C3C59FEE2C}"/>
              </a:ext>
            </a:extLst>
          </p:cNvPr>
          <p:cNvSpPr txBox="1"/>
          <p:nvPr/>
        </p:nvSpPr>
        <p:spPr>
          <a:xfrm>
            <a:off x="12040617" y="2621887"/>
            <a:ext cx="4916774" cy="523220"/>
          </a:xfrm>
          <a:prstGeom prst="rect">
            <a:avLst/>
          </a:prstGeom>
          <a:noFill/>
        </p:spPr>
        <p:txBody>
          <a:bodyPr wrap="square" rtlCol="0">
            <a:spAutoFit/>
          </a:bodyPr>
          <a:lstStyle/>
          <a:p>
            <a:r>
              <a:rPr lang="it-IT" sz="2800" b="1" dirty="0">
                <a:solidFill>
                  <a:schemeClr val="bg1"/>
                </a:solidFill>
                <a:latin typeface="Arial" panose="020B0604020202020204" pitchFamily="34" charset="0"/>
                <a:cs typeface="Arial" panose="020B0604020202020204" pitchFamily="34" charset="0"/>
              </a:rPr>
              <a:t>Payoffs of the players</a:t>
            </a:r>
          </a:p>
        </p:txBody>
      </p:sp>
      <p:pic>
        <p:nvPicPr>
          <p:cNvPr id="11" name="Picture 10">
            <a:extLst>
              <a:ext uri="{FF2B5EF4-FFF2-40B4-BE49-F238E27FC236}">
                <a16:creationId xmlns:a16="http://schemas.microsoft.com/office/drawing/2014/main" id="{6CFCFE7A-5E18-EB1B-1BA6-879D84B323FD}"/>
              </a:ext>
            </a:extLst>
          </p:cNvPr>
          <p:cNvPicPr>
            <a:picLocks noChangeAspect="1"/>
          </p:cNvPicPr>
          <p:nvPr/>
        </p:nvPicPr>
        <p:blipFill>
          <a:blip r:embed="rId3"/>
          <a:stretch>
            <a:fillRect/>
          </a:stretch>
        </p:blipFill>
        <p:spPr>
          <a:xfrm>
            <a:off x="9224832" y="4016587"/>
            <a:ext cx="7845055" cy="5098737"/>
          </a:xfrm>
          <a:prstGeom prst="rect">
            <a:avLst/>
          </a:prstGeom>
        </p:spPr>
      </p:pic>
      <p:pic>
        <p:nvPicPr>
          <p:cNvPr id="13" name="Picture 12">
            <a:extLst>
              <a:ext uri="{FF2B5EF4-FFF2-40B4-BE49-F238E27FC236}">
                <a16:creationId xmlns:a16="http://schemas.microsoft.com/office/drawing/2014/main" id="{60923B08-023F-1333-C035-8539B6C62FBB}"/>
              </a:ext>
            </a:extLst>
          </p:cNvPr>
          <p:cNvPicPr>
            <a:picLocks noChangeAspect="1"/>
          </p:cNvPicPr>
          <p:nvPr/>
        </p:nvPicPr>
        <p:blipFill>
          <a:blip r:embed="rId4"/>
          <a:stretch>
            <a:fillRect/>
          </a:stretch>
        </p:blipFill>
        <p:spPr>
          <a:xfrm>
            <a:off x="1074664" y="4016587"/>
            <a:ext cx="8092440" cy="5098737"/>
          </a:xfrm>
          <a:prstGeom prst="rect">
            <a:avLst/>
          </a:prstGeom>
        </p:spPr>
      </p:pic>
    </p:spTree>
    <p:extLst>
      <p:ext uri="{BB962C8B-B14F-4D97-AF65-F5344CB8AC3E}">
        <p14:creationId xmlns:p14="http://schemas.microsoft.com/office/powerpoint/2010/main" val="1903039295"/>
      </p:ext>
    </p:extLst>
  </p:cSld>
  <p:clrMapOvr>
    <a:masterClrMapping/>
  </p:clrMapOvr>
  <mc:AlternateContent xmlns:mc="http://schemas.openxmlformats.org/markup-compatibility/2006" xmlns:p14="http://schemas.microsoft.com/office/powerpoint/2010/main">
    <mc:Choice Requires="p14">
      <p:transition spd="slow" p14:dur="2000" advTm="59806"/>
    </mc:Choice>
    <mc:Fallback xmlns="">
      <p:transition spd="slow" advTm="5980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mappa, testo&#10;&#10;Descrizione generata automaticamente">
            <a:extLst>
              <a:ext uri="{FF2B5EF4-FFF2-40B4-BE49-F238E27FC236}">
                <a16:creationId xmlns:a16="http://schemas.microsoft.com/office/drawing/2014/main" id="{14409C5A-B3E8-30FC-211E-F3F7C2BD524A}"/>
              </a:ext>
            </a:extLst>
          </p:cNvPr>
          <p:cNvPicPr>
            <a:picLocks noChangeAspect="1"/>
          </p:cNvPicPr>
          <p:nvPr/>
        </p:nvPicPr>
        <p:blipFill rotWithShape="1">
          <a:blip r:embed="rId3">
            <a:extLst>
              <a:ext uri="{28A0092B-C50C-407E-A947-70E740481C1C}">
                <a14:useLocalDpi xmlns:a14="http://schemas.microsoft.com/office/drawing/2010/main" val="0"/>
              </a:ext>
            </a:extLst>
          </a:blip>
          <a:srcRect l="4218" t="36343" r="19174" b="8757"/>
          <a:stretch/>
        </p:blipFill>
        <p:spPr>
          <a:xfrm>
            <a:off x="4409755" y="0"/>
            <a:ext cx="14354738" cy="10347828"/>
          </a:xfrm>
          <a:prstGeom prst="rect">
            <a:avLst/>
          </a:prstGeom>
        </p:spPr>
      </p:pic>
      <p:pic>
        <p:nvPicPr>
          <p:cNvPr id="4" name="Immagine 3">
            <a:extLst>
              <a:ext uri="{FF2B5EF4-FFF2-40B4-BE49-F238E27FC236}">
                <a16:creationId xmlns:a16="http://schemas.microsoft.com/office/drawing/2014/main" id="{28E3384C-F3F2-B1E0-E845-EA3A2E3E50D3}"/>
              </a:ext>
            </a:extLst>
          </p:cNvPr>
          <p:cNvPicPr>
            <a:picLocks noChangeAspect="1"/>
          </p:cNvPicPr>
          <p:nvPr/>
        </p:nvPicPr>
        <p:blipFill rotWithShape="1">
          <a:blip r:embed="rId4">
            <a:extLst>
              <a:ext uri="{28A0092B-C50C-407E-A947-70E740481C1C}">
                <a14:useLocalDpi xmlns:a14="http://schemas.microsoft.com/office/drawing/2010/main" val="0"/>
              </a:ext>
            </a:extLst>
          </a:blip>
          <a:srcRect l="22445" r="23450"/>
          <a:stretch/>
        </p:blipFill>
        <p:spPr>
          <a:xfrm>
            <a:off x="4852996" y="60829"/>
            <a:ext cx="661442" cy="10286999"/>
          </a:xfrm>
          <a:prstGeom prst="rect">
            <a:avLst/>
          </a:prstGeom>
        </p:spPr>
      </p:pic>
      <p:sp>
        <p:nvSpPr>
          <p:cNvPr id="3" name="Freeform 3">
            <a:extLst>
              <a:ext uri="{FF2B5EF4-FFF2-40B4-BE49-F238E27FC236}">
                <a16:creationId xmlns:a16="http://schemas.microsoft.com/office/drawing/2014/main" id="{265697CA-76F1-7AEE-0548-9E89405AF2D6}"/>
              </a:ext>
            </a:extLst>
          </p:cNvPr>
          <p:cNvSpPr/>
          <p:nvPr/>
        </p:nvSpPr>
        <p:spPr>
          <a:xfrm>
            <a:off x="5025" y="-144234"/>
            <a:ext cx="4816707" cy="10431233"/>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16" name="CasellaDiTesto 15">
            <a:extLst>
              <a:ext uri="{FF2B5EF4-FFF2-40B4-BE49-F238E27FC236}">
                <a16:creationId xmlns:a16="http://schemas.microsoft.com/office/drawing/2014/main" id="{FBEDC667-A380-4E69-C602-407723BA78BA}"/>
              </a:ext>
            </a:extLst>
          </p:cNvPr>
          <p:cNvSpPr txBox="1"/>
          <p:nvPr/>
        </p:nvSpPr>
        <p:spPr>
          <a:xfrm>
            <a:off x="9144000" y="4516316"/>
            <a:ext cx="9524176" cy="3139321"/>
          </a:xfrm>
          <a:prstGeom prst="rect">
            <a:avLst/>
          </a:prstGeom>
          <a:noFill/>
        </p:spPr>
        <p:txBody>
          <a:bodyPr wrap="square" rtlCol="0">
            <a:spAutoFit/>
          </a:bodyPr>
          <a:lstStyle/>
          <a:p>
            <a:pPr algn="ctr"/>
            <a:r>
              <a:rPr lang="it-IT" sz="66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Conclusions and Further Research Perspectives</a:t>
            </a:r>
            <a:endParaRPr lang="it-IT" sz="6600"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8" name="Connettore diritto 7">
            <a:extLst>
              <a:ext uri="{FF2B5EF4-FFF2-40B4-BE49-F238E27FC236}">
                <a16:creationId xmlns:a16="http://schemas.microsoft.com/office/drawing/2014/main" id="{A9F86D5B-B043-96A4-9EF4-2893806AC5D9}"/>
              </a:ext>
            </a:extLst>
          </p:cNvPr>
          <p:cNvCxnSpPr>
            <a:cxnSpLocks/>
          </p:cNvCxnSpPr>
          <p:nvPr/>
        </p:nvCxnSpPr>
        <p:spPr>
          <a:xfrm>
            <a:off x="3611589" y="6843564"/>
            <a:ext cx="1197065" cy="385312"/>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9B9B1138-F96E-0312-CA8B-24FC4881A666}"/>
              </a:ext>
            </a:extLst>
          </p:cNvPr>
          <p:cNvCxnSpPr>
            <a:cxnSpLocks/>
          </p:cNvCxnSpPr>
          <p:nvPr/>
        </p:nvCxnSpPr>
        <p:spPr>
          <a:xfrm>
            <a:off x="781051" y="6843564"/>
            <a:ext cx="2819400" cy="0"/>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4C4BB69D-7AE2-5F47-FEFA-A7AB8B4E32BB}"/>
              </a:ext>
            </a:extLst>
          </p:cNvPr>
          <p:cNvCxnSpPr>
            <a:cxnSpLocks/>
          </p:cNvCxnSpPr>
          <p:nvPr/>
        </p:nvCxnSpPr>
        <p:spPr>
          <a:xfrm>
            <a:off x="3600451" y="4801193"/>
            <a:ext cx="1221281" cy="396149"/>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10F04D27-7F68-E2BE-A5B5-77748D641059}"/>
              </a:ext>
            </a:extLst>
          </p:cNvPr>
          <p:cNvCxnSpPr>
            <a:cxnSpLocks/>
          </p:cNvCxnSpPr>
          <p:nvPr/>
        </p:nvCxnSpPr>
        <p:spPr>
          <a:xfrm>
            <a:off x="781051" y="4801193"/>
            <a:ext cx="2819400" cy="0"/>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5FC217AA-110B-810D-C788-00212C26A722}"/>
              </a:ext>
            </a:extLst>
          </p:cNvPr>
          <p:cNvCxnSpPr>
            <a:cxnSpLocks/>
          </p:cNvCxnSpPr>
          <p:nvPr/>
        </p:nvCxnSpPr>
        <p:spPr>
          <a:xfrm>
            <a:off x="4808654" y="5192217"/>
            <a:ext cx="363132" cy="127136"/>
          </a:xfrm>
          <a:prstGeom prst="line">
            <a:avLst/>
          </a:prstGeom>
          <a:ln w="2921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594E1440-0549-8846-6FAA-2334260E2C54}"/>
              </a:ext>
            </a:extLst>
          </p:cNvPr>
          <p:cNvCxnSpPr>
            <a:cxnSpLocks/>
          </p:cNvCxnSpPr>
          <p:nvPr/>
        </p:nvCxnSpPr>
        <p:spPr>
          <a:xfrm>
            <a:off x="4808654" y="7249161"/>
            <a:ext cx="318762" cy="88522"/>
          </a:xfrm>
          <a:prstGeom prst="line">
            <a:avLst/>
          </a:prstGeom>
          <a:ln w="2921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39">
            <a:extLst>
              <a:ext uri="{FF2B5EF4-FFF2-40B4-BE49-F238E27FC236}">
                <a16:creationId xmlns:a16="http://schemas.microsoft.com/office/drawing/2014/main" id="{34863A13-C063-1A28-EA15-01FAE0E0F726}"/>
              </a:ext>
            </a:extLst>
          </p:cNvPr>
          <p:cNvSpPr txBox="1"/>
          <p:nvPr/>
        </p:nvSpPr>
        <p:spPr>
          <a:xfrm>
            <a:off x="763616" y="6325405"/>
            <a:ext cx="3658016" cy="1035861"/>
          </a:xfrm>
          <a:prstGeom prst="rect">
            <a:avLst/>
          </a:prstGeom>
        </p:spPr>
        <p:txBody>
          <a:bodyPr wrap="square" lIns="0" tIns="0" rIns="0" bIns="0" rtlCol="0" anchor="t">
            <a:spAutoFit/>
          </a:bodyPr>
          <a:lstStyle/>
          <a:p>
            <a:pPr>
              <a:lnSpc>
                <a:spcPct val="107000"/>
              </a:lnSpc>
              <a:spcAft>
                <a:spcPts val="800"/>
              </a:spcAft>
            </a:pP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Further Research</a:t>
            </a:r>
            <a:r>
              <a:rPr lang="it-IT" sz="3200" b="1" kern="100" dirty="0">
                <a:solidFill>
                  <a:schemeClr val="bg1">
                    <a:lumMod val="95000"/>
                  </a:schemeClr>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 Perspectives</a:t>
            </a:r>
          </a:p>
        </p:txBody>
      </p:sp>
      <p:sp>
        <p:nvSpPr>
          <p:cNvPr id="22" name="TextBox 39">
            <a:extLst>
              <a:ext uri="{FF2B5EF4-FFF2-40B4-BE49-F238E27FC236}">
                <a16:creationId xmlns:a16="http://schemas.microsoft.com/office/drawing/2014/main" id="{402BD83A-A36B-EAE7-0928-6AF8F319A9B6}"/>
              </a:ext>
            </a:extLst>
          </p:cNvPr>
          <p:cNvSpPr txBox="1"/>
          <p:nvPr/>
        </p:nvSpPr>
        <p:spPr>
          <a:xfrm>
            <a:off x="781051" y="4271986"/>
            <a:ext cx="2973414" cy="488660"/>
          </a:xfrm>
          <a:prstGeom prst="rect">
            <a:avLst/>
          </a:prstGeom>
        </p:spPr>
        <p:txBody>
          <a:bodyPr wrap="square" lIns="0" tIns="0" rIns="0" bIns="0" rtlCol="0" anchor="t">
            <a:spAutoFit/>
          </a:bodyPr>
          <a:lstStyle/>
          <a:p>
            <a:pPr>
              <a:lnSpc>
                <a:spcPct val="107000"/>
              </a:lnSpc>
              <a:spcAft>
                <a:spcPts val="800"/>
              </a:spcAft>
            </a:pPr>
            <a:r>
              <a:rPr lang="it-IT" sz="32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Conclusions</a:t>
            </a: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a:t>
            </a:r>
          </a:p>
        </p:txBody>
      </p:sp>
      <p:pic>
        <p:nvPicPr>
          <p:cNvPr id="23" name="Immagine 22" descr="Immagine che contiene Cellulare, gadget, Dispositivo elettronico, schermata&#10;&#10;Descrizione generata automaticamente">
            <a:extLst>
              <a:ext uri="{FF2B5EF4-FFF2-40B4-BE49-F238E27FC236}">
                <a16:creationId xmlns:a16="http://schemas.microsoft.com/office/drawing/2014/main" id="{E91AD4A3-A6FC-2E76-21B0-85C53C385DDC}"/>
              </a:ext>
            </a:extLst>
          </p:cNvPr>
          <p:cNvPicPr>
            <a:picLocks noChangeAspect="1"/>
          </p:cNvPicPr>
          <p:nvPr/>
        </p:nvPicPr>
        <p:blipFill rotWithShape="1">
          <a:blip r:embed="rId5">
            <a:extLst>
              <a:ext uri="{28A0092B-C50C-407E-A947-70E740481C1C}">
                <a14:useLocalDpi xmlns:a14="http://schemas.microsoft.com/office/drawing/2010/main" val="0"/>
              </a:ext>
            </a:extLst>
          </a:blip>
          <a:srcRect l="45070" t="44340" r="37810" b="3541"/>
          <a:stretch/>
        </p:blipFill>
        <p:spPr>
          <a:xfrm>
            <a:off x="4669616" y="-266700"/>
            <a:ext cx="978851" cy="5361483"/>
          </a:xfrm>
          <a:prstGeom prst="rect">
            <a:avLst/>
          </a:prstGeom>
        </p:spPr>
      </p:pic>
    </p:spTree>
    <p:extLst>
      <p:ext uri="{BB962C8B-B14F-4D97-AF65-F5344CB8AC3E}">
        <p14:creationId xmlns:p14="http://schemas.microsoft.com/office/powerpoint/2010/main" val="2267016024"/>
      </p:ext>
    </p:extLst>
  </p:cSld>
  <p:clrMapOvr>
    <a:masterClrMapping/>
  </p:clrMapOvr>
  <mc:AlternateContent xmlns:mc="http://schemas.openxmlformats.org/markup-compatibility/2006" xmlns:p14="http://schemas.microsoft.com/office/powerpoint/2010/main">
    <mc:Choice Requires="p14">
      <p:transition spd="slow" p14:dur="2000" advTm="10564"/>
    </mc:Choice>
    <mc:Fallback xmlns="">
      <p:transition spd="slow" advTm="1056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3">
            <a:extLst>
              <a:ext uri="{FF2B5EF4-FFF2-40B4-BE49-F238E27FC236}">
                <a16:creationId xmlns:a16="http://schemas.microsoft.com/office/drawing/2014/main" id="{40982EE8-8C62-9FB2-8C6C-9B0B85E03352}"/>
              </a:ext>
            </a:extLst>
          </p:cNvPr>
          <p:cNvSpPr/>
          <p:nvPr/>
        </p:nvSpPr>
        <p:spPr>
          <a:xfrm>
            <a:off x="1325097" y="3924300"/>
            <a:ext cx="11506200" cy="44958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pic>
        <p:nvPicPr>
          <p:cNvPr id="20" name="Immagine 19">
            <a:extLst>
              <a:ext uri="{FF2B5EF4-FFF2-40B4-BE49-F238E27FC236}">
                <a16:creationId xmlns:a16="http://schemas.microsoft.com/office/drawing/2014/main" id="{29193DDD-960D-E8C2-AF14-A13567C3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21" name="Freeform 3">
            <a:extLst>
              <a:ext uri="{FF2B5EF4-FFF2-40B4-BE49-F238E27FC236}">
                <a16:creationId xmlns:a16="http://schemas.microsoft.com/office/drawing/2014/main" id="{DA5FF15B-6032-FAE3-B1FE-A3A8A4882979}"/>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 name="Freeform 3">
            <a:extLst>
              <a:ext uri="{FF2B5EF4-FFF2-40B4-BE49-F238E27FC236}">
                <a16:creationId xmlns:a16="http://schemas.microsoft.com/office/drawing/2014/main" id="{265697CA-76F1-7AEE-0548-9E89405AF2D6}"/>
              </a:ext>
            </a:extLst>
          </p:cNvPr>
          <p:cNvSpPr/>
          <p:nvPr/>
        </p:nvSpPr>
        <p:spPr>
          <a:xfrm>
            <a:off x="13905544" y="-20404"/>
            <a:ext cx="3223993"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22" name="TextBox 39">
            <a:extLst>
              <a:ext uri="{FF2B5EF4-FFF2-40B4-BE49-F238E27FC236}">
                <a16:creationId xmlns:a16="http://schemas.microsoft.com/office/drawing/2014/main" id="{4288A8EB-47BF-3819-43A0-E9F4ADC3B516}"/>
              </a:ext>
            </a:extLst>
          </p:cNvPr>
          <p:cNvSpPr txBox="1"/>
          <p:nvPr/>
        </p:nvSpPr>
        <p:spPr>
          <a:xfrm>
            <a:off x="14020800" y="4836864"/>
            <a:ext cx="2907792" cy="549702"/>
          </a:xfrm>
          <a:prstGeom prst="rect">
            <a:avLst/>
          </a:prstGeom>
        </p:spPr>
        <p:txBody>
          <a:bodyPr wrap="square" lIns="0" tIns="0" rIns="0" bIns="0" rtlCol="0" anchor="t">
            <a:spAutoFit/>
          </a:bodyPr>
          <a:lstStyle/>
          <a:p>
            <a:pPr algn="ctr">
              <a:lnSpc>
                <a:spcPct val="107000"/>
              </a:lnSpc>
              <a:spcAft>
                <a:spcPts val="800"/>
              </a:spcAft>
            </a:pPr>
            <a:r>
              <a:rPr lang="it-IT" sz="36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Conclusions</a:t>
            </a:r>
            <a:endPar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endParaRPr>
          </a:p>
        </p:txBody>
      </p:sp>
      <p:cxnSp>
        <p:nvCxnSpPr>
          <p:cNvPr id="25" name="Connettore diritto 24">
            <a:extLst>
              <a:ext uri="{FF2B5EF4-FFF2-40B4-BE49-F238E27FC236}">
                <a16:creationId xmlns:a16="http://schemas.microsoft.com/office/drawing/2014/main" id="{48F83AFD-834E-E103-D354-F28F0EFB9A10}"/>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Immagine 3" descr="Immagine che contiene Cellulare, gadget, Dispositivo elettronico, schermata&#10;&#10;Descrizione generata automaticamente">
            <a:extLst>
              <a:ext uri="{FF2B5EF4-FFF2-40B4-BE49-F238E27FC236}">
                <a16:creationId xmlns:a16="http://schemas.microsoft.com/office/drawing/2014/main" id="{6BC9BB12-6CFA-99DB-63B2-186315A567CC}"/>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t="41714" r="38126" b="3540"/>
          <a:stretch/>
        </p:blipFill>
        <p:spPr>
          <a:xfrm>
            <a:off x="17013576" y="-58444"/>
            <a:ext cx="960844" cy="5423464"/>
          </a:xfrm>
          <a:prstGeom prst="rect">
            <a:avLst/>
          </a:prstGeom>
        </p:spPr>
      </p:pic>
      <p:sp>
        <p:nvSpPr>
          <p:cNvPr id="2" name="TextBox 39">
            <a:extLst>
              <a:ext uri="{FF2B5EF4-FFF2-40B4-BE49-F238E27FC236}">
                <a16:creationId xmlns:a16="http://schemas.microsoft.com/office/drawing/2014/main" id="{0BABFFEB-9338-B00E-42CB-DA39609047DC}"/>
              </a:ext>
            </a:extLst>
          </p:cNvPr>
          <p:cNvSpPr txBox="1"/>
          <p:nvPr/>
        </p:nvSpPr>
        <p:spPr>
          <a:xfrm>
            <a:off x="1325096" y="1055963"/>
            <a:ext cx="11506199" cy="2559290"/>
          </a:xfrm>
          <a:prstGeom prst="rect">
            <a:avLst/>
          </a:prstGeom>
        </p:spPr>
        <p:txBody>
          <a:bodyPr wrap="square" lIns="0" tIns="0" rIns="0" bIns="0" rtlCol="0" anchor="t">
            <a:spAutoFit/>
          </a:bodyPr>
          <a:lstStyle/>
          <a:p>
            <a:pPr marL="342900" indent="-342900" algn="just">
              <a:lnSpc>
                <a:spcPct val="107000"/>
              </a:lnSpc>
              <a:spcAft>
                <a:spcPts val="800"/>
              </a:spcAft>
              <a:buFont typeface="Wingdings" panose="05000000000000000000" pitchFamily="2" charset="2"/>
              <a:buChar char="q"/>
            </a:pPr>
            <a:r>
              <a:rPr lang="en-US" sz="2400" kern="100" dirty="0">
                <a:latin typeface="Arial" panose="020B0604020202020204" pitchFamily="34" charset="0"/>
                <a:ea typeface="Aptos" panose="020B0004020202020204" pitchFamily="34" charset="0"/>
                <a:cs typeface="Arial" panose="020B0604020202020204" pitchFamily="34" charset="0"/>
              </a:rPr>
              <a:t>Game Theory was used to analyze the competition between HSR and Air with reference to a Eastern European corridor, where Air transport is currently the only fast transport mode to travel between big cities.</a:t>
            </a:r>
          </a:p>
          <a:p>
            <a:pPr algn="just">
              <a:lnSpc>
                <a:spcPct val="107000"/>
              </a:lnSpc>
              <a:spcAft>
                <a:spcPts val="800"/>
              </a:spcAft>
            </a:pPr>
            <a:endParaRPr lang="it-IT" sz="2400" kern="100" dirty="0">
              <a:latin typeface="Arial" panose="020B0604020202020204" pitchFamily="34" charset="0"/>
              <a:ea typeface="Aptos" panose="020B0004020202020204" pitchFamily="34" charset="0"/>
              <a:cs typeface="Arial" panose="020B0604020202020204" pitchFamily="34" charset="0"/>
            </a:endParaRPr>
          </a:p>
          <a:p>
            <a:pPr marL="342900" indent="-342900" algn="just">
              <a:lnSpc>
                <a:spcPct val="107000"/>
              </a:lnSpc>
              <a:spcAft>
                <a:spcPts val="800"/>
              </a:spcAft>
              <a:buFont typeface="Wingdings" panose="05000000000000000000" pitchFamily="2" charset="2"/>
              <a:buChar char="q"/>
            </a:pPr>
            <a:r>
              <a:rPr lang="en-US" sz="2400" kern="100" dirty="0">
                <a:latin typeface="Arial" panose="020B0604020202020204" pitchFamily="34" charset="0"/>
                <a:ea typeface="Aptos" panose="020B0004020202020204" pitchFamily="34" charset="0"/>
                <a:cs typeface="Arial" panose="020B0604020202020204" pitchFamily="34" charset="0"/>
              </a:rPr>
              <a:t>The proposed methodology, based on a non-cooperative game, allowed determining:</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39">
            <a:extLst>
              <a:ext uri="{FF2B5EF4-FFF2-40B4-BE49-F238E27FC236}">
                <a16:creationId xmlns:a16="http://schemas.microsoft.com/office/drawing/2014/main" id="{75979910-54BE-F8C0-ECAB-0CB904758766}"/>
              </a:ext>
            </a:extLst>
          </p:cNvPr>
          <p:cNvSpPr txBox="1"/>
          <p:nvPr/>
        </p:nvSpPr>
        <p:spPr>
          <a:xfrm>
            <a:off x="1524000" y="4328903"/>
            <a:ext cx="10820400" cy="761619"/>
          </a:xfrm>
          <a:prstGeom prst="rect">
            <a:avLst/>
          </a:prstGeom>
        </p:spPr>
        <p:txBody>
          <a:bodyPr wrap="square" lIns="0" tIns="0" rIns="0" bIns="0" rtlCol="0" anchor="t">
            <a:spAutoFit/>
          </a:bodyPr>
          <a:lstStyle/>
          <a:p>
            <a:pPr marL="342900" indent="-342900" algn="just">
              <a:lnSpc>
                <a:spcPct val="107000"/>
              </a:lnSpc>
              <a:spcAft>
                <a:spcPts val="800"/>
              </a:spcAft>
              <a:buFont typeface="Wingdings" panose="05000000000000000000" pitchFamily="2" charset="2"/>
              <a:buChar char="ü"/>
            </a:pP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Equilibrium Strategies</a:t>
            </a:r>
            <a:r>
              <a:rPr lang="en-US"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 </a:t>
            </a:r>
            <a:r>
              <a:rPr lang="en-US" sz="2400" kern="100" dirty="0">
                <a:solidFill>
                  <a:schemeClr val="bg1"/>
                </a:solidFill>
                <a:latin typeface="Arial" panose="020B0604020202020204" pitchFamily="34" charset="0"/>
                <a:ea typeface="Aptos" panose="020B0004020202020204" pitchFamily="34" charset="0"/>
                <a:cs typeface="Arial" panose="020B0604020202020204" pitchFamily="34" charset="0"/>
              </a:rPr>
              <a:t>for both players in terms of fares [Euro] and frequencies [no. of planes-trains/day].</a:t>
            </a:r>
            <a:endParaRPr lang="it-IT"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7" name="TextBox 39">
            <a:extLst>
              <a:ext uri="{FF2B5EF4-FFF2-40B4-BE49-F238E27FC236}">
                <a16:creationId xmlns:a16="http://schemas.microsoft.com/office/drawing/2014/main" id="{631DA693-5C24-2CC6-5AEC-450D6CEB48F2}"/>
              </a:ext>
            </a:extLst>
          </p:cNvPr>
          <p:cNvSpPr txBox="1"/>
          <p:nvPr/>
        </p:nvSpPr>
        <p:spPr>
          <a:xfrm>
            <a:off x="1524000" y="5679356"/>
            <a:ext cx="10509380" cy="1168590"/>
          </a:xfrm>
          <a:prstGeom prst="rect">
            <a:avLst/>
          </a:prstGeom>
        </p:spPr>
        <p:txBody>
          <a:bodyPr wrap="square" lIns="0" tIns="0" rIns="0" bIns="0" rtlCol="0" anchor="t">
            <a:spAutoFit/>
          </a:bodyPr>
          <a:lstStyle/>
          <a:p>
            <a:pPr marL="342900" indent="-342900" algn="just">
              <a:lnSpc>
                <a:spcPct val="107000"/>
              </a:lnSpc>
              <a:spcAft>
                <a:spcPts val="800"/>
              </a:spcAft>
              <a:buFont typeface="Wingdings" panose="05000000000000000000" pitchFamily="2" charset="2"/>
              <a:buChar char="ü"/>
            </a:pP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Attractiveness of the players: In terms of </a:t>
            </a:r>
            <a:r>
              <a:rPr lang="en-US" sz="2400" kern="100" dirty="0">
                <a:solidFill>
                  <a:schemeClr val="bg1"/>
                </a:solidFill>
                <a:latin typeface="Arial" panose="020B0604020202020204" pitchFamily="34" charset="0"/>
                <a:ea typeface="Aptos" panose="020B0004020202020204" pitchFamily="34" charset="0"/>
                <a:cs typeface="Arial" panose="020B0604020202020204" pitchFamily="34" charset="0"/>
              </a:rPr>
              <a:t>total travel demand attracted  based on their strategies set by the players and the characteristics of the population.</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39">
            <a:extLst>
              <a:ext uri="{FF2B5EF4-FFF2-40B4-BE49-F238E27FC236}">
                <a16:creationId xmlns:a16="http://schemas.microsoft.com/office/drawing/2014/main" id="{66BAA56F-C886-A4D4-57DF-8C3898E2AF91}"/>
              </a:ext>
            </a:extLst>
          </p:cNvPr>
          <p:cNvSpPr txBox="1"/>
          <p:nvPr/>
        </p:nvSpPr>
        <p:spPr>
          <a:xfrm>
            <a:off x="1508753" y="7135769"/>
            <a:ext cx="10509380" cy="378245"/>
          </a:xfrm>
          <a:prstGeom prst="rect">
            <a:avLst/>
          </a:prstGeom>
        </p:spPr>
        <p:txBody>
          <a:bodyPr wrap="square" lIns="0" tIns="0" rIns="0" bIns="0" rtlCol="0" anchor="t">
            <a:spAutoFit/>
          </a:bodyPr>
          <a:lstStyle/>
          <a:p>
            <a:pPr marL="342900" indent="-342900" algn="just">
              <a:lnSpc>
                <a:spcPct val="107000"/>
              </a:lnSpc>
              <a:spcAft>
                <a:spcPts val="800"/>
              </a:spcAft>
              <a:buFont typeface="Wingdings" panose="05000000000000000000" pitchFamily="2" charset="2"/>
              <a:buChar char="ü"/>
            </a:pP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Payoffs of the players</a:t>
            </a:r>
            <a:endParaRPr lang="it-IT"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4413571"/>
      </p:ext>
    </p:extLst>
  </p:cSld>
  <p:clrMapOvr>
    <a:masterClrMapping/>
  </p:clrMapOvr>
  <mc:AlternateContent xmlns:mc="http://schemas.openxmlformats.org/markup-compatibility/2006" xmlns:p14="http://schemas.microsoft.com/office/powerpoint/2010/main">
    <mc:Choice Requires="p14">
      <p:transition spd="slow" p14:dur="2000" advTm="34560"/>
    </mc:Choice>
    <mc:Fallback xmlns="">
      <p:transition spd="slow" advTm="3456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3">
            <a:extLst>
              <a:ext uri="{FF2B5EF4-FFF2-40B4-BE49-F238E27FC236}">
                <a16:creationId xmlns:a16="http://schemas.microsoft.com/office/drawing/2014/main" id="{B4627269-C3BC-6DA4-1453-078F20805801}"/>
              </a:ext>
            </a:extLst>
          </p:cNvPr>
          <p:cNvSpPr/>
          <p:nvPr/>
        </p:nvSpPr>
        <p:spPr>
          <a:xfrm>
            <a:off x="1067917" y="2346627"/>
            <a:ext cx="10774071" cy="5195244"/>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pic>
        <p:nvPicPr>
          <p:cNvPr id="20" name="Immagine 19">
            <a:extLst>
              <a:ext uri="{FF2B5EF4-FFF2-40B4-BE49-F238E27FC236}">
                <a16:creationId xmlns:a16="http://schemas.microsoft.com/office/drawing/2014/main" id="{29193DDD-960D-E8C2-AF14-A13567C3B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4744" y="1"/>
            <a:ext cx="1222512" cy="10286999"/>
          </a:xfrm>
          <a:prstGeom prst="rect">
            <a:avLst/>
          </a:prstGeom>
        </p:spPr>
      </p:pic>
      <p:sp>
        <p:nvSpPr>
          <p:cNvPr id="21" name="Freeform 3">
            <a:extLst>
              <a:ext uri="{FF2B5EF4-FFF2-40B4-BE49-F238E27FC236}">
                <a16:creationId xmlns:a16="http://schemas.microsoft.com/office/drawing/2014/main" id="{DA5FF15B-6032-FAE3-B1FE-A3A8A4882979}"/>
              </a:ext>
            </a:extLst>
          </p:cNvPr>
          <p:cNvSpPr/>
          <p:nvPr/>
        </p:nvSpPr>
        <p:spPr>
          <a:xfrm>
            <a:off x="17912135" y="-20404"/>
            <a:ext cx="375865" cy="10327809"/>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 name="Freeform 3">
            <a:extLst>
              <a:ext uri="{FF2B5EF4-FFF2-40B4-BE49-F238E27FC236}">
                <a16:creationId xmlns:a16="http://schemas.microsoft.com/office/drawing/2014/main" id="{265697CA-76F1-7AEE-0548-9E89405AF2D6}"/>
              </a:ext>
            </a:extLst>
          </p:cNvPr>
          <p:cNvSpPr/>
          <p:nvPr/>
        </p:nvSpPr>
        <p:spPr>
          <a:xfrm>
            <a:off x="13905544" y="-38100"/>
            <a:ext cx="3223993"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22" name="TextBox 39">
            <a:extLst>
              <a:ext uri="{FF2B5EF4-FFF2-40B4-BE49-F238E27FC236}">
                <a16:creationId xmlns:a16="http://schemas.microsoft.com/office/drawing/2014/main" id="{4288A8EB-47BF-3819-43A0-E9F4ADC3B516}"/>
              </a:ext>
            </a:extLst>
          </p:cNvPr>
          <p:cNvSpPr txBox="1"/>
          <p:nvPr/>
        </p:nvSpPr>
        <p:spPr>
          <a:xfrm>
            <a:off x="14075279" y="4373488"/>
            <a:ext cx="2907792" cy="1758045"/>
          </a:xfrm>
          <a:prstGeom prst="rect">
            <a:avLst/>
          </a:prstGeom>
        </p:spPr>
        <p:txBody>
          <a:bodyPr wrap="square" lIns="0" tIns="0" rIns="0" bIns="0" rtlCol="0" anchor="t">
            <a:spAutoFit/>
          </a:bodyPr>
          <a:lstStyle/>
          <a:p>
            <a:pPr algn="ctr">
              <a:lnSpc>
                <a:spcPct val="107000"/>
              </a:lnSpc>
              <a:spcAft>
                <a:spcPts val="800"/>
              </a:spcAft>
            </a:pPr>
            <a:r>
              <a:rPr lang="it-IT" sz="36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Further</a:t>
            </a:r>
            <a:r>
              <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a:t>
            </a:r>
            <a:r>
              <a:rPr lang="it-IT" sz="36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Research</a:t>
            </a:r>
            <a:r>
              <a:rPr lang="it-IT" sz="36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Perspectives</a:t>
            </a:r>
          </a:p>
        </p:txBody>
      </p:sp>
      <p:cxnSp>
        <p:nvCxnSpPr>
          <p:cNvPr id="25" name="Connettore diritto 24">
            <a:extLst>
              <a:ext uri="{FF2B5EF4-FFF2-40B4-BE49-F238E27FC236}">
                <a16:creationId xmlns:a16="http://schemas.microsoft.com/office/drawing/2014/main" id="{48F83AFD-834E-E103-D354-F28F0EFB9A10}"/>
              </a:ext>
            </a:extLst>
          </p:cNvPr>
          <p:cNvCxnSpPr>
            <a:cxnSpLocks/>
          </p:cNvCxnSpPr>
          <p:nvPr/>
        </p:nvCxnSpPr>
        <p:spPr>
          <a:xfrm>
            <a:off x="17974420" y="-58444"/>
            <a:ext cx="0" cy="1040388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Immagine 3" descr="Immagine che contiene Cellulare, gadget, Dispositivo elettronico, schermata&#10;&#10;Descrizione generata automaticamente">
            <a:extLst>
              <a:ext uri="{FF2B5EF4-FFF2-40B4-BE49-F238E27FC236}">
                <a16:creationId xmlns:a16="http://schemas.microsoft.com/office/drawing/2014/main" id="{6BC9BB12-6CFA-99DB-63B2-186315A567CC}"/>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r="37365" b="3540"/>
          <a:stretch/>
        </p:blipFill>
        <p:spPr>
          <a:xfrm>
            <a:off x="17018666" y="304050"/>
            <a:ext cx="1004340" cy="9922806"/>
          </a:xfrm>
          <a:prstGeom prst="rect">
            <a:avLst/>
          </a:prstGeom>
        </p:spPr>
      </p:pic>
      <p:pic>
        <p:nvPicPr>
          <p:cNvPr id="6" name="Immagine 5" descr="Immagine che contiene Cellulare, gadget, Dispositivo elettronico, schermata&#10;&#10;Descrizione generata automaticamente">
            <a:extLst>
              <a:ext uri="{FF2B5EF4-FFF2-40B4-BE49-F238E27FC236}">
                <a16:creationId xmlns:a16="http://schemas.microsoft.com/office/drawing/2014/main" id="{F1E69243-CAAB-35E7-670D-D082251A5670}"/>
              </a:ext>
            </a:extLst>
          </p:cNvPr>
          <p:cNvPicPr>
            <a:picLocks noChangeAspect="1"/>
          </p:cNvPicPr>
          <p:nvPr/>
        </p:nvPicPr>
        <p:blipFill rotWithShape="1">
          <a:blip r:embed="rId4">
            <a:extLst>
              <a:ext uri="{28A0092B-C50C-407E-A947-70E740481C1C}">
                <a14:useLocalDpi xmlns:a14="http://schemas.microsoft.com/office/drawing/2010/main" val="0"/>
              </a:ext>
            </a:extLst>
          </a:blip>
          <a:srcRect l="45070" t="34169" r="37365" b="60283"/>
          <a:stretch/>
        </p:blipFill>
        <p:spPr>
          <a:xfrm>
            <a:off x="17018666" y="-58444"/>
            <a:ext cx="1004340" cy="362494"/>
          </a:xfrm>
          <a:prstGeom prst="rect">
            <a:avLst/>
          </a:prstGeom>
        </p:spPr>
      </p:pic>
      <p:sp>
        <p:nvSpPr>
          <p:cNvPr id="19" name="TextBox 39">
            <a:extLst>
              <a:ext uri="{FF2B5EF4-FFF2-40B4-BE49-F238E27FC236}">
                <a16:creationId xmlns:a16="http://schemas.microsoft.com/office/drawing/2014/main" id="{642FDD39-FF98-19BC-8E72-ABE2443B1CE0}"/>
              </a:ext>
            </a:extLst>
          </p:cNvPr>
          <p:cNvSpPr txBox="1"/>
          <p:nvPr/>
        </p:nvSpPr>
        <p:spPr>
          <a:xfrm>
            <a:off x="1447800" y="2857500"/>
            <a:ext cx="9790691" cy="773417"/>
          </a:xfrm>
          <a:prstGeom prst="rect">
            <a:avLst/>
          </a:prstGeom>
        </p:spPr>
        <p:txBody>
          <a:bodyPr wrap="square" lIns="0" tIns="0" rIns="0" bIns="0" rtlCol="0" anchor="t">
            <a:spAutoFit/>
          </a:bodyPr>
          <a:lstStyle/>
          <a:p>
            <a:pPr marL="342900" indent="-342900" algn="just">
              <a:lnSpc>
                <a:spcPct val="107000"/>
              </a:lnSpc>
              <a:spcAft>
                <a:spcPts val="800"/>
              </a:spcAft>
              <a:buFont typeface="Wingdings" panose="05000000000000000000" pitchFamily="2" charset="2"/>
              <a:buChar char="ü"/>
            </a:pP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New </a:t>
            </a:r>
            <a:r>
              <a:rPr lang="it-IT" sz="2400" b="1" kern="100" dirty="0" err="1">
                <a:solidFill>
                  <a:schemeClr val="bg1"/>
                </a:solidFill>
                <a:latin typeface="Arial" panose="020B0604020202020204" pitchFamily="34" charset="0"/>
                <a:ea typeface="Aptos" panose="020B0004020202020204" pitchFamily="34" charset="0"/>
                <a:cs typeface="Arial" panose="020B0604020202020204" pitchFamily="34" charset="0"/>
              </a:rPr>
              <a:t>Objectives</a:t>
            </a: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 </a:t>
            </a:r>
            <a:r>
              <a:rPr lang="en-US" sz="2400" kern="100" dirty="0">
                <a:solidFill>
                  <a:schemeClr val="bg1"/>
                </a:solidFill>
                <a:latin typeface="Arial" panose="020B0604020202020204" pitchFamily="34" charset="0"/>
                <a:ea typeface="Aptos" panose="020B0004020202020204" pitchFamily="34" charset="0"/>
                <a:cs typeface="Arial" panose="020B0604020202020204" pitchFamily="34" charset="0"/>
              </a:rPr>
              <a:t>to study the competition between several players of the same transport mode or of other transport modes.</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4" name="TextBox 39">
            <a:extLst>
              <a:ext uri="{FF2B5EF4-FFF2-40B4-BE49-F238E27FC236}">
                <a16:creationId xmlns:a16="http://schemas.microsoft.com/office/drawing/2014/main" id="{7A1C61F3-4BB6-5F90-8055-DDC81E60B6BD}"/>
              </a:ext>
            </a:extLst>
          </p:cNvPr>
          <p:cNvSpPr txBox="1"/>
          <p:nvPr/>
        </p:nvSpPr>
        <p:spPr>
          <a:xfrm>
            <a:off x="1447801" y="4359954"/>
            <a:ext cx="9790690" cy="1168590"/>
          </a:xfrm>
          <a:prstGeom prst="rect">
            <a:avLst/>
          </a:prstGeom>
        </p:spPr>
        <p:txBody>
          <a:bodyPr wrap="square" lIns="0" tIns="0" rIns="0" bIns="0" rtlCol="0" anchor="t">
            <a:spAutoFit/>
          </a:bodyPr>
          <a:lstStyle/>
          <a:p>
            <a:pPr marL="342900" indent="-342900" algn="just">
              <a:lnSpc>
                <a:spcPct val="107000"/>
              </a:lnSpc>
              <a:spcAft>
                <a:spcPts val="800"/>
              </a:spcAft>
              <a:buFont typeface="Wingdings" panose="05000000000000000000" pitchFamily="2" charset="2"/>
              <a:buChar char="ü"/>
            </a:pP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New Models </a:t>
            </a:r>
            <a:r>
              <a:rPr lang="it-IT" sz="2400" b="1" kern="100" dirty="0" err="1">
                <a:solidFill>
                  <a:schemeClr val="bg1"/>
                </a:solidFill>
                <a:latin typeface="Arial" panose="020B0604020202020204" pitchFamily="34" charset="0"/>
                <a:ea typeface="Aptos" panose="020B0004020202020204" pitchFamily="34" charset="0"/>
                <a:cs typeface="Arial" panose="020B0604020202020204" pitchFamily="34" charset="0"/>
              </a:rPr>
              <a:t>Specifications</a:t>
            </a: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 with </a:t>
            </a:r>
            <a:r>
              <a:rPr lang="it-IT" sz="2400" b="1" kern="100" dirty="0" err="1">
                <a:solidFill>
                  <a:schemeClr val="bg1"/>
                </a:solidFill>
                <a:latin typeface="Arial" panose="020B0604020202020204" pitchFamily="34" charset="0"/>
                <a:ea typeface="Aptos" panose="020B0004020202020204" pitchFamily="34" charset="0"/>
                <a:cs typeface="Arial" panose="020B0604020202020204" pitchFamily="34" charset="0"/>
              </a:rPr>
              <a:t>increasing</a:t>
            </a: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 </a:t>
            </a:r>
            <a:r>
              <a:rPr lang="it-IT" sz="2400" b="1" kern="100" dirty="0" err="1">
                <a:solidFill>
                  <a:schemeClr val="bg1"/>
                </a:solidFill>
                <a:latin typeface="Arial" panose="020B0604020202020204" pitchFamily="34" charset="0"/>
                <a:ea typeface="Aptos" panose="020B0004020202020204" pitchFamily="34" charset="0"/>
                <a:cs typeface="Arial" panose="020B0604020202020204" pitchFamily="34" charset="0"/>
              </a:rPr>
              <a:t>Complexity</a:t>
            </a: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 to </a:t>
            </a:r>
            <a:r>
              <a:rPr lang="en-US" sz="2400" kern="100" dirty="0">
                <a:solidFill>
                  <a:schemeClr val="bg1"/>
                </a:solidFill>
                <a:latin typeface="Arial" panose="020B0604020202020204" pitchFamily="34" charset="0"/>
                <a:ea typeface="Aptos" panose="020B0004020202020204" pitchFamily="34" charset="0"/>
                <a:cs typeface="Arial" panose="020B0604020202020204" pitchFamily="34" charset="0"/>
              </a:rPr>
              <a:t>analyze the competition between HSR and Air by specifying more complex mathematical models.</a:t>
            </a:r>
            <a:endParaRPr lang="it-IT"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39">
            <a:extLst>
              <a:ext uri="{FF2B5EF4-FFF2-40B4-BE49-F238E27FC236}">
                <a16:creationId xmlns:a16="http://schemas.microsoft.com/office/drawing/2014/main" id="{01F47C38-883A-AC68-65E8-D517299D4298}"/>
              </a:ext>
            </a:extLst>
          </p:cNvPr>
          <p:cNvSpPr txBox="1"/>
          <p:nvPr/>
        </p:nvSpPr>
        <p:spPr>
          <a:xfrm>
            <a:off x="1327671" y="6097291"/>
            <a:ext cx="9790690" cy="773417"/>
          </a:xfrm>
          <a:prstGeom prst="rect">
            <a:avLst/>
          </a:prstGeom>
        </p:spPr>
        <p:txBody>
          <a:bodyPr wrap="square" lIns="0" tIns="0" rIns="0" bIns="0" rtlCol="0" anchor="t">
            <a:spAutoFit/>
          </a:bodyPr>
          <a:lstStyle/>
          <a:p>
            <a:pPr marL="342900" indent="-342900" algn="just">
              <a:lnSpc>
                <a:spcPct val="107000"/>
              </a:lnSpc>
              <a:spcAft>
                <a:spcPts val="800"/>
              </a:spcAft>
              <a:buFont typeface="Wingdings" panose="05000000000000000000" pitchFamily="2" charset="2"/>
              <a:buChar char="ü"/>
            </a:pP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Model </a:t>
            </a:r>
            <a:r>
              <a:rPr lang="it-IT" sz="2400" b="1" kern="100" dirty="0" err="1">
                <a:solidFill>
                  <a:schemeClr val="bg1"/>
                </a:solidFill>
                <a:latin typeface="Arial" panose="020B0604020202020204" pitchFamily="34" charset="0"/>
                <a:ea typeface="Aptos" panose="020B0004020202020204" pitchFamily="34" charset="0"/>
                <a:cs typeface="Arial" panose="020B0604020202020204" pitchFamily="34" charset="0"/>
              </a:rPr>
              <a:t>Adaptability</a:t>
            </a:r>
            <a:r>
              <a:rPr lang="it-IT" sz="2400" b="1" kern="100" dirty="0">
                <a:solidFill>
                  <a:schemeClr val="bg1"/>
                </a:solidFill>
                <a:latin typeface="Arial" panose="020B0604020202020204" pitchFamily="34" charset="0"/>
                <a:ea typeface="Aptos" panose="020B0004020202020204" pitchFamily="34" charset="0"/>
                <a:cs typeface="Arial" panose="020B0604020202020204" pitchFamily="34" charset="0"/>
              </a:rPr>
              <a:t>: </a:t>
            </a:r>
            <a:r>
              <a:rPr lang="it-IT" sz="2400" kern="100" dirty="0">
                <a:solidFill>
                  <a:schemeClr val="bg1"/>
                </a:solidFill>
                <a:latin typeface="Arial" panose="020B0604020202020204" pitchFamily="34" charset="0"/>
                <a:ea typeface="Aptos" panose="020B0004020202020204" pitchFamily="34" charset="0"/>
                <a:cs typeface="Arial" panose="020B0604020202020204" pitchFamily="34" charset="0"/>
              </a:rPr>
              <a:t>new case studies </a:t>
            </a:r>
            <a:r>
              <a:rPr lang="en-US" sz="2400" kern="100" dirty="0">
                <a:solidFill>
                  <a:schemeClr val="bg1"/>
                </a:solidFill>
                <a:latin typeface="Arial" panose="020B0604020202020204" pitchFamily="34" charset="0"/>
                <a:ea typeface="Aptos" panose="020B0004020202020204" pitchFamily="34" charset="0"/>
                <a:cs typeface="Arial" panose="020B0604020202020204" pitchFamily="34" charset="0"/>
              </a:rPr>
              <a:t>where HSR represents a reality, or it is under construction.</a:t>
            </a:r>
            <a:endParaRPr lang="it-IT"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45364785"/>
      </p:ext>
    </p:extLst>
  </p:cSld>
  <p:clrMapOvr>
    <a:masterClrMapping/>
  </p:clrMapOvr>
  <mc:AlternateContent xmlns:mc="http://schemas.openxmlformats.org/markup-compatibility/2006" xmlns:p14="http://schemas.microsoft.com/office/powerpoint/2010/main">
    <mc:Choice Requires="p14">
      <p:transition spd="slow" p14:dur="2000" advTm="60750"/>
    </mc:Choice>
    <mc:Fallback xmlns="">
      <p:transition spd="slow" advTm="607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mappa, testo&#10;&#10;Descrizione generata automaticamente">
            <a:extLst>
              <a:ext uri="{FF2B5EF4-FFF2-40B4-BE49-F238E27FC236}">
                <a16:creationId xmlns:a16="http://schemas.microsoft.com/office/drawing/2014/main" id="{D327363A-36E7-A35D-FE08-1C7DE6FEB90C}"/>
              </a:ext>
            </a:extLst>
          </p:cNvPr>
          <p:cNvPicPr>
            <a:picLocks noChangeAspect="1"/>
          </p:cNvPicPr>
          <p:nvPr/>
        </p:nvPicPr>
        <p:blipFill rotWithShape="1">
          <a:blip r:embed="rId3">
            <a:extLst>
              <a:ext uri="{28A0092B-C50C-407E-A947-70E740481C1C}">
                <a14:useLocalDpi xmlns:a14="http://schemas.microsoft.com/office/drawing/2010/main" val="0"/>
              </a:ext>
            </a:extLst>
          </a:blip>
          <a:srcRect l="4218" t="36343" r="19174" b="8757"/>
          <a:stretch/>
        </p:blipFill>
        <p:spPr>
          <a:xfrm>
            <a:off x="4409755" y="0"/>
            <a:ext cx="14354738" cy="10347828"/>
          </a:xfrm>
          <a:prstGeom prst="rect">
            <a:avLst/>
          </a:prstGeom>
        </p:spPr>
      </p:pic>
      <p:pic>
        <p:nvPicPr>
          <p:cNvPr id="4" name="Immagine 3">
            <a:extLst>
              <a:ext uri="{FF2B5EF4-FFF2-40B4-BE49-F238E27FC236}">
                <a16:creationId xmlns:a16="http://schemas.microsoft.com/office/drawing/2014/main" id="{28E3384C-F3F2-B1E0-E845-EA3A2E3E50D3}"/>
              </a:ext>
            </a:extLst>
          </p:cNvPr>
          <p:cNvPicPr>
            <a:picLocks noChangeAspect="1"/>
          </p:cNvPicPr>
          <p:nvPr/>
        </p:nvPicPr>
        <p:blipFill rotWithShape="1">
          <a:blip r:embed="rId4">
            <a:extLst>
              <a:ext uri="{28A0092B-C50C-407E-A947-70E740481C1C}">
                <a14:useLocalDpi xmlns:a14="http://schemas.microsoft.com/office/drawing/2010/main" val="0"/>
              </a:ext>
            </a:extLst>
          </a:blip>
          <a:srcRect l="22445" r="23450"/>
          <a:stretch/>
        </p:blipFill>
        <p:spPr>
          <a:xfrm>
            <a:off x="4852996" y="60829"/>
            <a:ext cx="661442" cy="10286999"/>
          </a:xfrm>
          <a:prstGeom prst="rect">
            <a:avLst/>
          </a:prstGeom>
        </p:spPr>
      </p:pic>
      <p:sp>
        <p:nvSpPr>
          <p:cNvPr id="3" name="Freeform 3">
            <a:extLst>
              <a:ext uri="{FF2B5EF4-FFF2-40B4-BE49-F238E27FC236}">
                <a16:creationId xmlns:a16="http://schemas.microsoft.com/office/drawing/2014/main" id="{265697CA-76F1-7AEE-0548-9E89405AF2D6}"/>
              </a:ext>
            </a:extLst>
          </p:cNvPr>
          <p:cNvSpPr/>
          <p:nvPr/>
        </p:nvSpPr>
        <p:spPr>
          <a:xfrm>
            <a:off x="-8053" y="0"/>
            <a:ext cx="4816707"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42" name="CasellaDiTesto 41">
            <a:extLst>
              <a:ext uri="{FF2B5EF4-FFF2-40B4-BE49-F238E27FC236}">
                <a16:creationId xmlns:a16="http://schemas.microsoft.com/office/drawing/2014/main" id="{737952AA-D60C-CA7F-A76C-E82E7B187767}"/>
              </a:ext>
            </a:extLst>
          </p:cNvPr>
          <p:cNvSpPr txBox="1"/>
          <p:nvPr/>
        </p:nvSpPr>
        <p:spPr>
          <a:xfrm>
            <a:off x="11989584" y="5677384"/>
            <a:ext cx="5924339" cy="1107996"/>
          </a:xfrm>
          <a:prstGeom prst="rect">
            <a:avLst/>
          </a:prstGeom>
          <a:noFill/>
        </p:spPr>
        <p:txBody>
          <a:bodyPr wrap="square" rtlCol="0">
            <a:spAutoFit/>
          </a:bodyPr>
          <a:lstStyle/>
          <a:p>
            <a:r>
              <a:rPr lang="it-IT" sz="6600" b="1" dirty="0">
                <a:solidFill>
                  <a:srgbClr val="004494"/>
                </a:solidFill>
                <a:effectLst>
                  <a:outerShdw blurRad="38100" dist="38100" dir="2700000" algn="tl">
                    <a:srgbClr val="000000">
                      <a:alpha val="43137"/>
                    </a:srgbClr>
                  </a:outerShdw>
                </a:effectLst>
              </a:rPr>
              <a:t>1. </a:t>
            </a:r>
            <a:r>
              <a:rPr lang="it-IT" sz="6600" b="1" dirty="0" err="1">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endParaRPr lang="it-IT" sz="6600"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8" name="Connettore diritto 17">
            <a:extLst>
              <a:ext uri="{FF2B5EF4-FFF2-40B4-BE49-F238E27FC236}">
                <a16:creationId xmlns:a16="http://schemas.microsoft.com/office/drawing/2014/main" id="{142F2296-C7BA-2004-B56B-3405FCBFA49D}"/>
              </a:ext>
            </a:extLst>
          </p:cNvPr>
          <p:cNvCxnSpPr>
            <a:cxnSpLocks/>
          </p:cNvCxnSpPr>
          <p:nvPr/>
        </p:nvCxnSpPr>
        <p:spPr>
          <a:xfrm>
            <a:off x="3621689" y="5292072"/>
            <a:ext cx="1197065" cy="385312"/>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Connettore diritto 43">
            <a:extLst>
              <a:ext uri="{FF2B5EF4-FFF2-40B4-BE49-F238E27FC236}">
                <a16:creationId xmlns:a16="http://schemas.microsoft.com/office/drawing/2014/main" id="{1CC6D206-9184-74CB-B4EE-B299C90DC22F}"/>
              </a:ext>
            </a:extLst>
          </p:cNvPr>
          <p:cNvCxnSpPr>
            <a:cxnSpLocks/>
          </p:cNvCxnSpPr>
          <p:nvPr/>
        </p:nvCxnSpPr>
        <p:spPr>
          <a:xfrm>
            <a:off x="870612" y="5292072"/>
            <a:ext cx="2819400" cy="0"/>
          </a:xfrm>
          <a:prstGeom prst="line">
            <a:avLst/>
          </a:prstGeom>
          <a:ln w="2921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39">
            <a:extLst>
              <a:ext uri="{FF2B5EF4-FFF2-40B4-BE49-F238E27FC236}">
                <a16:creationId xmlns:a16="http://schemas.microsoft.com/office/drawing/2014/main" id="{8B8BDE08-BAA1-55AA-4514-C77AC26B5662}"/>
              </a:ext>
            </a:extLst>
          </p:cNvPr>
          <p:cNvSpPr txBox="1"/>
          <p:nvPr/>
        </p:nvSpPr>
        <p:spPr>
          <a:xfrm>
            <a:off x="834234" y="4750330"/>
            <a:ext cx="3292838" cy="1035861"/>
          </a:xfrm>
          <a:prstGeom prst="rect">
            <a:avLst/>
          </a:prstGeom>
        </p:spPr>
        <p:txBody>
          <a:bodyPr wrap="square" lIns="0" tIns="0" rIns="0" bIns="0" rtlCol="0" anchor="t">
            <a:spAutoFit/>
          </a:bodyPr>
          <a:lstStyle/>
          <a:p>
            <a:pPr>
              <a:lnSpc>
                <a:spcPct val="107000"/>
              </a:lnSpc>
              <a:spcAft>
                <a:spcPts val="800"/>
              </a:spcAft>
            </a:pP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High Speed </a:t>
            </a:r>
            <a:r>
              <a:rPr lang="it-IT" sz="3200" b="1" kern="100" dirty="0" err="1">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Rail</a:t>
            </a:r>
            <a:r>
              <a:rPr lang="it-IT" sz="3200" b="1" kern="100" dirty="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Aptos" panose="020B0004020202020204" pitchFamily="34" charset="0"/>
                <a:cs typeface="Arial" panose="020B0604020202020204" pitchFamily="34" charset="0"/>
              </a:rPr>
              <a:t> in Europe</a:t>
            </a:r>
          </a:p>
        </p:txBody>
      </p:sp>
      <p:cxnSp>
        <p:nvCxnSpPr>
          <p:cNvPr id="54" name="Connettore diritto 53">
            <a:extLst>
              <a:ext uri="{FF2B5EF4-FFF2-40B4-BE49-F238E27FC236}">
                <a16:creationId xmlns:a16="http://schemas.microsoft.com/office/drawing/2014/main" id="{29E0743B-84F4-B167-7CD3-6044B2221BC5}"/>
              </a:ext>
            </a:extLst>
          </p:cNvPr>
          <p:cNvCxnSpPr>
            <a:cxnSpLocks/>
          </p:cNvCxnSpPr>
          <p:nvPr/>
        </p:nvCxnSpPr>
        <p:spPr>
          <a:xfrm>
            <a:off x="4818754" y="5697669"/>
            <a:ext cx="318762" cy="88522"/>
          </a:xfrm>
          <a:prstGeom prst="line">
            <a:avLst/>
          </a:prstGeom>
          <a:ln w="2921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magine 10" descr="Immagine che contiene Cellulare, gadget, Dispositivo elettronico, schermata&#10;&#10;Descrizione generata automaticamente">
            <a:extLst>
              <a:ext uri="{FF2B5EF4-FFF2-40B4-BE49-F238E27FC236}">
                <a16:creationId xmlns:a16="http://schemas.microsoft.com/office/drawing/2014/main" id="{2F97ECD8-5075-ED0B-394D-D617CBFFBEE9}"/>
              </a:ext>
            </a:extLst>
          </p:cNvPr>
          <p:cNvPicPr>
            <a:picLocks noChangeAspect="1"/>
          </p:cNvPicPr>
          <p:nvPr/>
        </p:nvPicPr>
        <p:blipFill rotWithShape="1">
          <a:blip r:embed="rId5">
            <a:extLst>
              <a:ext uri="{28A0092B-C50C-407E-A947-70E740481C1C}">
                <a14:useLocalDpi xmlns:a14="http://schemas.microsoft.com/office/drawing/2010/main" val="0"/>
              </a:ext>
            </a:extLst>
          </a:blip>
          <a:srcRect l="45070" t="39388" r="37365" b="3036"/>
          <a:stretch/>
        </p:blipFill>
        <p:spPr>
          <a:xfrm>
            <a:off x="4682800" y="-190499"/>
            <a:ext cx="1004340" cy="5922902"/>
          </a:xfrm>
          <a:prstGeom prst="rect">
            <a:avLst/>
          </a:prstGeom>
        </p:spPr>
      </p:pic>
    </p:spTree>
    <p:extLst>
      <p:ext uri="{BB962C8B-B14F-4D97-AF65-F5344CB8AC3E}">
        <p14:creationId xmlns:p14="http://schemas.microsoft.com/office/powerpoint/2010/main" val="3426207137"/>
      </p:ext>
    </p:extLst>
  </p:cSld>
  <p:clrMapOvr>
    <a:masterClrMapping/>
  </p:clrMapOvr>
  <mc:AlternateContent xmlns:mc="http://schemas.openxmlformats.org/markup-compatibility/2006" xmlns:p14="http://schemas.microsoft.com/office/powerpoint/2010/main">
    <mc:Choice Requires="p14">
      <p:transition spd="slow" p14:dur="2000" advTm="23721"/>
    </mc:Choice>
    <mc:Fallback xmlns="">
      <p:transition spd="slow" advTm="2372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9">
            <a:extLst>
              <a:ext uri="{FF2B5EF4-FFF2-40B4-BE49-F238E27FC236}">
                <a16:creationId xmlns:a16="http://schemas.microsoft.com/office/drawing/2014/main" id="{03D1CA59-1D1F-D139-E6E8-4CA3119CA8E9}"/>
              </a:ext>
            </a:extLst>
          </p:cNvPr>
          <p:cNvSpPr txBox="1"/>
          <p:nvPr/>
        </p:nvSpPr>
        <p:spPr>
          <a:xfrm rot="5400000">
            <a:off x="13174401" y="1107921"/>
            <a:ext cx="998645" cy="6151303"/>
          </a:xfrm>
          <a:prstGeom prst="rect">
            <a:avLst/>
          </a:prstGeom>
        </p:spPr>
        <p:txBody>
          <a:bodyPr lIns="50800" tIns="50800" rIns="50800" bIns="50800" rtlCol="0" anchor="ctr"/>
          <a:lstStyle/>
          <a:p>
            <a:pPr algn="ctr">
              <a:lnSpc>
                <a:spcPts val="2659"/>
              </a:lnSpc>
            </a:pPr>
            <a:endParaRPr/>
          </a:p>
        </p:txBody>
      </p:sp>
      <p:sp>
        <p:nvSpPr>
          <p:cNvPr id="2" name="Freeform 3">
            <a:extLst>
              <a:ext uri="{FF2B5EF4-FFF2-40B4-BE49-F238E27FC236}">
                <a16:creationId xmlns:a16="http://schemas.microsoft.com/office/drawing/2014/main" id="{C69DF620-E9B1-1D7C-551B-972D1B77BAD0}"/>
              </a:ext>
            </a:extLst>
          </p:cNvPr>
          <p:cNvSpPr/>
          <p:nvPr/>
        </p:nvSpPr>
        <p:spPr>
          <a:xfrm>
            <a:off x="0" y="0"/>
            <a:ext cx="4816707"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5" name="TextBox 6">
            <a:extLst>
              <a:ext uri="{FF2B5EF4-FFF2-40B4-BE49-F238E27FC236}">
                <a16:creationId xmlns:a16="http://schemas.microsoft.com/office/drawing/2014/main" id="{7B18FC4D-1729-5955-3F66-48DC1BAC03A7}"/>
              </a:ext>
            </a:extLst>
          </p:cNvPr>
          <p:cNvSpPr txBox="1"/>
          <p:nvPr/>
        </p:nvSpPr>
        <p:spPr>
          <a:xfrm>
            <a:off x="291845" y="715016"/>
            <a:ext cx="4194914" cy="984885"/>
          </a:xfrm>
          <a:prstGeom prst="rect">
            <a:avLst/>
          </a:prstGeom>
        </p:spPr>
        <p:txBody>
          <a:bodyPr wrap="square" lIns="0" tIns="0" rIns="0" bIns="0" rtlCol="0" anchor="t">
            <a:spAutoFit/>
          </a:bodyPr>
          <a:lstStyle/>
          <a:p>
            <a:pPr algn="ctr"/>
            <a:r>
              <a:rPr lang="en-US" sz="3200" b="1" spc="99" dirty="0">
                <a:solidFill>
                  <a:srgbClr val="FFFFFF"/>
                </a:solidFill>
                <a:latin typeface="Arial" panose="020B0604020202020204" pitchFamily="34" charset="0"/>
                <a:cs typeface="Arial" panose="020B0604020202020204" pitchFamily="34" charset="0"/>
              </a:rPr>
              <a:t>HIGH SPEED RAIL IN EUROPE</a:t>
            </a:r>
            <a:endParaRPr lang="en-US" sz="4000" b="1" spc="99" dirty="0">
              <a:solidFill>
                <a:srgbClr val="FFFFFF"/>
              </a:solidFill>
              <a:latin typeface="Arial" panose="020B0604020202020204" pitchFamily="34" charset="0"/>
              <a:cs typeface="Arial" panose="020B0604020202020204" pitchFamily="34" charset="0"/>
            </a:endParaRPr>
          </a:p>
        </p:txBody>
      </p:sp>
      <p:sp>
        <p:nvSpPr>
          <p:cNvPr id="7" name="AutoShape 7">
            <a:extLst>
              <a:ext uri="{FF2B5EF4-FFF2-40B4-BE49-F238E27FC236}">
                <a16:creationId xmlns:a16="http://schemas.microsoft.com/office/drawing/2014/main" id="{A9DFCFE6-3F69-F242-8176-40DB015077CF}"/>
              </a:ext>
            </a:extLst>
          </p:cNvPr>
          <p:cNvSpPr/>
          <p:nvPr/>
        </p:nvSpPr>
        <p:spPr>
          <a:xfrm rot="16200000">
            <a:off x="2332038" y="1744662"/>
            <a:ext cx="0" cy="854076"/>
          </a:xfrm>
          <a:prstGeom prst="line">
            <a:avLst/>
          </a:prstGeom>
          <a:ln w="38100" cap="flat">
            <a:solidFill>
              <a:srgbClr val="FFFFFF"/>
            </a:solidFill>
            <a:prstDash val="solid"/>
            <a:headEnd type="none" w="sm" len="sm"/>
            <a:tailEnd type="none" w="sm" len="sm"/>
          </a:ln>
        </p:spPr>
        <p:txBody>
          <a:bodyPr/>
          <a:lstStyle/>
          <a:p>
            <a:endParaRPr lang="it-IT"/>
          </a:p>
        </p:txBody>
      </p:sp>
      <p:sp>
        <p:nvSpPr>
          <p:cNvPr id="9" name="TextBox 39">
            <a:extLst>
              <a:ext uri="{FF2B5EF4-FFF2-40B4-BE49-F238E27FC236}">
                <a16:creationId xmlns:a16="http://schemas.microsoft.com/office/drawing/2014/main" id="{4EAE80DE-59ED-EA61-BBF5-7CB9380DF5E8}"/>
              </a:ext>
            </a:extLst>
          </p:cNvPr>
          <p:cNvSpPr txBox="1"/>
          <p:nvPr/>
        </p:nvSpPr>
        <p:spPr>
          <a:xfrm>
            <a:off x="178737" y="3147711"/>
            <a:ext cx="4588107" cy="1035861"/>
          </a:xfrm>
          <a:prstGeom prst="rect">
            <a:avLst/>
          </a:prstGeom>
        </p:spPr>
        <p:txBody>
          <a:bodyPr wrap="square" lIns="0" tIns="0" rIns="0" bIns="0" rtlCol="0" anchor="t">
            <a:spAutoFit/>
          </a:bodyPr>
          <a:lstStyle/>
          <a:p>
            <a:pPr algn="ctr">
              <a:lnSpc>
                <a:spcPct val="107000"/>
              </a:lnSpc>
              <a:spcAft>
                <a:spcPts val="800"/>
              </a:spcAft>
            </a:pPr>
            <a:r>
              <a:rPr lang="it-IT" sz="3200" kern="100" dirty="0">
                <a:solidFill>
                  <a:schemeClr val="bg1"/>
                </a:solidFill>
                <a:latin typeface="Arial" panose="020B0604020202020204" pitchFamily="34" charset="0"/>
                <a:ea typeface="Aptos" panose="020B0004020202020204" pitchFamily="34" charset="0"/>
                <a:cs typeface="Arial" panose="020B0604020202020204" pitchFamily="34" charset="0"/>
              </a:rPr>
              <a:t>Existing High-Speed Rail links in Europe</a:t>
            </a:r>
            <a:endParaRPr lang="it-IT" sz="3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7" name="TextBox 6">
            <a:extLst>
              <a:ext uri="{FF2B5EF4-FFF2-40B4-BE49-F238E27FC236}">
                <a16:creationId xmlns:a16="http://schemas.microsoft.com/office/drawing/2014/main" id="{DF436C7D-91A8-EC56-E241-0916D029C772}"/>
              </a:ext>
            </a:extLst>
          </p:cNvPr>
          <p:cNvSpPr txBox="1"/>
          <p:nvPr/>
        </p:nvSpPr>
        <p:spPr>
          <a:xfrm>
            <a:off x="95249" y="5668227"/>
            <a:ext cx="4588107" cy="246221"/>
          </a:xfrm>
          <a:prstGeom prst="rect">
            <a:avLst/>
          </a:prstGeom>
        </p:spPr>
        <p:txBody>
          <a:bodyPr lIns="0" tIns="0" rIns="0" bIns="0" rtlCol="0" anchor="t">
            <a:spAutoFit/>
          </a:bodyPr>
          <a:lstStyle/>
          <a:p>
            <a:pPr algn="ctr"/>
            <a:r>
              <a:rPr lang="en-US" sz="1600" b="1" spc="99" dirty="0">
                <a:solidFill>
                  <a:srgbClr val="FFFFFF"/>
                </a:solidFill>
                <a:latin typeface="Arial" panose="020B0604020202020204" pitchFamily="34" charset="0"/>
                <a:cs typeface="Arial" panose="020B0604020202020204" pitchFamily="34" charset="0"/>
              </a:rPr>
              <a:t>Legends </a:t>
            </a:r>
            <a:endParaRPr lang="en-US" sz="2000" b="1" spc="99" dirty="0">
              <a:solidFill>
                <a:srgbClr val="FFFFFF"/>
              </a:solidFill>
              <a:latin typeface="Arial" panose="020B0604020202020204" pitchFamily="34" charset="0"/>
              <a:cs typeface="Arial" panose="020B0604020202020204" pitchFamily="34" charset="0"/>
            </a:endParaRPr>
          </a:p>
        </p:txBody>
      </p:sp>
      <p:pic>
        <p:nvPicPr>
          <p:cNvPr id="19" name="Immagine 18" descr="Immagine che contiene testo, schermata, Carattere, design&#10;&#10;Descrizione generata automaticamente">
            <a:extLst>
              <a:ext uri="{FF2B5EF4-FFF2-40B4-BE49-F238E27FC236}">
                <a16:creationId xmlns:a16="http://schemas.microsoft.com/office/drawing/2014/main" id="{20C1E64D-711B-73FE-733D-3B851F736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101425"/>
            <a:ext cx="3166124" cy="3470559"/>
          </a:xfrm>
          <a:prstGeom prst="roundRect">
            <a:avLst>
              <a:gd name="adj" fmla="val 8594"/>
            </a:avLst>
          </a:prstGeom>
          <a:solidFill>
            <a:srgbClr val="FFFFFF">
              <a:shade val="85000"/>
            </a:srgbClr>
          </a:solidFill>
          <a:ln>
            <a:noFill/>
          </a:ln>
          <a:effectLst/>
        </p:spPr>
      </p:pic>
      <p:pic>
        <p:nvPicPr>
          <p:cNvPr id="22" name="Immagine 21" descr="Immagine che contiene mappa, testo, atlante&#10;&#10;Descrizione generata automaticamente">
            <a:extLst>
              <a:ext uri="{FF2B5EF4-FFF2-40B4-BE49-F238E27FC236}">
                <a16:creationId xmlns:a16="http://schemas.microsoft.com/office/drawing/2014/main" id="{D289D175-FCB9-C5AF-1D24-1C70C9782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993" y="0"/>
            <a:ext cx="11527007" cy="10287000"/>
          </a:xfrm>
          <a:prstGeom prst="rect">
            <a:avLst/>
          </a:prstGeom>
        </p:spPr>
      </p:pic>
      <p:sp>
        <p:nvSpPr>
          <p:cNvPr id="3" name="TextBox 39">
            <a:extLst>
              <a:ext uri="{FF2B5EF4-FFF2-40B4-BE49-F238E27FC236}">
                <a16:creationId xmlns:a16="http://schemas.microsoft.com/office/drawing/2014/main" id="{3F52569E-8CF1-ADF8-7168-AFE8126D8AEB}"/>
              </a:ext>
            </a:extLst>
          </p:cNvPr>
          <p:cNvSpPr txBox="1"/>
          <p:nvPr/>
        </p:nvSpPr>
        <p:spPr>
          <a:xfrm>
            <a:off x="-533400" y="9998749"/>
            <a:ext cx="3954351" cy="244298"/>
          </a:xfrm>
          <a:prstGeom prst="rect">
            <a:avLst/>
          </a:prstGeom>
        </p:spPr>
        <p:txBody>
          <a:bodyPr wrap="square" lIns="0" tIns="0" rIns="0" bIns="0" rtlCol="0" anchor="t">
            <a:spAutoFit/>
          </a:bodyPr>
          <a:lstStyle/>
          <a:p>
            <a:pPr algn="ctr">
              <a:lnSpc>
                <a:spcPct val="107000"/>
              </a:lnSpc>
              <a:spcAft>
                <a:spcPts val="800"/>
              </a:spcAft>
            </a:pPr>
            <a:r>
              <a:rPr lang="it-IT" sz="1600" b="1" kern="100" dirty="0">
                <a:solidFill>
                  <a:schemeClr val="bg1"/>
                </a:solidFill>
                <a:latin typeface="Arial" panose="020B0604020202020204" pitchFamily="34" charset="0"/>
                <a:ea typeface="Aptos" panose="020B0004020202020204" pitchFamily="34" charset="0"/>
                <a:cs typeface="Arial" panose="020B0604020202020204" pitchFamily="34" charset="0"/>
              </a:rPr>
              <a:t>Source: Deutsche Bahn, 2023 </a:t>
            </a:r>
            <a:endParaRPr lang="it-IT" sz="16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16355158"/>
      </p:ext>
    </p:extLst>
  </p:cSld>
  <p:clrMapOvr>
    <a:masterClrMapping/>
  </p:clrMapOvr>
  <mc:AlternateContent xmlns:mc="http://schemas.openxmlformats.org/markup-compatibility/2006" xmlns:p14="http://schemas.microsoft.com/office/powerpoint/2010/main">
    <mc:Choice Requires="p14">
      <p:transition spd="slow" p14:dur="2000" advTm="79766"/>
    </mc:Choice>
    <mc:Fallback xmlns="">
      <p:transition spd="slow" advTm="7976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9">
            <a:extLst>
              <a:ext uri="{FF2B5EF4-FFF2-40B4-BE49-F238E27FC236}">
                <a16:creationId xmlns:a16="http://schemas.microsoft.com/office/drawing/2014/main" id="{03D1CA59-1D1F-D139-E6E8-4CA3119CA8E9}"/>
              </a:ext>
            </a:extLst>
          </p:cNvPr>
          <p:cNvSpPr txBox="1"/>
          <p:nvPr/>
        </p:nvSpPr>
        <p:spPr>
          <a:xfrm rot="5400000">
            <a:off x="13174401" y="1107921"/>
            <a:ext cx="998645" cy="6151303"/>
          </a:xfrm>
          <a:prstGeom prst="rect">
            <a:avLst/>
          </a:prstGeom>
        </p:spPr>
        <p:txBody>
          <a:bodyPr lIns="50800" tIns="50800" rIns="50800" bIns="50800" rtlCol="0" anchor="ctr"/>
          <a:lstStyle/>
          <a:p>
            <a:pPr algn="ctr">
              <a:lnSpc>
                <a:spcPts val="2659"/>
              </a:lnSpc>
            </a:pPr>
            <a:endParaRPr/>
          </a:p>
        </p:txBody>
      </p:sp>
      <p:sp>
        <p:nvSpPr>
          <p:cNvPr id="2" name="Freeform 3">
            <a:extLst>
              <a:ext uri="{FF2B5EF4-FFF2-40B4-BE49-F238E27FC236}">
                <a16:creationId xmlns:a16="http://schemas.microsoft.com/office/drawing/2014/main" id="{C69DF620-E9B1-1D7C-551B-972D1B77BAD0}"/>
              </a:ext>
            </a:extLst>
          </p:cNvPr>
          <p:cNvSpPr/>
          <p:nvPr/>
        </p:nvSpPr>
        <p:spPr>
          <a:xfrm>
            <a:off x="0" y="0"/>
            <a:ext cx="4114800"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7" name="TextBox 39">
            <a:extLst>
              <a:ext uri="{FF2B5EF4-FFF2-40B4-BE49-F238E27FC236}">
                <a16:creationId xmlns:a16="http://schemas.microsoft.com/office/drawing/2014/main" id="{DC4C6353-A6B5-5978-F44D-DF6C4F0FE185}"/>
              </a:ext>
            </a:extLst>
          </p:cNvPr>
          <p:cNvSpPr txBox="1"/>
          <p:nvPr/>
        </p:nvSpPr>
        <p:spPr>
          <a:xfrm>
            <a:off x="501474" y="4697772"/>
            <a:ext cx="3183524" cy="1460336"/>
          </a:xfrm>
          <a:prstGeom prst="rect">
            <a:avLst/>
          </a:prstGeom>
        </p:spPr>
        <p:txBody>
          <a:bodyPr wrap="square" lIns="0" tIns="0" rIns="0" bIns="0" rtlCol="0" anchor="t">
            <a:spAutoFit/>
          </a:bodyPr>
          <a:lstStyle/>
          <a:p>
            <a:pPr algn="just">
              <a:lnSpc>
                <a:spcPct val="107000"/>
              </a:lnSpc>
              <a:spcAft>
                <a:spcPts val="800"/>
              </a:spcAft>
            </a:pP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Users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choosing</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High Speed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Rail</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(HSR)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emit</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80%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less</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w.r.t. the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ones</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using</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the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plane</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and 75%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less</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than</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those</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a:t>
            </a:r>
            <a:r>
              <a:rPr lang="it-IT" kern="100" dirty="0" err="1">
                <a:solidFill>
                  <a:schemeClr val="bg1"/>
                </a:solidFill>
                <a:latin typeface="Arial" panose="020B0604020202020204" pitchFamily="34" charset="0"/>
                <a:ea typeface="Aptos" panose="020B0004020202020204" pitchFamily="34" charset="0"/>
                <a:cs typeface="Arial" panose="020B0604020202020204" pitchFamily="34" charset="0"/>
              </a:rPr>
              <a:t>choosing</a:t>
            </a:r>
            <a:r>
              <a:rPr lang="it-IT" kern="100" dirty="0">
                <a:solidFill>
                  <a:schemeClr val="bg1"/>
                </a:solidFill>
                <a:latin typeface="Arial" panose="020B0604020202020204" pitchFamily="34" charset="0"/>
                <a:ea typeface="Aptos" panose="020B0004020202020204" pitchFamily="34" charset="0"/>
                <a:cs typeface="Arial" panose="020B0604020202020204" pitchFamily="34" charset="0"/>
              </a:rPr>
              <a:t> the car.</a:t>
            </a:r>
            <a:endParaRPr lang="it-IT"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39" name="Immagine 38" descr="Immagine che contiene mappa, testo, atlante&#10;&#10;Descrizione generata automaticamente">
            <a:extLst>
              <a:ext uri="{FF2B5EF4-FFF2-40B4-BE49-F238E27FC236}">
                <a16:creationId xmlns:a16="http://schemas.microsoft.com/office/drawing/2014/main" id="{0ABD311C-7658-FB38-62B8-0C0BF1900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993" y="0"/>
            <a:ext cx="11527007" cy="10287000"/>
          </a:xfrm>
          <a:prstGeom prst="rect">
            <a:avLst/>
          </a:prstGeom>
        </p:spPr>
      </p:pic>
      <p:pic>
        <p:nvPicPr>
          <p:cNvPr id="40" name="Immagine 39" descr="Immagine che contiene testo, schermata, Carattere, design&#10;&#10;Descrizione generata automaticamente">
            <a:extLst>
              <a:ext uri="{FF2B5EF4-FFF2-40B4-BE49-F238E27FC236}">
                <a16:creationId xmlns:a16="http://schemas.microsoft.com/office/drawing/2014/main" id="{45AEEA23-C510-C6F3-B5C2-5217130E1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0952" y="7200900"/>
            <a:ext cx="2476846" cy="2715004"/>
          </a:xfrm>
          <a:prstGeom prst="roundRect">
            <a:avLst>
              <a:gd name="adj" fmla="val 8594"/>
            </a:avLst>
          </a:prstGeom>
          <a:solidFill>
            <a:srgbClr val="FFFFFF">
              <a:shade val="85000"/>
            </a:srgbClr>
          </a:solidFill>
          <a:ln>
            <a:noFill/>
          </a:ln>
          <a:effectLst/>
        </p:spPr>
      </p:pic>
      <p:sp>
        <p:nvSpPr>
          <p:cNvPr id="36" name="TextBox 36">
            <a:extLst>
              <a:ext uri="{FF2B5EF4-FFF2-40B4-BE49-F238E27FC236}">
                <a16:creationId xmlns:a16="http://schemas.microsoft.com/office/drawing/2014/main" id="{F8A1FA2C-7641-317B-2564-911B86327A98}"/>
              </a:ext>
            </a:extLst>
          </p:cNvPr>
          <p:cNvSpPr txBox="1"/>
          <p:nvPr/>
        </p:nvSpPr>
        <p:spPr>
          <a:xfrm>
            <a:off x="309422" y="4001962"/>
            <a:ext cx="3375576" cy="409599"/>
          </a:xfrm>
          <a:prstGeom prst="rect">
            <a:avLst/>
          </a:prstGeom>
        </p:spPr>
        <p:txBody>
          <a:bodyPr wrap="square" lIns="0" tIns="0" rIns="0" bIns="0" rtlCol="0" anchor="t">
            <a:spAutoFit/>
          </a:bodyPr>
          <a:lstStyle/>
          <a:p>
            <a:pPr algn="ctr">
              <a:lnSpc>
                <a:spcPts val="3499"/>
              </a:lnSpc>
            </a:pPr>
            <a:r>
              <a:rPr lang="en-US" sz="2000" b="1" dirty="0">
                <a:solidFill>
                  <a:schemeClr val="bg1"/>
                </a:solidFill>
                <a:latin typeface="Arial" panose="020B0604020202020204" pitchFamily="34" charset="0"/>
                <a:cs typeface="Arial" panose="020B0604020202020204" pitchFamily="34" charset="0"/>
              </a:rPr>
              <a:t>Sustainable Development</a:t>
            </a:r>
          </a:p>
        </p:txBody>
      </p:sp>
      <p:sp>
        <p:nvSpPr>
          <p:cNvPr id="41" name="Rettangolo 40">
            <a:extLst>
              <a:ext uri="{FF2B5EF4-FFF2-40B4-BE49-F238E27FC236}">
                <a16:creationId xmlns:a16="http://schemas.microsoft.com/office/drawing/2014/main" id="{99CE33AD-9FB7-E8FC-1FC9-A99428F3F67D}"/>
              </a:ext>
            </a:extLst>
          </p:cNvPr>
          <p:cNvSpPr/>
          <p:nvPr/>
        </p:nvSpPr>
        <p:spPr>
          <a:xfrm>
            <a:off x="-1" y="2087691"/>
            <a:ext cx="7669017" cy="1046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descr="Immagine che contiene Elementi grafici, simbolo&#10;&#10;Descrizione generata automaticamente">
            <a:extLst>
              <a:ext uri="{FF2B5EF4-FFF2-40B4-BE49-F238E27FC236}">
                <a16:creationId xmlns:a16="http://schemas.microsoft.com/office/drawing/2014/main" id="{3077D769-EF3B-8E46-D029-47B1793C6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8355" y="2233629"/>
            <a:ext cx="754195" cy="754195"/>
          </a:xfrm>
          <a:prstGeom prst="rect">
            <a:avLst/>
          </a:prstGeom>
        </p:spPr>
      </p:pic>
      <p:sp>
        <p:nvSpPr>
          <p:cNvPr id="4" name="TextBox 39">
            <a:extLst>
              <a:ext uri="{FF2B5EF4-FFF2-40B4-BE49-F238E27FC236}">
                <a16:creationId xmlns:a16="http://schemas.microsoft.com/office/drawing/2014/main" id="{B384202C-38D6-D50B-0BC5-1E5AC92527D9}"/>
              </a:ext>
            </a:extLst>
          </p:cNvPr>
          <p:cNvSpPr txBox="1"/>
          <p:nvPr/>
        </p:nvSpPr>
        <p:spPr>
          <a:xfrm>
            <a:off x="-533400" y="9998749"/>
            <a:ext cx="3954351" cy="244298"/>
          </a:xfrm>
          <a:prstGeom prst="rect">
            <a:avLst/>
          </a:prstGeom>
        </p:spPr>
        <p:txBody>
          <a:bodyPr wrap="square" lIns="0" tIns="0" rIns="0" bIns="0" rtlCol="0" anchor="t">
            <a:spAutoFit/>
          </a:bodyPr>
          <a:lstStyle/>
          <a:p>
            <a:pPr algn="ctr">
              <a:lnSpc>
                <a:spcPct val="107000"/>
              </a:lnSpc>
              <a:spcAft>
                <a:spcPts val="800"/>
              </a:spcAft>
            </a:pPr>
            <a:r>
              <a:rPr lang="it-IT" sz="1600" kern="100" dirty="0">
                <a:solidFill>
                  <a:schemeClr val="bg1"/>
                </a:solidFill>
                <a:latin typeface="Arial" panose="020B0604020202020204" pitchFamily="34" charset="0"/>
                <a:ea typeface="Aptos" panose="020B0004020202020204" pitchFamily="34" charset="0"/>
                <a:cs typeface="Arial" panose="020B0604020202020204" pitchFamily="34" charset="0"/>
              </a:rPr>
              <a:t>Source: Deutsche </a:t>
            </a:r>
            <a:r>
              <a:rPr lang="it-IT" sz="1600" kern="100" dirty="0" err="1">
                <a:solidFill>
                  <a:schemeClr val="bg1"/>
                </a:solidFill>
                <a:latin typeface="Arial" panose="020B0604020202020204" pitchFamily="34" charset="0"/>
                <a:ea typeface="Aptos" panose="020B0004020202020204" pitchFamily="34" charset="0"/>
                <a:cs typeface="Arial" panose="020B0604020202020204" pitchFamily="34" charset="0"/>
              </a:rPr>
              <a:t>Bahn</a:t>
            </a:r>
            <a:r>
              <a:rPr lang="it-IT" sz="1600" kern="100" dirty="0">
                <a:solidFill>
                  <a:schemeClr val="bg1"/>
                </a:solidFill>
                <a:latin typeface="Arial" panose="020B0604020202020204" pitchFamily="34" charset="0"/>
                <a:ea typeface="Aptos" panose="020B0004020202020204" pitchFamily="34" charset="0"/>
                <a:cs typeface="Arial" panose="020B0604020202020204" pitchFamily="34" charset="0"/>
              </a:rPr>
              <a:t>  (2023) </a:t>
            </a:r>
            <a:endParaRPr lang="it-IT" sz="16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6">
            <a:extLst>
              <a:ext uri="{FF2B5EF4-FFF2-40B4-BE49-F238E27FC236}">
                <a16:creationId xmlns:a16="http://schemas.microsoft.com/office/drawing/2014/main" id="{366662CB-366A-BA54-284D-8DBC213186C4}"/>
              </a:ext>
            </a:extLst>
          </p:cNvPr>
          <p:cNvSpPr txBox="1"/>
          <p:nvPr/>
        </p:nvSpPr>
        <p:spPr>
          <a:xfrm>
            <a:off x="-1" y="629704"/>
            <a:ext cx="4114800" cy="984885"/>
          </a:xfrm>
          <a:prstGeom prst="rect">
            <a:avLst/>
          </a:prstGeom>
        </p:spPr>
        <p:txBody>
          <a:bodyPr wrap="square" lIns="0" tIns="0" rIns="0" bIns="0" rtlCol="0" anchor="t">
            <a:spAutoFit/>
          </a:bodyPr>
          <a:lstStyle/>
          <a:p>
            <a:pPr algn="ctr"/>
            <a:r>
              <a:rPr lang="en-US" sz="3200" b="1" spc="99"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 SPEED RAIL IN EUROPE</a:t>
            </a:r>
            <a:endParaRPr lang="en-US" sz="4000" b="1" spc="99"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820145"/>
      </p:ext>
    </p:extLst>
  </p:cSld>
  <p:clrMapOvr>
    <a:masterClrMapping/>
  </p:clrMapOvr>
  <mc:AlternateContent xmlns:mc="http://schemas.openxmlformats.org/markup-compatibility/2006" xmlns:p14="http://schemas.microsoft.com/office/powerpoint/2010/main">
    <mc:Choice Requires="p14">
      <p:transition spd="slow" p14:dur="2000" advTm="28337"/>
    </mc:Choice>
    <mc:Fallback xmlns="">
      <p:transition spd="slow" advTm="283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3D6DF023-0BA4-F57C-2BE1-814F0781EA0F}"/>
              </a:ext>
            </a:extLst>
          </p:cNvPr>
          <p:cNvSpPr/>
          <p:nvPr/>
        </p:nvSpPr>
        <p:spPr>
          <a:xfrm>
            <a:off x="1699536" y="0"/>
            <a:ext cx="3886199" cy="10287000"/>
          </a:xfrm>
          <a:custGeom>
            <a:avLst/>
            <a:gdLst/>
            <a:ahLst/>
            <a:cxnLst/>
            <a:rect l="l" t="t" r="r" b="b"/>
            <a:pathLst>
              <a:path w="1783202" h="2709333">
                <a:moveTo>
                  <a:pt x="0" y="0"/>
                </a:moveTo>
                <a:lnTo>
                  <a:pt x="1783202" y="0"/>
                </a:lnTo>
                <a:lnTo>
                  <a:pt x="1783202" y="2709333"/>
                </a:lnTo>
                <a:lnTo>
                  <a:pt x="0" y="2709333"/>
                </a:lnTo>
                <a:close/>
              </a:path>
            </a:pathLst>
          </a:custGeom>
          <a:solidFill>
            <a:srgbClr val="7030A0"/>
          </a:solidFill>
        </p:spPr>
        <p:txBody>
          <a:bodyPr/>
          <a:lstStyle/>
          <a:p>
            <a:endParaRPr lang="it-IT" dirty="0"/>
          </a:p>
        </p:txBody>
      </p:sp>
      <p:sp>
        <p:nvSpPr>
          <p:cNvPr id="46" name="TextBox 9">
            <a:extLst>
              <a:ext uri="{FF2B5EF4-FFF2-40B4-BE49-F238E27FC236}">
                <a16:creationId xmlns:a16="http://schemas.microsoft.com/office/drawing/2014/main" id="{03D1CA59-1D1F-D139-E6E8-4CA3119CA8E9}"/>
              </a:ext>
            </a:extLst>
          </p:cNvPr>
          <p:cNvSpPr txBox="1"/>
          <p:nvPr/>
        </p:nvSpPr>
        <p:spPr>
          <a:xfrm rot="5400000">
            <a:off x="13174401" y="1107921"/>
            <a:ext cx="998645" cy="6151303"/>
          </a:xfrm>
          <a:prstGeom prst="rect">
            <a:avLst/>
          </a:prstGeom>
        </p:spPr>
        <p:txBody>
          <a:bodyPr lIns="50800" tIns="50800" rIns="50800" bIns="50800" rtlCol="0" anchor="ctr"/>
          <a:lstStyle/>
          <a:p>
            <a:pPr algn="ctr">
              <a:lnSpc>
                <a:spcPts val="2659"/>
              </a:lnSpc>
            </a:pPr>
            <a:endParaRPr/>
          </a:p>
        </p:txBody>
      </p:sp>
      <p:sp>
        <p:nvSpPr>
          <p:cNvPr id="2" name="Freeform 3">
            <a:extLst>
              <a:ext uri="{FF2B5EF4-FFF2-40B4-BE49-F238E27FC236}">
                <a16:creationId xmlns:a16="http://schemas.microsoft.com/office/drawing/2014/main" id="{C69DF620-E9B1-1D7C-551B-972D1B77BAD0}"/>
              </a:ext>
            </a:extLst>
          </p:cNvPr>
          <p:cNvSpPr/>
          <p:nvPr/>
        </p:nvSpPr>
        <p:spPr>
          <a:xfrm>
            <a:off x="-17884" y="0"/>
            <a:ext cx="1735304"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7" name="TextBox 39">
            <a:extLst>
              <a:ext uri="{FF2B5EF4-FFF2-40B4-BE49-F238E27FC236}">
                <a16:creationId xmlns:a16="http://schemas.microsoft.com/office/drawing/2014/main" id="{DC4C6353-A6B5-5978-F44D-DF6C4F0FE185}"/>
              </a:ext>
            </a:extLst>
          </p:cNvPr>
          <p:cNvSpPr txBox="1"/>
          <p:nvPr/>
        </p:nvSpPr>
        <p:spPr>
          <a:xfrm>
            <a:off x="222248" y="4626692"/>
            <a:ext cx="1327321" cy="2057871"/>
          </a:xfrm>
          <a:prstGeom prst="rect">
            <a:avLst/>
          </a:prstGeom>
        </p:spPr>
        <p:txBody>
          <a:bodyPr wrap="square" lIns="0" tIns="0" rIns="0" bIns="0" rtlCol="0" anchor="t">
            <a:spAutoFit/>
          </a:bodyPr>
          <a:lstStyle/>
          <a:p>
            <a:pPr algn="just">
              <a:lnSpc>
                <a:spcPct val="107000"/>
              </a:lnSpc>
              <a:spcAft>
                <a:spcPts val="800"/>
              </a:spcAft>
            </a:pPr>
            <a:r>
              <a:rPr lang="en-US" sz="1400" kern="100" dirty="0">
                <a:solidFill>
                  <a:schemeClr val="bg1"/>
                </a:solidFill>
                <a:latin typeface="Arial" panose="020B0604020202020204" pitchFamily="34" charset="0"/>
                <a:ea typeface="Aptos" panose="020B0004020202020204" pitchFamily="34" charset="0"/>
                <a:cs typeface="Arial" panose="020B0604020202020204" pitchFamily="34" charset="0"/>
              </a:rPr>
              <a:t>Users choosing High Speed Rail (HSR) emit 80% less </a:t>
            </a:r>
            <a:r>
              <a:rPr lang="en-US" sz="1400" kern="100" dirty="0" err="1">
                <a:solidFill>
                  <a:schemeClr val="bg1"/>
                </a:solidFill>
                <a:latin typeface="Arial" panose="020B0604020202020204" pitchFamily="34" charset="0"/>
                <a:ea typeface="Aptos" panose="020B0004020202020204" pitchFamily="34" charset="0"/>
                <a:cs typeface="Arial" panose="020B0604020202020204" pitchFamily="34" charset="0"/>
              </a:rPr>
              <a:t>w.r.t.</a:t>
            </a:r>
            <a:r>
              <a:rPr lang="en-US" sz="1400" kern="100" dirty="0">
                <a:solidFill>
                  <a:schemeClr val="bg1"/>
                </a:solidFill>
                <a:latin typeface="Arial" panose="020B0604020202020204" pitchFamily="34" charset="0"/>
                <a:ea typeface="Aptos" panose="020B0004020202020204" pitchFamily="34" charset="0"/>
                <a:cs typeface="Arial" panose="020B0604020202020204" pitchFamily="34" charset="0"/>
              </a:rPr>
              <a:t> the ones using the plane, and 75% less than those choosing the car.</a:t>
            </a:r>
          </a:p>
        </p:txBody>
      </p:sp>
      <p:pic>
        <p:nvPicPr>
          <p:cNvPr id="39" name="Immagine 38" descr="Immagine che contiene mappa, testo, atlante&#10;&#10;Descrizione generata automaticamente">
            <a:extLst>
              <a:ext uri="{FF2B5EF4-FFF2-40B4-BE49-F238E27FC236}">
                <a16:creationId xmlns:a16="http://schemas.microsoft.com/office/drawing/2014/main" id="{0ABD311C-7658-FB38-62B8-0C0BF1900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993" y="0"/>
            <a:ext cx="11527007" cy="10287000"/>
          </a:xfrm>
          <a:prstGeom prst="rect">
            <a:avLst/>
          </a:prstGeom>
        </p:spPr>
      </p:pic>
      <p:pic>
        <p:nvPicPr>
          <p:cNvPr id="40" name="Immagine 39" descr="Immagine che contiene testo, schermata, Carattere, design&#10;&#10;Descrizione generata automaticamente">
            <a:extLst>
              <a:ext uri="{FF2B5EF4-FFF2-40B4-BE49-F238E27FC236}">
                <a16:creationId xmlns:a16="http://schemas.microsoft.com/office/drawing/2014/main" id="{45AEEA23-C510-C6F3-B5C2-5217130E1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0952" y="7200900"/>
            <a:ext cx="2476846" cy="2715004"/>
          </a:xfrm>
          <a:prstGeom prst="roundRect">
            <a:avLst>
              <a:gd name="adj" fmla="val 8594"/>
            </a:avLst>
          </a:prstGeom>
          <a:solidFill>
            <a:srgbClr val="FFFFFF">
              <a:shade val="85000"/>
            </a:srgbClr>
          </a:solidFill>
          <a:ln>
            <a:noFill/>
          </a:ln>
          <a:effectLst/>
        </p:spPr>
      </p:pic>
      <p:sp>
        <p:nvSpPr>
          <p:cNvPr id="36" name="TextBox 36">
            <a:extLst>
              <a:ext uri="{FF2B5EF4-FFF2-40B4-BE49-F238E27FC236}">
                <a16:creationId xmlns:a16="http://schemas.microsoft.com/office/drawing/2014/main" id="{F8A1FA2C-7641-317B-2564-911B86327A98}"/>
              </a:ext>
            </a:extLst>
          </p:cNvPr>
          <p:cNvSpPr txBox="1"/>
          <p:nvPr/>
        </p:nvSpPr>
        <p:spPr>
          <a:xfrm>
            <a:off x="-279115" y="3780852"/>
            <a:ext cx="2257766" cy="615553"/>
          </a:xfrm>
          <a:prstGeom prst="rect">
            <a:avLst/>
          </a:prstGeom>
        </p:spPr>
        <p:txBody>
          <a:bodyPr wrap="square" lIns="0" tIns="0" rIns="0" bIns="0" rtlCol="0" anchor="t">
            <a:spAutoFit/>
          </a:bodyPr>
          <a:lstStyle/>
          <a:p>
            <a:pPr algn="ctr"/>
            <a:r>
              <a:rPr lang="en-US" sz="2000" b="1" dirty="0">
                <a:solidFill>
                  <a:schemeClr val="bg1"/>
                </a:solidFill>
                <a:latin typeface="Arial" panose="020B0604020202020204" pitchFamily="34" charset="0"/>
                <a:cs typeface="Arial" panose="020B0604020202020204" pitchFamily="34" charset="0"/>
              </a:rPr>
              <a:t>Sustainable Development</a:t>
            </a:r>
          </a:p>
        </p:txBody>
      </p:sp>
      <p:sp>
        <p:nvSpPr>
          <p:cNvPr id="41" name="Rettangolo 40">
            <a:extLst>
              <a:ext uri="{FF2B5EF4-FFF2-40B4-BE49-F238E27FC236}">
                <a16:creationId xmlns:a16="http://schemas.microsoft.com/office/drawing/2014/main" id="{99CE33AD-9FB7-E8FC-1FC9-A99428F3F67D}"/>
              </a:ext>
            </a:extLst>
          </p:cNvPr>
          <p:cNvSpPr/>
          <p:nvPr/>
        </p:nvSpPr>
        <p:spPr>
          <a:xfrm>
            <a:off x="-1" y="2087691"/>
            <a:ext cx="7669017" cy="1046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TextBox 36">
            <a:extLst>
              <a:ext uri="{FF2B5EF4-FFF2-40B4-BE49-F238E27FC236}">
                <a16:creationId xmlns:a16="http://schemas.microsoft.com/office/drawing/2014/main" id="{2A0003F3-8907-EE97-236F-C3B6DC55B2BA}"/>
              </a:ext>
            </a:extLst>
          </p:cNvPr>
          <p:cNvSpPr txBox="1"/>
          <p:nvPr/>
        </p:nvSpPr>
        <p:spPr>
          <a:xfrm>
            <a:off x="1558196" y="3885695"/>
            <a:ext cx="4112433" cy="395045"/>
          </a:xfrm>
          <a:prstGeom prst="rect">
            <a:avLst/>
          </a:prstGeom>
        </p:spPr>
        <p:txBody>
          <a:bodyPr lIns="0" tIns="0" rIns="0" bIns="0" rtlCol="0" anchor="t">
            <a:spAutoFit/>
          </a:bodyPr>
          <a:lstStyle/>
          <a:p>
            <a:pPr algn="ctr">
              <a:lnSpc>
                <a:spcPts val="3499"/>
              </a:lnSpc>
            </a:pP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Industrial Development</a:t>
            </a:r>
          </a:p>
        </p:txBody>
      </p:sp>
      <p:pic>
        <p:nvPicPr>
          <p:cNvPr id="45" name="Immagine 44" descr="Immagine che contiene Elementi grafici, clipart, grafica, design&#10;&#10;Descrizione generata automaticamente">
            <a:extLst>
              <a:ext uri="{FF2B5EF4-FFF2-40B4-BE49-F238E27FC236}">
                <a16:creationId xmlns:a16="http://schemas.microsoft.com/office/drawing/2014/main" id="{BEDCFFCD-29DB-2E1F-E8A8-838527144B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6222" y="2017207"/>
            <a:ext cx="1210711" cy="1210711"/>
          </a:xfrm>
          <a:prstGeom prst="rect">
            <a:avLst/>
          </a:prstGeom>
        </p:spPr>
      </p:pic>
      <p:sp>
        <p:nvSpPr>
          <p:cNvPr id="4" name="TextBox 39">
            <a:extLst>
              <a:ext uri="{FF2B5EF4-FFF2-40B4-BE49-F238E27FC236}">
                <a16:creationId xmlns:a16="http://schemas.microsoft.com/office/drawing/2014/main" id="{4F6274A1-1CAD-4CA9-FFD5-F18A07E3FDE4}"/>
              </a:ext>
            </a:extLst>
          </p:cNvPr>
          <p:cNvSpPr txBox="1"/>
          <p:nvPr/>
        </p:nvSpPr>
        <p:spPr>
          <a:xfrm>
            <a:off x="1777227" y="4565190"/>
            <a:ext cx="3674369" cy="1460336"/>
          </a:xfrm>
          <a:prstGeom prst="rect">
            <a:avLst/>
          </a:prstGeom>
        </p:spPr>
        <p:txBody>
          <a:bodyPr wrap="square" lIns="0" tIns="0" rIns="0" bIns="0" rtlCol="0" anchor="t">
            <a:spAutoFit/>
          </a:bodyPr>
          <a:lstStyle/>
          <a:p>
            <a:pPr algn="just">
              <a:lnSpc>
                <a:spcPct val="107000"/>
              </a:lnSpc>
              <a:spcAft>
                <a:spcPts val="800"/>
              </a:spcAft>
            </a:pPr>
            <a:r>
              <a:rPr lang="en-US" sz="1800" kern="100" dirty="0">
                <a:solidFill>
                  <a:schemeClr val="bg1"/>
                </a:solidFill>
                <a:latin typeface="Arial" panose="020B0604020202020204" pitchFamily="34" charset="0"/>
                <a:ea typeface="Aptos" panose="020B0004020202020204" pitchFamily="34" charset="0"/>
                <a:cs typeface="Arial" panose="020B0604020202020204" pitchFamily="34" charset="0"/>
              </a:rPr>
              <a:t>Connecting the capitals of European countries would mean achieving the objectives of the EU Regional Policy through the creation of new jobs, economic growth etc.</a:t>
            </a:r>
            <a:endParaRPr lang="it-IT"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Immagine 5" descr="Immagine che contiene Elementi grafici, simbolo&#10;&#10;Descrizione generata automaticamente">
            <a:extLst>
              <a:ext uri="{FF2B5EF4-FFF2-40B4-BE49-F238E27FC236}">
                <a16:creationId xmlns:a16="http://schemas.microsoft.com/office/drawing/2014/main" id="{B24D2AD4-9F73-7908-1B08-45603819CB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670" y="2233628"/>
            <a:ext cx="754195" cy="754195"/>
          </a:xfrm>
          <a:prstGeom prst="rect">
            <a:avLst/>
          </a:prstGeom>
        </p:spPr>
      </p:pic>
      <p:sp>
        <p:nvSpPr>
          <p:cNvPr id="9" name="TextBox 39">
            <a:extLst>
              <a:ext uri="{FF2B5EF4-FFF2-40B4-BE49-F238E27FC236}">
                <a16:creationId xmlns:a16="http://schemas.microsoft.com/office/drawing/2014/main" id="{968514B1-97D6-1F14-00F1-BA66032F790F}"/>
              </a:ext>
            </a:extLst>
          </p:cNvPr>
          <p:cNvSpPr txBox="1"/>
          <p:nvPr/>
        </p:nvSpPr>
        <p:spPr>
          <a:xfrm>
            <a:off x="-533400" y="9998749"/>
            <a:ext cx="3954351" cy="254493"/>
          </a:xfrm>
          <a:prstGeom prst="rect">
            <a:avLst/>
          </a:prstGeom>
        </p:spPr>
        <p:txBody>
          <a:bodyPr wrap="square" lIns="0" tIns="0" rIns="0" bIns="0" rtlCol="0" anchor="t">
            <a:spAutoFit/>
          </a:bodyPr>
          <a:lstStyle/>
          <a:p>
            <a:pPr algn="ctr">
              <a:lnSpc>
                <a:spcPct val="107000"/>
              </a:lnSpc>
              <a:spcAft>
                <a:spcPts val="800"/>
              </a:spcAft>
            </a:pPr>
            <a:r>
              <a:rPr lang="it-IT"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Source: Deutsche </a:t>
            </a:r>
            <a:r>
              <a:rPr lang="it-IT" sz="160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Bahn</a:t>
            </a:r>
            <a:r>
              <a:rPr lang="it-IT"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(2023) </a:t>
            </a:r>
            <a:endParaRPr lang="it-IT"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6">
            <a:extLst>
              <a:ext uri="{FF2B5EF4-FFF2-40B4-BE49-F238E27FC236}">
                <a16:creationId xmlns:a16="http://schemas.microsoft.com/office/drawing/2014/main" id="{D6CC2BF7-C2A6-ED60-D90C-F9870F0FDCA3}"/>
              </a:ext>
            </a:extLst>
          </p:cNvPr>
          <p:cNvSpPr txBox="1"/>
          <p:nvPr/>
        </p:nvSpPr>
        <p:spPr>
          <a:xfrm>
            <a:off x="-1" y="629704"/>
            <a:ext cx="5585736" cy="984885"/>
          </a:xfrm>
          <a:prstGeom prst="rect">
            <a:avLst/>
          </a:prstGeom>
        </p:spPr>
        <p:txBody>
          <a:bodyPr wrap="square" lIns="0" tIns="0" rIns="0" bIns="0" rtlCol="0" anchor="t">
            <a:spAutoFit/>
          </a:bodyPr>
          <a:lstStyle/>
          <a:p>
            <a:pPr algn="ctr"/>
            <a:r>
              <a:rPr lang="en-US" sz="3200" b="1" spc="99" dirty="0">
                <a:solidFill>
                  <a:srgbClr val="FFFFFF"/>
                </a:solidFill>
                <a:latin typeface="Arial" panose="020B0604020202020204" pitchFamily="34" charset="0"/>
                <a:cs typeface="Arial" panose="020B0604020202020204" pitchFamily="34" charset="0"/>
              </a:rPr>
              <a:t>HIGH SPEED RAIL IN EUROPE</a:t>
            </a:r>
            <a:endParaRPr lang="en-US" sz="4000" b="1" spc="99"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723881"/>
      </p:ext>
    </p:extLst>
  </p:cSld>
  <p:clrMapOvr>
    <a:masterClrMapping/>
  </p:clrMapOvr>
  <mc:AlternateContent xmlns:mc="http://schemas.openxmlformats.org/markup-compatibility/2006" xmlns:p14="http://schemas.microsoft.com/office/powerpoint/2010/main">
    <mc:Choice Requires="p14">
      <p:transition spd="slow" p14:dur="2000" advTm="21147"/>
    </mc:Choice>
    <mc:Fallback xmlns="">
      <p:transition spd="slow" advTm="211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magine 38" descr="Immagine che contiene mappa, testo, atlante&#10;&#10;Descrizione generata automaticamente">
            <a:extLst>
              <a:ext uri="{FF2B5EF4-FFF2-40B4-BE49-F238E27FC236}">
                <a16:creationId xmlns:a16="http://schemas.microsoft.com/office/drawing/2014/main" id="{0ABD311C-7658-FB38-62B8-0C0BF1900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993" y="0"/>
            <a:ext cx="11527007" cy="10287000"/>
          </a:xfrm>
          <a:prstGeom prst="rect">
            <a:avLst/>
          </a:prstGeom>
        </p:spPr>
      </p:pic>
      <p:sp>
        <p:nvSpPr>
          <p:cNvPr id="6" name="Freeform 3">
            <a:extLst>
              <a:ext uri="{FF2B5EF4-FFF2-40B4-BE49-F238E27FC236}">
                <a16:creationId xmlns:a16="http://schemas.microsoft.com/office/drawing/2014/main" id="{FDC1BAE3-B14A-7387-5B8D-2AEE5630162F}"/>
              </a:ext>
            </a:extLst>
          </p:cNvPr>
          <p:cNvSpPr/>
          <p:nvPr/>
        </p:nvSpPr>
        <p:spPr>
          <a:xfrm>
            <a:off x="3530076" y="0"/>
            <a:ext cx="3886199" cy="10287000"/>
          </a:xfrm>
          <a:custGeom>
            <a:avLst/>
            <a:gdLst/>
            <a:ahLst/>
            <a:cxnLst/>
            <a:rect l="l" t="t" r="r" b="b"/>
            <a:pathLst>
              <a:path w="1783202" h="2709333">
                <a:moveTo>
                  <a:pt x="0" y="0"/>
                </a:moveTo>
                <a:lnTo>
                  <a:pt x="1783202" y="0"/>
                </a:lnTo>
                <a:lnTo>
                  <a:pt x="1783202" y="2709333"/>
                </a:lnTo>
                <a:lnTo>
                  <a:pt x="0" y="2709333"/>
                </a:lnTo>
                <a:close/>
              </a:path>
            </a:pathLst>
          </a:custGeom>
          <a:solidFill>
            <a:schemeClr val="accent6">
              <a:lumMod val="75000"/>
            </a:schemeClr>
          </a:solidFill>
        </p:spPr>
        <p:txBody>
          <a:bodyPr/>
          <a:lstStyle/>
          <a:p>
            <a:endParaRPr lang="it-IT" dirty="0"/>
          </a:p>
        </p:txBody>
      </p:sp>
      <p:sp>
        <p:nvSpPr>
          <p:cNvPr id="3" name="Freeform 3">
            <a:extLst>
              <a:ext uri="{FF2B5EF4-FFF2-40B4-BE49-F238E27FC236}">
                <a16:creationId xmlns:a16="http://schemas.microsoft.com/office/drawing/2014/main" id="{3D6DF023-0BA4-F57C-2BE1-814F0781EA0F}"/>
              </a:ext>
            </a:extLst>
          </p:cNvPr>
          <p:cNvSpPr/>
          <p:nvPr/>
        </p:nvSpPr>
        <p:spPr>
          <a:xfrm>
            <a:off x="1699536" y="0"/>
            <a:ext cx="1855195" cy="10287000"/>
          </a:xfrm>
          <a:custGeom>
            <a:avLst/>
            <a:gdLst/>
            <a:ahLst/>
            <a:cxnLst/>
            <a:rect l="l" t="t" r="r" b="b"/>
            <a:pathLst>
              <a:path w="1783202" h="2709333">
                <a:moveTo>
                  <a:pt x="0" y="0"/>
                </a:moveTo>
                <a:lnTo>
                  <a:pt x="1783202" y="0"/>
                </a:lnTo>
                <a:lnTo>
                  <a:pt x="1783202" y="2709333"/>
                </a:lnTo>
                <a:lnTo>
                  <a:pt x="0" y="2709333"/>
                </a:lnTo>
                <a:close/>
              </a:path>
            </a:pathLst>
          </a:custGeom>
          <a:solidFill>
            <a:srgbClr val="7030A0"/>
          </a:solidFill>
        </p:spPr>
        <p:txBody>
          <a:bodyPr/>
          <a:lstStyle/>
          <a:p>
            <a:endParaRPr lang="it-IT" dirty="0"/>
          </a:p>
        </p:txBody>
      </p:sp>
      <p:sp>
        <p:nvSpPr>
          <p:cNvPr id="46" name="TextBox 9">
            <a:extLst>
              <a:ext uri="{FF2B5EF4-FFF2-40B4-BE49-F238E27FC236}">
                <a16:creationId xmlns:a16="http://schemas.microsoft.com/office/drawing/2014/main" id="{03D1CA59-1D1F-D139-E6E8-4CA3119CA8E9}"/>
              </a:ext>
            </a:extLst>
          </p:cNvPr>
          <p:cNvSpPr txBox="1"/>
          <p:nvPr/>
        </p:nvSpPr>
        <p:spPr>
          <a:xfrm rot="5400000">
            <a:off x="13174401" y="1107921"/>
            <a:ext cx="998645" cy="6151303"/>
          </a:xfrm>
          <a:prstGeom prst="rect">
            <a:avLst/>
          </a:prstGeom>
        </p:spPr>
        <p:txBody>
          <a:bodyPr lIns="50800" tIns="50800" rIns="50800" bIns="50800" rtlCol="0" anchor="ctr"/>
          <a:lstStyle/>
          <a:p>
            <a:pPr algn="ctr">
              <a:lnSpc>
                <a:spcPts val="2659"/>
              </a:lnSpc>
            </a:pPr>
            <a:endParaRPr/>
          </a:p>
        </p:txBody>
      </p:sp>
      <p:sp>
        <p:nvSpPr>
          <p:cNvPr id="2" name="Freeform 3">
            <a:extLst>
              <a:ext uri="{FF2B5EF4-FFF2-40B4-BE49-F238E27FC236}">
                <a16:creationId xmlns:a16="http://schemas.microsoft.com/office/drawing/2014/main" id="{C69DF620-E9B1-1D7C-551B-972D1B77BAD0}"/>
              </a:ext>
            </a:extLst>
          </p:cNvPr>
          <p:cNvSpPr/>
          <p:nvPr/>
        </p:nvSpPr>
        <p:spPr>
          <a:xfrm>
            <a:off x="-17884" y="0"/>
            <a:ext cx="1735304"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7" name="TextBox 39">
            <a:extLst>
              <a:ext uri="{FF2B5EF4-FFF2-40B4-BE49-F238E27FC236}">
                <a16:creationId xmlns:a16="http://schemas.microsoft.com/office/drawing/2014/main" id="{DC4C6353-A6B5-5978-F44D-DF6C4F0FE185}"/>
              </a:ext>
            </a:extLst>
          </p:cNvPr>
          <p:cNvSpPr txBox="1"/>
          <p:nvPr/>
        </p:nvSpPr>
        <p:spPr>
          <a:xfrm>
            <a:off x="222248" y="4626692"/>
            <a:ext cx="1327321" cy="2057871"/>
          </a:xfrm>
          <a:prstGeom prst="rect">
            <a:avLst/>
          </a:prstGeom>
        </p:spPr>
        <p:txBody>
          <a:bodyPr wrap="square" lIns="0" tIns="0" rIns="0" bIns="0" rtlCol="0" anchor="t">
            <a:spAutoFit/>
          </a:bodyPr>
          <a:lstStyle/>
          <a:p>
            <a:pPr algn="just">
              <a:lnSpc>
                <a:spcPct val="107000"/>
              </a:lnSpc>
              <a:spcAft>
                <a:spcPts val="800"/>
              </a:spcAft>
            </a:pPr>
            <a:r>
              <a:rPr lang="en-US" sz="1400" kern="100" dirty="0">
                <a:solidFill>
                  <a:schemeClr val="bg1"/>
                </a:solidFill>
                <a:latin typeface="Arial" panose="020B0604020202020204" pitchFamily="34" charset="0"/>
                <a:ea typeface="Aptos" panose="020B0004020202020204" pitchFamily="34" charset="0"/>
                <a:cs typeface="Arial" panose="020B0604020202020204" pitchFamily="34" charset="0"/>
              </a:rPr>
              <a:t>Users choosing High Speed Rail (HSR) emit 80% less </a:t>
            </a:r>
            <a:r>
              <a:rPr lang="en-US" sz="1400" kern="100" dirty="0" err="1">
                <a:solidFill>
                  <a:schemeClr val="bg1"/>
                </a:solidFill>
                <a:latin typeface="Arial" panose="020B0604020202020204" pitchFamily="34" charset="0"/>
                <a:ea typeface="Aptos" panose="020B0004020202020204" pitchFamily="34" charset="0"/>
                <a:cs typeface="Arial" panose="020B0604020202020204" pitchFamily="34" charset="0"/>
              </a:rPr>
              <a:t>w.r.t.</a:t>
            </a:r>
            <a:r>
              <a:rPr lang="en-US" sz="1400" kern="100" dirty="0">
                <a:solidFill>
                  <a:schemeClr val="bg1"/>
                </a:solidFill>
                <a:latin typeface="Arial" panose="020B0604020202020204" pitchFamily="34" charset="0"/>
                <a:ea typeface="Aptos" panose="020B0004020202020204" pitchFamily="34" charset="0"/>
                <a:cs typeface="Arial" panose="020B0604020202020204" pitchFamily="34" charset="0"/>
              </a:rPr>
              <a:t> the ones using the plane, and 75% less than those choosing the car.</a:t>
            </a:r>
          </a:p>
        </p:txBody>
      </p:sp>
      <p:pic>
        <p:nvPicPr>
          <p:cNvPr id="40" name="Immagine 39" descr="Immagine che contiene testo, schermata, Carattere, design&#10;&#10;Descrizione generata automaticamente">
            <a:extLst>
              <a:ext uri="{FF2B5EF4-FFF2-40B4-BE49-F238E27FC236}">
                <a16:creationId xmlns:a16="http://schemas.microsoft.com/office/drawing/2014/main" id="{45AEEA23-C510-C6F3-B5C2-5217130E1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0952" y="7200900"/>
            <a:ext cx="2476846" cy="2715004"/>
          </a:xfrm>
          <a:prstGeom prst="roundRect">
            <a:avLst>
              <a:gd name="adj" fmla="val 8594"/>
            </a:avLst>
          </a:prstGeom>
          <a:solidFill>
            <a:srgbClr val="FFFFFF">
              <a:shade val="85000"/>
            </a:srgbClr>
          </a:solidFill>
          <a:ln>
            <a:noFill/>
          </a:ln>
          <a:effectLst/>
        </p:spPr>
      </p:pic>
      <p:sp>
        <p:nvSpPr>
          <p:cNvPr id="36" name="TextBox 36">
            <a:extLst>
              <a:ext uri="{FF2B5EF4-FFF2-40B4-BE49-F238E27FC236}">
                <a16:creationId xmlns:a16="http://schemas.microsoft.com/office/drawing/2014/main" id="{F8A1FA2C-7641-317B-2564-911B86327A98}"/>
              </a:ext>
            </a:extLst>
          </p:cNvPr>
          <p:cNvSpPr txBox="1"/>
          <p:nvPr/>
        </p:nvSpPr>
        <p:spPr>
          <a:xfrm>
            <a:off x="-279115" y="3780852"/>
            <a:ext cx="2257766" cy="615553"/>
          </a:xfrm>
          <a:prstGeom prst="rect">
            <a:avLst/>
          </a:prstGeom>
        </p:spPr>
        <p:txBody>
          <a:bodyPr wrap="square" lIns="0" tIns="0" rIns="0" bIns="0" rtlCol="0" anchor="t">
            <a:spAutoFit/>
          </a:bodyPr>
          <a:lstStyle/>
          <a:p>
            <a:pPr algn="ctr"/>
            <a:r>
              <a:rPr lang="en-US" sz="2000" b="1" dirty="0">
                <a:solidFill>
                  <a:schemeClr val="bg1"/>
                </a:solidFill>
                <a:latin typeface="Arial" panose="020B0604020202020204" pitchFamily="34" charset="0"/>
                <a:cs typeface="Arial" panose="020B0604020202020204" pitchFamily="34" charset="0"/>
              </a:rPr>
              <a:t>Sustainable Development</a:t>
            </a:r>
          </a:p>
        </p:txBody>
      </p:sp>
      <p:sp>
        <p:nvSpPr>
          <p:cNvPr id="41" name="Rettangolo 40">
            <a:extLst>
              <a:ext uri="{FF2B5EF4-FFF2-40B4-BE49-F238E27FC236}">
                <a16:creationId xmlns:a16="http://schemas.microsoft.com/office/drawing/2014/main" id="{99CE33AD-9FB7-E8FC-1FC9-A99428F3F67D}"/>
              </a:ext>
            </a:extLst>
          </p:cNvPr>
          <p:cNvSpPr/>
          <p:nvPr/>
        </p:nvSpPr>
        <p:spPr>
          <a:xfrm>
            <a:off x="-1" y="2087691"/>
            <a:ext cx="7669017" cy="1046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5" name="Immagine 34" descr="Immagine che contiene Elementi grafici, simbolo&#10;&#10;Descrizione generata automaticamente">
            <a:extLst>
              <a:ext uri="{FF2B5EF4-FFF2-40B4-BE49-F238E27FC236}">
                <a16:creationId xmlns:a16="http://schemas.microsoft.com/office/drawing/2014/main" id="{202C3B42-D2E5-043E-9644-4D211F493D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670" y="2233628"/>
            <a:ext cx="754195" cy="754195"/>
          </a:xfrm>
          <a:prstGeom prst="rect">
            <a:avLst/>
          </a:prstGeom>
        </p:spPr>
      </p:pic>
      <p:sp>
        <p:nvSpPr>
          <p:cNvPr id="44" name="TextBox 36">
            <a:extLst>
              <a:ext uri="{FF2B5EF4-FFF2-40B4-BE49-F238E27FC236}">
                <a16:creationId xmlns:a16="http://schemas.microsoft.com/office/drawing/2014/main" id="{2A0003F3-8907-EE97-236F-C3B6DC55B2BA}"/>
              </a:ext>
            </a:extLst>
          </p:cNvPr>
          <p:cNvSpPr txBox="1"/>
          <p:nvPr/>
        </p:nvSpPr>
        <p:spPr>
          <a:xfrm>
            <a:off x="1539331" y="3801987"/>
            <a:ext cx="2175604" cy="615553"/>
          </a:xfrm>
          <a:prstGeom prst="rect">
            <a:avLst/>
          </a:prstGeom>
        </p:spPr>
        <p:txBody>
          <a:bodyPr wrap="square" lIns="0" tIns="0" rIns="0" bIns="0" rtlCol="0" anchor="t">
            <a:spAutoFit/>
          </a:bodyPr>
          <a:lstStyle/>
          <a:p>
            <a:pPr algn="ct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Industrial Development</a:t>
            </a:r>
          </a:p>
        </p:txBody>
      </p:sp>
      <p:pic>
        <p:nvPicPr>
          <p:cNvPr id="45" name="Immagine 44" descr="Immagine che contiene Elementi grafici, clipart, grafica, design&#10;&#10;Descrizione generata automaticamente">
            <a:extLst>
              <a:ext uri="{FF2B5EF4-FFF2-40B4-BE49-F238E27FC236}">
                <a16:creationId xmlns:a16="http://schemas.microsoft.com/office/drawing/2014/main" id="{BEDCFFCD-29DB-2E1F-E8A8-838527144B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2817" y="2005369"/>
            <a:ext cx="1210711" cy="1210711"/>
          </a:xfrm>
          <a:prstGeom prst="rect">
            <a:avLst/>
          </a:prstGeom>
        </p:spPr>
      </p:pic>
      <p:sp>
        <p:nvSpPr>
          <p:cNvPr id="4" name="TextBox 39">
            <a:extLst>
              <a:ext uri="{FF2B5EF4-FFF2-40B4-BE49-F238E27FC236}">
                <a16:creationId xmlns:a16="http://schemas.microsoft.com/office/drawing/2014/main" id="{4F6274A1-1CAD-4CA9-FFD5-F18A07E3FDE4}"/>
              </a:ext>
            </a:extLst>
          </p:cNvPr>
          <p:cNvSpPr txBox="1"/>
          <p:nvPr/>
        </p:nvSpPr>
        <p:spPr>
          <a:xfrm>
            <a:off x="1877625" y="4660035"/>
            <a:ext cx="1492247" cy="2518895"/>
          </a:xfrm>
          <a:prstGeom prst="rect">
            <a:avLst/>
          </a:prstGeom>
        </p:spPr>
        <p:txBody>
          <a:bodyPr wrap="square" lIns="0" tIns="0" rIns="0" bIns="0" rtlCol="0" anchor="t">
            <a:spAutoFit/>
          </a:bodyPr>
          <a:lstStyle/>
          <a:p>
            <a:pPr algn="just">
              <a:lnSpc>
                <a:spcPct val="107000"/>
              </a:lnSpc>
              <a:spcAft>
                <a:spcPts val="800"/>
              </a:spcAft>
            </a:pPr>
            <a:r>
              <a:rPr lang="en-US" sz="1400" kern="100" dirty="0">
                <a:solidFill>
                  <a:schemeClr val="bg1"/>
                </a:solidFill>
                <a:latin typeface="Arial" panose="020B0604020202020204" pitchFamily="34" charset="0"/>
                <a:ea typeface="Aptos" panose="020B0004020202020204" pitchFamily="34" charset="0"/>
                <a:cs typeface="Arial" panose="020B0604020202020204" pitchFamily="34" charset="0"/>
              </a:rPr>
              <a:t>Connecting the capitals of European countries would mean achieving the objectives of the EU Regional Policy through the creation of new jobs, economic growth etc.</a:t>
            </a:r>
            <a:endParaRPr lang="it-IT" sz="1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8" name="Immagine 7" descr="Immagine che contiene clipart, design, illustrazione&#10;&#10;Descrizione generata automaticamente">
            <a:extLst>
              <a:ext uri="{FF2B5EF4-FFF2-40B4-BE49-F238E27FC236}">
                <a16:creationId xmlns:a16="http://schemas.microsoft.com/office/drawing/2014/main" id="{B192C0F7-47B6-4DE8-B037-A7E8639C1D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3852" y="2111401"/>
            <a:ext cx="998645" cy="998645"/>
          </a:xfrm>
          <a:prstGeom prst="rect">
            <a:avLst/>
          </a:prstGeom>
        </p:spPr>
      </p:pic>
      <p:sp>
        <p:nvSpPr>
          <p:cNvPr id="9" name="TextBox 36">
            <a:extLst>
              <a:ext uri="{FF2B5EF4-FFF2-40B4-BE49-F238E27FC236}">
                <a16:creationId xmlns:a16="http://schemas.microsoft.com/office/drawing/2014/main" id="{B4AC630F-880F-FF62-AA00-7903B1C8B692}"/>
              </a:ext>
            </a:extLst>
          </p:cNvPr>
          <p:cNvSpPr txBox="1"/>
          <p:nvPr/>
        </p:nvSpPr>
        <p:spPr>
          <a:xfrm>
            <a:off x="3864902" y="3801987"/>
            <a:ext cx="3222351" cy="615553"/>
          </a:xfrm>
          <a:prstGeom prst="rect">
            <a:avLst/>
          </a:prstGeom>
        </p:spPr>
        <p:txBody>
          <a:bodyPr wrap="square" lIns="0" tIns="0" rIns="0" bIns="0" rtlCol="0" anchor="t">
            <a:spAutoFit/>
          </a:bodyPr>
          <a:lstStyle/>
          <a:p>
            <a:pPr algn="ctr"/>
            <a:r>
              <a:rPr lang="en-US" sz="2000" b="1" dirty="0">
                <a:solidFill>
                  <a:schemeClr val="bg1"/>
                </a:solidFill>
                <a:latin typeface="Arial" panose="020B0604020202020204" pitchFamily="34" charset="0"/>
                <a:cs typeface="Arial" panose="020B0604020202020204" pitchFamily="34" charset="0"/>
              </a:rPr>
              <a:t>Integration and European Identity</a:t>
            </a:r>
          </a:p>
        </p:txBody>
      </p:sp>
      <p:sp>
        <p:nvSpPr>
          <p:cNvPr id="10" name="TextBox 39">
            <a:extLst>
              <a:ext uri="{FF2B5EF4-FFF2-40B4-BE49-F238E27FC236}">
                <a16:creationId xmlns:a16="http://schemas.microsoft.com/office/drawing/2014/main" id="{9D863BCF-9EB0-C0A3-14E6-6E2C6B7E4FD1}"/>
              </a:ext>
            </a:extLst>
          </p:cNvPr>
          <p:cNvSpPr txBox="1"/>
          <p:nvPr/>
        </p:nvSpPr>
        <p:spPr>
          <a:xfrm>
            <a:off x="3811280" y="4626692"/>
            <a:ext cx="3275974" cy="2053063"/>
          </a:xfrm>
          <a:prstGeom prst="rect">
            <a:avLst/>
          </a:prstGeom>
        </p:spPr>
        <p:txBody>
          <a:bodyPr wrap="square" lIns="0" tIns="0" rIns="0" bIns="0" rtlCol="0" anchor="t">
            <a:spAutoFit/>
          </a:bodyPr>
          <a:lstStyle/>
          <a:p>
            <a:pPr algn="just">
              <a:lnSpc>
                <a:spcPct val="107000"/>
              </a:lnSpc>
              <a:spcAft>
                <a:spcPts val="800"/>
              </a:spcAft>
            </a:pPr>
            <a:r>
              <a:rPr lang="en-US"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The possibility to travel fast between European countries will allow young people to take advantage of discounted tickets such as the Interrail Pass, fostering the </a:t>
            </a:r>
            <a:r>
              <a:rPr lang="en-US" kern="100" dirty="0">
                <a:solidFill>
                  <a:schemeClr val="bg1"/>
                </a:solidFill>
                <a:latin typeface="Arial" panose="020B0604020202020204" pitchFamily="34" charset="0"/>
                <a:ea typeface="Aptos" panose="020B0004020202020204" pitchFamily="34" charset="0"/>
                <a:cs typeface="Arial" panose="020B0604020202020204" pitchFamily="34" charset="0"/>
              </a:rPr>
              <a:t>integration</a:t>
            </a:r>
            <a:r>
              <a:rPr lang="en-US"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and European Identity.</a:t>
            </a:r>
            <a:endParaRPr lang="it-IT"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1" name="TextBox 39">
            <a:extLst>
              <a:ext uri="{FF2B5EF4-FFF2-40B4-BE49-F238E27FC236}">
                <a16:creationId xmlns:a16="http://schemas.microsoft.com/office/drawing/2014/main" id="{A9AAB919-6EA0-32A9-6D08-C94A4D827DEF}"/>
              </a:ext>
            </a:extLst>
          </p:cNvPr>
          <p:cNvSpPr txBox="1"/>
          <p:nvPr/>
        </p:nvSpPr>
        <p:spPr>
          <a:xfrm>
            <a:off x="-533400" y="9998749"/>
            <a:ext cx="3954351" cy="254493"/>
          </a:xfrm>
          <a:prstGeom prst="rect">
            <a:avLst/>
          </a:prstGeom>
        </p:spPr>
        <p:txBody>
          <a:bodyPr wrap="square" lIns="0" tIns="0" rIns="0" bIns="0" rtlCol="0" anchor="t">
            <a:spAutoFit/>
          </a:bodyPr>
          <a:lstStyle/>
          <a:p>
            <a:pPr algn="ctr">
              <a:lnSpc>
                <a:spcPct val="107000"/>
              </a:lnSpc>
              <a:spcAft>
                <a:spcPts val="800"/>
              </a:spcAft>
            </a:pPr>
            <a:r>
              <a:rPr lang="it-IT"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Source : Deutsche </a:t>
            </a:r>
            <a:r>
              <a:rPr lang="it-IT" sz="1600" kern="100" dirty="0" err="1">
                <a:solidFill>
                  <a:schemeClr val="bg1"/>
                </a:solidFill>
                <a:latin typeface="Aptos" panose="020B0004020202020204" pitchFamily="34" charset="0"/>
                <a:ea typeface="Aptos" panose="020B0004020202020204" pitchFamily="34" charset="0"/>
                <a:cs typeface="Times New Roman" panose="02020603050405020304" pitchFamily="18" charset="0"/>
              </a:rPr>
              <a:t>Bahn</a:t>
            </a:r>
            <a:r>
              <a:rPr lang="it-IT"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2023 </a:t>
            </a:r>
            <a:endParaRPr lang="it-IT"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6">
            <a:extLst>
              <a:ext uri="{FF2B5EF4-FFF2-40B4-BE49-F238E27FC236}">
                <a16:creationId xmlns:a16="http://schemas.microsoft.com/office/drawing/2014/main" id="{3830C14E-7A6D-5AE5-A71F-130BEE2D002B}"/>
              </a:ext>
            </a:extLst>
          </p:cNvPr>
          <p:cNvSpPr txBox="1"/>
          <p:nvPr/>
        </p:nvSpPr>
        <p:spPr>
          <a:xfrm>
            <a:off x="-1" y="629704"/>
            <a:ext cx="7087254" cy="492443"/>
          </a:xfrm>
          <a:prstGeom prst="rect">
            <a:avLst/>
          </a:prstGeom>
        </p:spPr>
        <p:txBody>
          <a:bodyPr wrap="square" lIns="0" tIns="0" rIns="0" bIns="0" rtlCol="0" anchor="t">
            <a:spAutoFit/>
          </a:bodyPr>
          <a:lstStyle/>
          <a:p>
            <a:pPr algn="ctr"/>
            <a:r>
              <a:rPr lang="en-US" sz="3200" b="1" spc="99"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 SPEED RAIL IN EUROPE</a:t>
            </a:r>
            <a:endParaRPr lang="en-US" sz="4000" b="1" spc="99"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723354"/>
      </p:ext>
    </p:extLst>
  </p:cSld>
  <p:clrMapOvr>
    <a:masterClrMapping/>
  </p:clrMapOvr>
  <mc:AlternateContent xmlns:mc="http://schemas.openxmlformats.org/markup-compatibility/2006" xmlns:p14="http://schemas.microsoft.com/office/powerpoint/2010/main">
    <mc:Choice Requires="p14">
      <p:transition spd="slow" p14:dur="2000" advTm="13572"/>
    </mc:Choice>
    <mc:Fallback xmlns="">
      <p:transition spd="slow" advTm="135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mappa, testo&#10;&#10;Descrizione generata automaticamente">
            <a:extLst>
              <a:ext uri="{FF2B5EF4-FFF2-40B4-BE49-F238E27FC236}">
                <a16:creationId xmlns:a16="http://schemas.microsoft.com/office/drawing/2014/main" id="{D327363A-36E7-A35D-FE08-1C7DE6FEB90C}"/>
              </a:ext>
            </a:extLst>
          </p:cNvPr>
          <p:cNvPicPr>
            <a:picLocks noChangeAspect="1"/>
          </p:cNvPicPr>
          <p:nvPr/>
        </p:nvPicPr>
        <p:blipFill rotWithShape="1">
          <a:blip r:embed="rId3">
            <a:extLst>
              <a:ext uri="{28A0092B-C50C-407E-A947-70E740481C1C}">
                <a14:useLocalDpi xmlns:a14="http://schemas.microsoft.com/office/drawing/2010/main" val="0"/>
              </a:ext>
            </a:extLst>
          </a:blip>
          <a:srcRect l="4218" t="36343" r="19174" b="8757"/>
          <a:stretch/>
        </p:blipFill>
        <p:spPr>
          <a:xfrm>
            <a:off x="4409755" y="0"/>
            <a:ext cx="14354738" cy="10347828"/>
          </a:xfrm>
          <a:prstGeom prst="rect">
            <a:avLst/>
          </a:prstGeom>
        </p:spPr>
      </p:pic>
      <p:pic>
        <p:nvPicPr>
          <p:cNvPr id="4" name="Immagine 3">
            <a:extLst>
              <a:ext uri="{FF2B5EF4-FFF2-40B4-BE49-F238E27FC236}">
                <a16:creationId xmlns:a16="http://schemas.microsoft.com/office/drawing/2014/main" id="{28E3384C-F3F2-B1E0-E845-EA3A2E3E50D3}"/>
              </a:ext>
            </a:extLst>
          </p:cNvPr>
          <p:cNvPicPr>
            <a:picLocks noChangeAspect="1"/>
          </p:cNvPicPr>
          <p:nvPr/>
        </p:nvPicPr>
        <p:blipFill rotWithShape="1">
          <a:blip r:embed="rId4">
            <a:extLst>
              <a:ext uri="{28A0092B-C50C-407E-A947-70E740481C1C}">
                <a14:useLocalDpi xmlns:a14="http://schemas.microsoft.com/office/drawing/2010/main" val="0"/>
              </a:ext>
            </a:extLst>
          </a:blip>
          <a:srcRect l="22445" r="23450"/>
          <a:stretch/>
        </p:blipFill>
        <p:spPr>
          <a:xfrm>
            <a:off x="4852996" y="60829"/>
            <a:ext cx="661442" cy="10286999"/>
          </a:xfrm>
          <a:prstGeom prst="rect">
            <a:avLst/>
          </a:prstGeom>
        </p:spPr>
      </p:pic>
      <p:sp>
        <p:nvSpPr>
          <p:cNvPr id="3" name="Freeform 3">
            <a:extLst>
              <a:ext uri="{FF2B5EF4-FFF2-40B4-BE49-F238E27FC236}">
                <a16:creationId xmlns:a16="http://schemas.microsoft.com/office/drawing/2014/main" id="{265697CA-76F1-7AEE-0548-9E89405AF2D6}"/>
              </a:ext>
            </a:extLst>
          </p:cNvPr>
          <p:cNvSpPr/>
          <p:nvPr/>
        </p:nvSpPr>
        <p:spPr>
          <a:xfrm>
            <a:off x="34636" y="0"/>
            <a:ext cx="4816707"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42" name="CasellaDiTesto 41">
            <a:extLst>
              <a:ext uri="{FF2B5EF4-FFF2-40B4-BE49-F238E27FC236}">
                <a16:creationId xmlns:a16="http://schemas.microsoft.com/office/drawing/2014/main" id="{737952AA-D60C-CA7F-A76C-E82E7B187767}"/>
              </a:ext>
            </a:extLst>
          </p:cNvPr>
          <p:cNvSpPr txBox="1"/>
          <p:nvPr/>
        </p:nvSpPr>
        <p:spPr>
          <a:xfrm>
            <a:off x="9176371" y="5922902"/>
            <a:ext cx="9076993" cy="1107996"/>
          </a:xfrm>
          <a:prstGeom prst="rect">
            <a:avLst/>
          </a:prstGeom>
          <a:noFill/>
        </p:spPr>
        <p:txBody>
          <a:bodyPr wrap="square" rtlCol="0">
            <a:spAutoFit/>
          </a:bodyPr>
          <a:lstStyle/>
          <a:p>
            <a:pPr algn="ctr"/>
            <a:r>
              <a:rPr lang="it-IT" sz="6600" b="1"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it-IT" sz="6600" b="1" dirty="0" err="1">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a:t>
            </a:r>
            <a:endParaRPr lang="it-IT" sz="6600" dirty="0">
              <a:solidFill>
                <a:srgbClr val="00449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54" name="Connettore diritto 53">
            <a:extLst>
              <a:ext uri="{FF2B5EF4-FFF2-40B4-BE49-F238E27FC236}">
                <a16:creationId xmlns:a16="http://schemas.microsoft.com/office/drawing/2014/main" id="{29E0743B-84F4-B167-7CD3-6044B2221BC5}"/>
              </a:ext>
            </a:extLst>
          </p:cNvPr>
          <p:cNvCxnSpPr>
            <a:cxnSpLocks/>
          </p:cNvCxnSpPr>
          <p:nvPr/>
        </p:nvCxnSpPr>
        <p:spPr>
          <a:xfrm>
            <a:off x="4818754" y="5697669"/>
            <a:ext cx="318762" cy="88522"/>
          </a:xfrm>
          <a:prstGeom prst="line">
            <a:avLst/>
          </a:prstGeom>
          <a:ln w="2921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magine 10" descr="Immagine che contiene Cellulare, gadget, Dispositivo elettronico, schermata&#10;&#10;Descrizione generata automaticamente">
            <a:extLst>
              <a:ext uri="{FF2B5EF4-FFF2-40B4-BE49-F238E27FC236}">
                <a16:creationId xmlns:a16="http://schemas.microsoft.com/office/drawing/2014/main" id="{2F97ECD8-5075-ED0B-394D-D617CBFFBEE9}"/>
              </a:ext>
            </a:extLst>
          </p:cNvPr>
          <p:cNvPicPr>
            <a:picLocks noChangeAspect="1"/>
          </p:cNvPicPr>
          <p:nvPr/>
        </p:nvPicPr>
        <p:blipFill rotWithShape="1">
          <a:blip r:embed="rId5">
            <a:extLst>
              <a:ext uri="{28A0092B-C50C-407E-A947-70E740481C1C}">
                <a14:useLocalDpi xmlns:a14="http://schemas.microsoft.com/office/drawing/2010/main" val="0"/>
              </a:ext>
            </a:extLst>
          </a:blip>
          <a:srcRect l="45070" t="39388" r="37365" b="3036"/>
          <a:stretch/>
        </p:blipFill>
        <p:spPr>
          <a:xfrm>
            <a:off x="4643447" y="0"/>
            <a:ext cx="1004340" cy="5922902"/>
          </a:xfrm>
          <a:prstGeom prst="rect">
            <a:avLst/>
          </a:prstGeom>
        </p:spPr>
      </p:pic>
      <p:sp>
        <p:nvSpPr>
          <p:cNvPr id="2" name="TextBox 39">
            <a:extLst>
              <a:ext uri="{FF2B5EF4-FFF2-40B4-BE49-F238E27FC236}">
                <a16:creationId xmlns:a16="http://schemas.microsoft.com/office/drawing/2014/main" id="{33BB8411-4F28-C3F1-3AC8-08EFA8F81149}"/>
              </a:ext>
            </a:extLst>
          </p:cNvPr>
          <p:cNvSpPr txBox="1"/>
          <p:nvPr/>
        </p:nvSpPr>
        <p:spPr>
          <a:xfrm>
            <a:off x="127339" y="1181100"/>
            <a:ext cx="4399262" cy="6771084"/>
          </a:xfrm>
          <a:prstGeom prst="rect">
            <a:avLst/>
          </a:prstGeom>
        </p:spPr>
        <p:txBody>
          <a:bodyPr wrap="square" lIns="0" tIns="0" rIns="0" bIns="0" rtlCol="0" anchor="t">
            <a:spAutoFit/>
          </a:bodyPr>
          <a:lstStyle/>
          <a:p>
            <a:pPr marL="0" indent="0" algn="just">
              <a:buNone/>
            </a:pPr>
            <a:r>
              <a:rPr lang="en-US" sz="2200" dirty="0">
                <a:solidFill>
                  <a:schemeClr val="bg1"/>
                </a:solidFill>
                <a:latin typeface="Arial" panose="020B0604020202020204" pitchFamily="34" charset="0"/>
                <a:cs typeface="Arial" panose="020B0604020202020204" pitchFamily="34" charset="0"/>
              </a:rPr>
              <a:t>Eastern Europe faces significant challenges in developing efficient and sustainable transportation infrastructure. </a:t>
            </a:r>
          </a:p>
          <a:p>
            <a:pPr marL="0" indent="0" algn="just">
              <a:buNone/>
            </a:pPr>
            <a:endParaRPr lang="en-US" sz="2200" dirty="0">
              <a:solidFill>
                <a:schemeClr val="bg1"/>
              </a:solidFill>
              <a:latin typeface="Arial" panose="020B0604020202020204" pitchFamily="34" charset="0"/>
              <a:cs typeface="Arial" panose="020B0604020202020204" pitchFamily="34" charset="0"/>
            </a:endParaRPr>
          </a:p>
          <a:p>
            <a:pPr marL="0" indent="0" algn="just">
              <a:buNone/>
            </a:pPr>
            <a:r>
              <a:rPr lang="en-US" sz="2200" dirty="0">
                <a:solidFill>
                  <a:schemeClr val="bg1"/>
                </a:solidFill>
                <a:latin typeface="Arial" panose="020B0604020202020204" pitchFamily="34" charset="0"/>
                <a:cs typeface="Arial" panose="020B0604020202020204" pitchFamily="34" charset="0"/>
              </a:rPr>
              <a:t>The HSR project between Bucharest (Romania) and Sofia (Bulgaria) aims to enhance connectivity stimulating economic growth. </a:t>
            </a:r>
          </a:p>
          <a:p>
            <a:pPr marL="0" indent="0" algn="just">
              <a:buNone/>
            </a:pPr>
            <a:endParaRPr lang="en-US" sz="2200" dirty="0">
              <a:solidFill>
                <a:schemeClr val="bg1"/>
              </a:solidFill>
              <a:latin typeface="Arial" panose="020B0604020202020204" pitchFamily="34" charset="0"/>
              <a:cs typeface="Arial" panose="020B0604020202020204" pitchFamily="34" charset="0"/>
            </a:endParaRPr>
          </a:p>
          <a:p>
            <a:pPr marL="0" indent="0" algn="just">
              <a:buNone/>
            </a:pPr>
            <a:r>
              <a:rPr lang="en-US" sz="2200" dirty="0">
                <a:solidFill>
                  <a:schemeClr val="bg1"/>
                </a:solidFill>
                <a:latin typeface="Arial" panose="020B0604020202020204" pitchFamily="34" charset="0"/>
                <a:cs typeface="Arial" panose="020B0604020202020204" pitchFamily="34" charset="0"/>
              </a:rPr>
              <a:t>The existing air travel services dominate the current transportation market for this corridor, offering faster travel times but at higher costs and environmental impacts. </a:t>
            </a:r>
          </a:p>
          <a:p>
            <a:pPr marL="0" indent="0" algn="just">
              <a:buNone/>
            </a:pPr>
            <a:endParaRPr lang="en-US" sz="2200" dirty="0">
              <a:solidFill>
                <a:schemeClr val="bg1"/>
              </a:solidFill>
              <a:latin typeface="Arial" panose="020B0604020202020204" pitchFamily="34" charset="0"/>
              <a:cs typeface="Arial" panose="020B0604020202020204" pitchFamily="34" charset="0"/>
            </a:endParaRPr>
          </a:p>
          <a:p>
            <a:pPr marL="0" indent="0" algn="just">
              <a:buNone/>
            </a:pPr>
            <a:r>
              <a:rPr lang="en-US" sz="2200" dirty="0">
                <a:solidFill>
                  <a:schemeClr val="bg1"/>
                </a:solidFill>
                <a:latin typeface="Arial" panose="020B0604020202020204" pitchFamily="34" charset="0"/>
                <a:cs typeface="Arial" panose="020B0604020202020204" pitchFamily="34" charset="0"/>
              </a:rPr>
              <a:t>The introduction of HSR poses both new opportunities and challenges.</a:t>
            </a:r>
          </a:p>
        </p:txBody>
      </p:sp>
    </p:spTree>
    <p:extLst>
      <p:ext uri="{BB962C8B-B14F-4D97-AF65-F5344CB8AC3E}">
        <p14:creationId xmlns:p14="http://schemas.microsoft.com/office/powerpoint/2010/main" val="3724074609"/>
      </p:ext>
    </p:extLst>
  </p:cSld>
  <p:clrMapOvr>
    <a:masterClrMapping/>
  </p:clrMapOvr>
  <mc:AlternateContent xmlns:mc="http://schemas.openxmlformats.org/markup-compatibility/2006" xmlns:p14="http://schemas.microsoft.com/office/powerpoint/2010/main">
    <mc:Choice Requires="p14">
      <p:transition spd="slow" p14:dur="2000" advTm="41825"/>
    </mc:Choice>
    <mc:Fallback xmlns="">
      <p:transition spd="slow" advTm="4182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4" descr="Immagine che contiene mappa, testo&#10;&#10;Descrizione generata automaticamente">
            <a:extLst>
              <a:ext uri="{FF2B5EF4-FFF2-40B4-BE49-F238E27FC236}">
                <a16:creationId xmlns:a16="http://schemas.microsoft.com/office/drawing/2014/main" id="{3D5B4F8A-D439-20B0-91E5-824C52906980}"/>
              </a:ext>
            </a:extLst>
          </p:cNvPr>
          <p:cNvPicPr>
            <a:picLocks noChangeAspect="1"/>
          </p:cNvPicPr>
          <p:nvPr/>
        </p:nvPicPr>
        <p:blipFill rotWithShape="1">
          <a:blip r:embed="rId3">
            <a:extLst>
              <a:ext uri="{28A0092B-C50C-407E-A947-70E740481C1C}">
                <a14:useLocalDpi xmlns:a14="http://schemas.microsoft.com/office/drawing/2010/main" val="0"/>
              </a:ext>
            </a:extLst>
          </a:blip>
          <a:srcRect l="4218" t="36343" r="19174" b="8757"/>
          <a:stretch/>
        </p:blipFill>
        <p:spPr>
          <a:xfrm>
            <a:off x="6948640" y="0"/>
            <a:ext cx="11367069" cy="10347828"/>
          </a:xfrm>
          <a:prstGeom prst="rect">
            <a:avLst/>
          </a:prstGeom>
        </p:spPr>
      </p:pic>
      <p:sp>
        <p:nvSpPr>
          <p:cNvPr id="6" name="Freeform 3">
            <a:extLst>
              <a:ext uri="{FF2B5EF4-FFF2-40B4-BE49-F238E27FC236}">
                <a16:creationId xmlns:a16="http://schemas.microsoft.com/office/drawing/2014/main" id="{FDC1BAE3-B14A-7387-5B8D-2AEE5630162F}"/>
              </a:ext>
            </a:extLst>
          </p:cNvPr>
          <p:cNvSpPr/>
          <p:nvPr/>
        </p:nvSpPr>
        <p:spPr>
          <a:xfrm>
            <a:off x="5080794" y="0"/>
            <a:ext cx="3886199" cy="10287000"/>
          </a:xfrm>
          <a:custGeom>
            <a:avLst/>
            <a:gdLst/>
            <a:ahLst/>
            <a:cxnLst/>
            <a:rect l="l" t="t" r="r" b="b"/>
            <a:pathLst>
              <a:path w="1783202" h="2709333">
                <a:moveTo>
                  <a:pt x="0" y="0"/>
                </a:moveTo>
                <a:lnTo>
                  <a:pt x="1783202" y="0"/>
                </a:lnTo>
                <a:lnTo>
                  <a:pt x="1783202" y="2709333"/>
                </a:lnTo>
                <a:lnTo>
                  <a:pt x="0" y="2709333"/>
                </a:lnTo>
                <a:close/>
              </a:path>
            </a:pathLst>
          </a:custGeom>
          <a:solidFill>
            <a:schemeClr val="accent6">
              <a:lumMod val="75000"/>
            </a:schemeClr>
          </a:solidFill>
        </p:spPr>
        <p:txBody>
          <a:bodyPr/>
          <a:lstStyle/>
          <a:p>
            <a:endParaRPr lang="it-IT" dirty="0"/>
          </a:p>
        </p:txBody>
      </p:sp>
      <p:sp>
        <p:nvSpPr>
          <p:cNvPr id="3" name="Freeform 3">
            <a:extLst>
              <a:ext uri="{FF2B5EF4-FFF2-40B4-BE49-F238E27FC236}">
                <a16:creationId xmlns:a16="http://schemas.microsoft.com/office/drawing/2014/main" id="{3D6DF023-0BA4-F57C-2BE1-814F0781EA0F}"/>
              </a:ext>
            </a:extLst>
          </p:cNvPr>
          <p:cNvSpPr/>
          <p:nvPr/>
        </p:nvSpPr>
        <p:spPr>
          <a:xfrm>
            <a:off x="2357203" y="0"/>
            <a:ext cx="2820850" cy="10287000"/>
          </a:xfrm>
          <a:custGeom>
            <a:avLst/>
            <a:gdLst/>
            <a:ahLst/>
            <a:cxnLst/>
            <a:rect l="l" t="t" r="r" b="b"/>
            <a:pathLst>
              <a:path w="1783202" h="2709333">
                <a:moveTo>
                  <a:pt x="0" y="0"/>
                </a:moveTo>
                <a:lnTo>
                  <a:pt x="1783202" y="0"/>
                </a:lnTo>
                <a:lnTo>
                  <a:pt x="1783202" y="2709333"/>
                </a:lnTo>
                <a:lnTo>
                  <a:pt x="0" y="2709333"/>
                </a:lnTo>
                <a:close/>
              </a:path>
            </a:pathLst>
          </a:custGeom>
          <a:solidFill>
            <a:srgbClr val="7030A0"/>
          </a:solidFill>
        </p:spPr>
        <p:txBody>
          <a:bodyPr/>
          <a:lstStyle/>
          <a:p>
            <a:endParaRPr lang="it-IT" dirty="0"/>
          </a:p>
        </p:txBody>
      </p:sp>
      <p:sp>
        <p:nvSpPr>
          <p:cNvPr id="46" name="TextBox 9">
            <a:extLst>
              <a:ext uri="{FF2B5EF4-FFF2-40B4-BE49-F238E27FC236}">
                <a16:creationId xmlns:a16="http://schemas.microsoft.com/office/drawing/2014/main" id="{03D1CA59-1D1F-D139-E6E8-4CA3119CA8E9}"/>
              </a:ext>
            </a:extLst>
          </p:cNvPr>
          <p:cNvSpPr txBox="1"/>
          <p:nvPr/>
        </p:nvSpPr>
        <p:spPr>
          <a:xfrm rot="5400000">
            <a:off x="13174401" y="1107921"/>
            <a:ext cx="998645" cy="6151303"/>
          </a:xfrm>
          <a:prstGeom prst="rect">
            <a:avLst/>
          </a:prstGeom>
        </p:spPr>
        <p:txBody>
          <a:bodyPr lIns="50800" tIns="50800" rIns="50800" bIns="50800" rtlCol="0" anchor="ctr"/>
          <a:lstStyle/>
          <a:p>
            <a:pPr algn="ctr">
              <a:lnSpc>
                <a:spcPts val="2659"/>
              </a:lnSpc>
            </a:pPr>
            <a:endParaRPr/>
          </a:p>
        </p:txBody>
      </p:sp>
      <p:sp>
        <p:nvSpPr>
          <p:cNvPr id="2" name="Freeform 3">
            <a:extLst>
              <a:ext uri="{FF2B5EF4-FFF2-40B4-BE49-F238E27FC236}">
                <a16:creationId xmlns:a16="http://schemas.microsoft.com/office/drawing/2014/main" id="{C69DF620-E9B1-1D7C-551B-972D1B77BAD0}"/>
              </a:ext>
            </a:extLst>
          </p:cNvPr>
          <p:cNvSpPr/>
          <p:nvPr/>
        </p:nvSpPr>
        <p:spPr>
          <a:xfrm>
            <a:off x="-17884" y="0"/>
            <a:ext cx="2422102" cy="10287000"/>
          </a:xfrm>
          <a:custGeom>
            <a:avLst/>
            <a:gdLst/>
            <a:ahLst/>
            <a:cxnLst/>
            <a:rect l="l" t="t" r="r" b="b"/>
            <a:pathLst>
              <a:path w="1783202" h="2709333">
                <a:moveTo>
                  <a:pt x="0" y="0"/>
                </a:moveTo>
                <a:lnTo>
                  <a:pt x="1783202" y="0"/>
                </a:lnTo>
                <a:lnTo>
                  <a:pt x="1783202" y="2709333"/>
                </a:lnTo>
                <a:lnTo>
                  <a:pt x="0" y="2709333"/>
                </a:lnTo>
                <a:close/>
              </a:path>
            </a:pathLst>
          </a:custGeom>
          <a:solidFill>
            <a:srgbClr val="004494"/>
          </a:solidFill>
        </p:spPr>
        <p:txBody>
          <a:bodyPr/>
          <a:lstStyle/>
          <a:p>
            <a:endParaRPr lang="it-IT" dirty="0"/>
          </a:p>
        </p:txBody>
      </p:sp>
      <p:sp>
        <p:nvSpPr>
          <p:cNvPr id="37" name="TextBox 39">
            <a:extLst>
              <a:ext uri="{FF2B5EF4-FFF2-40B4-BE49-F238E27FC236}">
                <a16:creationId xmlns:a16="http://schemas.microsoft.com/office/drawing/2014/main" id="{DC4C6353-A6B5-5978-F44D-DF6C4F0FE185}"/>
              </a:ext>
            </a:extLst>
          </p:cNvPr>
          <p:cNvSpPr txBox="1"/>
          <p:nvPr/>
        </p:nvSpPr>
        <p:spPr>
          <a:xfrm>
            <a:off x="109461" y="4793398"/>
            <a:ext cx="2181970" cy="1893403"/>
          </a:xfrm>
          <a:prstGeom prst="rect">
            <a:avLst/>
          </a:prstGeom>
        </p:spPr>
        <p:txBody>
          <a:bodyPr wrap="square" lIns="0" tIns="0" rIns="0" bIns="0" rtlCol="0" anchor="t">
            <a:spAutoFit/>
          </a:bodyPr>
          <a:lstStyle/>
          <a:p>
            <a:pPr marR="0" lvl="0" algn="just">
              <a:lnSpc>
                <a:spcPct val="115000"/>
              </a:lnSpc>
              <a:spcBef>
                <a:spcPts val="0"/>
              </a:spcBef>
              <a:spcAft>
                <a:spcPts val="800"/>
              </a:spcAft>
              <a:tabLst>
                <a:tab pos="457200" algn="l"/>
              </a:tabLst>
            </a:pPr>
            <a:r>
              <a:rPr lang="en-US" sz="1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Evaluate how the introduction of HSR will affect the market and demand distribution between HSR and Air.</a:t>
            </a:r>
            <a:endParaRPr lang="en-US"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36" name="TextBox 36">
            <a:extLst>
              <a:ext uri="{FF2B5EF4-FFF2-40B4-BE49-F238E27FC236}">
                <a16:creationId xmlns:a16="http://schemas.microsoft.com/office/drawing/2014/main" id="{F8A1FA2C-7641-317B-2564-911B86327A98}"/>
              </a:ext>
            </a:extLst>
          </p:cNvPr>
          <p:cNvSpPr txBox="1"/>
          <p:nvPr/>
        </p:nvSpPr>
        <p:spPr>
          <a:xfrm>
            <a:off x="55236" y="3764565"/>
            <a:ext cx="2257766" cy="615553"/>
          </a:xfrm>
          <a:prstGeom prst="rect">
            <a:avLst/>
          </a:prstGeom>
        </p:spPr>
        <p:txBody>
          <a:bodyPr wrap="square" lIns="0" tIns="0" rIns="0" bIns="0" rtlCol="0" anchor="t">
            <a:spAutoFit/>
          </a:bodyPr>
          <a:lstStyle/>
          <a:p>
            <a:pPr lvl="0" algn="ctr">
              <a:lnSpc>
                <a:spcPct val="100000"/>
              </a:lnSpc>
              <a:defRPr cap="all"/>
            </a:pPr>
            <a:r>
              <a:rPr lang="en-US" sz="2000" b="1" dirty="0">
                <a:solidFill>
                  <a:schemeClr val="bg1"/>
                </a:solidFill>
                <a:latin typeface="Arial" panose="020B0604020202020204" pitchFamily="34" charset="0"/>
                <a:cs typeface="Arial" panose="020B0604020202020204" pitchFamily="34" charset="0"/>
              </a:rPr>
              <a:t>Assess Market Competition</a:t>
            </a:r>
          </a:p>
        </p:txBody>
      </p:sp>
      <p:sp>
        <p:nvSpPr>
          <p:cNvPr id="41" name="Rettangolo 40">
            <a:extLst>
              <a:ext uri="{FF2B5EF4-FFF2-40B4-BE49-F238E27FC236}">
                <a16:creationId xmlns:a16="http://schemas.microsoft.com/office/drawing/2014/main" id="{99CE33AD-9FB7-E8FC-1FC9-A99428F3F67D}"/>
              </a:ext>
            </a:extLst>
          </p:cNvPr>
          <p:cNvSpPr/>
          <p:nvPr/>
        </p:nvSpPr>
        <p:spPr>
          <a:xfrm>
            <a:off x="-17883" y="2063973"/>
            <a:ext cx="8984876" cy="10460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4" name="TextBox 36">
            <a:extLst>
              <a:ext uri="{FF2B5EF4-FFF2-40B4-BE49-F238E27FC236}">
                <a16:creationId xmlns:a16="http://schemas.microsoft.com/office/drawing/2014/main" id="{2A0003F3-8907-EE97-236F-C3B6DC55B2BA}"/>
              </a:ext>
            </a:extLst>
          </p:cNvPr>
          <p:cNvSpPr txBox="1"/>
          <p:nvPr/>
        </p:nvSpPr>
        <p:spPr>
          <a:xfrm>
            <a:off x="2313002" y="3744095"/>
            <a:ext cx="2820850" cy="615553"/>
          </a:xfrm>
          <a:prstGeom prst="rect">
            <a:avLst/>
          </a:prstGeom>
        </p:spPr>
        <p:txBody>
          <a:bodyPr wrap="square" lIns="0" tIns="0" rIns="0" bIns="0" rtlCol="0" anchor="t">
            <a:spAutoFit/>
          </a:bodyPr>
          <a:lstStyle/>
          <a:p>
            <a:pPr lvl="0" algn="ctr">
              <a:lnSpc>
                <a:spcPct val="100000"/>
              </a:lnSpc>
              <a:defRPr cap="all"/>
            </a:pPr>
            <a:r>
              <a:rPr lang="en-US" sz="2000" b="1" dirty="0">
                <a:solidFill>
                  <a:schemeClr val="bg1"/>
                </a:solidFill>
                <a:latin typeface="Arial" panose="020B0604020202020204" pitchFamily="34" charset="0"/>
                <a:cs typeface="Arial" panose="020B0604020202020204" pitchFamily="34" charset="0"/>
              </a:rPr>
              <a:t>Optimize Pricing Strategies</a:t>
            </a:r>
            <a:endParaRPr lang="en-US" sz="2000" dirty="0">
              <a:solidFill>
                <a:schemeClr val="bg1"/>
              </a:solidFill>
              <a:latin typeface="Arial" panose="020B0604020202020204" pitchFamily="34" charset="0"/>
              <a:cs typeface="Arial" panose="020B0604020202020204" pitchFamily="34" charset="0"/>
            </a:endParaRPr>
          </a:p>
        </p:txBody>
      </p:sp>
      <p:sp>
        <p:nvSpPr>
          <p:cNvPr id="4" name="TextBox 39">
            <a:extLst>
              <a:ext uri="{FF2B5EF4-FFF2-40B4-BE49-F238E27FC236}">
                <a16:creationId xmlns:a16="http://schemas.microsoft.com/office/drawing/2014/main" id="{4F6274A1-1CAD-4CA9-FFD5-F18A07E3FDE4}"/>
              </a:ext>
            </a:extLst>
          </p:cNvPr>
          <p:cNvSpPr txBox="1"/>
          <p:nvPr/>
        </p:nvSpPr>
        <p:spPr>
          <a:xfrm>
            <a:off x="2531563" y="4802567"/>
            <a:ext cx="2489787" cy="1884234"/>
          </a:xfrm>
          <a:prstGeom prst="rect">
            <a:avLst/>
          </a:prstGeom>
        </p:spPr>
        <p:txBody>
          <a:bodyPr wrap="square" lIns="0" tIns="0" rIns="0" bIns="0" rtlCol="0" anchor="t">
            <a:spAutoFit/>
          </a:bodyPr>
          <a:lstStyle/>
          <a:p>
            <a:pPr marR="0" lvl="0" algn="just">
              <a:lnSpc>
                <a:spcPct val="115000"/>
              </a:lnSpc>
              <a:spcBef>
                <a:spcPts val="0"/>
              </a:spcBef>
              <a:spcAft>
                <a:spcPts val="800"/>
              </a:spcAft>
              <a:tabLst>
                <a:tab pos="457200" algn="l"/>
              </a:tabLst>
            </a:pPr>
            <a:r>
              <a:rPr lang="en-US" sz="1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Determine the optimal pricing strategies for both HSR and Air operators to maximize their corresponding profits.</a:t>
            </a:r>
            <a:endParaRPr lang="en-US"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36">
            <a:extLst>
              <a:ext uri="{FF2B5EF4-FFF2-40B4-BE49-F238E27FC236}">
                <a16:creationId xmlns:a16="http://schemas.microsoft.com/office/drawing/2014/main" id="{B4AC630F-880F-FF62-AA00-7903B1C8B692}"/>
              </a:ext>
            </a:extLst>
          </p:cNvPr>
          <p:cNvSpPr txBox="1"/>
          <p:nvPr/>
        </p:nvSpPr>
        <p:spPr>
          <a:xfrm>
            <a:off x="5465506" y="3744094"/>
            <a:ext cx="2820850" cy="615553"/>
          </a:xfrm>
          <a:prstGeom prst="rect">
            <a:avLst/>
          </a:prstGeom>
        </p:spPr>
        <p:txBody>
          <a:bodyPr wrap="square" lIns="0" tIns="0" rIns="0" bIns="0" rtlCol="0" anchor="t">
            <a:spAutoFit/>
          </a:bodyPr>
          <a:lstStyle/>
          <a:p>
            <a:pPr lvl="0" algn="ctr">
              <a:lnSpc>
                <a:spcPct val="100000"/>
              </a:lnSpc>
              <a:defRPr cap="all"/>
            </a:pPr>
            <a:r>
              <a:rPr lang="en-US" sz="2000" b="1" dirty="0">
                <a:solidFill>
                  <a:schemeClr val="bg1"/>
                </a:solidFill>
                <a:latin typeface="Arial" panose="020B0604020202020204" pitchFamily="34" charset="0"/>
                <a:cs typeface="Arial" panose="020B0604020202020204" pitchFamily="34" charset="0"/>
              </a:rPr>
              <a:t>Predict Market Outcomes</a:t>
            </a:r>
            <a:endParaRPr lang="en-US" sz="2000" dirty="0">
              <a:solidFill>
                <a:schemeClr val="bg1"/>
              </a:solidFill>
              <a:latin typeface="Arial" panose="020B0604020202020204" pitchFamily="34" charset="0"/>
              <a:cs typeface="Arial" panose="020B0604020202020204" pitchFamily="34" charset="0"/>
            </a:endParaRPr>
          </a:p>
        </p:txBody>
      </p:sp>
      <p:sp>
        <p:nvSpPr>
          <p:cNvPr id="10" name="TextBox 39">
            <a:extLst>
              <a:ext uri="{FF2B5EF4-FFF2-40B4-BE49-F238E27FC236}">
                <a16:creationId xmlns:a16="http://schemas.microsoft.com/office/drawing/2014/main" id="{9D863BCF-9EB0-C0A3-14E6-6E2C6B7E4FD1}"/>
              </a:ext>
            </a:extLst>
          </p:cNvPr>
          <p:cNvSpPr txBox="1"/>
          <p:nvPr/>
        </p:nvSpPr>
        <p:spPr>
          <a:xfrm>
            <a:off x="5613468" y="4779602"/>
            <a:ext cx="2820850" cy="2202783"/>
          </a:xfrm>
          <a:prstGeom prst="rect">
            <a:avLst/>
          </a:prstGeom>
        </p:spPr>
        <p:txBody>
          <a:bodyPr wrap="square" lIns="0" tIns="0" rIns="0" bIns="0" rtlCol="0" anchor="t">
            <a:spAutoFit/>
          </a:bodyPr>
          <a:lstStyle/>
          <a:p>
            <a:pPr marR="0" lvl="0" algn="just">
              <a:lnSpc>
                <a:spcPct val="115000"/>
              </a:lnSpc>
              <a:spcBef>
                <a:spcPts val="0"/>
              </a:spcBef>
              <a:spcAft>
                <a:spcPts val="800"/>
              </a:spcAft>
              <a:tabLst>
                <a:tab pos="457200" algn="l"/>
              </a:tabLst>
            </a:pPr>
            <a:r>
              <a:rPr lang="en-US" sz="1800" kern="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Simulate the competition interactions and predict equilibrium outcomes, including potential fare reductions in the air travel market due to the entry of HSR.</a:t>
            </a:r>
            <a:endParaRPr lang="en-US" sz="1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TextBox 6">
            <a:extLst>
              <a:ext uri="{FF2B5EF4-FFF2-40B4-BE49-F238E27FC236}">
                <a16:creationId xmlns:a16="http://schemas.microsoft.com/office/drawing/2014/main" id="{3830C14E-7A6D-5AE5-A71F-130BEE2D002B}"/>
              </a:ext>
            </a:extLst>
          </p:cNvPr>
          <p:cNvSpPr txBox="1"/>
          <p:nvPr/>
        </p:nvSpPr>
        <p:spPr>
          <a:xfrm>
            <a:off x="930928" y="711205"/>
            <a:ext cx="7087254" cy="492443"/>
          </a:xfrm>
          <a:prstGeom prst="rect">
            <a:avLst/>
          </a:prstGeom>
        </p:spPr>
        <p:txBody>
          <a:bodyPr wrap="square" lIns="0" tIns="0" rIns="0" bIns="0" rtlCol="0" anchor="t">
            <a:spAutoFit/>
          </a:bodyPr>
          <a:lstStyle/>
          <a:p>
            <a:pPr algn="ctr"/>
            <a:r>
              <a:rPr lang="en-US" sz="3200" b="1" spc="99"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Objectives</a:t>
            </a:r>
            <a:endParaRPr lang="en-US" sz="4000" b="1" spc="99"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descr="Coins">
            <a:extLst>
              <a:ext uri="{FF2B5EF4-FFF2-40B4-BE49-F238E27FC236}">
                <a16:creationId xmlns:a16="http://schemas.microsoft.com/office/drawing/2014/main" id="{73C3A98A-47A9-7982-0606-73F2621B16BB}"/>
              </a:ext>
            </a:extLst>
          </p:cNvPr>
          <p:cNvSpPr/>
          <p:nvPr/>
        </p:nvSpPr>
        <p:spPr>
          <a:xfrm>
            <a:off x="3287144" y="2171686"/>
            <a:ext cx="938360" cy="93836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dirty="0"/>
          </a:p>
        </p:txBody>
      </p:sp>
      <p:sp>
        <p:nvSpPr>
          <p:cNvPr id="11" name="Oval 10">
            <a:extLst>
              <a:ext uri="{FF2B5EF4-FFF2-40B4-BE49-F238E27FC236}">
                <a16:creationId xmlns:a16="http://schemas.microsoft.com/office/drawing/2014/main" id="{4E6CA4EE-C33B-17AB-7FC4-55F9A7FA561E}"/>
              </a:ext>
            </a:extLst>
          </p:cNvPr>
          <p:cNvSpPr/>
          <p:nvPr/>
        </p:nvSpPr>
        <p:spPr>
          <a:xfrm>
            <a:off x="855774" y="2188796"/>
            <a:ext cx="880681" cy="864524"/>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sp>
        <p:nvSpPr>
          <p:cNvPr id="16" name="Rectangle 15" descr="Checkmark">
            <a:extLst>
              <a:ext uri="{FF2B5EF4-FFF2-40B4-BE49-F238E27FC236}">
                <a16:creationId xmlns:a16="http://schemas.microsoft.com/office/drawing/2014/main" id="{6258B255-9766-D22B-EAC9-AA66F18ED67E}"/>
              </a:ext>
            </a:extLst>
          </p:cNvPr>
          <p:cNvSpPr/>
          <p:nvPr/>
        </p:nvSpPr>
        <p:spPr>
          <a:xfrm>
            <a:off x="951174" y="2337586"/>
            <a:ext cx="653693" cy="614916"/>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8" name="Rectangle 17" descr="Upward trend">
            <a:extLst>
              <a:ext uri="{FF2B5EF4-FFF2-40B4-BE49-F238E27FC236}">
                <a16:creationId xmlns:a16="http://schemas.microsoft.com/office/drawing/2014/main" id="{7E4B8ED9-5C10-178F-1D9D-21C865653F9D}"/>
              </a:ext>
            </a:extLst>
          </p:cNvPr>
          <p:cNvSpPr/>
          <p:nvPr/>
        </p:nvSpPr>
        <p:spPr>
          <a:xfrm>
            <a:off x="6406751" y="2104201"/>
            <a:ext cx="938360" cy="93836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224534362"/>
      </p:ext>
    </p:extLst>
  </p:cSld>
  <p:clrMapOvr>
    <a:masterClrMapping/>
  </p:clrMapOvr>
  <mc:AlternateContent xmlns:mc="http://schemas.openxmlformats.org/markup-compatibility/2006" xmlns:p14="http://schemas.microsoft.com/office/powerpoint/2010/main">
    <mc:Choice Requires="p14">
      <p:transition spd="slow" p14:dur="2000" advTm="37277"/>
    </mc:Choice>
    <mc:Fallback xmlns="">
      <p:transition spd="slow" advTm="3727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TM02900722[[fn=Sala riunioni ione]]</Template>
  <TotalTime>20552</TotalTime>
  <Words>2069</Words>
  <Application>Microsoft Office PowerPoint</Application>
  <PresentationFormat>Custom</PresentationFormat>
  <Paragraphs>543</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Calibri</vt:lpstr>
      <vt:lpstr>Aptos</vt:lpstr>
      <vt:lpstr>Times New Roman</vt:lpstr>
      <vt:lpstr>Wingdings</vt:lpstr>
      <vt:lpstr>Garet Bold</vt:lpstr>
      <vt:lpstr>Cambria Math</vt:lpstr>
      <vt:lpstr>Arial</vt:lpstr>
      <vt:lpstr>Aptos Display</vt:lpstr>
      <vt:lpstr>Office Theme</vt:lpstr>
      <vt:lpstr>Tema di Office</vt:lpstr>
      <vt:lpstr>A NON-COOPERATIVE GAME FOR ANALYSING HIGH-SPEED RAIL AND AIR COMPETITION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Simple Modern Business Proposal Pitch Deck Presentation Design</dc:title>
  <dc:creator>Windows</dc:creator>
  <cp:lastModifiedBy>TAHSEEN BASHIR</cp:lastModifiedBy>
  <cp:revision>255</cp:revision>
  <dcterms:created xsi:type="dcterms:W3CDTF">2006-08-16T00:00:00Z</dcterms:created>
  <dcterms:modified xsi:type="dcterms:W3CDTF">2024-09-30T14:33:45Z</dcterms:modified>
  <dc:identifier>DAGCZ2VMhQ0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2024-04-14T16:01:06Z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8516dbf2-bf99-4021-b762-c6ed7e4d06dd</vt:lpwstr>
  </property>
  <property fmtid="{D5CDD505-2E9C-101B-9397-08002B2CF9AE}" pid="8" name="MSIP_Label_2ad0b24d-6422-44b0-b3de-abb3a9e8c81a_ContentBits">
    <vt:lpwstr>0</vt:lpwstr>
  </property>
</Properties>
</file>