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handoutMasterIdLst>
    <p:handoutMasterId r:id="rId18"/>
  </p:handoutMasterIdLst>
  <p:sldIdLst>
    <p:sldId id="257" r:id="rId2"/>
    <p:sldId id="263" r:id="rId3"/>
    <p:sldId id="264" r:id="rId4"/>
    <p:sldId id="261" r:id="rId5"/>
    <p:sldId id="265" r:id="rId6"/>
    <p:sldId id="262" r:id="rId7"/>
    <p:sldId id="283" r:id="rId8"/>
    <p:sldId id="285" r:id="rId9"/>
    <p:sldId id="268" r:id="rId10"/>
    <p:sldId id="284" r:id="rId11"/>
    <p:sldId id="267" r:id="rId12"/>
    <p:sldId id="287" r:id="rId13"/>
    <p:sldId id="271" r:id="rId14"/>
    <p:sldId id="286" r:id="rId15"/>
    <p:sldId id="282" r:id="rId16"/>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楷佳 门" initials="楷佳"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59" autoAdjust="0"/>
    <p:restoredTop sz="78794"/>
  </p:normalViewPr>
  <p:slideViewPr>
    <p:cSldViewPr snapToGrid="0" showGuides="1">
      <p:cViewPr>
        <p:scale>
          <a:sx n="91" d="100"/>
          <a:sy n="91" d="100"/>
        </p:scale>
        <p:origin x="1912" y="368"/>
      </p:cViewPr>
      <p:guideLst>
        <p:guide orient="horz" pos="2156"/>
        <p:guide pos="3840"/>
      </p:guideLst>
    </p:cSldViewPr>
  </p:slideViewPr>
  <p:outlineViewPr>
    <p:cViewPr>
      <p:scale>
        <a:sx n="33" d="100"/>
        <a:sy n="33" d="100"/>
      </p:scale>
      <p:origin x="0" y="0"/>
    </p:cViewPr>
  </p:outlineViewPr>
  <p:notesTextViewPr>
    <p:cViewPr>
      <p:scale>
        <a:sx n="105" d="100"/>
        <a:sy n="105" d="100"/>
      </p:scale>
      <p:origin x="0" y="0"/>
    </p:cViewPr>
  </p:notesText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2024/11/5</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2024/11/5</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1</a:t>
            </a:fld>
            <a:endParaRPr lang="zh-CN" altLang="en-US"/>
          </a:p>
        </p:txBody>
      </p:sp>
    </p:spTree>
    <p:extLst>
      <p:ext uri="{BB962C8B-B14F-4D97-AF65-F5344CB8AC3E}">
        <p14:creationId xmlns:p14="http://schemas.microsoft.com/office/powerpoint/2010/main" val="2990722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ts val="2500"/>
              </a:lnSpc>
              <a:spcBef>
                <a:spcPts val="200"/>
              </a:spcBef>
              <a:spcAft>
                <a:spcPts val="200"/>
              </a:spcAft>
              <a:buClrTx/>
              <a:buSzTx/>
              <a:buFont typeface="Wingdings" panose="05000000000000000000" pitchFamily="2" charset="2"/>
              <a:buNone/>
              <a:tabLst/>
              <a:defRPr/>
            </a:pPr>
            <a:r>
              <a:rPr lang="en" altLang="zh-CN" sz="1800" dirty="0">
                <a:solidFill>
                  <a:srgbClr val="000000"/>
                </a:solidFill>
                <a:effectLst/>
                <a:latin typeface="Times New Roman" panose="02020603050405020304" pitchFamily="18" charset="0"/>
                <a:cs typeface="Times New Roman" panose="02020603050405020304" pitchFamily="18" charset="0"/>
              </a:rPr>
              <a:t>To weigh different trajectories, the following key influencing factors are considered: (1) Manhattan distance from the parking space to the destination (</a:t>
            </a:r>
            <a:r>
              <a:rPr lang="en" altLang="zh-CN" sz="1800" i="1" dirty="0">
                <a:solidFill>
                  <a:srgbClr val="000000"/>
                </a:solidFill>
                <a:effectLst/>
                <a:latin typeface="Times New Roman" panose="02020603050405020304" pitchFamily="18" charset="0"/>
                <a:cs typeface="Times New Roman" panose="02020603050405020304" pitchFamily="18" charset="0"/>
              </a:rPr>
              <a:t>MD</a:t>
            </a:r>
            <a:r>
              <a:rPr lang="en" altLang="zh-CN" sz="1800" dirty="0">
                <a:solidFill>
                  <a:srgbClr val="000000"/>
                </a:solidFill>
                <a:effectLst/>
                <a:latin typeface="Times New Roman" panose="02020603050405020304" pitchFamily="18" charset="0"/>
                <a:cs typeface="Times New Roman" panose="02020603050405020304" pitchFamily="18" charset="0"/>
              </a:rPr>
              <a:t>), (2) searching time (</a:t>
            </a:r>
            <a:r>
              <a:rPr lang="en" altLang="zh-CN" sz="1800" i="1" dirty="0">
                <a:solidFill>
                  <a:srgbClr val="000000"/>
                </a:solidFill>
                <a:effectLst/>
                <a:latin typeface="Times New Roman" panose="02020603050405020304" pitchFamily="18" charset="0"/>
                <a:cs typeface="Times New Roman" panose="02020603050405020304" pitchFamily="18" charset="0"/>
              </a:rPr>
              <a:t>ST</a:t>
            </a:r>
            <a:r>
              <a:rPr lang="en" altLang="zh-CN" sz="1800" dirty="0">
                <a:solidFill>
                  <a:srgbClr val="000000"/>
                </a:solidFill>
                <a:effectLst/>
                <a:latin typeface="Times New Roman" panose="02020603050405020304" pitchFamily="18" charset="0"/>
                <a:cs typeface="Times New Roman" panose="02020603050405020304" pitchFamily="18" charset="0"/>
              </a:rPr>
              <a:t>), and (3) the number of similar trajectories (</a:t>
            </a:r>
            <a:r>
              <a:rPr lang="en" altLang="zh-CN" sz="1800" i="1" dirty="0">
                <a:solidFill>
                  <a:srgbClr val="000000"/>
                </a:solidFill>
                <a:effectLst/>
                <a:latin typeface="Times New Roman" panose="02020603050405020304" pitchFamily="18" charset="0"/>
                <a:cs typeface="Times New Roman" panose="02020603050405020304" pitchFamily="18" charset="0"/>
              </a:rPr>
              <a:t>N</a:t>
            </a:r>
            <a:r>
              <a:rPr lang="en" altLang="zh-CN" sz="1800" dirty="0">
                <a:solidFill>
                  <a:srgbClr val="000000"/>
                </a:solidFill>
                <a:effectLst/>
                <a:latin typeface="Times New Roman" panose="02020603050405020304" pitchFamily="18" charset="0"/>
                <a:cs typeface="Times New Roman" panose="02020603050405020304" pitchFamily="18" charset="0"/>
              </a:rPr>
              <a:t>). The objective is to identify trajectories that exhibit a relatively small Manhattan distance, short searching time, and have a higher </a:t>
            </a:r>
            <a:r>
              <a:rPr lang="en" altLang="zh-CN" sz="800" dirty="0">
                <a:solidFill>
                  <a:srgbClr val="000000"/>
                </a:solidFill>
                <a:effectLst/>
                <a:latin typeface="Times New Roman" panose="02020603050405020304" pitchFamily="18" charset="0"/>
                <a:cs typeface="Times New Roman" panose="02020603050405020304" pitchFamily="18" charset="0"/>
              </a:rPr>
              <a:t> </a:t>
            </a:r>
            <a:r>
              <a:rPr lang="en" altLang="zh-CN" sz="1800" dirty="0">
                <a:solidFill>
                  <a:srgbClr val="000000"/>
                </a:solidFill>
                <a:effectLst/>
                <a:latin typeface="Times New Roman" panose="02020603050405020304" pitchFamily="18" charset="0"/>
                <a:cs typeface="Times New Roman" panose="02020603050405020304" pitchFamily="18" charset="0"/>
              </a:rPr>
              <a:t>number of similar trajectories. </a:t>
            </a:r>
            <a:endParaRPr lang="en" altLang="zh-CN" sz="2800" dirty="0">
              <a:latin typeface="Times New Roman" panose="02020603050405020304" pitchFamily="18" charset="0"/>
              <a:cs typeface="Times New Roman" panose="02020603050405020304" pitchFamily="18" charset="0"/>
            </a:endParaRPr>
          </a:p>
          <a:p>
            <a:pPr marL="0" indent="0">
              <a:lnSpc>
                <a:spcPts val="2500"/>
              </a:lnSpc>
              <a:spcBef>
                <a:spcPts val="200"/>
              </a:spcBef>
              <a:spcAft>
                <a:spcPts val="200"/>
              </a:spcAft>
              <a:buFont typeface="Wingdings" panose="05000000000000000000" pitchFamily="2" charset="2"/>
              <a:buNone/>
            </a:pPr>
            <a:r>
              <a:rPr lang="en" altLang="zh-CN" sz="2800" dirty="0"/>
              <a:t>Adjust the data and increase the weight</a:t>
            </a:r>
            <a:endParaRPr lang="en-US" altLang="zh-CN" sz="1800" dirty="0">
              <a:effectLst/>
              <a:latin typeface="Times New Roman" panose="02020603050405020304" pitchFamily="18" charset="0"/>
              <a:ea typeface="宋体"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DDB02DA9-F637-CB4D-BC72-92066AEB9C9A}" type="slidenum">
              <a:rPr lang="en-US" smtClean="0"/>
              <a:t>10</a:t>
            </a:fld>
            <a:endParaRPr lang="en-US"/>
          </a:p>
        </p:txBody>
      </p:sp>
    </p:spTree>
    <p:extLst>
      <p:ext uri="{BB962C8B-B14F-4D97-AF65-F5344CB8AC3E}">
        <p14:creationId xmlns:p14="http://schemas.microsoft.com/office/powerpoint/2010/main" val="1882339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2800" b="1" dirty="0"/>
              <a:t>Slide 1: Construct urban road network state space / Construct state feature matrix</a:t>
            </a:r>
            <a:br>
              <a:rPr lang="en" altLang="zh-CN" sz="2800" dirty="0"/>
            </a:br>
            <a:r>
              <a:rPr lang="en" altLang="zh-CN" sz="2800" dirty="0"/>
              <a:t>"First, we start by constructing the state space for the urban road network, which helps us represent the different states of the system. Along with that, we build the state feature matrix, which captures the key characteristics that define each state."</a:t>
            </a:r>
          </a:p>
          <a:p>
            <a:r>
              <a:rPr lang="en" altLang="zh-CN" sz="2800" b="1" dirty="0"/>
              <a:t>Slide 2: Process simulation data</a:t>
            </a:r>
            <a:br>
              <a:rPr lang="en" altLang="zh-CN" sz="2800" dirty="0"/>
            </a:br>
            <a:r>
              <a:rPr lang="en" altLang="zh-CN" sz="2800" dirty="0"/>
              <a:t>"Next, we process the simulation data. This data will be essential for training and testing our models, ensuring that the system can learn from real-world scenarios."</a:t>
            </a:r>
          </a:p>
          <a:p>
            <a:r>
              <a:rPr lang="en" altLang="zh-CN" sz="2800" b="1" dirty="0"/>
              <a:t>Slide 3: Build expert trajectory set</a:t>
            </a:r>
            <a:br>
              <a:rPr lang="en" altLang="zh-CN" sz="2800" dirty="0"/>
            </a:br>
            <a:r>
              <a:rPr lang="en" altLang="zh-CN" sz="2800" dirty="0"/>
              <a:t>"Then, we gather expert trajectories—these are the paths followed by experienced drivers. This set of trajectories acts as the foundation for our model to learn the right decision-making patterns."</a:t>
            </a:r>
          </a:p>
          <a:p>
            <a:r>
              <a:rPr lang="en" altLang="zh-CN" sz="2800" b="1" dirty="0"/>
              <a:t>Slide 4: Divide into training and test sets</a:t>
            </a:r>
            <a:br>
              <a:rPr lang="en" altLang="zh-CN" sz="2800" dirty="0"/>
            </a:br>
            <a:r>
              <a:rPr lang="en" altLang="zh-CN" sz="2800" dirty="0"/>
              <a:t>"Afterward, we split the data into training and test sets. This helps us train the model effectively while ensuring we can evaluate its performance on unseen data."</a:t>
            </a:r>
          </a:p>
          <a:p>
            <a:r>
              <a:rPr lang="en" altLang="zh-CN" sz="2800" b="1" dirty="0"/>
              <a:t>Slide 5: Build neural network based on MDP state features</a:t>
            </a:r>
            <a:br>
              <a:rPr lang="en" altLang="zh-CN" sz="2800" dirty="0"/>
            </a:br>
            <a:r>
              <a:rPr lang="en" altLang="zh-CN" sz="2800" dirty="0"/>
              <a:t>"With the data ready, we proceed to build a neural network. This network is designed to process the state features based on a Markov Decision Process (MDP), allowing the model to make decisions in different traffic scenarios."</a:t>
            </a:r>
          </a:p>
          <a:p>
            <a:r>
              <a:rPr lang="en" altLang="zh-CN" sz="2800" b="1" dirty="0"/>
              <a:t>Slide 6: Approximate feedback function</a:t>
            </a:r>
            <a:br>
              <a:rPr lang="en" altLang="zh-CN" sz="2800" dirty="0"/>
            </a:br>
            <a:r>
              <a:rPr lang="en" altLang="zh-CN" sz="2800" dirty="0"/>
              <a:t>"Finally, the neural network is used to approximate the feedback function, which helps the system learn the optimal actions to take in each state, ensuring better performance in real-time traffic situations."</a:t>
            </a:r>
          </a:p>
          <a:p>
            <a:pPr marL="0" indent="0">
              <a:lnSpc>
                <a:spcPts val="2500"/>
              </a:lnSpc>
              <a:spcBef>
                <a:spcPts val="200"/>
              </a:spcBef>
              <a:spcAft>
                <a:spcPts val="200"/>
              </a:spcAft>
              <a:buFont typeface="Wingdings" panose="05000000000000000000" pitchFamily="2" charset="2"/>
              <a:buNone/>
            </a:pPr>
            <a:endParaRPr lang="en-US" altLang="zh-CN" sz="1800" dirty="0">
              <a:effectLst/>
              <a:latin typeface="Times New Roman" panose="02020603050405020304" pitchFamily="18" charset="0"/>
              <a:ea typeface="宋体"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DDB02DA9-F637-CB4D-BC72-92066AEB9C9A}" type="slidenum">
              <a:rPr lang="en-US" smtClean="0"/>
              <a:t>11</a:t>
            </a:fld>
            <a:endParaRPr lang="en-US"/>
          </a:p>
        </p:txBody>
      </p:sp>
    </p:spTree>
    <p:extLst>
      <p:ext uri="{BB962C8B-B14F-4D97-AF65-F5344CB8AC3E}">
        <p14:creationId xmlns:p14="http://schemas.microsoft.com/office/powerpoint/2010/main" val="3385413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dirty="0"/>
              <a:t>Our results show that the new approach can accurately model the entire parking search process. This includes both the search paths and the final parking space selection. By integrating these well-trained parking search models with traditional traffic simulation systems, we can effectively analyze the interactions between parking search behavior and the evolution of the traffic state. Ultimately, this provides a robust tool for developing strategies to alleviate parking issues and improve overall traffic management. Thank you.</a:t>
            </a:r>
          </a:p>
        </p:txBody>
      </p:sp>
      <p:sp>
        <p:nvSpPr>
          <p:cNvPr id="4" name="灯片编号占位符 3"/>
          <p:cNvSpPr>
            <a:spLocks noGrp="1"/>
          </p:cNvSpPr>
          <p:nvPr>
            <p:ph type="sldNum" sz="quarter" idx="10"/>
          </p:nvPr>
        </p:nvSpPr>
        <p:spPr/>
        <p:txBody>
          <a:bodyPr/>
          <a:lstStyle/>
          <a:p>
            <a:fld id="{DDB02DA9-F637-CB4D-BC72-92066AEB9C9A}" type="slidenum">
              <a:rPr lang="en-US" smtClean="0"/>
              <a:t>12</a:t>
            </a:fld>
            <a:endParaRPr lang="en-US"/>
          </a:p>
        </p:txBody>
      </p:sp>
    </p:spTree>
    <p:extLst>
      <p:ext uri="{BB962C8B-B14F-4D97-AF65-F5344CB8AC3E}">
        <p14:creationId xmlns:p14="http://schemas.microsoft.com/office/powerpoint/2010/main" val="1175785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 altLang="zh-CN" sz="1800" dirty="0">
                <a:solidFill>
                  <a:srgbClr val="000000"/>
                </a:solidFill>
                <a:effectLst/>
                <a:latin typeface="CMR12"/>
                <a:ea typeface="STSong" panose="02010600040101010101" pitchFamily="2" charset="-122"/>
              </a:rPr>
              <a:t>Fig. 7 presents the experimental results </a:t>
            </a:r>
            <a:endParaRPr lang="en" altLang="zh-CN" sz="1800" dirty="0">
              <a:solidFill>
                <a:srgbClr val="000000"/>
              </a:solidFill>
              <a:effectLst/>
              <a:latin typeface="STSong" panose="02010600040101010101" pitchFamily="2" charset="-122"/>
              <a:ea typeface="STSong" panose="02010600040101010101" pitchFamily="2" charset="-122"/>
            </a:endParaRPr>
          </a:p>
          <a:p>
            <a:r>
              <a:rPr lang="en" altLang="zh-CN" sz="1800" dirty="0">
                <a:solidFill>
                  <a:srgbClr val="000000"/>
                </a:solidFill>
                <a:effectLst/>
                <a:latin typeface="CMSS8"/>
              </a:rPr>
              <a:t>411 </a:t>
            </a:r>
            <a:r>
              <a:rPr lang="en" altLang="zh-CN" sz="1800" dirty="0">
                <a:solidFill>
                  <a:srgbClr val="000000"/>
                </a:solidFill>
                <a:effectLst/>
                <a:latin typeface="CMR12"/>
              </a:rPr>
              <a:t>obtained from our study</a:t>
            </a:r>
            <a:endParaRPr lang="en" altLang="zh-CN" dirty="0"/>
          </a:p>
        </p:txBody>
      </p:sp>
      <p:sp>
        <p:nvSpPr>
          <p:cNvPr id="4" name="灯片编号占位符 3"/>
          <p:cNvSpPr>
            <a:spLocks noGrp="1"/>
          </p:cNvSpPr>
          <p:nvPr>
            <p:ph type="sldNum" sz="quarter" idx="10"/>
          </p:nvPr>
        </p:nvSpPr>
        <p:spPr/>
        <p:txBody>
          <a:bodyPr/>
          <a:lstStyle/>
          <a:p>
            <a:fld id="{DDB02DA9-F637-CB4D-BC72-92066AEB9C9A}" type="slidenum">
              <a:rPr lang="en-US" smtClean="0"/>
              <a:t>13</a:t>
            </a:fld>
            <a:endParaRPr lang="en-US"/>
          </a:p>
        </p:txBody>
      </p:sp>
    </p:spTree>
    <p:extLst>
      <p:ext uri="{BB962C8B-B14F-4D97-AF65-F5344CB8AC3E}">
        <p14:creationId xmlns:p14="http://schemas.microsoft.com/office/powerpoint/2010/main" val="1797848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a:buFont typeface="Arial" panose="020B0604020202020204" pitchFamily="34" charset="0"/>
              <a:buChar char="•"/>
            </a:pPr>
            <a:r>
              <a:rPr lang="en" altLang="zh-CN" b="1" dirty="0">
                <a:latin typeface="Times New Roman" panose="02020603050405020304" pitchFamily="18" charset="0"/>
                <a:cs typeface="Times New Roman" panose="02020603050405020304" pitchFamily="18" charset="0"/>
              </a:rPr>
              <a:t>Result</a:t>
            </a:r>
            <a:r>
              <a:rPr lang="en" altLang="zh-CN" dirty="0">
                <a:latin typeface="Times New Roman" panose="02020603050405020304" pitchFamily="18" charset="0"/>
                <a:cs typeface="Times New Roman" panose="02020603050405020304" pitchFamily="18" charset="0"/>
              </a:rPr>
              <a:t>: </a:t>
            </a:r>
          </a:p>
          <a:p>
            <a:r>
              <a:rPr lang="en" altLang="zh-CN" dirty="0">
                <a:latin typeface="Times New Roman" panose="02020603050405020304" pitchFamily="18" charset="0"/>
                <a:cs typeface="Times New Roman" panose="02020603050405020304" pitchFamily="18" charset="0"/>
              </a:rPr>
              <a:t>Observed how parking behavior adapts to traffic conditions and parking availability, with traffic volume remaining stable and parking occupancy gradually increasing.</a:t>
            </a:r>
          </a:p>
          <a:p>
            <a:pPr>
              <a:buFont typeface="Arial" panose="020B0604020202020204" pitchFamily="34" charset="0"/>
              <a:buChar char="•"/>
            </a:pPr>
            <a:r>
              <a:rPr lang="en" altLang="zh-CN" b="1" dirty="0">
                <a:latin typeface="Times New Roman" panose="02020603050405020304" pitchFamily="18" charset="0"/>
                <a:cs typeface="Times New Roman" panose="02020603050405020304" pitchFamily="18" charset="0"/>
              </a:rPr>
              <a:t>Key Insight</a:t>
            </a:r>
            <a:r>
              <a:rPr lang="en" altLang="zh-CN" dirty="0">
                <a:latin typeface="Times New Roman" panose="02020603050405020304" pitchFamily="18" charset="0"/>
                <a:cs typeface="Times New Roman" panose="02020603050405020304" pitchFamily="18" charset="0"/>
              </a:rPr>
              <a:t>: </a:t>
            </a:r>
          </a:p>
          <a:p>
            <a:r>
              <a:rPr lang="en" altLang="zh-CN" dirty="0">
                <a:latin typeface="Times New Roman" panose="02020603050405020304" pitchFamily="18" charset="0"/>
                <a:cs typeface="Times New Roman" panose="02020603050405020304" pitchFamily="18" charset="0"/>
              </a:rPr>
              <a:t>Drivers initially preferred parking closer to their destination, shifting to outer areas as parking in the inner circle became constrained.</a:t>
            </a:r>
          </a:p>
          <a:p>
            <a:endParaRPr lang="en-US" altLang="zh-CN" dirty="0"/>
          </a:p>
        </p:txBody>
      </p:sp>
      <p:sp>
        <p:nvSpPr>
          <p:cNvPr id="4" name="灯片编号占位符 3"/>
          <p:cNvSpPr>
            <a:spLocks noGrp="1"/>
          </p:cNvSpPr>
          <p:nvPr>
            <p:ph type="sldNum" sz="quarter" idx="10"/>
          </p:nvPr>
        </p:nvSpPr>
        <p:spPr/>
        <p:txBody>
          <a:bodyPr/>
          <a:lstStyle/>
          <a:p>
            <a:fld id="{DDB02DA9-F637-CB4D-BC72-92066AEB9C9A}" type="slidenum">
              <a:rPr lang="en-US" smtClean="0"/>
              <a:t>14</a:t>
            </a:fld>
            <a:endParaRPr lang="en-US"/>
          </a:p>
        </p:txBody>
      </p:sp>
    </p:spTree>
    <p:extLst>
      <p:ext uri="{BB962C8B-B14F-4D97-AF65-F5344CB8AC3E}">
        <p14:creationId xmlns:p14="http://schemas.microsoft.com/office/powerpoint/2010/main" val="3270387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That's all for today's presentation, thank you for listening</a:t>
            </a:r>
            <a:endParaRPr lang="zh-CN" alt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DDB02DA9-F637-CB4D-BC72-92066AEB9C9A}" type="slidenum">
              <a:rPr lang="en-US" smtClean="0"/>
              <a:t>15</a:t>
            </a:fld>
            <a:endParaRPr lang="en-US"/>
          </a:p>
        </p:txBody>
      </p:sp>
    </p:spTree>
    <p:extLst>
      <p:ext uri="{BB962C8B-B14F-4D97-AF65-F5344CB8AC3E}">
        <p14:creationId xmlns:p14="http://schemas.microsoft.com/office/powerpoint/2010/main" val="3091116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ts val="2500"/>
              </a:lnSpc>
              <a:spcBef>
                <a:spcPts val="200"/>
              </a:spcBef>
              <a:spcAft>
                <a:spcPts val="200"/>
              </a:spcAft>
              <a:buFont typeface="Wingdings" panose="05000000000000000000" pitchFamily="2" charset="2"/>
              <a:buNone/>
            </a:pPr>
            <a:endParaRPr lang="en-US" altLang="zh-CN" sz="1800" dirty="0">
              <a:effectLst/>
              <a:latin typeface="Times New Roman" panose="02020603050405020304" pitchFamily="18" charset="0"/>
              <a:ea typeface="宋体"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DDB02DA9-F637-CB4D-BC72-92066AEB9C9A}" type="slidenum">
              <a:rPr lang="en-US" smtClean="0"/>
              <a:t>2</a:t>
            </a:fld>
            <a:endParaRPr lang="en-US"/>
          </a:p>
        </p:txBody>
      </p:sp>
    </p:spTree>
    <p:extLst>
      <p:ext uri="{BB962C8B-B14F-4D97-AF65-F5344CB8AC3E}">
        <p14:creationId xmlns:p14="http://schemas.microsoft.com/office/powerpoint/2010/main" val="2747194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ts val="2500"/>
              </a:lnSpc>
              <a:spcBef>
                <a:spcPts val="200"/>
              </a:spcBef>
              <a:spcAft>
                <a:spcPts val="200"/>
              </a:spcAft>
              <a:buFont typeface="Wingdings" panose="05000000000000000000" pitchFamily="2" charset="2"/>
              <a:buNone/>
            </a:pPr>
            <a:endParaRPr lang="en-US" altLang="zh-CN" sz="1800" dirty="0">
              <a:effectLst/>
              <a:latin typeface="Times New Roman" panose="02020603050405020304" pitchFamily="18" charset="0"/>
              <a:ea typeface="宋体"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DDB02DA9-F637-CB4D-BC72-92066AEB9C9A}" type="slidenum">
              <a:rPr lang="en-US" smtClean="0"/>
              <a:t>3</a:t>
            </a:fld>
            <a:endParaRPr lang="en-US"/>
          </a:p>
        </p:txBody>
      </p:sp>
    </p:spTree>
    <p:extLst>
      <p:ext uri="{BB962C8B-B14F-4D97-AF65-F5344CB8AC3E}">
        <p14:creationId xmlns:p14="http://schemas.microsoft.com/office/powerpoint/2010/main" val="358133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ts val="2500"/>
              </a:lnSpc>
              <a:spcBef>
                <a:spcPts val="200"/>
              </a:spcBef>
              <a:spcAft>
                <a:spcPts val="200"/>
              </a:spcAft>
              <a:buFont typeface="Wingdings" panose="05000000000000000000" pitchFamily="2" charset="2"/>
              <a:buNone/>
            </a:pPr>
            <a:endParaRPr lang="en-US" altLang="zh-CN" sz="1800" dirty="0">
              <a:effectLst/>
              <a:latin typeface="Times New Roman" panose="02020603050405020304" pitchFamily="18" charset="0"/>
              <a:ea typeface="宋体"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DDB02DA9-F637-CB4D-BC72-92066AEB9C9A}" type="slidenum">
              <a:rPr lang="en-US" smtClean="0"/>
              <a:t>4</a:t>
            </a:fld>
            <a:endParaRPr lang="en-US"/>
          </a:p>
        </p:txBody>
      </p:sp>
    </p:spTree>
    <p:extLst>
      <p:ext uri="{BB962C8B-B14F-4D97-AF65-F5344CB8AC3E}">
        <p14:creationId xmlns:p14="http://schemas.microsoft.com/office/powerpoint/2010/main" val="3647443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ts val="2500"/>
              </a:lnSpc>
              <a:spcBef>
                <a:spcPts val="200"/>
              </a:spcBef>
              <a:spcAft>
                <a:spcPts val="200"/>
              </a:spcAft>
              <a:buFont typeface="Wingdings" panose="05000000000000000000" pitchFamily="2" charset="2"/>
              <a:buNone/>
            </a:pPr>
            <a:endParaRPr lang="en-US" altLang="zh-CN" sz="1800" dirty="0">
              <a:effectLst/>
              <a:latin typeface="Times New Roman" panose="02020603050405020304" pitchFamily="18" charset="0"/>
              <a:ea typeface="宋体"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DDB02DA9-F637-CB4D-BC72-92066AEB9C9A}" type="slidenum">
              <a:rPr lang="en-US" smtClean="0"/>
              <a:t>5</a:t>
            </a:fld>
            <a:endParaRPr lang="en-US"/>
          </a:p>
        </p:txBody>
      </p:sp>
    </p:spTree>
    <p:extLst>
      <p:ext uri="{BB962C8B-B14F-4D97-AF65-F5344CB8AC3E}">
        <p14:creationId xmlns:p14="http://schemas.microsoft.com/office/powerpoint/2010/main" val="3382319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ts val="2500"/>
              </a:lnSpc>
              <a:spcBef>
                <a:spcPts val="200"/>
              </a:spcBef>
              <a:spcAft>
                <a:spcPts val="200"/>
              </a:spcAft>
              <a:buFont typeface="Wingdings" panose="05000000000000000000" pitchFamily="2" charset="2"/>
              <a:buNone/>
            </a:pPr>
            <a:endParaRPr lang="en-US" altLang="zh-CN" sz="1800" dirty="0">
              <a:effectLst/>
              <a:latin typeface="Times New Roman" panose="02020603050405020304" pitchFamily="18" charset="0"/>
              <a:ea typeface="宋体"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DDB02DA9-F637-CB4D-BC72-92066AEB9C9A}" type="slidenum">
              <a:rPr lang="en-US" smtClean="0"/>
              <a:t>6</a:t>
            </a:fld>
            <a:endParaRPr lang="en-US"/>
          </a:p>
        </p:txBody>
      </p:sp>
    </p:spTree>
    <p:extLst>
      <p:ext uri="{BB962C8B-B14F-4D97-AF65-F5344CB8AC3E}">
        <p14:creationId xmlns:p14="http://schemas.microsoft.com/office/powerpoint/2010/main" val="832440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ts val="2500"/>
              </a:lnSpc>
              <a:spcBef>
                <a:spcPts val="200"/>
              </a:spcBef>
              <a:spcAft>
                <a:spcPts val="200"/>
              </a:spcAft>
              <a:buFont typeface="Wingdings" panose="05000000000000000000" pitchFamily="2" charset="2"/>
              <a:buNone/>
            </a:pPr>
            <a:endParaRPr lang="en-US" altLang="zh-CN" sz="1800" dirty="0">
              <a:effectLst/>
              <a:latin typeface="Times New Roman" panose="02020603050405020304" pitchFamily="18" charset="0"/>
              <a:ea typeface="宋体"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DDB02DA9-F637-CB4D-BC72-92066AEB9C9A}" type="slidenum">
              <a:rPr lang="en-US" smtClean="0"/>
              <a:t>7</a:t>
            </a:fld>
            <a:endParaRPr lang="en-US"/>
          </a:p>
        </p:txBody>
      </p:sp>
    </p:spTree>
    <p:extLst>
      <p:ext uri="{BB962C8B-B14F-4D97-AF65-F5344CB8AC3E}">
        <p14:creationId xmlns:p14="http://schemas.microsoft.com/office/powerpoint/2010/main" val="424728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ts val="2500"/>
              </a:lnSpc>
              <a:spcBef>
                <a:spcPts val="200"/>
              </a:spcBef>
              <a:spcAft>
                <a:spcPts val="200"/>
              </a:spcAft>
              <a:buFont typeface="Wingdings" panose="05000000000000000000" pitchFamily="2" charset="2"/>
              <a:buNone/>
            </a:pPr>
            <a:r>
              <a:rPr lang="en" altLang="zh-CN" sz="2800" dirty="0"/>
              <a:t>The parking search trajectory comprises state-action</a:t>
            </a:r>
            <a:r>
              <a:rPr lang="zh-CN" altLang="en-US" sz="2800" dirty="0"/>
              <a:t> </a:t>
            </a:r>
            <a:r>
              <a:rPr lang="en" altLang="zh-CN" sz="2800" dirty="0"/>
              <a:t>pairs, referred to as paces. Each pace represents the</a:t>
            </a:r>
            <a:r>
              <a:rPr lang="zh-CN" altLang="en-US" sz="2800" dirty="0"/>
              <a:t> </a:t>
            </a:r>
            <a:r>
              <a:rPr lang="en" altLang="zh-CN" sz="2800" dirty="0"/>
              <a:t>execution of an action 𝐴_</a:t>
            </a:r>
            <a:r>
              <a:rPr lang="en" altLang="zh-CN" sz="2800" dirty="0" err="1"/>
              <a:t>i</a:t>
            </a:r>
            <a:r>
              <a:rPr lang="en" altLang="zh-CN" sz="2800" dirty="0"/>
              <a:t> from one road section 𝑆_</a:t>
            </a:r>
            <a:r>
              <a:rPr lang="en" altLang="zh-CN" sz="2800" dirty="0" err="1"/>
              <a:t>i</a:t>
            </a:r>
            <a:r>
              <a:rPr lang="en" altLang="zh-CN" sz="2800" dirty="0"/>
              <a:t> to</a:t>
            </a:r>
            <a:r>
              <a:rPr lang="zh-CN" altLang="en-US" sz="2800" dirty="0"/>
              <a:t> </a:t>
            </a:r>
            <a:r>
              <a:rPr lang="en" altLang="zh-CN" sz="2800" dirty="0"/>
              <a:t>another section 𝑆_</a:t>
            </a:r>
            <a:r>
              <a:rPr lang="en" altLang="zh-CN" sz="2800" dirty="0" err="1"/>
              <a:t>i</a:t>
            </a:r>
            <a:endParaRPr lang="en-US" altLang="zh-CN" sz="1800" dirty="0">
              <a:effectLst/>
              <a:latin typeface="Times New Roman" panose="02020603050405020304" pitchFamily="18" charset="0"/>
              <a:ea typeface="宋体"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DDB02DA9-F637-CB4D-BC72-92066AEB9C9A}" type="slidenum">
              <a:rPr lang="en-US" smtClean="0"/>
              <a:t>8</a:t>
            </a:fld>
            <a:endParaRPr lang="en-US"/>
          </a:p>
        </p:txBody>
      </p:sp>
    </p:spTree>
    <p:extLst>
      <p:ext uri="{BB962C8B-B14F-4D97-AF65-F5344CB8AC3E}">
        <p14:creationId xmlns:p14="http://schemas.microsoft.com/office/powerpoint/2010/main" val="1253417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ts val="2500"/>
              </a:lnSpc>
              <a:spcBef>
                <a:spcPts val="200"/>
              </a:spcBef>
              <a:spcAft>
                <a:spcPts val="200"/>
              </a:spcAft>
              <a:buFont typeface="Wingdings" panose="05000000000000000000" pitchFamily="2" charset="2"/>
              <a:buNone/>
            </a:pPr>
            <a:endParaRPr lang="en-US" altLang="zh-CN" sz="1800" dirty="0">
              <a:effectLst/>
              <a:latin typeface="Times New Roman" panose="02020603050405020304" pitchFamily="18" charset="0"/>
              <a:ea typeface="宋体"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DDB02DA9-F637-CB4D-BC72-92066AEB9C9A}" type="slidenum">
              <a:rPr lang="en-US" smtClean="0"/>
              <a:t>9</a:t>
            </a:fld>
            <a:endParaRPr lang="en-US"/>
          </a:p>
        </p:txBody>
      </p:sp>
    </p:spTree>
    <p:extLst>
      <p:ext uri="{BB962C8B-B14F-4D97-AF65-F5344CB8AC3E}">
        <p14:creationId xmlns:p14="http://schemas.microsoft.com/office/powerpoint/2010/main" val="3882304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5123" name="Picture 3" descr="C:\Users\Administrator\Desktop\交通运输\零件\交通运输ppt 零件-05.png"/>
          <p:cNvPicPr>
            <a:picLocks noChangeAspect="1" noChangeArrowheads="1"/>
          </p:cNvPicPr>
          <p:nvPr userDrawn="1"/>
        </p:nvPicPr>
        <p:blipFill>
          <a:blip r:embed="rId2" cstate="print"/>
          <a:srcRect r="5323"/>
          <a:stretch>
            <a:fillRect/>
          </a:stretch>
        </p:blipFill>
        <p:spPr bwMode="auto">
          <a:xfrm>
            <a:off x="5019675" y="2143125"/>
            <a:ext cx="7171690" cy="2560320"/>
          </a:xfrm>
          <a:prstGeom prst="rect">
            <a:avLst/>
          </a:prstGeom>
          <a:noFill/>
        </p:spPr>
      </p:pic>
      <p:sp>
        <p:nvSpPr>
          <p:cNvPr id="20" name="标题 1"/>
          <p:cNvSpPr>
            <a:spLocks noGrp="1"/>
          </p:cNvSpPr>
          <p:nvPr>
            <p:ph type="title" hasCustomPrompt="1"/>
          </p:nvPr>
        </p:nvSpPr>
        <p:spPr>
          <a:xfrm>
            <a:off x="590584" y="2743195"/>
            <a:ext cx="7315179" cy="942982"/>
          </a:xfrm>
        </p:spPr>
        <p:txBody>
          <a:bodyPr anchor="t">
            <a:noAutofit/>
          </a:bodyPr>
          <a:lstStyle>
            <a:lvl1pPr algn="l">
              <a:defRPr sz="5280" b="1" cap="all">
                <a:solidFill>
                  <a:schemeClr val="bg1"/>
                </a:solidFill>
                <a:latin typeface="微软雅黑" charset="-122"/>
                <a:ea typeface="微软雅黑" charset="-122"/>
              </a:defRPr>
            </a:lvl1pPr>
          </a:lstStyle>
          <a:p>
            <a:r>
              <a:rPr lang="zh-CN" altLang="en-US" dirty="0"/>
              <a:t>单击此处编辑主标题</a:t>
            </a:r>
          </a:p>
        </p:txBody>
      </p:sp>
      <p:sp>
        <p:nvSpPr>
          <p:cNvPr id="22" name="文本占位符 2"/>
          <p:cNvSpPr>
            <a:spLocks noGrp="1"/>
          </p:cNvSpPr>
          <p:nvPr>
            <p:ph type="body" idx="11" hasCustomPrompt="1"/>
          </p:nvPr>
        </p:nvSpPr>
        <p:spPr>
          <a:xfrm>
            <a:off x="590584" y="3729050"/>
            <a:ext cx="7315179" cy="385754"/>
          </a:xfrm>
        </p:spPr>
        <p:txBody>
          <a:bodyPr anchor="b">
            <a:noAutofit/>
          </a:bodyPr>
          <a:lstStyle>
            <a:lvl1pPr marL="0" indent="0">
              <a:buNone/>
              <a:defRPr sz="2160">
                <a:solidFill>
                  <a:schemeClr val="bg1"/>
                </a:solidFill>
                <a:latin typeface="微软雅黑" charset="-122"/>
                <a:ea typeface="微软雅黑" charset="-122"/>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ltLang="zh-CN" dirty="0"/>
              <a:t>——  </a:t>
            </a:r>
            <a:r>
              <a:rPr lang="zh-CN" altLang="en-US" dirty="0"/>
              <a:t>单击此处编辑副标题文字</a:t>
            </a:r>
            <a:r>
              <a:rPr lang="en-US" altLang="zh-CN" dirty="0"/>
              <a:t>/ </a:t>
            </a:r>
            <a:r>
              <a:rPr lang="zh-CN" altLang="en-US" dirty="0"/>
              <a:t>演讲者名字</a:t>
            </a:r>
          </a:p>
        </p:txBody>
      </p:sp>
      <p:sp>
        <p:nvSpPr>
          <p:cNvPr id="13" name="日期占位符 7"/>
          <p:cNvSpPr>
            <a:spLocks noGrp="1"/>
          </p:cNvSpPr>
          <p:nvPr>
            <p:ph type="dt" sz="quarter" idx="10"/>
          </p:nvPr>
        </p:nvSpPr>
        <p:spPr>
          <a:xfrm>
            <a:off x="2666976" y="6172219"/>
            <a:ext cx="2844800" cy="342902"/>
          </a:xfrm>
        </p:spPr>
        <p:txBody>
          <a:bodyPr/>
          <a:lstStyle>
            <a:lvl1pPr>
              <a:defRPr sz="1680"/>
            </a:lvl1pPr>
          </a:lstStyle>
          <a:p>
            <a:pPr>
              <a:defRPr/>
            </a:pPr>
            <a:fld id="{8FC7DBC8-975C-4207-936C-01FC1A90A004}" type="datetime1">
              <a:rPr lang="zh-CN" altLang="en-US" smtClean="0">
                <a:solidFill>
                  <a:schemeClr val="tx1">
                    <a:lumMod val="85000"/>
                    <a:lumOff val="15000"/>
                  </a:schemeClr>
                </a:solidFill>
              </a:rPr>
              <a:t>2024/11/5</a:t>
            </a:fld>
            <a:endParaRPr lang="zh-CN" altLang="en-US" dirty="0">
              <a:solidFill>
                <a:schemeClr val="tx1">
                  <a:lumMod val="85000"/>
                  <a:lumOff val="15000"/>
                </a:schemeClr>
              </a:solidFill>
            </a:endParaRPr>
          </a:p>
        </p:txBody>
      </p:sp>
      <p:sp>
        <p:nvSpPr>
          <p:cNvPr id="15" name="文本占位符 2"/>
          <p:cNvSpPr>
            <a:spLocks noGrp="1"/>
          </p:cNvSpPr>
          <p:nvPr>
            <p:ph type="body" idx="12" hasCustomPrompt="1"/>
          </p:nvPr>
        </p:nvSpPr>
        <p:spPr>
          <a:xfrm>
            <a:off x="571461" y="6172219"/>
            <a:ext cx="2190765" cy="342902"/>
          </a:xfrm>
        </p:spPr>
        <p:txBody>
          <a:bodyPr anchor="b">
            <a:noAutofit/>
          </a:bodyPr>
          <a:lstStyle>
            <a:lvl1pPr marL="0" indent="0">
              <a:buNone/>
              <a:defRPr sz="1560" baseline="0">
                <a:solidFill>
                  <a:schemeClr val="tx1">
                    <a:lumMod val="85000"/>
                    <a:lumOff val="15000"/>
                  </a:schemeClr>
                </a:solidFill>
                <a:latin typeface="微软雅黑" charset="-122"/>
                <a:ea typeface="微软雅黑" charset="-122"/>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zh-CN" altLang="en-US" dirty="0"/>
              <a:t>演讲者</a:t>
            </a:r>
            <a:r>
              <a:rPr lang="en-US" altLang="zh-CN" dirty="0"/>
              <a:t>/ </a:t>
            </a:r>
            <a:r>
              <a:rPr lang="zh-CN" altLang="en-US" dirty="0"/>
              <a:t>课程名称</a:t>
            </a:r>
          </a:p>
        </p:txBody>
      </p:sp>
      <p:pic>
        <p:nvPicPr>
          <p:cNvPr id="5" name="图片 1" descr="交通运输ppt 零件-06.png"/>
          <p:cNvPicPr>
            <a:picLocks noChangeAspect="1"/>
          </p:cNvPicPr>
          <p:nvPr userDrawn="1"/>
        </p:nvPicPr>
        <p:blipFill>
          <a:blip r:embed="rId3" cstate="print">
            <a:extLst>
              <a:ext uri="{28A0092B-C50C-407E-A947-70E740481C1C}">
                <a14:useLocalDpi xmlns:a14="http://schemas.microsoft.com/office/drawing/2010/main" val="0"/>
              </a:ext>
            </a:extLst>
          </a:blip>
          <a:srcRect r="72896"/>
          <a:stretch>
            <a:fillRect/>
          </a:stretch>
        </p:blipFill>
        <p:spPr>
          <a:xfrm>
            <a:off x="0" y="-101600"/>
            <a:ext cx="1652270" cy="1889760"/>
          </a:xfrm>
          <a:prstGeom prst="rect">
            <a:avLst/>
          </a:prstGeom>
        </p:spPr>
      </p:pic>
      <p:sp>
        <p:nvSpPr>
          <p:cNvPr id="7" name="TextBox 6"/>
          <p:cNvSpPr txBox="1"/>
          <p:nvPr userDrawn="1"/>
        </p:nvSpPr>
        <p:spPr>
          <a:xfrm>
            <a:off x="1652493" y="540000"/>
            <a:ext cx="4320480" cy="7550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440" b="1" dirty="0">
                <a:solidFill>
                  <a:srgbClr val="165082"/>
                </a:solidFill>
                <a:latin typeface="宋体" pitchFamily="2" charset="-122"/>
                <a:ea typeface="宋体" pitchFamily="2" charset="-122"/>
              </a:rPr>
              <a:t>同济大学交通学院 </a:t>
            </a:r>
          </a:p>
          <a:p>
            <a:pPr marL="0" marR="0" lvl="0" indent="0" algn="l" defTabSz="914400" rtl="0" eaLnBrk="1" fontAlgn="auto" latinLnBrk="0" hangingPunct="1">
              <a:lnSpc>
                <a:spcPct val="100000"/>
              </a:lnSpc>
              <a:spcBef>
                <a:spcPts val="0"/>
              </a:spcBef>
              <a:spcAft>
                <a:spcPts val="0"/>
              </a:spcAft>
              <a:buClrTx/>
              <a:buSzTx/>
              <a:buFontTx/>
              <a:buNone/>
              <a:defRPr/>
            </a:pPr>
            <a:r>
              <a:rPr lang="en-US" sz="1440" b="0" dirty="0">
                <a:solidFill>
                  <a:srgbClr val="165082"/>
                </a:solidFill>
                <a:latin typeface="Times New Roman" panose="02020603050405020304" pitchFamily="18" charset="0"/>
                <a:ea typeface="宋体" pitchFamily="2" charset="-122"/>
                <a:cs typeface="Times New Roman" panose="02020603050405020304" pitchFamily="18" charset="0"/>
              </a:rPr>
              <a:t>COLLEGE OF TRANSPORTATION</a:t>
            </a:r>
          </a:p>
          <a:p>
            <a:pPr marL="0" marR="0" lvl="0" indent="0" algn="l" defTabSz="914400" rtl="0" eaLnBrk="1" fontAlgn="auto" latinLnBrk="0" hangingPunct="1">
              <a:lnSpc>
                <a:spcPct val="100000"/>
              </a:lnSpc>
              <a:spcBef>
                <a:spcPts val="0"/>
              </a:spcBef>
              <a:spcAft>
                <a:spcPts val="0"/>
              </a:spcAft>
              <a:buClrTx/>
              <a:buSzTx/>
              <a:buFontTx/>
              <a:buNone/>
              <a:defRPr/>
            </a:pPr>
            <a:r>
              <a:rPr lang="en-US" sz="1440" b="0" dirty="0">
                <a:solidFill>
                  <a:srgbClr val="165082"/>
                </a:solidFill>
                <a:latin typeface="Times New Roman" panose="02020603050405020304" pitchFamily="18" charset="0"/>
                <a:ea typeface="宋体" pitchFamily="2" charset="-122"/>
                <a:cs typeface="Times New Roman" panose="02020603050405020304" pitchFamily="18" charset="0"/>
              </a:rPr>
              <a:t>TONGJI UNIVERSITY</a:t>
            </a:r>
          </a:p>
        </p:txBody>
      </p:sp>
      <p:pic>
        <p:nvPicPr>
          <p:cNvPr id="2" name="Picture 3" descr="C:\Users\Administrator\Desktop\交通运输\零件\交通运输ppt 零件-05.png"/>
          <p:cNvPicPr>
            <a:picLocks noChangeAspect="1" noChangeArrowheads="1"/>
          </p:cNvPicPr>
          <p:nvPr userDrawn="1"/>
        </p:nvPicPr>
        <p:blipFill>
          <a:blip r:embed="rId2" cstate="print"/>
          <a:srcRect r="43191"/>
          <a:stretch>
            <a:fillRect/>
          </a:stretch>
        </p:blipFill>
        <p:spPr bwMode="auto">
          <a:xfrm>
            <a:off x="0" y="2143125"/>
            <a:ext cx="7315200" cy="2560320"/>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2" name="矩形 1"/>
          <p:cNvSpPr/>
          <p:nvPr userDrawn="1"/>
        </p:nvSpPr>
        <p:spPr>
          <a:xfrm>
            <a:off x="0" y="-7421"/>
            <a:ext cx="12192000" cy="864000"/>
          </a:xfrm>
          <a:prstGeom prst="rect">
            <a:avLst/>
          </a:prstGeom>
          <a:solidFill>
            <a:srgbClr val="255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90"/>
          </a:p>
        </p:txBody>
      </p:sp>
      <p:sp>
        <p:nvSpPr>
          <p:cNvPr id="32" name="标题 1"/>
          <p:cNvSpPr>
            <a:spLocks noGrp="1"/>
          </p:cNvSpPr>
          <p:nvPr>
            <p:ph type="title" hasCustomPrompt="1"/>
          </p:nvPr>
        </p:nvSpPr>
        <p:spPr>
          <a:xfrm>
            <a:off x="1372278" y="239914"/>
            <a:ext cx="8763061" cy="369332"/>
          </a:xfrm>
        </p:spPr>
        <p:txBody>
          <a:bodyPr lIns="0" tIns="0" rIns="0" bIns="0" anchor="ctr" anchorCtr="0">
            <a:spAutoFit/>
          </a:bodyPr>
          <a:lstStyle>
            <a:lvl1pPr algn="l">
              <a:lnSpc>
                <a:spcPct val="100000"/>
              </a:lnSpc>
              <a:buFont typeface="Wingdings" panose="05000000000000000000" pitchFamily="2" charset="2"/>
              <a:buNone/>
              <a:defRPr sz="2400" b="1" cap="all" baseline="0">
                <a:solidFill>
                  <a:schemeClr val="bg1"/>
                </a:solidFill>
                <a:latin typeface="微软雅黑" charset="-122"/>
                <a:ea typeface="微软雅黑" charset="-122"/>
              </a:defRPr>
            </a:lvl1pPr>
          </a:lstStyle>
          <a:p>
            <a:r>
              <a:rPr lang="zh-CN" altLang="en-US" dirty="0"/>
              <a:t>第一节 单击编辑本章节主标题</a:t>
            </a:r>
          </a:p>
        </p:txBody>
      </p:sp>
      <p:sp>
        <p:nvSpPr>
          <p:cNvPr id="9" name="矩形: 圆角 6"/>
          <p:cNvSpPr/>
          <p:nvPr userDrawn="1"/>
        </p:nvSpPr>
        <p:spPr>
          <a:xfrm>
            <a:off x="0" y="-7421"/>
            <a:ext cx="1152000" cy="864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2880" b="1" dirty="0">
              <a:solidFill>
                <a:srgbClr val="255889"/>
              </a:solidFill>
              <a:latin typeface="微软雅黑" charset="-122"/>
              <a:ea typeface="微软雅黑" charset="-122"/>
            </a:endParaRPr>
          </a:p>
        </p:txBody>
      </p:sp>
      <p:sp>
        <p:nvSpPr>
          <p:cNvPr id="7" name="文本占位符 6"/>
          <p:cNvSpPr>
            <a:spLocks noGrp="1"/>
          </p:cNvSpPr>
          <p:nvPr>
            <p:ph type="body" sz="quarter" idx="10" hasCustomPrompt="1"/>
          </p:nvPr>
        </p:nvSpPr>
        <p:spPr>
          <a:xfrm>
            <a:off x="0" y="239915"/>
            <a:ext cx="1152000" cy="369331"/>
          </a:xfrm>
        </p:spPr>
        <p:txBody>
          <a:bodyPr lIns="0" tIns="0" rIns="0" bIns="0" anchor="ctr" anchorCtr="0">
            <a:normAutofit/>
          </a:bodyPr>
          <a:lstStyle>
            <a:lvl1pPr marL="0" indent="0" algn="ctr">
              <a:buNone/>
              <a:defRPr sz="2400" b="1">
                <a:solidFill>
                  <a:srgbClr val="255889"/>
                </a:solidFill>
                <a:latin typeface="+mj-ea"/>
                <a:ea typeface="+mj-ea"/>
              </a:defRPr>
            </a:lvl1pPr>
          </a:lstStyle>
          <a:p>
            <a:pPr lvl="0"/>
            <a:r>
              <a:rPr lang="zh-CN" altLang="en-US" dirty="0"/>
              <a:t>编号</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2024/11/5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2024/11/5</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2024/11/5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8.emf"/><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gif"/><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10" y="2650490"/>
            <a:ext cx="10417810" cy="1557020"/>
          </a:xfrm>
        </p:spPr>
        <p:txBody>
          <a:bodyPr anchor="ctr" anchorCtr="1"/>
          <a:lstStyle/>
          <a:p>
            <a:pPr>
              <a:lnSpc>
                <a:spcPct val="105000"/>
              </a:lnSpc>
              <a:spcBef>
                <a:spcPts val="0"/>
              </a:spcBef>
              <a:spcAft>
                <a:spcPts val="0"/>
              </a:spcAft>
            </a:pPr>
            <a:r>
              <a:rPr lang="en-US" altLang="zh-CN" sz="4000" cap="none" dirty="0">
                <a:solidFill>
                  <a:schemeClr val="bg1"/>
                </a:solidFill>
                <a:latin typeface="Arial" panose="020B0604020202090204" pitchFamily="34" charset="0"/>
                <a:cs typeface="Arial" panose="020B0604020202090204" pitchFamily="34" charset="0"/>
              </a:rPr>
              <a:t>Learning to Search for Parking like a Human: A Deep Inverse Reinforcement Learning Approach</a:t>
            </a:r>
          </a:p>
        </p:txBody>
      </p:sp>
      <p:sp>
        <p:nvSpPr>
          <p:cNvPr id="3" name="Rectangle 9"/>
          <p:cNvSpPr>
            <a:spLocks noChangeArrowheads="1"/>
          </p:cNvSpPr>
          <p:nvPr/>
        </p:nvSpPr>
        <p:spPr bwMode="auto">
          <a:xfrm>
            <a:off x="1524001" y="4770927"/>
            <a:ext cx="9144000" cy="1862219"/>
          </a:xfrm>
          <a:prstGeom prst="rect">
            <a:avLst/>
          </a:prstGeom>
          <a:noFill/>
          <a:ln w="9525">
            <a:noFill/>
            <a:miter lim="800000"/>
          </a:ln>
          <a:effectLst/>
        </p:spPr>
        <p:txBody>
          <a:bodyPr lIns="0" tIns="35100" rIns="0" bIns="35100"/>
          <a:lstStyle/>
          <a:p>
            <a:pPr marL="257175" indent="-257175" algn="ctr" eaLnBrk="0" hangingPunct="0">
              <a:lnSpc>
                <a:spcPct val="110000"/>
              </a:lnSpc>
              <a:spcBef>
                <a:spcPct val="20000"/>
              </a:spcBef>
              <a:buClr>
                <a:schemeClr val="accent2"/>
              </a:buClr>
            </a:pPr>
            <a:r>
              <a:rPr lang="en-US" altLang="zh-CN" sz="2800" b="1" dirty="0">
                <a:solidFill>
                  <a:srgbClr val="374979"/>
                </a:solidFill>
                <a:latin typeface="Arial" panose="020B0604020202090204" pitchFamily="34" charset="0"/>
                <a:ea typeface="微软雅黑" charset="-122"/>
                <a:cs typeface="Arial" panose="020B0604020202090204" pitchFamily="34" charset="0"/>
              </a:rPr>
              <a:t>Shiyu Wang</a:t>
            </a:r>
            <a:endParaRPr lang="en-US" altLang="zh-CN" sz="1400" b="1" dirty="0">
              <a:solidFill>
                <a:srgbClr val="374979"/>
              </a:solidFill>
              <a:latin typeface="Arial" panose="020B0604020202090204" pitchFamily="34" charset="0"/>
              <a:ea typeface="微软雅黑" charset="-122"/>
              <a:cs typeface="Arial" panose="020B0604020202090204" pitchFamily="34" charset="0"/>
            </a:endParaRPr>
          </a:p>
          <a:p>
            <a:pPr marL="257175" indent="-257175" algn="ctr" eaLnBrk="0" hangingPunct="0">
              <a:lnSpc>
                <a:spcPct val="110000"/>
              </a:lnSpc>
              <a:spcBef>
                <a:spcPct val="20000"/>
              </a:spcBef>
              <a:buClr>
                <a:schemeClr val="accent2"/>
              </a:buClr>
            </a:pPr>
            <a:r>
              <a:rPr lang="en-US" altLang="zh-CN" sz="2000" b="1" dirty="0">
                <a:latin typeface="Arial" panose="020B0604020202090204" pitchFamily="34" charset="0"/>
                <a:ea typeface="微软雅黑" charset="-122"/>
                <a:cs typeface="Arial" panose="020B0604020202090204" pitchFamily="34" charset="0"/>
              </a:rPr>
              <a:t>College of Transportation Engineering</a:t>
            </a:r>
          </a:p>
          <a:p>
            <a:pPr marL="257175" indent="-257175" algn="ctr" eaLnBrk="0" hangingPunct="0">
              <a:lnSpc>
                <a:spcPct val="110000"/>
              </a:lnSpc>
              <a:spcBef>
                <a:spcPct val="20000"/>
              </a:spcBef>
              <a:spcAft>
                <a:spcPts val="900"/>
              </a:spcAft>
              <a:buClr>
                <a:schemeClr val="accent2"/>
              </a:buClr>
            </a:pPr>
            <a:r>
              <a:rPr lang="en-US" altLang="zh-CN" sz="2000" b="1" dirty="0">
                <a:latin typeface="Arial" panose="020B0604020202090204" pitchFamily="34" charset="0"/>
                <a:ea typeface="微软雅黑" charset="-122"/>
                <a:cs typeface="Arial" panose="020B0604020202090204" pitchFamily="34" charset="0"/>
              </a:rPr>
              <a:t>Tongji University</a:t>
            </a:r>
          </a:p>
          <a:p>
            <a:pPr marL="257175" indent="-257175" algn="ctr" eaLnBrk="0" hangingPunct="0">
              <a:lnSpc>
                <a:spcPct val="110000"/>
              </a:lnSpc>
              <a:spcBef>
                <a:spcPct val="20000"/>
              </a:spcBef>
              <a:buClr>
                <a:schemeClr val="accent2"/>
              </a:buClr>
            </a:pPr>
            <a:r>
              <a:rPr lang="en-US" altLang="zh-CN" sz="1600" dirty="0">
                <a:solidFill>
                  <a:schemeClr val="bg1">
                    <a:lumMod val="50000"/>
                  </a:schemeClr>
                </a:solidFill>
                <a:latin typeface="Arial" panose="020B0604020202090204" pitchFamily="34" charset="0"/>
                <a:ea typeface="微软雅黑" charset="-122"/>
                <a:cs typeface="Arial" panose="020B0604020202090204" pitchFamily="34" charset="0"/>
              </a:rPr>
              <a:t>2024.11.07</a:t>
            </a: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r="52044"/>
          <a:stretch>
            <a:fillRect/>
          </a:stretch>
        </p:blipFill>
        <p:spPr>
          <a:xfrm>
            <a:off x="6662420" y="404495"/>
            <a:ext cx="5241925" cy="8629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0" y="298128"/>
            <a:ext cx="1152000" cy="369331"/>
          </a:xfrm>
        </p:spPr>
        <p:txBody>
          <a:bodyPr>
            <a:noAutofit/>
          </a:bodyPr>
          <a:lstStyle/>
          <a:p>
            <a:r>
              <a:rPr lang="en-US" altLang="zh-CN" sz="3200" dirty="0">
                <a:latin typeface="微软雅黑" charset="-122"/>
                <a:ea typeface="微软雅黑" charset="-122"/>
              </a:rPr>
              <a:t>5</a:t>
            </a:r>
            <a:endParaRPr lang="zh-CN" altLang="en-US" sz="3200" dirty="0">
              <a:latin typeface="微软雅黑" charset="-122"/>
              <a:ea typeface="微软雅黑" charset="-122"/>
            </a:endParaRPr>
          </a:p>
        </p:txBody>
      </p:sp>
      <p:sp>
        <p:nvSpPr>
          <p:cNvPr id="8" name="标题 1">
            <a:extLst>
              <a:ext uri="{FF2B5EF4-FFF2-40B4-BE49-F238E27FC236}">
                <a16:creationId xmlns:a16="http://schemas.microsoft.com/office/drawing/2014/main" id="{1CACAA35-B30B-C0F6-63D7-7A61184BDB32}"/>
              </a:ext>
            </a:extLst>
          </p:cNvPr>
          <p:cNvSpPr txBox="1">
            <a:spLocks/>
          </p:cNvSpPr>
          <p:nvPr/>
        </p:nvSpPr>
        <p:spPr>
          <a:xfrm>
            <a:off x="1372279" y="178360"/>
            <a:ext cx="4152221" cy="492443"/>
          </a:xfrm>
          <a:prstGeom prst="rect">
            <a:avLst/>
          </a:prstGeom>
        </p:spPr>
        <p:txBody>
          <a:bodyPr vert="horz" lIns="0" tIns="0" rIns="0" bIns="0" rtlCol="0" anchor="ctr" anchorCtr="0">
            <a:spAutoFit/>
          </a:bodyPr>
          <a:lstStyle>
            <a:lvl1pPr algn="l" defTabSz="914400" rtl="0" eaLnBrk="1" latinLnBrk="0" hangingPunct="1">
              <a:lnSpc>
                <a:spcPct val="100000"/>
              </a:lnSpc>
              <a:spcBef>
                <a:spcPct val="0"/>
              </a:spcBef>
              <a:buFont typeface="Wingdings" panose="05000000000000000000" pitchFamily="2" charset="2"/>
              <a:buNone/>
              <a:defRPr sz="2400" b="1" kern="1200" cap="all" baseline="0">
                <a:solidFill>
                  <a:schemeClr val="bg1"/>
                </a:solidFill>
                <a:latin typeface="微软雅黑" charset="-122"/>
                <a:ea typeface="微软雅黑" charset="-122"/>
                <a:cs typeface="+mj-cs"/>
              </a:defRPr>
            </a:lvl1pPr>
          </a:lstStyle>
          <a:p>
            <a:r>
              <a:rPr lang="en-US" altLang="zh-CN" sz="3200" cap="none" dirty="0">
                <a:latin typeface="Times New Roman" panose="02020603050405020304" pitchFamily="18" charset="0"/>
                <a:cs typeface="Times New Roman" panose="02020603050405020304" pitchFamily="18" charset="0"/>
              </a:rPr>
              <a:t>MODELLING</a:t>
            </a:r>
            <a:endParaRPr lang="zh-CN" altLang="en-US" sz="3200" cap="none" dirty="0">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4BC3D284-CD9A-28A2-07F8-9F2696C4C5BC}"/>
              </a:ext>
            </a:extLst>
          </p:cNvPr>
          <p:cNvSpPr txBox="1"/>
          <p:nvPr/>
        </p:nvSpPr>
        <p:spPr>
          <a:xfrm>
            <a:off x="576000" y="1041840"/>
            <a:ext cx="6103088" cy="369332"/>
          </a:xfrm>
          <a:prstGeom prst="rect">
            <a:avLst/>
          </a:prstGeom>
          <a:noFill/>
        </p:spPr>
        <p:txBody>
          <a:bodyPr wrap="square">
            <a:spAutoFit/>
          </a:bodyPr>
          <a:lstStyle/>
          <a:p>
            <a:r>
              <a:rPr lang="en" altLang="zh-CN" b="1" dirty="0">
                <a:solidFill>
                  <a:srgbClr val="000000"/>
                </a:solidFill>
                <a:effectLst/>
                <a:latin typeface="Times New Roman" panose="02020603050405020304" pitchFamily="18" charset="0"/>
                <a:cs typeface="Times New Roman" panose="02020603050405020304" pitchFamily="18" charset="0"/>
              </a:rPr>
              <a:t>Trajectory Pre-processing and Weighting</a:t>
            </a:r>
            <a:endParaRPr lang="en" altLang="zh-CN" b="1"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279F35BA-4F12-0015-1DCD-1D091AD09A49}"/>
              </a:ext>
            </a:extLst>
          </p:cNvPr>
          <p:cNvPicPr>
            <a:picLocks noChangeAspect="1"/>
          </p:cNvPicPr>
          <p:nvPr/>
        </p:nvPicPr>
        <p:blipFill>
          <a:blip r:embed="rId3"/>
          <a:stretch>
            <a:fillRect/>
          </a:stretch>
        </p:blipFill>
        <p:spPr>
          <a:xfrm>
            <a:off x="2209800" y="2900550"/>
            <a:ext cx="7772400" cy="2427342"/>
          </a:xfrm>
          <a:prstGeom prst="rect">
            <a:avLst/>
          </a:prstGeom>
        </p:spPr>
      </p:pic>
      <p:sp>
        <p:nvSpPr>
          <p:cNvPr id="10" name="文本框 9">
            <a:extLst>
              <a:ext uri="{FF2B5EF4-FFF2-40B4-BE49-F238E27FC236}">
                <a16:creationId xmlns:a16="http://schemas.microsoft.com/office/drawing/2014/main" id="{7AF3DBD3-4747-6845-F40A-3E9B1B0B4060}"/>
              </a:ext>
            </a:extLst>
          </p:cNvPr>
          <p:cNvSpPr txBox="1"/>
          <p:nvPr/>
        </p:nvSpPr>
        <p:spPr>
          <a:xfrm>
            <a:off x="1707221" y="5339379"/>
            <a:ext cx="9404972" cy="923330"/>
          </a:xfrm>
          <a:prstGeom prst="rect">
            <a:avLst/>
          </a:prstGeom>
          <a:noFill/>
        </p:spPr>
        <p:txBody>
          <a:bodyPr wrap="square">
            <a:spAutoFit/>
          </a:bodyPr>
          <a:lstStyle/>
          <a:p>
            <a:r>
              <a:rPr lang="en" altLang="zh-CN" sz="1800" dirty="0">
                <a:solidFill>
                  <a:srgbClr val="000000"/>
                </a:solidFill>
                <a:effectLst/>
                <a:latin typeface="Times New Roman" panose="02020603050405020304" pitchFamily="18" charset="0"/>
                <a:cs typeface="Times New Roman" panose="02020603050405020304" pitchFamily="18" charset="0"/>
              </a:rPr>
              <a:t>Influencing factors:</a:t>
            </a:r>
          </a:p>
          <a:p>
            <a:r>
              <a:rPr lang="en" altLang="zh-CN" sz="1800" dirty="0">
                <a:solidFill>
                  <a:srgbClr val="000000"/>
                </a:solidFill>
                <a:effectLst/>
                <a:latin typeface="Times New Roman" panose="02020603050405020304" pitchFamily="18" charset="0"/>
                <a:cs typeface="Times New Roman" panose="02020603050405020304" pitchFamily="18" charset="0"/>
              </a:rPr>
              <a:t>(1) Manhattan distance from the parking space to the destination (</a:t>
            </a:r>
            <a:r>
              <a:rPr lang="en" altLang="zh-CN" sz="1800" i="1" dirty="0">
                <a:solidFill>
                  <a:srgbClr val="000000"/>
                </a:solidFill>
                <a:effectLst/>
                <a:latin typeface="Times New Roman" panose="02020603050405020304" pitchFamily="18" charset="0"/>
                <a:cs typeface="Times New Roman" panose="02020603050405020304" pitchFamily="18" charset="0"/>
              </a:rPr>
              <a:t>MD</a:t>
            </a:r>
            <a:r>
              <a:rPr lang="en" altLang="zh-CN" sz="1800" dirty="0">
                <a:solidFill>
                  <a:srgbClr val="000000"/>
                </a:solidFill>
                <a:effectLst/>
                <a:latin typeface="Times New Roman" panose="02020603050405020304" pitchFamily="18" charset="0"/>
                <a:cs typeface="Times New Roman" panose="02020603050405020304" pitchFamily="18" charset="0"/>
              </a:rPr>
              <a:t>), </a:t>
            </a:r>
          </a:p>
          <a:p>
            <a:r>
              <a:rPr lang="en" altLang="zh-CN" sz="1800" dirty="0">
                <a:solidFill>
                  <a:srgbClr val="000000"/>
                </a:solidFill>
                <a:effectLst/>
                <a:latin typeface="Times New Roman" panose="02020603050405020304" pitchFamily="18" charset="0"/>
                <a:cs typeface="Times New Roman" panose="02020603050405020304" pitchFamily="18" charset="0"/>
              </a:rPr>
              <a:t>(2) searching time (</a:t>
            </a:r>
            <a:r>
              <a:rPr lang="en" altLang="zh-CN" sz="1800" i="1" dirty="0">
                <a:solidFill>
                  <a:srgbClr val="000000"/>
                </a:solidFill>
                <a:effectLst/>
                <a:latin typeface="Times New Roman" panose="02020603050405020304" pitchFamily="18" charset="0"/>
                <a:cs typeface="Times New Roman" panose="02020603050405020304" pitchFamily="18" charset="0"/>
              </a:rPr>
              <a:t>ST</a:t>
            </a:r>
            <a:r>
              <a:rPr lang="en" altLang="zh-CN" sz="1800" dirty="0">
                <a:solidFill>
                  <a:srgbClr val="000000"/>
                </a:solidFill>
                <a:effectLst/>
                <a:latin typeface="Times New Roman" panose="02020603050405020304" pitchFamily="18" charset="0"/>
                <a:cs typeface="Times New Roman" panose="02020603050405020304" pitchFamily="18" charset="0"/>
              </a:rPr>
              <a:t>), and (3) the number of similar trajectories (</a:t>
            </a:r>
            <a:r>
              <a:rPr lang="en" altLang="zh-CN" sz="1800" i="1" dirty="0">
                <a:solidFill>
                  <a:srgbClr val="000000"/>
                </a:solidFill>
                <a:effectLst/>
                <a:latin typeface="Times New Roman" panose="02020603050405020304" pitchFamily="18" charset="0"/>
                <a:cs typeface="Times New Roman" panose="02020603050405020304" pitchFamily="18" charset="0"/>
              </a:rPr>
              <a:t>N</a:t>
            </a:r>
            <a:r>
              <a:rPr lang="en" altLang="zh-CN" sz="1800" dirty="0">
                <a:solidFill>
                  <a:srgbClr val="000000"/>
                </a:solidFill>
                <a:effectLst/>
                <a:latin typeface="Times New Roman" panose="02020603050405020304" pitchFamily="18" charset="0"/>
                <a:cs typeface="Times New Roman" panose="02020603050405020304" pitchFamily="18" charset="0"/>
              </a:rPr>
              <a:t>).</a:t>
            </a:r>
            <a:endParaRPr lang="en" altLang="zh-CN" dirty="0">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431D0393-BA4C-846D-2338-135ED7EE7A9D}"/>
              </a:ext>
            </a:extLst>
          </p:cNvPr>
          <p:cNvSpPr txBox="1"/>
          <p:nvPr/>
        </p:nvSpPr>
        <p:spPr>
          <a:xfrm>
            <a:off x="1048213" y="1464941"/>
            <a:ext cx="10095573" cy="1137427"/>
          </a:xfrm>
          <a:prstGeom prst="rect">
            <a:avLst/>
          </a:prstGeom>
          <a:noFill/>
        </p:spPr>
        <p:txBody>
          <a:bodyPr wrap="square">
            <a:spAutoFit/>
          </a:bodyPr>
          <a:lstStyle/>
          <a:p>
            <a:pPr marL="285750" indent="-285750">
              <a:lnSpc>
                <a:spcPct val="120000"/>
              </a:lnSpc>
              <a:spcAft>
                <a:spcPts val="600"/>
              </a:spcAft>
              <a:buFont typeface="Wingdings" pitchFamily="2" charset="2"/>
              <a:buChar char="l"/>
            </a:pPr>
            <a:r>
              <a:rPr lang="zh-CN" altLang="en-US" dirty="0">
                <a:latin typeface="Times New Roman" panose="02020603050405020304" pitchFamily="18" charset="0"/>
                <a:cs typeface="Times New Roman" panose="02020603050405020304" pitchFamily="18" charset="0"/>
              </a:rPr>
              <a:t>To better align the parking search model with real-life incentives and mitigate the discrepancies introduced by the virtual experiments, we conducted post-experiment interviews with the drivers. </a:t>
            </a:r>
            <a:endParaRPr lang="en-US" altLang="zh-CN" dirty="0">
              <a:latin typeface="Times New Roman" panose="02020603050405020304" pitchFamily="18" charset="0"/>
              <a:cs typeface="Times New Roman" panose="02020603050405020304" pitchFamily="18" charset="0"/>
            </a:endParaRPr>
          </a:p>
          <a:p>
            <a:pPr marL="285750" indent="-285750">
              <a:lnSpc>
                <a:spcPct val="120000"/>
              </a:lnSpc>
              <a:spcAft>
                <a:spcPts val="600"/>
              </a:spcAft>
              <a:buFont typeface="Wingdings" pitchFamily="2" charset="2"/>
              <a:buChar char="l"/>
            </a:pPr>
            <a:r>
              <a:rPr lang="zh-CN" altLang="en-US" dirty="0">
                <a:latin typeface="Times New Roman" panose="02020603050405020304" pitchFamily="18" charset="0"/>
                <a:cs typeface="Times New Roman" panose="02020603050405020304" pitchFamily="18" charset="0"/>
              </a:rPr>
              <a:t>Based on the insights gained from these interviews, we processed the experimental data accordingly. </a:t>
            </a:r>
          </a:p>
        </p:txBody>
      </p:sp>
    </p:spTree>
    <p:extLst>
      <p:ext uri="{BB962C8B-B14F-4D97-AF65-F5344CB8AC3E}">
        <p14:creationId xmlns:p14="http://schemas.microsoft.com/office/powerpoint/2010/main" val="2454960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0" y="298128"/>
            <a:ext cx="1152000" cy="369331"/>
          </a:xfrm>
        </p:spPr>
        <p:txBody>
          <a:bodyPr>
            <a:noAutofit/>
          </a:bodyPr>
          <a:lstStyle/>
          <a:p>
            <a:r>
              <a:rPr lang="en-US" altLang="zh-CN" sz="3200" dirty="0">
                <a:latin typeface="微软雅黑" charset="-122"/>
                <a:ea typeface="微软雅黑" charset="-122"/>
              </a:rPr>
              <a:t>5</a:t>
            </a:r>
            <a:endParaRPr lang="zh-CN" altLang="en-US" sz="3200" dirty="0">
              <a:latin typeface="微软雅黑" charset="-122"/>
              <a:ea typeface="微软雅黑" charset="-122"/>
            </a:endParaRPr>
          </a:p>
        </p:txBody>
      </p:sp>
      <p:pic>
        <p:nvPicPr>
          <p:cNvPr id="9" name="图片 8">
            <a:extLst>
              <a:ext uri="{FF2B5EF4-FFF2-40B4-BE49-F238E27FC236}">
                <a16:creationId xmlns:a16="http://schemas.microsoft.com/office/drawing/2014/main" id="{E92F7A36-F73B-AF1C-5A9F-C5B7B49F75B1}"/>
              </a:ext>
            </a:extLst>
          </p:cNvPr>
          <p:cNvPicPr>
            <a:picLocks noChangeAspect="1"/>
          </p:cNvPicPr>
          <p:nvPr/>
        </p:nvPicPr>
        <p:blipFill>
          <a:blip r:embed="rId3"/>
          <a:stretch>
            <a:fillRect/>
          </a:stretch>
        </p:blipFill>
        <p:spPr>
          <a:xfrm>
            <a:off x="4562945" y="1394715"/>
            <a:ext cx="3066112" cy="2037514"/>
          </a:xfrm>
          <a:prstGeom prst="rect">
            <a:avLst/>
          </a:prstGeom>
        </p:spPr>
      </p:pic>
      <p:sp>
        <p:nvSpPr>
          <p:cNvPr id="11" name="文本框 10">
            <a:extLst>
              <a:ext uri="{FF2B5EF4-FFF2-40B4-BE49-F238E27FC236}">
                <a16:creationId xmlns:a16="http://schemas.microsoft.com/office/drawing/2014/main" id="{6BC65D8F-375D-4BAB-AA2E-5C46F5869A58}"/>
              </a:ext>
            </a:extLst>
          </p:cNvPr>
          <p:cNvSpPr txBox="1"/>
          <p:nvPr/>
        </p:nvSpPr>
        <p:spPr>
          <a:xfrm>
            <a:off x="402223" y="4528331"/>
            <a:ext cx="3332756" cy="1103957"/>
          </a:xfrm>
          <a:prstGeom prst="rect">
            <a:avLst/>
          </a:prstGeom>
          <a:noFill/>
        </p:spPr>
        <p:txBody>
          <a:bodyPr wrap="square" rtlCol="0">
            <a:spAutoFit/>
          </a:bodyPr>
          <a:lstStyle/>
          <a:p>
            <a:pPr marL="285750" indent="-285750">
              <a:lnSpc>
                <a:spcPct val="125000"/>
              </a:lnSpc>
              <a:buFont typeface="Wingdings" pitchFamily="2" charset="2"/>
              <a:buChar char="l"/>
            </a:pPr>
            <a:r>
              <a:rPr lang="en" altLang="zh-CN" dirty="0">
                <a:latin typeface="Times New Roman" panose="02020603050405020304" pitchFamily="18" charset="0"/>
                <a:cs typeface="Times New Roman" panose="02020603050405020304" pitchFamily="18" charset="0"/>
              </a:rPr>
              <a:t>Construct urban road network state space</a:t>
            </a:r>
          </a:p>
          <a:p>
            <a:pPr marL="285750" indent="-285750">
              <a:lnSpc>
                <a:spcPct val="125000"/>
              </a:lnSpc>
              <a:buFont typeface="Wingdings" pitchFamily="2" charset="2"/>
              <a:buChar char="l"/>
            </a:pPr>
            <a:r>
              <a:rPr lang="en" altLang="zh-CN" dirty="0">
                <a:latin typeface="Times New Roman" panose="02020603050405020304" pitchFamily="18" charset="0"/>
                <a:cs typeface="Times New Roman" panose="02020603050405020304" pitchFamily="18" charset="0"/>
              </a:rPr>
              <a:t> Construct state</a:t>
            </a:r>
            <a:r>
              <a:rPr lang="en-US" altLang="zh-CN" dirty="0">
                <a:latin typeface="Times New Roman" panose="02020603050405020304" pitchFamily="18" charset="0"/>
                <a:cs typeface="Times New Roman" panose="02020603050405020304" pitchFamily="18" charset="0"/>
              </a:rPr>
              <a:t>-</a:t>
            </a:r>
            <a:r>
              <a:rPr lang="en" altLang="zh-CN" dirty="0">
                <a:latin typeface="Times New Roman" panose="02020603050405020304" pitchFamily="18" charset="0"/>
                <a:cs typeface="Times New Roman" panose="02020603050405020304" pitchFamily="18" charset="0"/>
              </a:rPr>
              <a:t>feature matrix</a:t>
            </a:r>
            <a:endParaRPr lang="zh-CN" altLang="en-US"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DE5C98F7-707D-85C2-7079-53D8238D35DD}"/>
              </a:ext>
            </a:extLst>
          </p:cNvPr>
          <p:cNvSpPr txBox="1"/>
          <p:nvPr/>
        </p:nvSpPr>
        <p:spPr>
          <a:xfrm>
            <a:off x="4756595" y="4528331"/>
            <a:ext cx="4430948" cy="1098570"/>
          </a:xfrm>
          <a:prstGeom prst="rect">
            <a:avLst/>
          </a:prstGeom>
          <a:noFill/>
        </p:spPr>
        <p:txBody>
          <a:bodyPr wrap="square" rtlCol="0">
            <a:spAutoFit/>
          </a:bodyPr>
          <a:lstStyle/>
          <a:p>
            <a:pPr marL="285750" indent="-285750">
              <a:lnSpc>
                <a:spcPct val="125000"/>
              </a:lnSpc>
              <a:buFont typeface="Wingdings" pitchFamily="2" charset="2"/>
              <a:buChar char="l"/>
            </a:pPr>
            <a:r>
              <a:rPr lang="en" altLang="zh-CN" dirty="0">
                <a:latin typeface="Times New Roman" panose="02020603050405020304" pitchFamily="18" charset="0"/>
                <a:cs typeface="Times New Roman" panose="02020603050405020304" pitchFamily="18" charset="0"/>
              </a:rPr>
              <a:t>Process simulation data</a:t>
            </a:r>
          </a:p>
          <a:p>
            <a:pPr marL="285750" indent="-285750">
              <a:lnSpc>
                <a:spcPct val="125000"/>
              </a:lnSpc>
              <a:buFont typeface="Wingdings" pitchFamily="2" charset="2"/>
              <a:buChar char="l"/>
            </a:pPr>
            <a:r>
              <a:rPr lang="en" altLang="zh-CN" dirty="0">
                <a:latin typeface="Times New Roman" panose="02020603050405020304" pitchFamily="18" charset="0"/>
                <a:cs typeface="Times New Roman" panose="02020603050405020304" pitchFamily="18" charset="0"/>
              </a:rPr>
              <a:t>Build expert trajectory set</a:t>
            </a:r>
          </a:p>
          <a:p>
            <a:pPr marL="285750" indent="-285750">
              <a:lnSpc>
                <a:spcPct val="125000"/>
              </a:lnSpc>
              <a:buFont typeface="Wingdings" pitchFamily="2" charset="2"/>
              <a:buChar char="l"/>
            </a:pPr>
            <a:r>
              <a:rPr lang="en" altLang="zh-CN" dirty="0">
                <a:latin typeface="Times New Roman" panose="02020603050405020304" pitchFamily="18" charset="0"/>
                <a:cs typeface="Times New Roman" panose="02020603050405020304" pitchFamily="18" charset="0"/>
              </a:rPr>
              <a:t>Divide into training and test sets</a:t>
            </a:r>
            <a:endParaRPr lang="zh-CN" altLang="en-US"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9B523270-FB89-81C1-7584-6B55F9E9FFD3}"/>
              </a:ext>
            </a:extLst>
          </p:cNvPr>
          <p:cNvSpPr txBox="1"/>
          <p:nvPr/>
        </p:nvSpPr>
        <p:spPr>
          <a:xfrm>
            <a:off x="8390193" y="4528972"/>
            <a:ext cx="3682739" cy="1098570"/>
          </a:xfrm>
          <a:prstGeom prst="rect">
            <a:avLst/>
          </a:prstGeom>
          <a:noFill/>
        </p:spPr>
        <p:txBody>
          <a:bodyPr wrap="square" rtlCol="0">
            <a:spAutoFit/>
          </a:bodyPr>
          <a:lstStyle/>
          <a:p>
            <a:pPr marL="285750" indent="-285750">
              <a:lnSpc>
                <a:spcPct val="125000"/>
              </a:lnSpc>
              <a:buFont typeface="Wingdings" pitchFamily="2" charset="2"/>
              <a:buChar char="l"/>
            </a:pPr>
            <a:r>
              <a:rPr lang="en" altLang="zh-CN" dirty="0">
                <a:latin typeface="Times New Roman" panose="02020603050405020304" pitchFamily="18" charset="0"/>
                <a:cs typeface="Times New Roman" panose="02020603050405020304" pitchFamily="18" charset="0"/>
              </a:rPr>
              <a:t>Build neural network based on MDP state features</a:t>
            </a:r>
          </a:p>
          <a:p>
            <a:pPr marL="285750" indent="-285750">
              <a:lnSpc>
                <a:spcPct val="125000"/>
              </a:lnSpc>
              <a:buFont typeface="Wingdings" pitchFamily="2" charset="2"/>
              <a:buChar char="l"/>
            </a:pPr>
            <a:r>
              <a:rPr lang="en" altLang="zh-CN" dirty="0">
                <a:latin typeface="Times New Roman" panose="02020603050405020304" pitchFamily="18" charset="0"/>
                <a:cs typeface="Times New Roman" panose="02020603050405020304" pitchFamily="18" charset="0"/>
              </a:rPr>
              <a:t>Approximate feedback function</a:t>
            </a:r>
            <a:endParaRPr lang="zh-CN" altLang="en-US"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CA3845A2-42BF-2D62-75E6-D35CE4134A75}"/>
              </a:ext>
            </a:extLst>
          </p:cNvPr>
          <p:cNvSpPr txBox="1"/>
          <p:nvPr/>
        </p:nvSpPr>
        <p:spPr>
          <a:xfrm>
            <a:off x="611292" y="3988043"/>
            <a:ext cx="2570234" cy="400110"/>
          </a:xfrm>
          <a:prstGeom prst="rect">
            <a:avLst/>
          </a:prstGeom>
          <a:noFill/>
        </p:spPr>
        <p:txBody>
          <a:bodyPr wrap="square" rtlCol="0">
            <a:spAutoFit/>
          </a:bodyPr>
          <a:lstStyle>
            <a:defPPr>
              <a:defRPr lang="zh-CN"/>
            </a:defPPr>
            <a:lvl1pPr algn="ctr">
              <a:defRPr sz="2000" b="1">
                <a:solidFill>
                  <a:schemeClr val="accent1"/>
                </a:solidFill>
                <a:latin typeface="Times New Roman" panose="02020603050405020304" pitchFamily="18" charset="0"/>
                <a:cs typeface="Times New Roman" panose="02020603050405020304" pitchFamily="18" charset="0"/>
              </a:defRPr>
            </a:lvl1pPr>
          </a:lstStyle>
          <a:p>
            <a:r>
              <a:rPr lang="en" altLang="zh-CN" dirty="0"/>
              <a:t>Feature matrix</a:t>
            </a:r>
            <a:endParaRPr lang="zh-CN" altLang="en-US" dirty="0"/>
          </a:p>
        </p:txBody>
      </p:sp>
      <p:sp>
        <p:nvSpPr>
          <p:cNvPr id="16" name="文本框 15">
            <a:extLst>
              <a:ext uri="{FF2B5EF4-FFF2-40B4-BE49-F238E27FC236}">
                <a16:creationId xmlns:a16="http://schemas.microsoft.com/office/drawing/2014/main" id="{5C9B41CB-1134-BDB7-E3F4-637438E93BDF}"/>
              </a:ext>
            </a:extLst>
          </p:cNvPr>
          <p:cNvSpPr txBox="1"/>
          <p:nvPr/>
        </p:nvSpPr>
        <p:spPr>
          <a:xfrm>
            <a:off x="4579937" y="3989722"/>
            <a:ext cx="2570234" cy="400110"/>
          </a:xfrm>
          <a:prstGeom prst="rect">
            <a:avLst/>
          </a:prstGeom>
          <a:noFill/>
        </p:spPr>
        <p:txBody>
          <a:bodyPr wrap="square" rtlCol="0">
            <a:spAutoFit/>
          </a:bodyPr>
          <a:lstStyle/>
          <a:p>
            <a:pPr algn="ctr"/>
            <a:r>
              <a:rPr lang="en-US" altLang="zh-CN" sz="2000" b="1" dirty="0">
                <a:solidFill>
                  <a:schemeClr val="accent1"/>
                </a:solidFill>
                <a:latin typeface="Times New Roman" panose="02020603050405020304" pitchFamily="18" charset="0"/>
                <a:cs typeface="Times New Roman" panose="02020603050405020304" pitchFamily="18" charset="0"/>
              </a:rPr>
              <a:t>Trajectory data</a:t>
            </a:r>
            <a:endParaRPr lang="zh-CN" altLang="en-US" sz="2000" b="1" dirty="0">
              <a:solidFill>
                <a:schemeClr val="accent1"/>
              </a:solidFill>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DDF11016-E575-E725-763D-5418AE78AA88}"/>
              </a:ext>
            </a:extLst>
          </p:cNvPr>
          <p:cNvSpPr txBox="1"/>
          <p:nvPr/>
        </p:nvSpPr>
        <p:spPr>
          <a:xfrm>
            <a:off x="8351633" y="3835834"/>
            <a:ext cx="3073106" cy="707886"/>
          </a:xfrm>
          <a:prstGeom prst="rect">
            <a:avLst/>
          </a:prstGeom>
          <a:noFill/>
        </p:spPr>
        <p:txBody>
          <a:bodyPr wrap="square" rtlCol="0">
            <a:spAutoFit/>
          </a:bodyPr>
          <a:lstStyle/>
          <a:p>
            <a:pPr algn="ctr"/>
            <a:r>
              <a:rPr lang="en-US" altLang="zh-CN" sz="2000" b="1" dirty="0">
                <a:solidFill>
                  <a:schemeClr val="accent1"/>
                </a:solidFill>
                <a:latin typeface="Times New Roman" panose="02020603050405020304" pitchFamily="18" charset="0"/>
                <a:cs typeface="Times New Roman" panose="02020603050405020304" pitchFamily="18" charset="0"/>
              </a:rPr>
              <a:t>Deep</a:t>
            </a:r>
            <a:r>
              <a:rPr lang="zh-CN" altLang="en-US" sz="2000" b="1" dirty="0">
                <a:solidFill>
                  <a:schemeClr val="accent1"/>
                </a:solidFill>
                <a:latin typeface="Times New Roman" panose="02020603050405020304" pitchFamily="18" charset="0"/>
                <a:cs typeface="Times New Roman" panose="02020603050405020304" pitchFamily="18" charset="0"/>
              </a:rPr>
              <a:t> </a:t>
            </a:r>
            <a:r>
              <a:rPr lang="en-US" altLang="zh-CN" sz="2000" b="1" dirty="0">
                <a:solidFill>
                  <a:schemeClr val="accent1"/>
                </a:solidFill>
                <a:latin typeface="Times New Roman" panose="02020603050405020304" pitchFamily="18" charset="0"/>
                <a:cs typeface="Times New Roman" panose="02020603050405020304" pitchFamily="18" charset="0"/>
              </a:rPr>
              <a:t>inverse reinforcement learning</a:t>
            </a:r>
            <a:endParaRPr lang="zh-CN" altLang="en-US" sz="2000" b="1" dirty="0">
              <a:solidFill>
                <a:schemeClr val="accent1"/>
              </a:solidFill>
              <a:latin typeface="Times New Roman" panose="02020603050405020304" pitchFamily="18" charset="0"/>
              <a:cs typeface="Times New Roman" panose="02020603050405020304" pitchFamily="18" charset="0"/>
            </a:endParaRPr>
          </a:p>
        </p:txBody>
      </p:sp>
      <p:pic>
        <p:nvPicPr>
          <p:cNvPr id="18" name="Picture 4" descr="图神经网络（Graph Neural Networks，GNN）综述">
            <a:extLst>
              <a:ext uri="{FF2B5EF4-FFF2-40B4-BE49-F238E27FC236}">
                <a16:creationId xmlns:a16="http://schemas.microsoft.com/office/drawing/2014/main" id="{6E798236-2B4A-9D16-5B82-91A200601B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83" y="1394715"/>
            <a:ext cx="3621637" cy="2025484"/>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18">
            <a:extLst>
              <a:ext uri="{FF2B5EF4-FFF2-40B4-BE49-F238E27FC236}">
                <a16:creationId xmlns:a16="http://schemas.microsoft.com/office/drawing/2014/main" id="{7CA20F42-A1E7-EB2C-D051-780BE109B245}"/>
              </a:ext>
            </a:extLst>
          </p:cNvPr>
          <p:cNvPicPr>
            <a:picLocks noChangeAspect="1"/>
          </p:cNvPicPr>
          <p:nvPr/>
        </p:nvPicPr>
        <p:blipFill>
          <a:blip r:embed="rId5"/>
          <a:stretch>
            <a:fillRect/>
          </a:stretch>
        </p:blipFill>
        <p:spPr>
          <a:xfrm>
            <a:off x="8184582" y="1394715"/>
            <a:ext cx="3036956" cy="2123344"/>
          </a:xfrm>
          <a:prstGeom prst="rect">
            <a:avLst/>
          </a:prstGeom>
        </p:spPr>
      </p:pic>
      <p:grpSp>
        <p:nvGrpSpPr>
          <p:cNvPr id="20" name="组合 19">
            <a:extLst>
              <a:ext uri="{FF2B5EF4-FFF2-40B4-BE49-F238E27FC236}">
                <a16:creationId xmlns:a16="http://schemas.microsoft.com/office/drawing/2014/main" id="{21E0017B-4ACF-EFEF-A15B-E6B07A877236}"/>
              </a:ext>
            </a:extLst>
          </p:cNvPr>
          <p:cNvGrpSpPr/>
          <p:nvPr/>
        </p:nvGrpSpPr>
        <p:grpSpPr>
          <a:xfrm>
            <a:off x="322659" y="3847864"/>
            <a:ext cx="11546680" cy="1982470"/>
            <a:chOff x="1009" y="4174"/>
            <a:chExt cx="17815" cy="3122"/>
          </a:xfrm>
        </p:grpSpPr>
        <p:sp>
          <p:nvSpPr>
            <p:cNvPr id="21" name="圆角矩形 38">
              <a:extLst>
                <a:ext uri="{FF2B5EF4-FFF2-40B4-BE49-F238E27FC236}">
                  <a16:creationId xmlns:a16="http://schemas.microsoft.com/office/drawing/2014/main" id="{4065F8DF-FDAD-9811-F495-28769786098B}"/>
                </a:ext>
              </a:extLst>
            </p:cNvPr>
            <p:cNvSpPr/>
            <p:nvPr/>
          </p:nvSpPr>
          <p:spPr>
            <a:xfrm>
              <a:off x="1009" y="4174"/>
              <a:ext cx="17815" cy="3122"/>
            </a:xfrm>
            <a:prstGeom prst="roundRect">
              <a:avLst>
                <a:gd name="adj" fmla="val 10136"/>
              </a:avLst>
            </a:prstGeom>
            <a:noFill/>
            <a:ln w="1905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charset="-122"/>
                <a:ea typeface="微软雅黑" panose="020B0503020204020204" charset="-122"/>
              </a:endParaRPr>
            </a:p>
          </p:txBody>
        </p:sp>
        <p:sp>
          <p:nvSpPr>
            <p:cNvPr id="22" name="右箭头 61">
              <a:extLst>
                <a:ext uri="{FF2B5EF4-FFF2-40B4-BE49-F238E27FC236}">
                  <a16:creationId xmlns:a16="http://schemas.microsoft.com/office/drawing/2014/main" id="{C8E71DCF-ECC8-5A10-A62B-E3CBEFB3764C}"/>
                </a:ext>
              </a:extLst>
            </p:cNvPr>
            <p:cNvSpPr/>
            <p:nvPr/>
          </p:nvSpPr>
          <p:spPr bwMode="auto">
            <a:xfrm>
              <a:off x="6534" y="5346"/>
              <a:ext cx="847" cy="523"/>
            </a:xfrm>
            <a:prstGeom prst="rightArrow">
              <a:avLst/>
            </a:prstGeom>
            <a:solidFill>
              <a:srgbClr val="0070C0"/>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微软雅黑" panose="020B0503020204020204" charset="-122"/>
                <a:ea typeface="微软雅黑" panose="020B0503020204020204" charset="-122"/>
              </a:endParaRPr>
            </a:p>
          </p:txBody>
        </p:sp>
      </p:grpSp>
      <p:sp>
        <p:nvSpPr>
          <p:cNvPr id="23" name="右箭头 61">
            <a:extLst>
              <a:ext uri="{FF2B5EF4-FFF2-40B4-BE49-F238E27FC236}">
                <a16:creationId xmlns:a16="http://schemas.microsoft.com/office/drawing/2014/main" id="{C0E93A53-6508-D66E-CC50-7FE54F391015}"/>
              </a:ext>
            </a:extLst>
          </p:cNvPr>
          <p:cNvSpPr/>
          <p:nvPr/>
        </p:nvSpPr>
        <p:spPr bwMode="auto">
          <a:xfrm>
            <a:off x="7775335" y="4592084"/>
            <a:ext cx="548978" cy="332105"/>
          </a:xfrm>
          <a:prstGeom prst="rightArrow">
            <a:avLst/>
          </a:prstGeom>
          <a:solidFill>
            <a:srgbClr val="0070C0"/>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微软雅黑" panose="020B0503020204020204" charset="-122"/>
              <a:ea typeface="微软雅黑" panose="020B0503020204020204" charset="-122"/>
            </a:endParaRPr>
          </a:p>
        </p:txBody>
      </p:sp>
      <p:sp>
        <p:nvSpPr>
          <p:cNvPr id="8" name="标题 1">
            <a:extLst>
              <a:ext uri="{FF2B5EF4-FFF2-40B4-BE49-F238E27FC236}">
                <a16:creationId xmlns:a16="http://schemas.microsoft.com/office/drawing/2014/main" id="{1CACAA35-B30B-C0F6-63D7-7A61184BDB32}"/>
              </a:ext>
            </a:extLst>
          </p:cNvPr>
          <p:cNvSpPr txBox="1">
            <a:spLocks/>
          </p:cNvSpPr>
          <p:nvPr/>
        </p:nvSpPr>
        <p:spPr>
          <a:xfrm>
            <a:off x="1372279" y="178360"/>
            <a:ext cx="4152221" cy="492443"/>
          </a:xfrm>
          <a:prstGeom prst="rect">
            <a:avLst/>
          </a:prstGeom>
        </p:spPr>
        <p:txBody>
          <a:bodyPr vert="horz" lIns="0" tIns="0" rIns="0" bIns="0" rtlCol="0" anchor="ctr" anchorCtr="0">
            <a:spAutoFit/>
          </a:bodyPr>
          <a:lstStyle>
            <a:lvl1pPr algn="l" defTabSz="914400" rtl="0" eaLnBrk="1" latinLnBrk="0" hangingPunct="1">
              <a:lnSpc>
                <a:spcPct val="100000"/>
              </a:lnSpc>
              <a:spcBef>
                <a:spcPct val="0"/>
              </a:spcBef>
              <a:buFont typeface="Wingdings" panose="05000000000000000000" pitchFamily="2" charset="2"/>
              <a:buNone/>
              <a:defRPr sz="2400" b="1" kern="1200" cap="all" baseline="0">
                <a:solidFill>
                  <a:schemeClr val="bg1"/>
                </a:solidFill>
                <a:latin typeface="微软雅黑" charset="-122"/>
                <a:ea typeface="微软雅黑" charset="-122"/>
                <a:cs typeface="+mj-cs"/>
              </a:defRPr>
            </a:lvl1pPr>
          </a:lstStyle>
          <a:p>
            <a:r>
              <a:rPr lang="en-US" altLang="zh-CN" sz="3200" cap="none" dirty="0">
                <a:latin typeface="Times New Roman" panose="02020603050405020304" pitchFamily="18" charset="0"/>
                <a:cs typeface="Times New Roman" panose="02020603050405020304" pitchFamily="18" charset="0"/>
              </a:rPr>
              <a:t>MODELLING</a:t>
            </a:r>
            <a:endParaRPr lang="zh-CN" altLang="en-US" sz="3200" cap="none"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090CFA9F-5796-B20C-11AF-9D8CC8FF2AC0}"/>
              </a:ext>
            </a:extLst>
          </p:cNvPr>
          <p:cNvSpPr/>
          <p:nvPr/>
        </p:nvSpPr>
        <p:spPr>
          <a:xfrm>
            <a:off x="5472435" y="1560521"/>
            <a:ext cx="2064346" cy="209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solidFill>
                  <a:schemeClr val="tx1"/>
                </a:solidFill>
                <a:latin typeface="Arial" panose="020B0604020202020204" pitchFamily="34" charset="0"/>
                <a:cs typeface="Arial" panose="020B0604020202020204" pitchFamily="34" charset="0"/>
              </a:rPr>
              <a:t>Action: Parking</a:t>
            </a:r>
            <a:endParaRPr kumimoji="1" lang="zh-CN" altLang="en-US" sz="1200" dirty="0">
              <a:solidFill>
                <a:schemeClr val="tx1"/>
              </a:solidFill>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90557A06-AE40-C951-ECF4-4D204ABCA8BB}"/>
              </a:ext>
            </a:extLst>
          </p:cNvPr>
          <p:cNvSpPr/>
          <p:nvPr/>
        </p:nvSpPr>
        <p:spPr>
          <a:xfrm>
            <a:off x="4526795" y="3094482"/>
            <a:ext cx="2577344" cy="276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solidFill>
                  <a:schemeClr val="tx1"/>
                </a:solidFill>
                <a:latin typeface="Arial" panose="020B0604020202020204" pitchFamily="34" charset="0"/>
                <a:cs typeface="Arial" panose="020B0604020202020204" pitchFamily="34" charset="0"/>
              </a:rPr>
              <a:t>Action: </a:t>
            </a:r>
            <a:r>
              <a:rPr lang="en" altLang="zh-CN" sz="1200" dirty="0">
                <a:solidFill>
                  <a:schemeClr val="tx1"/>
                </a:solidFill>
                <a:latin typeface="Arial" panose="020B0604020202020204" pitchFamily="34" charset="0"/>
                <a:cs typeface="Arial" panose="020B0604020202020204" pitchFamily="34" charset="0"/>
              </a:rPr>
              <a:t>Go straight, Turn left, Turn right, Make a U-turn</a:t>
            </a:r>
            <a:endParaRPr kumimoji="1" lang="zh-CN" altLang="en-US" sz="1200" dirty="0">
              <a:solidFill>
                <a:schemeClr val="tx1"/>
              </a:solidFill>
              <a:latin typeface="Arial" panose="020B0604020202020204" pitchFamily="34" charset="0"/>
              <a:cs typeface="Arial" panose="020B0604020202020204" pitchFamily="34" charset="0"/>
            </a:endParaRPr>
          </a:p>
        </p:txBody>
      </p:sp>
      <p:sp>
        <p:nvSpPr>
          <p:cNvPr id="26" name="矩形 25">
            <a:extLst>
              <a:ext uri="{FF2B5EF4-FFF2-40B4-BE49-F238E27FC236}">
                <a16:creationId xmlns:a16="http://schemas.microsoft.com/office/drawing/2014/main" id="{CE42B53D-274A-D475-935C-B14E83809E98}"/>
              </a:ext>
            </a:extLst>
          </p:cNvPr>
          <p:cNvSpPr/>
          <p:nvPr/>
        </p:nvSpPr>
        <p:spPr>
          <a:xfrm>
            <a:off x="4948626" y="2407457"/>
            <a:ext cx="689448" cy="276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solidFill>
                  <a:schemeClr val="tx1"/>
                </a:solidFill>
                <a:latin typeface="Arial" panose="020B0604020202020204" pitchFamily="34" charset="0"/>
                <a:cs typeface="Arial" panose="020B0604020202020204" pitchFamily="34" charset="0"/>
              </a:rPr>
              <a:t>State 1 </a:t>
            </a:r>
            <a:endParaRPr kumimoji="1" lang="zh-CN" altLang="en-US" sz="1200" dirty="0">
              <a:solidFill>
                <a:schemeClr val="tx1"/>
              </a:solidFill>
              <a:latin typeface="Arial" panose="020B0604020202020204" pitchFamily="34" charset="0"/>
              <a:cs typeface="Arial" panose="020B0604020202020204" pitchFamily="34" charset="0"/>
            </a:endParaRPr>
          </a:p>
        </p:txBody>
      </p:sp>
      <p:sp>
        <p:nvSpPr>
          <p:cNvPr id="27" name="矩形 26">
            <a:extLst>
              <a:ext uri="{FF2B5EF4-FFF2-40B4-BE49-F238E27FC236}">
                <a16:creationId xmlns:a16="http://schemas.microsoft.com/office/drawing/2014/main" id="{86C2212E-6DD9-B7C7-4F5A-1AC9ECFE25C6}"/>
              </a:ext>
            </a:extLst>
          </p:cNvPr>
          <p:cNvSpPr/>
          <p:nvPr/>
        </p:nvSpPr>
        <p:spPr>
          <a:xfrm>
            <a:off x="5638074" y="2407457"/>
            <a:ext cx="743877" cy="276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solidFill>
                  <a:schemeClr val="tx1"/>
                </a:solidFill>
                <a:latin typeface="Arial" panose="020B0604020202020204" pitchFamily="34" charset="0"/>
                <a:cs typeface="Arial" panose="020B0604020202020204" pitchFamily="34" charset="0"/>
              </a:rPr>
              <a:t>State 2 </a:t>
            </a:r>
            <a:endParaRPr kumimoji="1" lang="zh-CN" altLang="en-US" sz="1200" dirty="0">
              <a:solidFill>
                <a:schemeClr val="tx1"/>
              </a:solidFill>
              <a:latin typeface="Arial" panose="020B0604020202020204" pitchFamily="34" charset="0"/>
              <a:cs typeface="Arial" panose="020B0604020202020204" pitchFamily="34" charset="0"/>
            </a:endParaRPr>
          </a:p>
        </p:txBody>
      </p:sp>
      <p:sp>
        <p:nvSpPr>
          <p:cNvPr id="28" name="矩形 27">
            <a:extLst>
              <a:ext uri="{FF2B5EF4-FFF2-40B4-BE49-F238E27FC236}">
                <a16:creationId xmlns:a16="http://schemas.microsoft.com/office/drawing/2014/main" id="{9F3B3451-6BDF-2CB0-A6A0-F723A81A1392}"/>
              </a:ext>
            </a:extLst>
          </p:cNvPr>
          <p:cNvSpPr/>
          <p:nvPr/>
        </p:nvSpPr>
        <p:spPr>
          <a:xfrm>
            <a:off x="7031457" y="2407457"/>
            <a:ext cx="743878" cy="276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solidFill>
                  <a:schemeClr val="tx1"/>
                </a:solidFill>
                <a:latin typeface="Arial" panose="020B0604020202020204" pitchFamily="34" charset="0"/>
                <a:cs typeface="Arial" panose="020B0604020202020204" pitchFamily="34" charset="0"/>
              </a:rPr>
              <a:t>State n </a:t>
            </a:r>
            <a:endParaRPr kumimoji="1" lang="zh-CN" alt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6580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70025" y="175260"/>
            <a:ext cx="9251950" cy="492125"/>
          </a:xfrm>
        </p:spPr>
        <p:txBody>
          <a:bodyPr wrap="square"/>
          <a:lstStyle/>
          <a:p>
            <a:r>
              <a:rPr lang="zh-CN" altLang="en-US" sz="3200" dirty="0">
                <a:latin typeface="Times New Roman Bold" panose="02020603050405020304" charset="0"/>
                <a:cs typeface="Times New Roman Bold" panose="02020603050405020304" charset="0"/>
              </a:rPr>
              <a:t>Research </a:t>
            </a:r>
            <a:r>
              <a:rPr lang="en-US" altLang="zh-CN" sz="3200" dirty="0">
                <a:latin typeface="Times New Roman Bold" panose="02020603050405020304" charset="0"/>
                <a:cs typeface="Times New Roman Bold" panose="02020603050405020304" charset="0"/>
              </a:rPr>
              <a:t>results</a:t>
            </a:r>
            <a:r>
              <a:rPr lang="zh-CN" altLang="en-US" sz="3200" dirty="0">
                <a:latin typeface="Times New Roman Bold" panose="02020603050405020304" charset="0"/>
                <a:cs typeface="Times New Roman Bold" panose="02020603050405020304" charset="0"/>
              </a:rPr>
              <a:t> </a:t>
            </a:r>
          </a:p>
        </p:txBody>
      </p:sp>
      <p:sp>
        <p:nvSpPr>
          <p:cNvPr id="3" name="文本占位符 2"/>
          <p:cNvSpPr>
            <a:spLocks noGrp="1"/>
          </p:cNvSpPr>
          <p:nvPr>
            <p:ph type="body" sz="quarter" idx="10"/>
          </p:nvPr>
        </p:nvSpPr>
        <p:spPr>
          <a:xfrm>
            <a:off x="0" y="298128"/>
            <a:ext cx="1152000" cy="369331"/>
          </a:xfrm>
        </p:spPr>
        <p:txBody>
          <a:bodyPr>
            <a:noAutofit/>
          </a:bodyPr>
          <a:lstStyle/>
          <a:p>
            <a:r>
              <a:rPr lang="en-US" altLang="zh-CN" sz="3600" dirty="0">
                <a:latin typeface="微软雅黑" charset="-122"/>
                <a:ea typeface="微软雅黑" charset="-122"/>
              </a:rPr>
              <a:t>6</a:t>
            </a:r>
          </a:p>
        </p:txBody>
      </p:sp>
      <p:pic>
        <p:nvPicPr>
          <p:cNvPr id="8" name="图片 7"/>
          <p:cNvPicPr>
            <a:picLocks noChangeAspect="1"/>
          </p:cNvPicPr>
          <p:nvPr/>
        </p:nvPicPr>
        <p:blipFill>
          <a:blip r:embed="rId3"/>
          <a:stretch>
            <a:fillRect/>
          </a:stretch>
        </p:blipFill>
        <p:spPr>
          <a:xfrm>
            <a:off x="6291777" y="1968078"/>
            <a:ext cx="5040000" cy="1881729"/>
          </a:xfrm>
          <a:prstGeom prst="rect">
            <a:avLst/>
          </a:prstGeom>
        </p:spPr>
      </p:pic>
      <p:pic>
        <p:nvPicPr>
          <p:cNvPr id="13" name="图片 12"/>
          <p:cNvPicPr>
            <a:picLocks noChangeAspect="1"/>
          </p:cNvPicPr>
          <p:nvPr/>
        </p:nvPicPr>
        <p:blipFill>
          <a:blip r:embed="rId4"/>
          <a:stretch>
            <a:fillRect/>
          </a:stretch>
        </p:blipFill>
        <p:spPr>
          <a:xfrm>
            <a:off x="6291777" y="4569534"/>
            <a:ext cx="5040000" cy="1161784"/>
          </a:xfrm>
          <a:prstGeom prst="rect">
            <a:avLst/>
          </a:prstGeom>
        </p:spPr>
      </p:pic>
      <p:sp>
        <p:nvSpPr>
          <p:cNvPr id="16" name="文本框 15"/>
          <p:cNvSpPr txBox="1"/>
          <p:nvPr/>
        </p:nvSpPr>
        <p:spPr>
          <a:xfrm>
            <a:off x="819642" y="1215653"/>
            <a:ext cx="5362867" cy="492125"/>
          </a:xfrm>
          <a:prstGeom prst="rect">
            <a:avLst/>
          </a:prstGeom>
          <a:noFill/>
        </p:spPr>
        <p:txBody>
          <a:bodyPr wrap="square" rtlCol="0" anchor="t">
            <a:noAutofit/>
          </a:bodyPr>
          <a:lstStyle/>
          <a:p>
            <a:pPr algn="ctr"/>
            <a:r>
              <a:rPr lang="zh-CN" altLang="en-US" b="1" dirty="0">
                <a:latin typeface="Times New Roman Regular" panose="02020603050405020304" charset="0"/>
                <a:cs typeface="Times New Roman Regular" panose="02020603050405020304" charset="0"/>
              </a:rPr>
              <a:t>Comparison of model learning performance</a:t>
            </a:r>
            <a:endParaRPr lang="en-US" altLang="zh-CN" b="1" dirty="0">
              <a:latin typeface="Times New Roman Regular" panose="02020603050405020304" charset="0"/>
              <a:cs typeface="Times New Roman Regular" panose="02020603050405020304" charset="0"/>
            </a:endParaRPr>
          </a:p>
        </p:txBody>
      </p:sp>
      <p:sp>
        <p:nvSpPr>
          <p:cNvPr id="22" name="文本框 21"/>
          <p:cNvSpPr txBox="1"/>
          <p:nvPr/>
        </p:nvSpPr>
        <p:spPr>
          <a:xfrm>
            <a:off x="6372532" y="3798764"/>
            <a:ext cx="4848116" cy="523220"/>
          </a:xfrm>
          <a:prstGeom prst="rect">
            <a:avLst/>
          </a:prstGeom>
          <a:noFill/>
        </p:spPr>
        <p:txBody>
          <a:bodyPr wrap="square" rtlCol="0" anchor="t">
            <a:spAutoFit/>
          </a:bodyPr>
          <a:lstStyle/>
          <a:p>
            <a:pPr algn="ctr"/>
            <a:r>
              <a:rPr lang="zh-CN" altLang="en-US" sz="1400" dirty="0">
                <a:latin typeface="Times New Roman Regular" panose="02020603050405020304" charset="0"/>
                <a:cs typeface="Times New Roman Regular" panose="02020603050405020304" charset="0"/>
                <a:sym typeface="+mn-ea"/>
              </a:rPr>
              <a:t>(</a:t>
            </a:r>
            <a:r>
              <a:rPr lang="en-US" altLang="zh-CN" sz="1400" dirty="0">
                <a:latin typeface="Times New Roman Regular" panose="02020603050405020304" charset="0"/>
                <a:cs typeface="Times New Roman Regular" panose="02020603050405020304" charset="0"/>
                <a:sym typeface="+mn-ea"/>
              </a:rPr>
              <a:t>a</a:t>
            </a:r>
            <a:r>
              <a:rPr lang="zh-CN" altLang="en-US" sz="1400" dirty="0">
                <a:latin typeface="Times New Roman Regular" panose="02020603050405020304" charset="0"/>
                <a:cs typeface="Times New Roman Regular" panose="02020603050405020304" charset="0"/>
                <a:sym typeface="+mn-ea"/>
              </a:rPr>
              <a:t>) feedback function value matrix for fixed walking distance feature with parking occupancy rate and traffic flow volume</a:t>
            </a:r>
          </a:p>
        </p:txBody>
      </p:sp>
      <p:sp>
        <p:nvSpPr>
          <p:cNvPr id="23" name="文本框 22"/>
          <p:cNvSpPr txBox="1"/>
          <p:nvPr/>
        </p:nvSpPr>
        <p:spPr>
          <a:xfrm>
            <a:off x="6716169" y="5784887"/>
            <a:ext cx="4397060" cy="523220"/>
          </a:xfrm>
          <a:prstGeom prst="rect">
            <a:avLst/>
          </a:prstGeom>
          <a:noFill/>
        </p:spPr>
        <p:txBody>
          <a:bodyPr wrap="square" rtlCol="0" anchor="t">
            <a:spAutoFit/>
          </a:bodyPr>
          <a:lstStyle/>
          <a:p>
            <a:pPr algn="ctr"/>
            <a:r>
              <a:rPr lang="zh-CN" altLang="en-US" sz="1400" dirty="0">
                <a:latin typeface="Times New Roman Regular" panose="02020603050405020304" charset="0"/>
                <a:cs typeface="Times New Roman Regular" panose="02020603050405020304" charset="0"/>
                <a:sym typeface="+mn-ea"/>
              </a:rPr>
              <a:t> (</a:t>
            </a:r>
            <a:r>
              <a:rPr lang="en-US" altLang="zh-CN" sz="1400" dirty="0">
                <a:latin typeface="Times New Roman Regular" panose="02020603050405020304" charset="0"/>
                <a:cs typeface="Times New Roman Regular" panose="02020603050405020304" charset="0"/>
                <a:sym typeface="+mn-ea"/>
              </a:rPr>
              <a:t>b</a:t>
            </a:r>
            <a:r>
              <a:rPr lang="zh-CN" altLang="en-US" sz="1400" dirty="0">
                <a:latin typeface="Times New Roman Regular" panose="02020603050405020304" charset="0"/>
                <a:cs typeface="Times New Roman Regular" panose="02020603050405020304" charset="0"/>
                <a:sym typeface="+mn-ea"/>
              </a:rPr>
              <a:t>) feedback function value matrix for fixed traffic flow feature with walking distance and parking occupancy rate</a:t>
            </a:r>
          </a:p>
        </p:txBody>
      </p:sp>
      <p:pic>
        <p:nvPicPr>
          <p:cNvPr id="6" name="图片 5">
            <a:extLst>
              <a:ext uri="{FF2B5EF4-FFF2-40B4-BE49-F238E27FC236}">
                <a16:creationId xmlns:a16="http://schemas.microsoft.com/office/drawing/2014/main" id="{1E6C5F46-662A-9ABC-32F0-D78906635D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863" y="4077495"/>
            <a:ext cx="5040000" cy="1666370"/>
          </a:xfrm>
          <a:prstGeom prst="rect">
            <a:avLst/>
          </a:prstGeom>
        </p:spPr>
      </p:pic>
      <p:sp>
        <p:nvSpPr>
          <p:cNvPr id="7" name="文本框 6">
            <a:extLst>
              <a:ext uri="{FF2B5EF4-FFF2-40B4-BE49-F238E27FC236}">
                <a16:creationId xmlns:a16="http://schemas.microsoft.com/office/drawing/2014/main" id="{B3FCF381-3047-F644-8066-2193F213E6AD}"/>
              </a:ext>
            </a:extLst>
          </p:cNvPr>
          <p:cNvSpPr txBox="1"/>
          <p:nvPr/>
        </p:nvSpPr>
        <p:spPr>
          <a:xfrm>
            <a:off x="1064895" y="5784887"/>
            <a:ext cx="4785048" cy="523220"/>
          </a:xfrm>
          <a:prstGeom prst="rect">
            <a:avLst/>
          </a:prstGeom>
          <a:noFill/>
        </p:spPr>
        <p:txBody>
          <a:bodyPr wrap="square" rtlCol="0" anchor="t">
            <a:spAutoFit/>
          </a:bodyPr>
          <a:lstStyle/>
          <a:p>
            <a:pPr algn="ctr"/>
            <a:r>
              <a:rPr lang="zh-CN" altLang="en-US" sz="1400" dirty="0">
                <a:latin typeface="Times New Roman Regular" panose="02020603050405020304" charset="0"/>
                <a:sym typeface="+mn-ea"/>
              </a:rPr>
              <a:t>(</a:t>
            </a:r>
            <a:r>
              <a:rPr lang="en-US" altLang="zh-CN" sz="1400" dirty="0">
                <a:latin typeface="Times New Roman Regular" panose="02020603050405020304" charset="0"/>
                <a:sym typeface="+mn-ea"/>
              </a:rPr>
              <a:t>c</a:t>
            </a:r>
            <a:r>
              <a:rPr lang="zh-CN" altLang="en-US" sz="1400" dirty="0">
                <a:latin typeface="Times New Roman Regular" panose="02020603050405020304" charset="0"/>
                <a:sym typeface="+mn-ea"/>
              </a:rPr>
              <a:t>) </a:t>
            </a:r>
            <a:r>
              <a:rPr lang="en" altLang="zh-CN" sz="1400" dirty="0">
                <a:latin typeface="Times New Roman Regular" panose="02020603050405020304" charset="0"/>
              </a:rPr>
              <a:t>feedback function value matrix for fixed parking occupancy rate feature with walking distance and traffic flow rate</a:t>
            </a:r>
            <a:endParaRPr lang="en" altLang="zh-CN" sz="1400" dirty="0"/>
          </a:p>
        </p:txBody>
      </p:sp>
      <p:graphicFrame>
        <p:nvGraphicFramePr>
          <p:cNvPr id="10" name="表格 10">
            <a:extLst>
              <a:ext uri="{FF2B5EF4-FFF2-40B4-BE49-F238E27FC236}">
                <a16:creationId xmlns:a16="http://schemas.microsoft.com/office/drawing/2014/main" id="{AA0049EB-9AB6-F7DA-4793-CDEA7E3A2C8E}"/>
              </a:ext>
            </a:extLst>
          </p:cNvPr>
          <p:cNvGraphicFramePr>
            <a:graphicFrameLocks noGrp="1"/>
          </p:cNvGraphicFramePr>
          <p:nvPr>
            <p:extLst>
              <p:ext uri="{D42A27DB-BD31-4B8C-83A1-F6EECF244321}">
                <p14:modId xmlns:p14="http://schemas.microsoft.com/office/powerpoint/2010/main" val="2054256564"/>
              </p:ext>
            </p:extLst>
          </p:nvPr>
        </p:nvGraphicFramePr>
        <p:xfrm>
          <a:off x="1282595" y="1735496"/>
          <a:ext cx="4519933" cy="1881728"/>
        </p:xfrm>
        <a:graphic>
          <a:graphicData uri="http://schemas.openxmlformats.org/drawingml/2006/table">
            <a:tbl>
              <a:tblPr firstRow="1" bandRow="1">
                <a:tableStyleId>{3B4B98B0-60AC-42C2-AFA5-B58CD77FA1E5}</a:tableStyleId>
              </a:tblPr>
              <a:tblGrid>
                <a:gridCol w="2189769">
                  <a:extLst>
                    <a:ext uri="{9D8B030D-6E8A-4147-A177-3AD203B41FA5}">
                      <a16:colId xmlns:a16="http://schemas.microsoft.com/office/drawing/2014/main" val="2762590767"/>
                    </a:ext>
                  </a:extLst>
                </a:gridCol>
                <a:gridCol w="1481051">
                  <a:extLst>
                    <a:ext uri="{9D8B030D-6E8A-4147-A177-3AD203B41FA5}">
                      <a16:colId xmlns:a16="http://schemas.microsoft.com/office/drawing/2014/main" val="3749964154"/>
                    </a:ext>
                  </a:extLst>
                </a:gridCol>
                <a:gridCol w="849113">
                  <a:extLst>
                    <a:ext uri="{9D8B030D-6E8A-4147-A177-3AD203B41FA5}">
                      <a16:colId xmlns:a16="http://schemas.microsoft.com/office/drawing/2014/main" val="827618562"/>
                    </a:ext>
                  </a:extLst>
                </a:gridCol>
              </a:tblGrid>
              <a:tr h="470432">
                <a:tc>
                  <a:txBody>
                    <a:bodyPr/>
                    <a:lstStyle/>
                    <a:p>
                      <a:pPr algn="ctr"/>
                      <a:endParaRPr lang="zh-CN" altLang="en-US"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400" dirty="0" err="1">
                          <a:solidFill>
                            <a:schemeClr val="tx1"/>
                          </a:solidFill>
                        </a:rPr>
                        <a:t>P_destination</a:t>
                      </a:r>
                      <a:r>
                        <a:rPr lang="en-US" altLang="zh-CN" sz="1400" dirty="0">
                          <a:solidFill>
                            <a:schemeClr val="tx1"/>
                          </a:solidFill>
                        </a:rPr>
                        <a:t> </a:t>
                      </a:r>
                      <a:endParaRPr lang="zh-CN" altLang="en-US"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err="1">
                          <a:solidFill>
                            <a:schemeClr val="tx1"/>
                          </a:solidFill>
                        </a:rPr>
                        <a:t>P_path</a:t>
                      </a:r>
                      <a:endParaRPr lang="zh-CN" altLang="en-US" sz="140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384334495"/>
                  </a:ext>
                </a:extLst>
              </a:tr>
              <a:tr h="470432">
                <a:tc>
                  <a:txBody>
                    <a:bodyPr/>
                    <a:lstStyle/>
                    <a:p>
                      <a:pPr algn="ctr"/>
                      <a:r>
                        <a:rPr lang="en-US" altLang="zh-CN" sz="1400" dirty="0">
                          <a:solidFill>
                            <a:schemeClr val="tx1"/>
                          </a:solidFill>
                        </a:rPr>
                        <a:t>Maximum entropy IRL</a:t>
                      </a:r>
                      <a:endParaRPr lang="zh-CN" altLang="en-US"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400" dirty="0">
                          <a:solidFill>
                            <a:schemeClr val="tx1"/>
                          </a:solidFill>
                        </a:rPr>
                        <a:t>65.2%</a:t>
                      </a:r>
                      <a:endParaRPr lang="zh-CN" altLang="en-US"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400" dirty="0">
                          <a:solidFill>
                            <a:schemeClr val="tx1"/>
                          </a:solidFill>
                        </a:rPr>
                        <a:t>63.5%</a:t>
                      </a:r>
                      <a:endParaRPr lang="zh-CN" altLang="en-US" sz="140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491420904"/>
                  </a:ext>
                </a:extLst>
              </a:tr>
              <a:tr h="470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solidFill>
                        </a:rPr>
                        <a:t>Maximum entropy DIRL</a:t>
                      </a:r>
                      <a:endParaRPr lang="zh-CN" altLang="en-US"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400" dirty="0">
                          <a:solidFill>
                            <a:schemeClr val="tx1"/>
                          </a:solidFill>
                        </a:rPr>
                        <a:t>77.6%</a:t>
                      </a:r>
                      <a:endParaRPr lang="zh-CN" altLang="en-US"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400" dirty="0">
                          <a:solidFill>
                            <a:schemeClr val="tx1"/>
                          </a:solidFill>
                        </a:rPr>
                        <a:t>72.1%</a:t>
                      </a:r>
                      <a:endParaRPr lang="zh-CN" altLang="en-US" sz="140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846673190"/>
                  </a:ext>
                </a:extLst>
              </a:tr>
              <a:tr h="470432">
                <a:tc>
                  <a:txBody>
                    <a:bodyPr/>
                    <a:lstStyle/>
                    <a:p>
                      <a:pPr algn="ctr"/>
                      <a:r>
                        <a:rPr lang="en-US" altLang="zh-CN" sz="1400" dirty="0">
                          <a:solidFill>
                            <a:schemeClr val="tx1"/>
                          </a:solidFill>
                        </a:rPr>
                        <a:t>Improvement</a:t>
                      </a:r>
                      <a:endParaRPr lang="zh-CN" altLang="en-US"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400" dirty="0">
                          <a:solidFill>
                            <a:schemeClr val="tx1"/>
                          </a:solidFill>
                        </a:rPr>
                        <a:t>19.0%</a:t>
                      </a:r>
                      <a:endParaRPr lang="zh-CN" altLang="en-US"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400" dirty="0">
                          <a:solidFill>
                            <a:schemeClr val="tx1"/>
                          </a:solidFill>
                        </a:rPr>
                        <a:t>13.5%</a:t>
                      </a:r>
                      <a:endParaRPr lang="zh-CN" altLang="en-US" sz="140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79996552"/>
                  </a:ext>
                </a:extLst>
              </a:tr>
            </a:tbl>
          </a:graphicData>
        </a:graphic>
      </p:graphicFrame>
      <p:sp>
        <p:nvSpPr>
          <p:cNvPr id="17" name="文本框 16">
            <a:extLst>
              <a:ext uri="{FF2B5EF4-FFF2-40B4-BE49-F238E27FC236}">
                <a16:creationId xmlns:a16="http://schemas.microsoft.com/office/drawing/2014/main" id="{04CC8793-4B8E-7CA1-532D-9D5D24C41C03}"/>
              </a:ext>
            </a:extLst>
          </p:cNvPr>
          <p:cNvSpPr txBox="1"/>
          <p:nvPr/>
        </p:nvSpPr>
        <p:spPr>
          <a:xfrm>
            <a:off x="6453559" y="1076618"/>
            <a:ext cx="4716436" cy="646331"/>
          </a:xfrm>
          <a:prstGeom prst="rect">
            <a:avLst/>
          </a:prstGeom>
          <a:noFill/>
        </p:spPr>
        <p:txBody>
          <a:bodyPr wrap="square">
            <a:spAutoFit/>
          </a:bodyPr>
          <a:lstStyle/>
          <a:p>
            <a:pPr algn="ctr"/>
            <a:r>
              <a:rPr lang="en" altLang="zh-CN" b="1" dirty="0">
                <a:solidFill>
                  <a:srgbClr val="000000"/>
                </a:solidFill>
                <a:effectLst/>
                <a:latin typeface="Times New Roman" panose="02020603050405020304" pitchFamily="18" charset="0"/>
                <a:cs typeface="Times New Roman" panose="02020603050405020304" pitchFamily="18" charset="0"/>
              </a:rPr>
              <a:t>The structure of the feedback function obtained through DIRL</a:t>
            </a:r>
            <a:endParaRPr lang="en" altLang="zh-CN"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1452015"/>
      </p:ext>
    </p:extLst>
  </p:cSld>
  <p:clrMapOvr>
    <a:masterClrMapping/>
  </p:clrMapOvr>
  <mc:AlternateContent xmlns:mc="http://schemas.openxmlformats.org/markup-compatibility/2006" xmlns:p14="http://schemas.microsoft.com/office/powerpoint/2010/main">
    <mc:Choice Requires="p14">
      <p:transition spd="slow" p14:dur="2000" advTm="189834"/>
    </mc:Choice>
    <mc:Fallback xmlns="">
      <p:transition spd="slow" advTm="18983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70025" y="175260"/>
            <a:ext cx="9251950" cy="492125"/>
          </a:xfrm>
        </p:spPr>
        <p:txBody>
          <a:bodyPr wrap="square"/>
          <a:lstStyle/>
          <a:p>
            <a:r>
              <a:rPr lang="zh-CN" altLang="en-US" sz="3200" dirty="0">
                <a:latin typeface="Times New Roman Bold" panose="02020603050405020304" charset="0"/>
                <a:cs typeface="Times New Roman Bold" panose="02020603050405020304" charset="0"/>
              </a:rPr>
              <a:t>Research </a:t>
            </a:r>
            <a:r>
              <a:rPr lang="en-US" altLang="zh-CN" sz="3200" dirty="0">
                <a:latin typeface="Times New Roman Bold" panose="02020603050405020304" charset="0"/>
                <a:cs typeface="Times New Roman Bold" panose="02020603050405020304" charset="0"/>
              </a:rPr>
              <a:t>results</a:t>
            </a:r>
            <a:r>
              <a:rPr lang="zh-CN" altLang="en-US" sz="3200" dirty="0">
                <a:latin typeface="Times New Roman Bold" panose="02020603050405020304" charset="0"/>
                <a:cs typeface="Times New Roman Bold" panose="02020603050405020304" charset="0"/>
              </a:rPr>
              <a:t> </a:t>
            </a:r>
          </a:p>
        </p:txBody>
      </p:sp>
      <p:pic>
        <p:nvPicPr>
          <p:cNvPr id="15" name="图片 14"/>
          <p:cNvPicPr>
            <a:picLocks noChangeAspect="1"/>
          </p:cNvPicPr>
          <p:nvPr/>
        </p:nvPicPr>
        <p:blipFill>
          <a:blip r:embed="rId3"/>
          <a:stretch>
            <a:fillRect/>
          </a:stretch>
        </p:blipFill>
        <p:spPr>
          <a:xfrm>
            <a:off x="683609" y="2746054"/>
            <a:ext cx="6474506" cy="2747217"/>
          </a:xfrm>
          <a:prstGeom prst="rect">
            <a:avLst/>
          </a:prstGeom>
        </p:spPr>
      </p:pic>
      <p:sp>
        <p:nvSpPr>
          <p:cNvPr id="17" name="文本框 16"/>
          <p:cNvSpPr txBox="1"/>
          <p:nvPr/>
        </p:nvSpPr>
        <p:spPr>
          <a:xfrm>
            <a:off x="660666" y="5457172"/>
            <a:ext cx="6474506" cy="972344"/>
          </a:xfrm>
          <a:prstGeom prst="rect">
            <a:avLst/>
          </a:prstGeom>
          <a:noFill/>
        </p:spPr>
        <p:txBody>
          <a:bodyPr wrap="square" rtlCol="0" anchor="t">
            <a:noAutofit/>
          </a:bodyPr>
          <a:lstStyle/>
          <a:p>
            <a:pPr algn="ctr"/>
            <a:r>
              <a:rPr lang="en-US" altLang="zh-CN" sz="1600" b="1" dirty="0">
                <a:latin typeface="Times New Roman Regular" panose="02020603050405020304" charset="0"/>
                <a:cs typeface="Times New Roman Regular" panose="02020603050405020304" charset="0"/>
              </a:rPr>
              <a:t>Figure: </a:t>
            </a:r>
            <a:r>
              <a:rPr lang="zh-CN" altLang="en-US" sz="1600" b="1" dirty="0">
                <a:latin typeface="Times New Roman Regular" panose="02020603050405020304" charset="0"/>
                <a:cs typeface="Times New Roman Regular" panose="02020603050405020304" charset="0"/>
              </a:rPr>
              <a:t>The training result for parking search behavior based on maximum entropy DIRL</a:t>
            </a:r>
            <a:r>
              <a:rPr lang="en-US" altLang="zh-CN" sz="1600" b="1" dirty="0">
                <a:latin typeface="Times New Roman Regular" panose="02020603050405020304" charset="0"/>
                <a:cs typeface="Times New Roman Regular" panose="02020603050405020304" charset="0"/>
              </a:rPr>
              <a:t>.</a:t>
            </a:r>
          </a:p>
        </p:txBody>
      </p:sp>
      <p:sp>
        <p:nvSpPr>
          <p:cNvPr id="18" name="文本框 17"/>
          <p:cNvSpPr txBox="1"/>
          <p:nvPr/>
        </p:nvSpPr>
        <p:spPr>
          <a:xfrm>
            <a:off x="708119" y="2138054"/>
            <a:ext cx="2974503" cy="973602"/>
          </a:xfrm>
          <a:prstGeom prst="rect">
            <a:avLst/>
          </a:prstGeom>
          <a:noFill/>
        </p:spPr>
        <p:txBody>
          <a:bodyPr wrap="square" rtlCol="0" anchor="t">
            <a:noAutofit/>
          </a:bodyPr>
          <a:lstStyle/>
          <a:p>
            <a:pPr algn="ctr"/>
            <a:r>
              <a:rPr lang="zh-CN" altLang="en-US" sz="1400" dirty="0">
                <a:latin typeface="Times New Roman Regular" panose="02020603050405020304" charset="0"/>
                <a:cs typeface="Times New Roman Regular" panose="02020603050405020304" charset="0"/>
                <a:sym typeface="+mn-ea"/>
              </a:rPr>
              <a:t>(a) the matrix of reward function values during the smooth period</a:t>
            </a:r>
          </a:p>
        </p:txBody>
      </p:sp>
      <p:sp>
        <p:nvSpPr>
          <p:cNvPr id="19" name="文本框 18"/>
          <p:cNvSpPr txBox="1"/>
          <p:nvPr/>
        </p:nvSpPr>
        <p:spPr>
          <a:xfrm>
            <a:off x="3933117" y="2182168"/>
            <a:ext cx="2974503" cy="1033980"/>
          </a:xfrm>
          <a:prstGeom prst="rect">
            <a:avLst/>
          </a:prstGeom>
          <a:noFill/>
        </p:spPr>
        <p:txBody>
          <a:bodyPr wrap="square" rtlCol="0" anchor="t">
            <a:noAutofit/>
          </a:bodyPr>
          <a:lstStyle/>
          <a:p>
            <a:pPr algn="ctr"/>
            <a:r>
              <a:rPr lang="zh-CN" altLang="en-US" sz="1400" dirty="0">
                <a:latin typeface="Times New Roman Regular" panose="02020603050405020304" charset="0"/>
                <a:cs typeface="Times New Roman Regular" panose="02020603050405020304" charset="0"/>
                <a:sym typeface="+mn-ea"/>
              </a:rPr>
              <a:t>(b) the matrix of reward function values during the peak period</a:t>
            </a:r>
          </a:p>
        </p:txBody>
      </p:sp>
      <p:graphicFrame>
        <p:nvGraphicFramePr>
          <p:cNvPr id="6" name="表格 6">
            <a:extLst>
              <a:ext uri="{FF2B5EF4-FFF2-40B4-BE49-F238E27FC236}">
                <a16:creationId xmlns:a16="http://schemas.microsoft.com/office/drawing/2014/main" id="{D44E56AC-5904-FA13-7CC7-FDD3C132D729}"/>
              </a:ext>
            </a:extLst>
          </p:cNvPr>
          <p:cNvGraphicFramePr>
            <a:graphicFrameLocks noGrp="1"/>
          </p:cNvGraphicFramePr>
          <p:nvPr>
            <p:extLst>
              <p:ext uri="{D42A27DB-BD31-4B8C-83A1-F6EECF244321}">
                <p14:modId xmlns:p14="http://schemas.microsoft.com/office/powerpoint/2010/main" val="3275242437"/>
              </p:ext>
            </p:extLst>
          </p:nvPr>
        </p:nvGraphicFramePr>
        <p:xfrm>
          <a:off x="7382987" y="2062178"/>
          <a:ext cx="4092114" cy="1783080"/>
        </p:xfrm>
        <a:graphic>
          <a:graphicData uri="http://schemas.openxmlformats.org/drawingml/2006/table">
            <a:tbl>
              <a:tblPr firstRow="1" bandRow="1">
                <a:tableStyleId>{3B4B98B0-60AC-42C2-AFA5-B58CD77FA1E5}</a:tableStyleId>
              </a:tblPr>
              <a:tblGrid>
                <a:gridCol w="2014651">
                  <a:extLst>
                    <a:ext uri="{9D8B030D-6E8A-4147-A177-3AD203B41FA5}">
                      <a16:colId xmlns:a16="http://schemas.microsoft.com/office/drawing/2014/main" val="3290426263"/>
                    </a:ext>
                  </a:extLst>
                </a:gridCol>
                <a:gridCol w="933856">
                  <a:extLst>
                    <a:ext uri="{9D8B030D-6E8A-4147-A177-3AD203B41FA5}">
                      <a16:colId xmlns:a16="http://schemas.microsoft.com/office/drawing/2014/main" val="1404543775"/>
                    </a:ext>
                  </a:extLst>
                </a:gridCol>
                <a:gridCol w="1143607">
                  <a:extLst>
                    <a:ext uri="{9D8B030D-6E8A-4147-A177-3AD203B41FA5}">
                      <a16:colId xmlns:a16="http://schemas.microsoft.com/office/drawing/2014/main" val="2661605474"/>
                    </a:ext>
                  </a:extLst>
                </a:gridCol>
              </a:tblGrid>
              <a:tr h="205376">
                <a:tc>
                  <a:txBody>
                    <a:bodyPr/>
                    <a:lstStyle/>
                    <a:p>
                      <a:pPr algn="ctr"/>
                      <a:r>
                        <a:rPr lang="en-US" altLang="zh-CN" sz="1100" dirty="0"/>
                        <a:t>Ranking based on reward</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t>Road No.</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t>Reward value</a:t>
                      </a:r>
                      <a:endParaRPr lang="zh-CN" altLang="en-US" sz="11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710999361"/>
                  </a:ext>
                </a:extLst>
              </a:tr>
              <a:tr h="241619">
                <a:tc>
                  <a:txBody>
                    <a:bodyPr/>
                    <a:lstStyle/>
                    <a:p>
                      <a:pPr algn="ctr"/>
                      <a:r>
                        <a:rPr lang="en-US" altLang="zh-CN" sz="1400" dirty="0"/>
                        <a:t>1</a:t>
                      </a:r>
                      <a:endParaRPr lang="zh-CN" altLang="en-US" sz="1400" dirty="0"/>
                    </a:p>
                  </a:txBody>
                  <a:tcPr anchor="ctr"/>
                </a:tc>
                <a:tc>
                  <a:txBody>
                    <a:bodyPr/>
                    <a:lstStyle/>
                    <a:p>
                      <a:pPr algn="ctr"/>
                      <a:r>
                        <a:rPr lang="en-US" altLang="zh-CN" sz="1400" dirty="0"/>
                        <a:t>55</a:t>
                      </a:r>
                      <a:endParaRPr lang="zh-CN" altLang="en-US" sz="1400" dirty="0"/>
                    </a:p>
                  </a:txBody>
                  <a:tcPr anchor="ctr"/>
                </a:tc>
                <a:tc>
                  <a:txBody>
                    <a:bodyPr/>
                    <a:lstStyle/>
                    <a:p>
                      <a:pPr algn="ctr"/>
                      <a:r>
                        <a:rPr lang="en-US" altLang="zh-CN" sz="1400" dirty="0"/>
                        <a:t>1.0</a:t>
                      </a:r>
                    </a:p>
                  </a:txBody>
                  <a:tcPr anchor="ctr"/>
                </a:tc>
                <a:extLst>
                  <a:ext uri="{0D108BD9-81ED-4DB2-BD59-A6C34878D82A}">
                    <a16:rowId xmlns:a16="http://schemas.microsoft.com/office/drawing/2014/main" val="3624882842"/>
                  </a:ext>
                </a:extLst>
              </a:tr>
              <a:tr h="241619">
                <a:tc>
                  <a:txBody>
                    <a:bodyPr/>
                    <a:lstStyle/>
                    <a:p>
                      <a:pPr algn="ctr"/>
                      <a:r>
                        <a:rPr lang="en-US" altLang="zh-CN" sz="1400" dirty="0"/>
                        <a:t>2</a:t>
                      </a:r>
                      <a:endParaRPr lang="zh-CN" altLang="en-US" sz="1400" dirty="0"/>
                    </a:p>
                  </a:txBody>
                  <a:tcPr anchor="ctr"/>
                </a:tc>
                <a:tc>
                  <a:txBody>
                    <a:bodyPr/>
                    <a:lstStyle/>
                    <a:p>
                      <a:pPr algn="ctr"/>
                      <a:r>
                        <a:rPr lang="en-US" altLang="zh-CN" sz="1400" dirty="0"/>
                        <a:t>20</a:t>
                      </a:r>
                      <a:endParaRPr lang="zh-CN" altLang="en-US" sz="1400" dirty="0"/>
                    </a:p>
                  </a:txBody>
                  <a:tcPr anchor="ctr"/>
                </a:tc>
                <a:tc>
                  <a:txBody>
                    <a:bodyPr/>
                    <a:lstStyle/>
                    <a:p>
                      <a:pPr algn="ctr"/>
                      <a:r>
                        <a:rPr lang="en-US" altLang="zh-CN" sz="1400" dirty="0"/>
                        <a:t>0.6937</a:t>
                      </a:r>
                      <a:endParaRPr lang="zh-CN" altLang="en-US" sz="1400" dirty="0"/>
                    </a:p>
                  </a:txBody>
                  <a:tcPr anchor="ctr"/>
                </a:tc>
                <a:extLst>
                  <a:ext uri="{0D108BD9-81ED-4DB2-BD59-A6C34878D82A}">
                    <a16:rowId xmlns:a16="http://schemas.microsoft.com/office/drawing/2014/main" val="1473170636"/>
                  </a:ext>
                </a:extLst>
              </a:tr>
              <a:tr h="241619">
                <a:tc>
                  <a:txBody>
                    <a:bodyPr/>
                    <a:lstStyle/>
                    <a:p>
                      <a:pPr algn="ctr"/>
                      <a:r>
                        <a:rPr lang="en-US" altLang="zh-CN" sz="1400" dirty="0"/>
                        <a:t>3</a:t>
                      </a:r>
                      <a:endParaRPr lang="zh-CN" altLang="en-US" sz="1400" dirty="0"/>
                    </a:p>
                  </a:txBody>
                  <a:tcPr anchor="ctr"/>
                </a:tc>
                <a:tc>
                  <a:txBody>
                    <a:bodyPr/>
                    <a:lstStyle/>
                    <a:p>
                      <a:pPr algn="ctr"/>
                      <a:r>
                        <a:rPr lang="en-US" altLang="zh-CN" sz="1400" dirty="0"/>
                        <a:t>63</a:t>
                      </a:r>
                      <a:endParaRPr lang="zh-CN" altLang="en-US" sz="1400" dirty="0"/>
                    </a:p>
                  </a:txBody>
                  <a:tcPr anchor="ctr"/>
                </a:tc>
                <a:tc>
                  <a:txBody>
                    <a:bodyPr/>
                    <a:lstStyle/>
                    <a:p>
                      <a:pPr algn="ctr"/>
                      <a:r>
                        <a:rPr lang="en-US" altLang="zh-CN" sz="1400" dirty="0"/>
                        <a:t>0.5538</a:t>
                      </a:r>
                      <a:endParaRPr lang="zh-CN" altLang="en-US" sz="1400" dirty="0"/>
                    </a:p>
                  </a:txBody>
                  <a:tcPr anchor="ctr"/>
                </a:tc>
                <a:extLst>
                  <a:ext uri="{0D108BD9-81ED-4DB2-BD59-A6C34878D82A}">
                    <a16:rowId xmlns:a16="http://schemas.microsoft.com/office/drawing/2014/main" val="811537774"/>
                  </a:ext>
                </a:extLst>
              </a:tr>
              <a:tr h="241619">
                <a:tc>
                  <a:txBody>
                    <a:bodyPr/>
                    <a:lstStyle/>
                    <a:p>
                      <a:pPr algn="ctr"/>
                      <a:r>
                        <a:rPr lang="en-US" altLang="zh-CN" sz="1400" dirty="0"/>
                        <a:t>4</a:t>
                      </a:r>
                      <a:endParaRPr lang="zh-CN" altLang="en-US" sz="1400" dirty="0"/>
                    </a:p>
                  </a:txBody>
                  <a:tcPr anchor="ctr"/>
                </a:tc>
                <a:tc>
                  <a:txBody>
                    <a:bodyPr/>
                    <a:lstStyle/>
                    <a:p>
                      <a:pPr algn="ctr"/>
                      <a:r>
                        <a:rPr lang="en-US" altLang="zh-CN" sz="1400" dirty="0"/>
                        <a:t>21</a:t>
                      </a:r>
                      <a:endParaRPr lang="zh-CN" alt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t>0.5074</a:t>
                      </a:r>
                      <a:endParaRPr lang="zh-CN" altLang="en-US" sz="1400" dirty="0"/>
                    </a:p>
                  </a:txBody>
                  <a:tcPr anchor="ctr"/>
                </a:tc>
                <a:extLst>
                  <a:ext uri="{0D108BD9-81ED-4DB2-BD59-A6C34878D82A}">
                    <a16:rowId xmlns:a16="http://schemas.microsoft.com/office/drawing/2014/main" val="1577905864"/>
                  </a:ext>
                </a:extLst>
              </a:tr>
              <a:tr h="241619">
                <a:tc>
                  <a:txBody>
                    <a:bodyPr/>
                    <a:lstStyle/>
                    <a:p>
                      <a:pPr algn="ctr"/>
                      <a:r>
                        <a:rPr lang="en-US" altLang="zh-CN" sz="1400" dirty="0"/>
                        <a:t>5</a:t>
                      </a:r>
                      <a:endParaRPr lang="zh-CN" altLang="en-US" sz="1400" dirty="0"/>
                    </a:p>
                  </a:txBody>
                  <a:tcPr anchor="ctr"/>
                </a:tc>
                <a:tc>
                  <a:txBody>
                    <a:bodyPr/>
                    <a:lstStyle/>
                    <a:p>
                      <a:pPr algn="ctr"/>
                      <a:r>
                        <a:rPr lang="en-US" altLang="zh-CN" sz="1400" dirty="0"/>
                        <a:t>27</a:t>
                      </a:r>
                      <a:endParaRPr lang="zh-CN" altLang="en-US" sz="1400" dirty="0"/>
                    </a:p>
                  </a:txBody>
                  <a:tcPr anchor="ctr"/>
                </a:tc>
                <a:tc>
                  <a:txBody>
                    <a:bodyPr/>
                    <a:lstStyle/>
                    <a:p>
                      <a:pPr algn="ctr"/>
                      <a:r>
                        <a:rPr lang="en-US" altLang="zh-CN" sz="1400" dirty="0"/>
                        <a:t>0.4820</a:t>
                      </a:r>
                      <a:endParaRPr lang="zh-CN" altLang="en-US" sz="1400" dirty="0"/>
                    </a:p>
                  </a:txBody>
                  <a:tcPr anchor="ctr"/>
                </a:tc>
                <a:extLst>
                  <a:ext uri="{0D108BD9-81ED-4DB2-BD59-A6C34878D82A}">
                    <a16:rowId xmlns:a16="http://schemas.microsoft.com/office/drawing/2014/main" val="764543826"/>
                  </a:ext>
                </a:extLst>
              </a:tr>
            </a:tbl>
          </a:graphicData>
        </a:graphic>
      </p:graphicFrame>
      <p:graphicFrame>
        <p:nvGraphicFramePr>
          <p:cNvPr id="8" name="表格 6">
            <a:extLst>
              <a:ext uri="{FF2B5EF4-FFF2-40B4-BE49-F238E27FC236}">
                <a16:creationId xmlns:a16="http://schemas.microsoft.com/office/drawing/2014/main" id="{D048A689-B194-B50D-8EE6-851E9F6A6D4B}"/>
              </a:ext>
            </a:extLst>
          </p:cNvPr>
          <p:cNvGraphicFramePr>
            <a:graphicFrameLocks noGrp="1"/>
          </p:cNvGraphicFramePr>
          <p:nvPr>
            <p:extLst>
              <p:ext uri="{D42A27DB-BD31-4B8C-83A1-F6EECF244321}">
                <p14:modId xmlns:p14="http://schemas.microsoft.com/office/powerpoint/2010/main" val="3089831867"/>
              </p:ext>
            </p:extLst>
          </p:nvPr>
        </p:nvGraphicFramePr>
        <p:xfrm>
          <a:off x="7382987" y="4138066"/>
          <a:ext cx="4092114" cy="1783080"/>
        </p:xfrm>
        <a:graphic>
          <a:graphicData uri="http://schemas.openxmlformats.org/drawingml/2006/table">
            <a:tbl>
              <a:tblPr firstRow="1" bandRow="1">
                <a:tableStyleId>{3B4B98B0-60AC-42C2-AFA5-B58CD77FA1E5}</a:tableStyleId>
              </a:tblPr>
              <a:tblGrid>
                <a:gridCol w="2014651">
                  <a:extLst>
                    <a:ext uri="{9D8B030D-6E8A-4147-A177-3AD203B41FA5}">
                      <a16:colId xmlns:a16="http://schemas.microsoft.com/office/drawing/2014/main" val="3290426263"/>
                    </a:ext>
                  </a:extLst>
                </a:gridCol>
                <a:gridCol w="933856">
                  <a:extLst>
                    <a:ext uri="{9D8B030D-6E8A-4147-A177-3AD203B41FA5}">
                      <a16:colId xmlns:a16="http://schemas.microsoft.com/office/drawing/2014/main" val="1404543775"/>
                    </a:ext>
                  </a:extLst>
                </a:gridCol>
                <a:gridCol w="1143607">
                  <a:extLst>
                    <a:ext uri="{9D8B030D-6E8A-4147-A177-3AD203B41FA5}">
                      <a16:colId xmlns:a16="http://schemas.microsoft.com/office/drawing/2014/main" val="2661605474"/>
                    </a:ext>
                  </a:extLst>
                </a:gridCol>
              </a:tblGrid>
              <a:tr h="205376">
                <a:tc>
                  <a:txBody>
                    <a:bodyPr/>
                    <a:lstStyle/>
                    <a:p>
                      <a:pPr algn="ctr"/>
                      <a:r>
                        <a:rPr lang="en-US" altLang="zh-CN" sz="1100" dirty="0"/>
                        <a:t>Ranking based on reward</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t>Road No.</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t>Reward value</a:t>
                      </a:r>
                      <a:endParaRPr lang="zh-CN" altLang="en-US" sz="11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710999361"/>
                  </a:ext>
                </a:extLst>
              </a:tr>
              <a:tr h="241619">
                <a:tc>
                  <a:txBody>
                    <a:bodyPr/>
                    <a:lstStyle/>
                    <a:p>
                      <a:pPr algn="ctr"/>
                      <a:r>
                        <a:rPr lang="en-US" altLang="zh-CN" sz="1400" dirty="0"/>
                        <a:t>1</a:t>
                      </a:r>
                      <a:endParaRPr lang="zh-CN" altLang="en-US" sz="1400" dirty="0"/>
                    </a:p>
                  </a:txBody>
                  <a:tcPr anchor="ctr"/>
                </a:tc>
                <a:tc>
                  <a:txBody>
                    <a:bodyPr/>
                    <a:lstStyle/>
                    <a:p>
                      <a:pPr algn="ctr"/>
                      <a:r>
                        <a:rPr lang="en-US" altLang="zh-CN" sz="1400" dirty="0"/>
                        <a:t>55</a:t>
                      </a:r>
                      <a:endParaRPr lang="zh-CN" altLang="en-US" sz="1400" dirty="0"/>
                    </a:p>
                  </a:txBody>
                  <a:tcPr anchor="ctr"/>
                </a:tc>
                <a:tc>
                  <a:txBody>
                    <a:bodyPr/>
                    <a:lstStyle/>
                    <a:p>
                      <a:pPr algn="ctr"/>
                      <a:r>
                        <a:rPr lang="en-US" altLang="zh-CN" sz="1400" dirty="0"/>
                        <a:t>1.0</a:t>
                      </a:r>
                    </a:p>
                  </a:txBody>
                  <a:tcPr anchor="ctr"/>
                </a:tc>
                <a:extLst>
                  <a:ext uri="{0D108BD9-81ED-4DB2-BD59-A6C34878D82A}">
                    <a16:rowId xmlns:a16="http://schemas.microsoft.com/office/drawing/2014/main" val="3624882842"/>
                  </a:ext>
                </a:extLst>
              </a:tr>
              <a:tr h="241619">
                <a:tc>
                  <a:txBody>
                    <a:bodyPr/>
                    <a:lstStyle/>
                    <a:p>
                      <a:pPr algn="ctr"/>
                      <a:r>
                        <a:rPr lang="en-US" altLang="zh-CN" sz="1400" dirty="0"/>
                        <a:t>2</a:t>
                      </a:r>
                      <a:endParaRPr lang="zh-CN" altLang="en-US" sz="1400" dirty="0"/>
                    </a:p>
                  </a:txBody>
                  <a:tcPr anchor="ctr"/>
                </a:tc>
                <a:tc>
                  <a:txBody>
                    <a:bodyPr/>
                    <a:lstStyle/>
                    <a:p>
                      <a:pPr algn="ctr"/>
                      <a:r>
                        <a:rPr lang="en-US" altLang="zh-CN" sz="1400" dirty="0"/>
                        <a:t>20</a:t>
                      </a:r>
                      <a:endParaRPr lang="zh-CN" altLang="en-US" sz="1400" dirty="0"/>
                    </a:p>
                  </a:txBody>
                  <a:tcPr anchor="ctr"/>
                </a:tc>
                <a:tc>
                  <a:txBody>
                    <a:bodyPr/>
                    <a:lstStyle/>
                    <a:p>
                      <a:pPr algn="ctr"/>
                      <a:r>
                        <a:rPr lang="en-US" altLang="zh-CN" sz="1400" dirty="0"/>
                        <a:t>0.5880</a:t>
                      </a:r>
                      <a:endParaRPr lang="zh-CN" altLang="en-US" sz="1400" dirty="0"/>
                    </a:p>
                  </a:txBody>
                  <a:tcPr anchor="ctr"/>
                </a:tc>
                <a:extLst>
                  <a:ext uri="{0D108BD9-81ED-4DB2-BD59-A6C34878D82A}">
                    <a16:rowId xmlns:a16="http://schemas.microsoft.com/office/drawing/2014/main" val="1473170636"/>
                  </a:ext>
                </a:extLst>
              </a:tr>
              <a:tr h="241619">
                <a:tc>
                  <a:txBody>
                    <a:bodyPr/>
                    <a:lstStyle/>
                    <a:p>
                      <a:pPr algn="ctr"/>
                      <a:r>
                        <a:rPr lang="en-US" altLang="zh-CN" sz="1400" dirty="0"/>
                        <a:t>3</a:t>
                      </a:r>
                      <a:endParaRPr lang="zh-CN" altLang="en-US" sz="1400" dirty="0"/>
                    </a:p>
                  </a:txBody>
                  <a:tcPr anchor="ctr"/>
                </a:tc>
                <a:tc>
                  <a:txBody>
                    <a:bodyPr/>
                    <a:lstStyle/>
                    <a:p>
                      <a:pPr algn="ctr"/>
                      <a:r>
                        <a:rPr lang="en-US" altLang="zh-CN" sz="1400" dirty="0"/>
                        <a:t>63</a:t>
                      </a:r>
                      <a:endParaRPr lang="zh-CN" altLang="en-US" sz="1400" dirty="0"/>
                    </a:p>
                  </a:txBody>
                  <a:tcPr anchor="ctr"/>
                </a:tc>
                <a:tc>
                  <a:txBody>
                    <a:bodyPr/>
                    <a:lstStyle/>
                    <a:p>
                      <a:pPr algn="ctr"/>
                      <a:r>
                        <a:rPr lang="en-US" altLang="zh-CN" sz="1400" dirty="0"/>
                        <a:t>0.5829</a:t>
                      </a:r>
                      <a:endParaRPr lang="zh-CN" altLang="en-US" sz="1400" dirty="0"/>
                    </a:p>
                  </a:txBody>
                  <a:tcPr anchor="ctr"/>
                </a:tc>
                <a:extLst>
                  <a:ext uri="{0D108BD9-81ED-4DB2-BD59-A6C34878D82A}">
                    <a16:rowId xmlns:a16="http://schemas.microsoft.com/office/drawing/2014/main" val="811537774"/>
                  </a:ext>
                </a:extLst>
              </a:tr>
              <a:tr h="241619">
                <a:tc>
                  <a:txBody>
                    <a:bodyPr/>
                    <a:lstStyle/>
                    <a:p>
                      <a:pPr algn="ctr"/>
                      <a:r>
                        <a:rPr lang="en-US" altLang="zh-CN" sz="1400" dirty="0"/>
                        <a:t>4</a:t>
                      </a:r>
                      <a:endParaRPr lang="zh-CN" altLang="en-US" sz="1400" dirty="0"/>
                    </a:p>
                  </a:txBody>
                  <a:tcPr anchor="ctr"/>
                </a:tc>
                <a:tc>
                  <a:txBody>
                    <a:bodyPr/>
                    <a:lstStyle/>
                    <a:p>
                      <a:pPr algn="ctr"/>
                      <a:r>
                        <a:rPr lang="en-US" altLang="zh-CN" sz="1400" dirty="0"/>
                        <a:t>27</a:t>
                      </a:r>
                      <a:endParaRPr lang="zh-CN" alt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t>0.5795</a:t>
                      </a:r>
                      <a:endParaRPr lang="zh-CN" altLang="en-US" sz="1400" dirty="0"/>
                    </a:p>
                  </a:txBody>
                  <a:tcPr anchor="ctr"/>
                </a:tc>
                <a:extLst>
                  <a:ext uri="{0D108BD9-81ED-4DB2-BD59-A6C34878D82A}">
                    <a16:rowId xmlns:a16="http://schemas.microsoft.com/office/drawing/2014/main" val="1577905864"/>
                  </a:ext>
                </a:extLst>
              </a:tr>
              <a:tr h="241619">
                <a:tc>
                  <a:txBody>
                    <a:bodyPr/>
                    <a:lstStyle/>
                    <a:p>
                      <a:pPr algn="ctr"/>
                      <a:r>
                        <a:rPr lang="en-US" altLang="zh-CN" sz="1400" dirty="0"/>
                        <a:t>5</a:t>
                      </a:r>
                      <a:endParaRPr lang="zh-CN" altLang="en-US" sz="1400" dirty="0"/>
                    </a:p>
                  </a:txBody>
                  <a:tcPr anchor="ctr"/>
                </a:tc>
                <a:tc>
                  <a:txBody>
                    <a:bodyPr/>
                    <a:lstStyle/>
                    <a:p>
                      <a:pPr algn="ctr"/>
                      <a:r>
                        <a:rPr lang="en-US" altLang="zh-CN" sz="1400" dirty="0"/>
                        <a:t>53</a:t>
                      </a:r>
                      <a:endParaRPr lang="zh-CN" altLang="en-US" sz="1400" dirty="0"/>
                    </a:p>
                  </a:txBody>
                  <a:tcPr anchor="ctr"/>
                </a:tc>
                <a:tc>
                  <a:txBody>
                    <a:bodyPr/>
                    <a:lstStyle/>
                    <a:p>
                      <a:pPr algn="ctr"/>
                      <a:r>
                        <a:rPr lang="en-US" altLang="zh-CN" sz="1400" dirty="0"/>
                        <a:t>0.5769</a:t>
                      </a:r>
                      <a:endParaRPr lang="zh-CN" altLang="en-US" sz="1400" dirty="0"/>
                    </a:p>
                  </a:txBody>
                  <a:tcPr anchor="ctr"/>
                </a:tc>
                <a:extLst>
                  <a:ext uri="{0D108BD9-81ED-4DB2-BD59-A6C34878D82A}">
                    <a16:rowId xmlns:a16="http://schemas.microsoft.com/office/drawing/2014/main" val="764543826"/>
                  </a:ext>
                </a:extLst>
              </a:tr>
            </a:tbl>
          </a:graphicData>
        </a:graphic>
      </p:graphicFrame>
      <p:sp>
        <p:nvSpPr>
          <p:cNvPr id="9" name="文本占位符 2">
            <a:extLst>
              <a:ext uri="{FF2B5EF4-FFF2-40B4-BE49-F238E27FC236}">
                <a16:creationId xmlns:a16="http://schemas.microsoft.com/office/drawing/2014/main" id="{87CD6E4C-DC2D-D746-B550-B90745B30837}"/>
              </a:ext>
            </a:extLst>
          </p:cNvPr>
          <p:cNvSpPr>
            <a:spLocks noGrp="1"/>
          </p:cNvSpPr>
          <p:nvPr>
            <p:ph type="body" sz="quarter" idx="10"/>
          </p:nvPr>
        </p:nvSpPr>
        <p:spPr>
          <a:xfrm>
            <a:off x="0" y="298128"/>
            <a:ext cx="1152000" cy="369331"/>
          </a:xfrm>
        </p:spPr>
        <p:txBody>
          <a:bodyPr>
            <a:noAutofit/>
          </a:bodyPr>
          <a:lstStyle/>
          <a:p>
            <a:r>
              <a:rPr lang="en-US" altLang="zh-CN" sz="3600" dirty="0">
                <a:latin typeface="微软雅黑" charset="-122"/>
                <a:ea typeface="微软雅黑" charset="-122"/>
              </a:rPr>
              <a:t>6</a:t>
            </a:r>
          </a:p>
        </p:txBody>
      </p:sp>
      <p:sp>
        <p:nvSpPr>
          <p:cNvPr id="10" name="文本框 9">
            <a:extLst>
              <a:ext uri="{FF2B5EF4-FFF2-40B4-BE49-F238E27FC236}">
                <a16:creationId xmlns:a16="http://schemas.microsoft.com/office/drawing/2014/main" id="{6F6098DE-C0BB-7F30-58F3-415BD6441A2B}"/>
              </a:ext>
            </a:extLst>
          </p:cNvPr>
          <p:cNvSpPr txBox="1"/>
          <p:nvPr/>
        </p:nvSpPr>
        <p:spPr>
          <a:xfrm>
            <a:off x="859812" y="950841"/>
            <a:ext cx="5539808" cy="400110"/>
          </a:xfrm>
          <a:prstGeom prst="rect">
            <a:avLst/>
          </a:prstGeom>
          <a:noFill/>
        </p:spPr>
        <p:txBody>
          <a:bodyPr wrap="square" rtlCol="0">
            <a:spAutoFit/>
          </a:bodyPr>
          <a:lstStyle/>
          <a:p>
            <a:r>
              <a:rPr lang="en" altLang="zh-CN" sz="2000" b="1" dirty="0">
                <a:solidFill>
                  <a:srgbClr val="000000"/>
                </a:solidFill>
                <a:effectLst/>
                <a:latin typeface="Times New Roman" panose="02020603050405020304" pitchFamily="18" charset="0"/>
                <a:cs typeface="Times New Roman" panose="02020603050405020304" pitchFamily="18" charset="0"/>
              </a:rPr>
              <a:t>Comparisons in different traffic scenarios</a:t>
            </a:r>
            <a:endParaRPr lang="en" altLang="zh-CN" sz="2000" b="1"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DA8E7A3B-C425-493E-617E-5C2E049D2967}"/>
              </a:ext>
            </a:extLst>
          </p:cNvPr>
          <p:cNvSpPr txBox="1"/>
          <p:nvPr/>
        </p:nvSpPr>
        <p:spPr>
          <a:xfrm>
            <a:off x="1466380" y="1307705"/>
            <a:ext cx="10008721" cy="923330"/>
          </a:xfrm>
          <a:prstGeom prst="rect">
            <a:avLst/>
          </a:prstGeom>
          <a:noFill/>
        </p:spPr>
        <p:txBody>
          <a:bodyPr wrap="square">
            <a:spAutoFit/>
          </a:bodyPr>
          <a:lstStyle/>
          <a:p>
            <a:r>
              <a:rPr lang="en" altLang="zh-CN" sz="1800" dirty="0">
                <a:solidFill>
                  <a:srgbClr val="000000"/>
                </a:solidFill>
                <a:effectLst/>
                <a:latin typeface="Times New Roman" panose="02020603050405020304" pitchFamily="18" charset="0"/>
                <a:cs typeface="Times New Roman" panose="02020603050405020304" pitchFamily="18" charset="0"/>
              </a:rPr>
              <a:t>   We constructed two distinct traffic scenarios: the stable period and the peak period, distinguished primarily by varying feature values.</a:t>
            </a:r>
            <a:endParaRPr lang="en" altLang="zh-CN" dirty="0">
              <a:latin typeface="Times New Roman" panose="02020603050405020304" pitchFamily="18" charset="0"/>
              <a:cs typeface="Times New Roman" panose="02020603050405020304" pitchFamily="18" charset="0"/>
            </a:endParaRPr>
          </a:p>
          <a:p>
            <a:r>
              <a:rPr lang="en" altLang="zh-CN" sz="1800" dirty="0">
                <a:solidFill>
                  <a:srgbClr val="000000"/>
                </a:solidFill>
                <a:effectLst/>
                <a:latin typeface="Times New Roman" panose="02020603050405020304" pitchFamily="18" charset="0"/>
                <a:cs typeface="Times New Roman" panose="02020603050405020304" pitchFamily="18" charset="0"/>
              </a:rPr>
              <a:t> </a:t>
            </a:r>
            <a:endParaRPr lang="en" altLang="zh-C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8084377"/>
      </p:ext>
    </p:extLst>
  </p:cSld>
  <p:clrMapOvr>
    <a:masterClrMapping/>
  </p:clrMapOvr>
  <mc:AlternateContent xmlns:mc="http://schemas.openxmlformats.org/markup-compatibility/2006" xmlns:p14="http://schemas.microsoft.com/office/powerpoint/2010/main">
    <mc:Choice Requires="p14">
      <p:transition spd="slow" p14:dur="2000" advTm="189834"/>
    </mc:Choice>
    <mc:Fallback xmlns="">
      <p:transition spd="slow" advTm="18983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1863DAE1-55BD-AC5E-DE77-2DCC29F03D80}"/>
              </a:ext>
            </a:extLst>
          </p:cNvPr>
          <p:cNvSpPr/>
          <p:nvPr/>
        </p:nvSpPr>
        <p:spPr>
          <a:xfrm>
            <a:off x="5805657" y="2061553"/>
            <a:ext cx="5720035" cy="4177208"/>
          </a:xfrm>
          <a:prstGeom prst="rect">
            <a:avLst/>
          </a:prstGeom>
          <a:solidFill>
            <a:schemeClr val="accent1">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40000"/>
                  <a:lumOff val="60000"/>
                </a:schemeClr>
              </a:solidFill>
            </a:endParaRPr>
          </a:p>
        </p:txBody>
      </p:sp>
      <p:sp>
        <p:nvSpPr>
          <p:cNvPr id="2" name="标题 1"/>
          <p:cNvSpPr>
            <a:spLocks noGrp="1"/>
          </p:cNvSpPr>
          <p:nvPr>
            <p:ph type="title"/>
          </p:nvPr>
        </p:nvSpPr>
        <p:spPr>
          <a:xfrm>
            <a:off x="1470025" y="175260"/>
            <a:ext cx="9251950" cy="492125"/>
          </a:xfrm>
        </p:spPr>
        <p:txBody>
          <a:bodyPr wrap="square"/>
          <a:lstStyle/>
          <a:p>
            <a:r>
              <a:rPr lang="zh-CN" altLang="en-US" sz="3200" dirty="0">
                <a:latin typeface="Times New Roman Bold" panose="02020603050405020304" charset="0"/>
                <a:cs typeface="Times New Roman Bold" panose="02020603050405020304" charset="0"/>
              </a:rPr>
              <a:t>Research </a:t>
            </a:r>
            <a:r>
              <a:rPr lang="en-US" altLang="zh-CN" sz="3200" dirty="0">
                <a:latin typeface="Times New Roman Bold" panose="02020603050405020304" charset="0"/>
                <a:cs typeface="Times New Roman Bold" panose="02020603050405020304" charset="0"/>
              </a:rPr>
              <a:t>results</a:t>
            </a:r>
            <a:r>
              <a:rPr lang="zh-CN" altLang="en-US" sz="3200" dirty="0">
                <a:latin typeface="Times New Roman Bold" panose="02020603050405020304" charset="0"/>
                <a:cs typeface="Times New Roman Bold" panose="02020603050405020304" charset="0"/>
              </a:rPr>
              <a:t> </a:t>
            </a:r>
          </a:p>
        </p:txBody>
      </p:sp>
      <p:pic>
        <p:nvPicPr>
          <p:cNvPr id="17411" name="图形 1"/>
          <p:cNvPicPr>
            <a:picLocks noChangeAspect="1"/>
          </p:cNvPicPr>
          <p:nvPr>
            <p:custDataLst>
              <p:tags r:id="rId1"/>
            </p:custDataLst>
          </p:nvPr>
        </p:nvPicPr>
        <p:blipFill>
          <a:blip r:embed="rId4"/>
          <a:stretch>
            <a:fillRect/>
          </a:stretch>
        </p:blipFill>
        <p:spPr>
          <a:xfrm>
            <a:off x="1156445" y="1999362"/>
            <a:ext cx="4415383" cy="3313509"/>
          </a:xfrm>
          <a:prstGeom prst="rect">
            <a:avLst/>
          </a:prstGeom>
          <a:noFill/>
          <a:ln w="9525">
            <a:noFill/>
          </a:ln>
        </p:spPr>
      </p:pic>
      <p:sp>
        <p:nvSpPr>
          <p:cNvPr id="3" name="文本占位符 2">
            <a:extLst>
              <a:ext uri="{FF2B5EF4-FFF2-40B4-BE49-F238E27FC236}">
                <a16:creationId xmlns:a16="http://schemas.microsoft.com/office/drawing/2014/main" id="{CD714A2F-F797-DF4C-7981-C7B77F0EDBDB}"/>
              </a:ext>
            </a:extLst>
          </p:cNvPr>
          <p:cNvSpPr>
            <a:spLocks noGrp="1"/>
          </p:cNvSpPr>
          <p:nvPr>
            <p:ph type="body" sz="quarter" idx="10"/>
          </p:nvPr>
        </p:nvSpPr>
        <p:spPr>
          <a:xfrm>
            <a:off x="0" y="298128"/>
            <a:ext cx="1152000" cy="369331"/>
          </a:xfrm>
        </p:spPr>
        <p:txBody>
          <a:bodyPr>
            <a:noAutofit/>
          </a:bodyPr>
          <a:lstStyle/>
          <a:p>
            <a:r>
              <a:rPr lang="en-US" altLang="zh-CN" sz="3600" dirty="0">
                <a:latin typeface="微软雅黑" charset="-122"/>
                <a:ea typeface="微软雅黑" charset="-122"/>
              </a:rPr>
              <a:t>6</a:t>
            </a:r>
          </a:p>
        </p:txBody>
      </p:sp>
      <p:sp>
        <p:nvSpPr>
          <p:cNvPr id="6" name="文本框 5">
            <a:extLst>
              <a:ext uri="{FF2B5EF4-FFF2-40B4-BE49-F238E27FC236}">
                <a16:creationId xmlns:a16="http://schemas.microsoft.com/office/drawing/2014/main" id="{EBE62234-7FD0-1C12-3D05-4960D1188543}"/>
              </a:ext>
            </a:extLst>
          </p:cNvPr>
          <p:cNvSpPr txBox="1"/>
          <p:nvPr/>
        </p:nvSpPr>
        <p:spPr>
          <a:xfrm>
            <a:off x="705485" y="929004"/>
            <a:ext cx="6096000" cy="369332"/>
          </a:xfrm>
          <a:prstGeom prst="rect">
            <a:avLst/>
          </a:prstGeom>
          <a:noFill/>
        </p:spPr>
        <p:txBody>
          <a:bodyPr wrap="square">
            <a:spAutoFit/>
          </a:bodyPr>
          <a:lstStyle/>
          <a:p>
            <a:r>
              <a:rPr lang="en" altLang="zh-CN" b="1" dirty="0">
                <a:solidFill>
                  <a:srgbClr val="000000"/>
                </a:solidFill>
                <a:effectLst/>
                <a:latin typeface="Times New Roman" panose="02020603050405020304" pitchFamily="18" charset="0"/>
                <a:ea typeface="STSong" panose="02010600040101010101" pitchFamily="2" charset="-122"/>
                <a:cs typeface="Times New Roman" panose="02020603050405020304" pitchFamily="18" charset="0"/>
              </a:rPr>
              <a:t>Integrated simulation of parking search and road traffic</a:t>
            </a:r>
          </a:p>
        </p:txBody>
      </p:sp>
      <p:sp>
        <p:nvSpPr>
          <p:cNvPr id="8" name="文本框 7">
            <a:extLst>
              <a:ext uri="{FF2B5EF4-FFF2-40B4-BE49-F238E27FC236}">
                <a16:creationId xmlns:a16="http://schemas.microsoft.com/office/drawing/2014/main" id="{0597D9E2-6E49-32BE-DF03-FC6D15654AC0}"/>
              </a:ext>
            </a:extLst>
          </p:cNvPr>
          <p:cNvSpPr txBox="1"/>
          <p:nvPr/>
        </p:nvSpPr>
        <p:spPr>
          <a:xfrm>
            <a:off x="1071245" y="5215596"/>
            <a:ext cx="6096000" cy="1023165"/>
          </a:xfrm>
          <a:prstGeom prst="rect">
            <a:avLst/>
          </a:prstGeom>
          <a:noFill/>
        </p:spPr>
        <p:txBody>
          <a:bodyPr wrap="square">
            <a:spAutoFit/>
          </a:bodyPr>
          <a:lstStyle/>
          <a:p>
            <a:pPr>
              <a:lnSpc>
                <a:spcPct val="110000"/>
              </a:lnSpc>
            </a:pPr>
            <a:r>
              <a:rPr lang="en" altLang="zh-CN" sz="1400" i="1" dirty="0" err="1">
                <a:solidFill>
                  <a:srgbClr val="000000"/>
                </a:solidFill>
                <a:effectLst/>
                <a:latin typeface="Times New Roman" panose="02020603050405020304" pitchFamily="18" charset="0"/>
                <a:cs typeface="Times New Roman" panose="02020603050405020304" pitchFamily="18" charset="0"/>
              </a:rPr>
              <a:t>InnerOccupancy</a:t>
            </a:r>
            <a:r>
              <a:rPr lang="en" altLang="zh-CN" sz="1400" i="1" dirty="0">
                <a:solidFill>
                  <a:srgbClr val="000000"/>
                </a:solidFill>
                <a:effectLst/>
                <a:latin typeface="Times New Roman" panose="02020603050405020304" pitchFamily="18" charset="0"/>
                <a:cs typeface="Times New Roman" panose="02020603050405020304" pitchFamily="18" charset="0"/>
              </a:rPr>
              <a:t> </a:t>
            </a:r>
            <a:r>
              <a:rPr lang="en" altLang="zh-CN" sz="1400" dirty="0">
                <a:solidFill>
                  <a:srgbClr val="000000"/>
                </a:solidFill>
                <a:effectLst/>
                <a:latin typeface="Times New Roman" panose="02020603050405020304" pitchFamily="18" charset="0"/>
                <a:cs typeface="Times New Roman" panose="02020603050405020304" pitchFamily="18" charset="0"/>
              </a:rPr>
              <a:t>means the occupancy trend of the inner circle</a:t>
            </a:r>
          </a:p>
          <a:p>
            <a:pPr>
              <a:lnSpc>
                <a:spcPct val="110000"/>
              </a:lnSpc>
            </a:pPr>
            <a:r>
              <a:rPr lang="en" altLang="zh-CN" sz="1400" i="1" dirty="0" err="1">
                <a:solidFill>
                  <a:srgbClr val="000000"/>
                </a:solidFill>
                <a:effectLst/>
                <a:latin typeface="Times New Roman" panose="02020603050405020304" pitchFamily="18" charset="0"/>
                <a:cs typeface="Times New Roman" panose="02020603050405020304" pitchFamily="18" charset="0"/>
              </a:rPr>
              <a:t>InnerVolume</a:t>
            </a:r>
            <a:r>
              <a:rPr lang="en" altLang="zh-CN" sz="1400" i="1" dirty="0">
                <a:solidFill>
                  <a:srgbClr val="000000"/>
                </a:solidFill>
                <a:effectLst/>
                <a:latin typeface="Times New Roman" panose="02020603050405020304" pitchFamily="18" charset="0"/>
                <a:cs typeface="Times New Roman" panose="02020603050405020304" pitchFamily="18" charset="0"/>
              </a:rPr>
              <a:t> </a:t>
            </a:r>
            <a:r>
              <a:rPr lang="en" altLang="zh-CN" sz="1400" dirty="0">
                <a:solidFill>
                  <a:srgbClr val="000000"/>
                </a:solidFill>
                <a:effectLst/>
                <a:latin typeface="Times New Roman" panose="02020603050405020304" pitchFamily="18" charset="0"/>
                <a:cs typeface="Times New Roman" panose="02020603050405020304" pitchFamily="18" charset="0"/>
              </a:rPr>
              <a:t>means the volume of the inner circle </a:t>
            </a:r>
          </a:p>
          <a:p>
            <a:pPr>
              <a:lnSpc>
                <a:spcPct val="110000"/>
              </a:lnSpc>
            </a:pPr>
            <a:r>
              <a:rPr lang="en" altLang="zh-CN" sz="1400" i="1" dirty="0" err="1">
                <a:solidFill>
                  <a:srgbClr val="000000"/>
                </a:solidFill>
                <a:effectLst/>
                <a:latin typeface="Times New Roman" panose="02020603050405020304" pitchFamily="18" charset="0"/>
                <a:cs typeface="Times New Roman" panose="02020603050405020304" pitchFamily="18" charset="0"/>
              </a:rPr>
              <a:t>OuterOccupancy</a:t>
            </a:r>
            <a:r>
              <a:rPr lang="en" altLang="zh-CN" sz="1400" i="1" dirty="0">
                <a:solidFill>
                  <a:srgbClr val="000000"/>
                </a:solidFill>
                <a:effectLst/>
                <a:latin typeface="Times New Roman" panose="02020603050405020304" pitchFamily="18" charset="0"/>
                <a:cs typeface="Times New Roman" panose="02020603050405020304" pitchFamily="18" charset="0"/>
              </a:rPr>
              <a:t> </a:t>
            </a:r>
            <a:r>
              <a:rPr lang="en" altLang="zh-CN" sz="1400" dirty="0">
                <a:solidFill>
                  <a:srgbClr val="000000"/>
                </a:solidFill>
                <a:effectLst/>
                <a:latin typeface="Times New Roman" panose="02020603050405020304" pitchFamily="18" charset="0"/>
                <a:cs typeface="Times New Roman" panose="02020603050405020304" pitchFamily="18" charset="0"/>
              </a:rPr>
              <a:t>means the occupancy trend of the outer circle</a:t>
            </a:r>
            <a:endParaRPr lang="en" altLang="zh-CN" sz="1400" dirty="0">
              <a:solidFill>
                <a:srgbClr val="000000"/>
              </a:solidFill>
              <a:latin typeface="Times New Roman" panose="02020603050405020304" pitchFamily="18" charset="0"/>
              <a:cs typeface="Times New Roman" panose="02020603050405020304" pitchFamily="18" charset="0"/>
            </a:endParaRPr>
          </a:p>
          <a:p>
            <a:pPr>
              <a:lnSpc>
                <a:spcPct val="110000"/>
              </a:lnSpc>
            </a:pPr>
            <a:r>
              <a:rPr lang="en" altLang="zh-CN" sz="1400" i="1" dirty="0" err="1">
                <a:solidFill>
                  <a:srgbClr val="000000"/>
                </a:solidFill>
                <a:effectLst/>
                <a:latin typeface="Times New Roman" panose="02020603050405020304" pitchFamily="18" charset="0"/>
                <a:cs typeface="Times New Roman" panose="02020603050405020304" pitchFamily="18" charset="0"/>
              </a:rPr>
              <a:t>OuterVolume</a:t>
            </a:r>
            <a:r>
              <a:rPr lang="en" altLang="zh-CN" sz="1400" i="1" dirty="0">
                <a:solidFill>
                  <a:srgbClr val="000000"/>
                </a:solidFill>
                <a:effectLst/>
                <a:latin typeface="Times New Roman" panose="02020603050405020304" pitchFamily="18" charset="0"/>
                <a:cs typeface="Times New Roman" panose="02020603050405020304" pitchFamily="18" charset="0"/>
              </a:rPr>
              <a:t> </a:t>
            </a:r>
            <a:r>
              <a:rPr lang="en" altLang="zh-CN" sz="1400" dirty="0">
                <a:solidFill>
                  <a:srgbClr val="000000"/>
                </a:solidFill>
                <a:effectLst/>
                <a:latin typeface="Times New Roman" panose="02020603050405020304" pitchFamily="18" charset="0"/>
                <a:cs typeface="Times New Roman" panose="02020603050405020304" pitchFamily="18" charset="0"/>
              </a:rPr>
              <a:t>means the volume of the outer circle</a:t>
            </a:r>
            <a:endParaRPr lang="en" altLang="zh-CN" sz="14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6B8D0DA9-9B2D-DA38-84EB-06D3837C7FEE}"/>
              </a:ext>
            </a:extLst>
          </p:cNvPr>
          <p:cNvSpPr txBox="1"/>
          <p:nvPr/>
        </p:nvSpPr>
        <p:spPr>
          <a:xfrm>
            <a:off x="1152000" y="1308080"/>
            <a:ext cx="10144100" cy="728084"/>
          </a:xfrm>
          <a:prstGeom prst="rect">
            <a:avLst/>
          </a:prstGeom>
          <a:noFill/>
        </p:spPr>
        <p:txBody>
          <a:bodyPr wrap="square">
            <a:spAutoFit/>
          </a:bodyPr>
          <a:lstStyle/>
          <a:p>
            <a:pPr>
              <a:lnSpc>
                <a:spcPct val="120000"/>
              </a:lnSpc>
            </a:pPr>
            <a:r>
              <a:rPr lang="zh-CN" altLang="en-US" dirty="0">
                <a:latin typeface="Times New Roman" panose="02020603050405020304" pitchFamily="18" charset="0"/>
                <a:cs typeface="Times New Roman" panose="02020603050405020304" pitchFamily="18" charset="0"/>
              </a:rPr>
              <a:t>     </a:t>
            </a:r>
            <a:r>
              <a:rPr lang="en" altLang="zh-CN" dirty="0">
                <a:latin typeface="Times New Roman" panose="02020603050405020304" pitchFamily="18" charset="0"/>
                <a:cs typeface="Times New Roman" panose="02020603050405020304" pitchFamily="18" charset="0"/>
              </a:rPr>
              <a:t>Integrated the trained parking search model into the urban road network simulation, treating each vehicle as an independent agent.</a:t>
            </a:r>
          </a:p>
        </p:txBody>
      </p:sp>
      <p:sp>
        <p:nvSpPr>
          <p:cNvPr id="14" name="文本框 13">
            <a:extLst>
              <a:ext uri="{FF2B5EF4-FFF2-40B4-BE49-F238E27FC236}">
                <a16:creationId xmlns:a16="http://schemas.microsoft.com/office/drawing/2014/main" id="{01BAA785-C4D4-6715-D120-F9D6FBDD741D}"/>
              </a:ext>
            </a:extLst>
          </p:cNvPr>
          <p:cNvSpPr txBox="1"/>
          <p:nvPr/>
        </p:nvSpPr>
        <p:spPr>
          <a:xfrm>
            <a:off x="5933248" y="2316734"/>
            <a:ext cx="5405382" cy="3516540"/>
          </a:xfrm>
          <a:prstGeom prst="rect">
            <a:avLst/>
          </a:prstGeom>
          <a:noFill/>
        </p:spPr>
        <p:txBody>
          <a:bodyPr wrap="square">
            <a:spAutoFit/>
          </a:bodyPr>
          <a:lstStyle/>
          <a:p>
            <a:pPr>
              <a:lnSpc>
                <a:spcPct val="120000"/>
              </a:lnSpc>
              <a:spcAft>
                <a:spcPts val="600"/>
              </a:spcAft>
            </a:pPr>
            <a:r>
              <a:rPr lang="en" altLang="zh-CN" b="1" dirty="0">
                <a:latin typeface="Times New Roman" panose="02020603050405020304" pitchFamily="18" charset="0"/>
                <a:cs typeface="Times New Roman" panose="02020603050405020304" pitchFamily="18" charset="0"/>
              </a:rPr>
              <a:t>Results</a:t>
            </a:r>
            <a:r>
              <a:rPr lang="en" altLang="zh-CN" dirty="0">
                <a:latin typeface="Times New Roman" panose="02020603050405020304" pitchFamily="18" charset="0"/>
                <a:cs typeface="Times New Roman" panose="02020603050405020304" pitchFamily="18" charset="0"/>
              </a:rPr>
              <a:t>:</a:t>
            </a:r>
          </a:p>
          <a:p>
            <a:pPr>
              <a:lnSpc>
                <a:spcPct val="120000"/>
              </a:lnSpc>
              <a:spcAft>
                <a:spcPts val="600"/>
              </a:spcAft>
              <a:buFont typeface="Arial" panose="020B0604020202020204" pitchFamily="34" charset="0"/>
              <a:buChar char="•"/>
            </a:pPr>
            <a:r>
              <a:rPr lang="en" altLang="zh-CN" dirty="0">
                <a:latin typeface="Times New Roman" panose="02020603050405020304" pitchFamily="18" charset="0"/>
                <a:cs typeface="Times New Roman" panose="02020603050405020304" pitchFamily="18" charset="0"/>
              </a:rPr>
              <a:t>Parking behavior adapts to changes in traffic conditions and parking availability.</a:t>
            </a:r>
          </a:p>
          <a:p>
            <a:pPr>
              <a:lnSpc>
                <a:spcPct val="120000"/>
              </a:lnSpc>
              <a:spcAft>
                <a:spcPts val="600"/>
              </a:spcAft>
              <a:buFont typeface="Arial" panose="020B0604020202020204" pitchFamily="34" charset="0"/>
              <a:buChar char="•"/>
            </a:pPr>
            <a:r>
              <a:rPr lang="en" altLang="zh-CN" dirty="0">
                <a:latin typeface="Times New Roman" panose="02020603050405020304" pitchFamily="18" charset="0"/>
                <a:cs typeface="Times New Roman" panose="02020603050405020304" pitchFamily="18" charset="0"/>
              </a:rPr>
              <a:t>Traffic volume remains stable.</a:t>
            </a:r>
          </a:p>
          <a:p>
            <a:pPr>
              <a:lnSpc>
                <a:spcPct val="120000"/>
              </a:lnSpc>
              <a:spcAft>
                <a:spcPts val="600"/>
              </a:spcAft>
              <a:buFont typeface="Arial" panose="020B0604020202020204" pitchFamily="34" charset="0"/>
              <a:buChar char="•"/>
            </a:pPr>
            <a:r>
              <a:rPr lang="en" altLang="zh-CN" dirty="0">
                <a:latin typeface="Times New Roman" panose="02020603050405020304" pitchFamily="18" charset="0"/>
                <a:cs typeface="Times New Roman" panose="02020603050405020304" pitchFamily="18" charset="0"/>
              </a:rPr>
              <a:t>Parking occupancy gradually increases.</a:t>
            </a:r>
          </a:p>
          <a:p>
            <a:pPr>
              <a:lnSpc>
                <a:spcPct val="120000"/>
              </a:lnSpc>
              <a:spcAft>
                <a:spcPts val="600"/>
              </a:spcAft>
            </a:pPr>
            <a:r>
              <a:rPr lang="en" altLang="zh-CN" b="1" dirty="0">
                <a:latin typeface="Times New Roman" panose="02020603050405020304" pitchFamily="18" charset="0"/>
                <a:cs typeface="Times New Roman" panose="02020603050405020304" pitchFamily="18" charset="0"/>
              </a:rPr>
              <a:t>Key Insight</a:t>
            </a:r>
            <a:r>
              <a:rPr lang="en" altLang="zh-CN" dirty="0">
                <a:latin typeface="Times New Roman" panose="02020603050405020304" pitchFamily="18" charset="0"/>
                <a:cs typeface="Times New Roman" panose="02020603050405020304" pitchFamily="18" charset="0"/>
              </a:rPr>
              <a:t>:</a:t>
            </a:r>
          </a:p>
          <a:p>
            <a:pPr>
              <a:lnSpc>
                <a:spcPct val="120000"/>
              </a:lnSpc>
              <a:spcAft>
                <a:spcPts val="600"/>
              </a:spcAft>
              <a:buFont typeface="Arial" panose="020B0604020202020204" pitchFamily="34" charset="0"/>
              <a:buChar char="•"/>
            </a:pPr>
            <a:r>
              <a:rPr lang="en" altLang="zh-CN" dirty="0">
                <a:latin typeface="Times New Roman" panose="02020603050405020304" pitchFamily="18" charset="0"/>
                <a:cs typeface="Times New Roman" panose="02020603050405020304" pitchFamily="18" charset="0"/>
              </a:rPr>
              <a:t>Drivers initially prefer parking closer to their destination.</a:t>
            </a:r>
          </a:p>
          <a:p>
            <a:pPr>
              <a:lnSpc>
                <a:spcPct val="120000"/>
              </a:lnSpc>
              <a:spcAft>
                <a:spcPts val="600"/>
              </a:spcAft>
              <a:buFont typeface="Arial" panose="020B0604020202020204" pitchFamily="34" charset="0"/>
              <a:buChar char="•"/>
            </a:pPr>
            <a:r>
              <a:rPr lang="en" altLang="zh-CN" dirty="0">
                <a:latin typeface="Times New Roman" panose="02020603050405020304" pitchFamily="18" charset="0"/>
                <a:cs typeface="Times New Roman" panose="02020603050405020304" pitchFamily="18" charset="0"/>
              </a:rPr>
              <a:t>As inner circle parking fills, drivers shift to outer areas.</a:t>
            </a:r>
          </a:p>
        </p:txBody>
      </p:sp>
    </p:spTree>
    <p:extLst>
      <p:ext uri="{BB962C8B-B14F-4D97-AF65-F5344CB8AC3E}">
        <p14:creationId xmlns:p14="http://schemas.microsoft.com/office/powerpoint/2010/main" val="3714729623"/>
      </p:ext>
    </p:extLst>
  </p:cSld>
  <p:clrMapOvr>
    <a:masterClrMapping/>
  </p:clrMapOvr>
  <mc:AlternateContent xmlns:mc="http://schemas.openxmlformats.org/markup-compatibility/2006" xmlns:p14="http://schemas.microsoft.com/office/powerpoint/2010/main">
    <mc:Choice Requires="p14">
      <p:transition spd="slow" p14:dur="2000" advTm="189834"/>
    </mc:Choice>
    <mc:Fallback xmlns="">
      <p:transition spd="slow" advTm="18983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277E0E11-BDA7-4158-8163-8E43DCE3B944}"/>
              </a:ext>
            </a:extLst>
          </p:cNvPr>
          <p:cNvSpPr txBox="1"/>
          <p:nvPr/>
        </p:nvSpPr>
        <p:spPr>
          <a:xfrm>
            <a:off x="1195264" y="2644170"/>
            <a:ext cx="8275307" cy="1569660"/>
          </a:xfrm>
          <a:prstGeom prst="rect">
            <a:avLst/>
          </a:prstGeom>
          <a:noFill/>
        </p:spPr>
        <p:txBody>
          <a:bodyPr wrap="square" rtlCol="0">
            <a:spAutoFit/>
          </a:bodyPr>
          <a:lstStyle/>
          <a:p>
            <a:pPr algn="ctr" defTabSz="822960">
              <a:defRPr/>
            </a:pPr>
            <a:r>
              <a:rPr lang="en-US" altLang="zh-CN" sz="48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sym typeface="+mn-lt"/>
              </a:rPr>
              <a:t>THANK YOU </a:t>
            </a:r>
          </a:p>
          <a:p>
            <a:pPr algn="ctr" defTabSz="822960">
              <a:defRPr/>
            </a:pPr>
            <a:r>
              <a:rPr lang="en-US" altLang="zh-CN" sz="48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sym typeface="+mn-lt"/>
              </a:rPr>
              <a:t>FOR LISTENING</a:t>
            </a:r>
            <a:endParaRPr lang="zh-CN" altLang="en-US" sz="48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sym typeface="+mn-lt"/>
            </a:endParaRPr>
          </a:p>
        </p:txBody>
      </p:sp>
    </p:spTree>
    <p:extLst>
      <p:ext uri="{BB962C8B-B14F-4D97-AF65-F5344CB8AC3E}">
        <p14:creationId xmlns:p14="http://schemas.microsoft.com/office/powerpoint/2010/main" val="3512079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C25104F-E461-53B7-C79E-57DEF40ADDFF}"/>
              </a:ext>
            </a:extLst>
          </p:cNvPr>
          <p:cNvSpPr/>
          <p:nvPr/>
        </p:nvSpPr>
        <p:spPr>
          <a:xfrm>
            <a:off x="1151999" y="1003994"/>
            <a:ext cx="10180029" cy="1815882"/>
          </a:xfrm>
          <a:prstGeom prst="rect">
            <a:avLst/>
          </a:prstGeom>
          <a:solidFill>
            <a:schemeClr val="accent1">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40000"/>
                  <a:lumOff val="60000"/>
                </a:schemeClr>
              </a:solidFill>
            </a:endParaRPr>
          </a:p>
        </p:txBody>
      </p:sp>
      <p:sp>
        <p:nvSpPr>
          <p:cNvPr id="3" name="文本占位符 2"/>
          <p:cNvSpPr>
            <a:spLocks noGrp="1"/>
          </p:cNvSpPr>
          <p:nvPr>
            <p:ph type="body" sz="quarter" idx="10"/>
          </p:nvPr>
        </p:nvSpPr>
        <p:spPr>
          <a:xfrm>
            <a:off x="0" y="298128"/>
            <a:ext cx="1152000" cy="369331"/>
          </a:xfrm>
        </p:spPr>
        <p:txBody>
          <a:bodyPr>
            <a:noAutofit/>
          </a:bodyPr>
          <a:lstStyle/>
          <a:p>
            <a:r>
              <a:rPr lang="en-US" altLang="zh-CN" sz="3200" dirty="0">
                <a:latin typeface="微软雅黑" charset="-122"/>
                <a:ea typeface="微软雅黑" charset="-122"/>
              </a:rPr>
              <a:t>1</a:t>
            </a:r>
            <a:endParaRPr lang="zh-CN" altLang="en-US" sz="3200" dirty="0">
              <a:latin typeface="微软雅黑" charset="-122"/>
              <a:ea typeface="微软雅黑" charset="-122"/>
            </a:endParaRPr>
          </a:p>
        </p:txBody>
      </p:sp>
      <p:sp>
        <p:nvSpPr>
          <p:cNvPr id="7" name="文本框 6">
            <a:extLst>
              <a:ext uri="{FF2B5EF4-FFF2-40B4-BE49-F238E27FC236}">
                <a16:creationId xmlns:a16="http://schemas.microsoft.com/office/drawing/2014/main" id="{531CFF5B-7A9B-57A9-1CB5-B6E2EC0BDD7B}"/>
              </a:ext>
            </a:extLst>
          </p:cNvPr>
          <p:cNvSpPr txBox="1"/>
          <p:nvPr/>
        </p:nvSpPr>
        <p:spPr>
          <a:xfrm>
            <a:off x="1152000" y="5075778"/>
            <a:ext cx="10614925" cy="398780"/>
          </a:xfrm>
          <a:prstGeom prst="rect">
            <a:avLst/>
          </a:prstGeom>
          <a:noFill/>
        </p:spPr>
        <p:txBody>
          <a:bodyPr wrap="square" rtlCol="0" anchor="t">
            <a:noAutofit/>
          </a:bodyPr>
          <a:lstStyle/>
          <a:p>
            <a:r>
              <a:rPr lang="zh-CN" altLang="en-US" sz="2400" b="1" dirty="0">
                <a:latin typeface="Times New Roman Bold" panose="02020603050405020304" charset="0"/>
                <a:cs typeface="Times New Roman Bold" panose="02020603050405020304" charset="0"/>
              </a:rPr>
              <a:t>Problem:</a:t>
            </a:r>
            <a:r>
              <a:rPr lang="zh-CN" altLang="en-US" sz="2400" dirty="0">
                <a:latin typeface="Times New Roman Regular" panose="02020603050405020304" charset="0"/>
                <a:cs typeface="Times New Roman Regular" panose="02020603050405020304" charset="0"/>
              </a:rPr>
              <a:t> On-street parking search causes </a:t>
            </a:r>
            <a:r>
              <a:rPr lang="zh-CN" altLang="en-US" sz="2400" dirty="0">
                <a:latin typeface="Times New Roman Regular" panose="02020603050405020304" charset="0"/>
                <a:cs typeface="Times New Roman Regular" panose="02020603050405020304" charset="0"/>
                <a:sym typeface="+mn-ea"/>
              </a:rPr>
              <a:t>congestion</a:t>
            </a:r>
            <a:r>
              <a:rPr lang="zh-CN" altLang="en-US" sz="2400" dirty="0">
                <a:latin typeface="Times New Roman Regular" panose="02020603050405020304" charset="0"/>
                <a:cs typeface="Times New Roman Regular" panose="02020603050405020304" charset="0"/>
              </a:rPr>
              <a:t>, pollution, and collisions.</a:t>
            </a:r>
          </a:p>
        </p:txBody>
      </p:sp>
      <p:pic>
        <p:nvPicPr>
          <p:cNvPr id="12" name="图片 11">
            <a:extLst>
              <a:ext uri="{FF2B5EF4-FFF2-40B4-BE49-F238E27FC236}">
                <a16:creationId xmlns:a16="http://schemas.microsoft.com/office/drawing/2014/main" id="{C7B25267-F516-058B-B43E-A116C74F45DB}"/>
              </a:ext>
            </a:extLst>
          </p:cNvPr>
          <p:cNvPicPr>
            <a:picLocks noChangeAspect="1"/>
          </p:cNvPicPr>
          <p:nvPr/>
        </p:nvPicPr>
        <p:blipFill>
          <a:blip r:embed="rId3"/>
          <a:stretch>
            <a:fillRect/>
          </a:stretch>
        </p:blipFill>
        <p:spPr>
          <a:xfrm>
            <a:off x="1785595" y="3144948"/>
            <a:ext cx="2638307" cy="1808667"/>
          </a:xfrm>
          <a:prstGeom prst="rect">
            <a:avLst/>
          </a:prstGeom>
        </p:spPr>
      </p:pic>
      <p:pic>
        <p:nvPicPr>
          <p:cNvPr id="13" name="图片 12">
            <a:extLst>
              <a:ext uri="{FF2B5EF4-FFF2-40B4-BE49-F238E27FC236}">
                <a16:creationId xmlns:a16="http://schemas.microsoft.com/office/drawing/2014/main" id="{CCA654A2-79CB-543A-DA2C-F134A315FD67}"/>
              </a:ext>
            </a:extLst>
          </p:cNvPr>
          <p:cNvPicPr>
            <a:picLocks noChangeAspect="1"/>
          </p:cNvPicPr>
          <p:nvPr/>
        </p:nvPicPr>
        <p:blipFill>
          <a:blip r:embed="rId4"/>
          <a:stretch>
            <a:fillRect/>
          </a:stretch>
        </p:blipFill>
        <p:spPr>
          <a:xfrm>
            <a:off x="4827131" y="3153850"/>
            <a:ext cx="2638307" cy="1799765"/>
          </a:xfrm>
          <a:prstGeom prst="rect">
            <a:avLst/>
          </a:prstGeom>
        </p:spPr>
      </p:pic>
      <p:pic>
        <p:nvPicPr>
          <p:cNvPr id="14" name="图片 13">
            <a:extLst>
              <a:ext uri="{FF2B5EF4-FFF2-40B4-BE49-F238E27FC236}">
                <a16:creationId xmlns:a16="http://schemas.microsoft.com/office/drawing/2014/main" id="{D478BC62-11C8-A8A9-BEB5-323D5EBE95EA}"/>
              </a:ext>
            </a:extLst>
          </p:cNvPr>
          <p:cNvPicPr>
            <a:picLocks noChangeAspect="1"/>
          </p:cNvPicPr>
          <p:nvPr/>
        </p:nvPicPr>
        <p:blipFill>
          <a:blip r:embed="rId5"/>
          <a:srcRect l="9866" r="5074"/>
          <a:stretch>
            <a:fillRect/>
          </a:stretch>
        </p:blipFill>
        <p:spPr>
          <a:xfrm>
            <a:off x="7868667" y="3158301"/>
            <a:ext cx="2638307" cy="1781960"/>
          </a:xfrm>
          <a:prstGeom prst="rect">
            <a:avLst/>
          </a:prstGeom>
        </p:spPr>
      </p:pic>
      <p:sp>
        <p:nvSpPr>
          <p:cNvPr id="15" name="文本框 14">
            <a:extLst>
              <a:ext uri="{FF2B5EF4-FFF2-40B4-BE49-F238E27FC236}">
                <a16:creationId xmlns:a16="http://schemas.microsoft.com/office/drawing/2014/main" id="{152142ED-7B23-0B71-F43F-0830BBE9B194}"/>
              </a:ext>
            </a:extLst>
          </p:cNvPr>
          <p:cNvSpPr txBox="1"/>
          <p:nvPr/>
        </p:nvSpPr>
        <p:spPr>
          <a:xfrm>
            <a:off x="2338976" y="2761852"/>
            <a:ext cx="1531544" cy="431766"/>
          </a:xfrm>
          <a:prstGeom prst="rect">
            <a:avLst/>
          </a:prstGeom>
          <a:noFill/>
        </p:spPr>
        <p:txBody>
          <a:bodyPr wrap="square" rtlCol="0" anchor="t">
            <a:noAutofit/>
          </a:bodyPr>
          <a:lstStyle/>
          <a:p>
            <a:r>
              <a:rPr lang="zh-CN" altLang="en-US" sz="2000" dirty="0">
                <a:latin typeface="Times New Roman Regular" panose="02020603050405020304" charset="0"/>
                <a:cs typeface="Times New Roman Regular" panose="02020603050405020304" charset="0"/>
                <a:sym typeface="+mn-ea"/>
              </a:rPr>
              <a:t>congestion</a:t>
            </a:r>
          </a:p>
        </p:txBody>
      </p:sp>
      <p:sp>
        <p:nvSpPr>
          <p:cNvPr id="16" name="文本框 15">
            <a:extLst>
              <a:ext uri="{FF2B5EF4-FFF2-40B4-BE49-F238E27FC236}">
                <a16:creationId xmlns:a16="http://schemas.microsoft.com/office/drawing/2014/main" id="{A4C3998B-F62E-DB98-7A2C-0D88B5F71968}"/>
              </a:ext>
            </a:extLst>
          </p:cNvPr>
          <p:cNvSpPr txBox="1"/>
          <p:nvPr/>
        </p:nvSpPr>
        <p:spPr>
          <a:xfrm>
            <a:off x="5434784" y="2728903"/>
            <a:ext cx="1322432" cy="432507"/>
          </a:xfrm>
          <a:prstGeom prst="rect">
            <a:avLst/>
          </a:prstGeom>
          <a:noFill/>
        </p:spPr>
        <p:txBody>
          <a:bodyPr wrap="square" rtlCol="0" anchor="t">
            <a:noAutofit/>
          </a:bodyPr>
          <a:lstStyle/>
          <a:p>
            <a:pPr algn="ctr"/>
            <a:r>
              <a:rPr lang="zh-CN" altLang="en-US" sz="2000" dirty="0">
                <a:latin typeface="Times New Roman Regular" panose="02020603050405020304" charset="0"/>
                <a:cs typeface="Times New Roman Regular" panose="02020603050405020304" charset="0"/>
                <a:sym typeface="+mn-ea"/>
              </a:rPr>
              <a:t>pollution</a:t>
            </a:r>
          </a:p>
        </p:txBody>
      </p:sp>
      <p:sp>
        <p:nvSpPr>
          <p:cNvPr id="17" name="文本框 16">
            <a:extLst>
              <a:ext uri="{FF2B5EF4-FFF2-40B4-BE49-F238E27FC236}">
                <a16:creationId xmlns:a16="http://schemas.microsoft.com/office/drawing/2014/main" id="{7563F64B-FA8B-F039-9CF2-74D8049668B7}"/>
              </a:ext>
            </a:extLst>
          </p:cNvPr>
          <p:cNvSpPr txBox="1"/>
          <p:nvPr/>
        </p:nvSpPr>
        <p:spPr>
          <a:xfrm>
            <a:off x="8136432" y="2744789"/>
            <a:ext cx="2102776" cy="465891"/>
          </a:xfrm>
          <a:prstGeom prst="rect">
            <a:avLst/>
          </a:prstGeom>
          <a:noFill/>
        </p:spPr>
        <p:txBody>
          <a:bodyPr wrap="square" rtlCol="0" anchor="t">
            <a:spAutoFit/>
          </a:bodyPr>
          <a:lstStyle/>
          <a:p>
            <a:pPr algn="ctr"/>
            <a:r>
              <a:rPr lang="zh-CN" altLang="en-US" sz="2000" dirty="0">
                <a:latin typeface="Times New Roman Regular" panose="02020603050405020304" charset="0"/>
                <a:cs typeface="Times New Roman Regular" panose="02020603050405020304" charset="0"/>
                <a:sym typeface="+mn-ea"/>
              </a:rPr>
              <a:t>collision</a:t>
            </a:r>
          </a:p>
        </p:txBody>
      </p:sp>
      <p:sp>
        <p:nvSpPr>
          <p:cNvPr id="19" name="文本框 18">
            <a:extLst>
              <a:ext uri="{FF2B5EF4-FFF2-40B4-BE49-F238E27FC236}">
                <a16:creationId xmlns:a16="http://schemas.microsoft.com/office/drawing/2014/main" id="{972759AA-3A89-3BD6-56B5-C8E9AB96DEFD}"/>
              </a:ext>
            </a:extLst>
          </p:cNvPr>
          <p:cNvSpPr txBox="1"/>
          <p:nvPr/>
        </p:nvSpPr>
        <p:spPr>
          <a:xfrm>
            <a:off x="1730304" y="1003993"/>
            <a:ext cx="9601724" cy="1815882"/>
          </a:xfrm>
          <a:prstGeom prst="rect">
            <a:avLst/>
          </a:prstGeom>
          <a:noFill/>
        </p:spPr>
        <p:txBody>
          <a:bodyPr wrap="square" rtlCol="0" anchor="t">
            <a:spAutoFit/>
          </a:bodyPr>
          <a:lstStyle/>
          <a:p>
            <a:r>
              <a:rPr lang="en" altLang="zh-CN" sz="2000" dirty="0">
                <a:latin typeface="Times New Roman" panose="02020603050405020304" pitchFamily="18" charset="0"/>
                <a:cs typeface="Times New Roman" panose="02020603050405020304" pitchFamily="18" charset="0"/>
              </a:rPr>
              <a:t>During peak periods, </a:t>
            </a:r>
            <a:r>
              <a:rPr lang="en" altLang="zh-CN" sz="2800" b="1" dirty="0">
                <a:solidFill>
                  <a:srgbClr val="C00000"/>
                </a:solidFill>
                <a:latin typeface="Times New Roman" panose="02020603050405020304" pitchFamily="18" charset="0"/>
                <a:cs typeface="Times New Roman" panose="02020603050405020304" pitchFamily="18" charset="0"/>
              </a:rPr>
              <a:t>30-50% </a:t>
            </a:r>
            <a:r>
              <a:rPr lang="en" altLang="zh-CN" sz="2000" dirty="0">
                <a:latin typeface="Times New Roman" panose="02020603050405020304" pitchFamily="18" charset="0"/>
                <a:cs typeface="Times New Roman" panose="02020603050405020304" pitchFamily="18" charset="0"/>
              </a:rPr>
              <a:t>of traffic flow is related to parking.</a:t>
            </a:r>
          </a:p>
          <a:p>
            <a:r>
              <a:rPr lang="en" altLang="zh-CN" sz="2000" dirty="0">
                <a:latin typeface="Times New Roman" panose="02020603050405020304" pitchFamily="18" charset="0"/>
                <a:cs typeface="Times New Roman" panose="02020603050405020304" pitchFamily="18" charset="0"/>
              </a:rPr>
              <a:t>On average, individuals spend </a:t>
            </a:r>
            <a:r>
              <a:rPr lang="en" altLang="zh-CN" sz="2800" b="1" dirty="0">
                <a:solidFill>
                  <a:srgbClr val="C00000"/>
                </a:solidFill>
                <a:latin typeface="Times New Roman" panose="02020603050405020304" pitchFamily="18" charset="0"/>
                <a:cs typeface="Times New Roman" panose="02020603050405020304" pitchFamily="18" charset="0"/>
              </a:rPr>
              <a:t>20 minutes </a:t>
            </a:r>
            <a:r>
              <a:rPr lang="en" altLang="zh-CN" sz="2000" dirty="0">
                <a:latin typeface="Times New Roman" panose="02020603050405020304" pitchFamily="18" charset="0"/>
                <a:cs typeface="Times New Roman" panose="02020603050405020304" pitchFamily="18" charset="0"/>
              </a:rPr>
              <a:t>searching for a suitable parking spot.</a:t>
            </a:r>
          </a:p>
          <a:p>
            <a:r>
              <a:rPr lang="en" altLang="zh-CN" sz="2000" dirty="0">
                <a:latin typeface="Times New Roman" panose="02020603050405020304" pitchFamily="18" charset="0"/>
                <a:cs typeface="Times New Roman" panose="02020603050405020304" pitchFamily="18" charset="0"/>
              </a:rPr>
              <a:t>In France, </a:t>
            </a:r>
            <a:r>
              <a:rPr lang="en" altLang="zh-CN" sz="2800" b="1" dirty="0">
                <a:solidFill>
                  <a:srgbClr val="C00000"/>
                </a:solidFill>
                <a:latin typeface="Times New Roman" panose="02020603050405020304" pitchFamily="18" charset="0"/>
                <a:cs typeface="Times New Roman" panose="02020603050405020304" pitchFamily="18" charset="0"/>
              </a:rPr>
              <a:t>70 million</a:t>
            </a:r>
            <a:r>
              <a:rPr lang="en" altLang="zh-CN" sz="2000" dirty="0">
                <a:latin typeface="Times New Roman" panose="02020603050405020304" pitchFamily="18" charset="0"/>
                <a:cs typeface="Times New Roman" panose="02020603050405020304" pitchFamily="18" charset="0"/>
              </a:rPr>
              <a:t> hours are spent annually on parking searches, leading to a loss of </a:t>
            </a:r>
            <a:r>
              <a:rPr lang="en" altLang="zh-CN" sz="2800" b="1" dirty="0">
                <a:solidFill>
                  <a:srgbClr val="C00000"/>
                </a:solidFill>
                <a:latin typeface="Times New Roman" panose="02020603050405020304" pitchFamily="18" charset="0"/>
                <a:cs typeface="Times New Roman" panose="02020603050405020304" pitchFamily="18" charset="0"/>
              </a:rPr>
              <a:t>700 million euros</a:t>
            </a:r>
            <a:r>
              <a:rPr lang="en" altLang="zh-CN" sz="2000" dirty="0">
                <a:latin typeface="Times New Roman" panose="02020603050405020304" pitchFamily="18" charset="0"/>
                <a:cs typeface="Times New Roman" panose="02020603050405020304" pitchFamily="18" charset="0"/>
              </a:rPr>
              <a:t>.</a:t>
            </a:r>
          </a:p>
        </p:txBody>
      </p:sp>
      <p:sp>
        <p:nvSpPr>
          <p:cNvPr id="5" name="矩形 4">
            <a:extLst>
              <a:ext uri="{FF2B5EF4-FFF2-40B4-BE49-F238E27FC236}">
                <a16:creationId xmlns:a16="http://schemas.microsoft.com/office/drawing/2014/main" id="{9220FE90-C27A-5C51-E49B-C5005E81B12D}"/>
              </a:ext>
            </a:extLst>
          </p:cNvPr>
          <p:cNvSpPr/>
          <p:nvPr/>
        </p:nvSpPr>
        <p:spPr>
          <a:xfrm>
            <a:off x="0" y="5674262"/>
            <a:ext cx="12192000" cy="929640"/>
          </a:xfrm>
          <a:prstGeom prst="rect">
            <a:avLst/>
          </a:prstGeom>
          <a:solidFill>
            <a:srgbClr val="4472C4">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 altLang="zh-CN" sz="2800" b="1" dirty="0">
                <a:solidFill>
                  <a:schemeClr val="bg1"/>
                </a:solidFill>
                <a:latin typeface="Times New Roman" panose="02020603050405020304" pitchFamily="18" charset="0"/>
                <a:cs typeface="Times New Roman" panose="02020603050405020304" pitchFamily="18" charset="0"/>
              </a:rPr>
              <a:t>To address this issue and improve urban transportation services, government agencies need </a:t>
            </a:r>
            <a:r>
              <a:rPr lang="en" altLang="zh-CN" sz="2800" b="1" dirty="0">
                <a:solidFill>
                  <a:srgbClr val="FFC000"/>
                </a:solidFill>
                <a:latin typeface="Times New Roman" panose="02020603050405020304" pitchFamily="18" charset="0"/>
                <a:cs typeface="Times New Roman" panose="02020603050405020304" pitchFamily="18" charset="0"/>
              </a:rPr>
              <a:t>effective parking management measures </a:t>
            </a:r>
            <a:r>
              <a:rPr lang="en" altLang="zh-CN" sz="2800" b="1" dirty="0">
                <a:solidFill>
                  <a:schemeClr val="bg1"/>
                </a:solidFill>
                <a:latin typeface="Times New Roman" panose="02020603050405020304" pitchFamily="18" charset="0"/>
                <a:cs typeface="Times New Roman" panose="02020603050405020304" pitchFamily="18" charset="0"/>
              </a:rPr>
              <a:t>and</a:t>
            </a:r>
            <a:r>
              <a:rPr lang="en" altLang="zh-CN" sz="2800" b="1" dirty="0">
                <a:solidFill>
                  <a:srgbClr val="FFC000"/>
                </a:solidFill>
                <a:latin typeface="Times New Roman" panose="02020603050405020304" pitchFamily="18" charset="0"/>
                <a:cs typeface="Times New Roman" panose="02020603050405020304" pitchFamily="18" charset="0"/>
              </a:rPr>
              <a:t> traffic policies</a:t>
            </a:r>
            <a:r>
              <a:rPr lang="en" altLang="zh-CN" sz="2800" b="1" dirty="0">
                <a:solidFill>
                  <a:schemeClr val="bg1"/>
                </a:solidFill>
                <a:latin typeface="Times New Roman" panose="02020603050405020304" pitchFamily="18" charset="0"/>
                <a:cs typeface="Times New Roman" panose="02020603050405020304" pitchFamily="18" charset="0"/>
              </a:rPr>
              <a:t>.</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20" name="标题 1">
            <a:extLst>
              <a:ext uri="{FF2B5EF4-FFF2-40B4-BE49-F238E27FC236}">
                <a16:creationId xmlns:a16="http://schemas.microsoft.com/office/drawing/2014/main" id="{23378FFB-C397-9FFD-9588-F151ACA91207}"/>
              </a:ext>
            </a:extLst>
          </p:cNvPr>
          <p:cNvSpPr txBox="1">
            <a:spLocks/>
          </p:cNvSpPr>
          <p:nvPr/>
        </p:nvSpPr>
        <p:spPr>
          <a:xfrm>
            <a:off x="1372279" y="178360"/>
            <a:ext cx="4152221" cy="492443"/>
          </a:xfrm>
          <a:prstGeom prst="rect">
            <a:avLst/>
          </a:prstGeom>
        </p:spPr>
        <p:txBody>
          <a:bodyPr vert="horz" lIns="0" tIns="0" rIns="0" bIns="0" rtlCol="0" anchor="ctr" anchorCtr="0">
            <a:spAutoFit/>
          </a:bodyPr>
          <a:lstStyle>
            <a:lvl1pPr algn="l" defTabSz="914400" rtl="0" eaLnBrk="1" latinLnBrk="0" hangingPunct="1">
              <a:lnSpc>
                <a:spcPct val="100000"/>
              </a:lnSpc>
              <a:spcBef>
                <a:spcPct val="0"/>
              </a:spcBef>
              <a:buFont typeface="Wingdings" panose="05000000000000000000" pitchFamily="2" charset="2"/>
              <a:buNone/>
              <a:defRPr sz="2400" b="1" kern="1200" cap="all" baseline="0">
                <a:solidFill>
                  <a:schemeClr val="bg1"/>
                </a:solidFill>
                <a:latin typeface="微软雅黑" charset="-122"/>
                <a:ea typeface="微软雅黑" charset="-122"/>
                <a:cs typeface="+mj-cs"/>
              </a:defRPr>
            </a:lvl1pPr>
          </a:lstStyle>
          <a:p>
            <a:r>
              <a:rPr lang="en-US" altLang="zh-CN" sz="3200" cap="none" dirty="0">
                <a:latin typeface="Times New Roman" panose="02020603050405020304" pitchFamily="18" charset="0"/>
                <a:ea typeface="Microsoft YaHei" panose="020B0503020204020204" pitchFamily="34" charset="-122"/>
                <a:cs typeface="Times New Roman" panose="02020603050405020304" pitchFamily="18" charset="0"/>
              </a:rPr>
              <a:t>BACKGROUND</a:t>
            </a:r>
            <a:endParaRPr lang="zh-CN" altLang="en-US" sz="3200" cap="none" dirty="0">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809014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0" y="298128"/>
            <a:ext cx="1152000" cy="369331"/>
          </a:xfrm>
        </p:spPr>
        <p:txBody>
          <a:bodyPr>
            <a:noAutofit/>
          </a:bodyPr>
          <a:lstStyle/>
          <a:p>
            <a:r>
              <a:rPr lang="en-US" altLang="zh-CN" sz="3200" dirty="0">
                <a:latin typeface="微软雅黑" charset="-122"/>
                <a:ea typeface="微软雅黑" charset="-122"/>
              </a:rPr>
              <a:t>1</a:t>
            </a:r>
            <a:endParaRPr lang="zh-CN" altLang="en-US" sz="3200" dirty="0">
              <a:latin typeface="微软雅黑" charset="-122"/>
              <a:ea typeface="微软雅黑" charset="-122"/>
            </a:endParaRPr>
          </a:p>
        </p:txBody>
      </p:sp>
      <p:sp>
        <p:nvSpPr>
          <p:cNvPr id="6" name="文本框 5">
            <a:extLst>
              <a:ext uri="{FF2B5EF4-FFF2-40B4-BE49-F238E27FC236}">
                <a16:creationId xmlns:a16="http://schemas.microsoft.com/office/drawing/2014/main" id="{C8BB93DC-574D-12D4-466F-5155B793B683}"/>
              </a:ext>
            </a:extLst>
          </p:cNvPr>
          <p:cNvSpPr txBox="1"/>
          <p:nvPr/>
        </p:nvSpPr>
        <p:spPr>
          <a:xfrm>
            <a:off x="774700" y="919704"/>
            <a:ext cx="10612168" cy="830997"/>
          </a:xfrm>
          <a:prstGeom prst="rect">
            <a:avLst/>
          </a:prstGeom>
          <a:noFill/>
        </p:spPr>
        <p:txBody>
          <a:bodyPr wrap="square">
            <a:spAutoFit/>
          </a:bodyPr>
          <a:lstStyle/>
          <a:p>
            <a:pPr marL="342900" indent="-342900" algn="just">
              <a:buFont typeface="Wingdings" panose="05000000000000000000" charset="0"/>
              <a:buChar char=""/>
            </a:pPr>
            <a:r>
              <a:rPr lang="zh-CN" altLang="en-US" sz="2400" b="1" dirty="0">
                <a:latin typeface="Times New Roman Bold" panose="02020603050405020304" charset="0"/>
                <a:cs typeface="Times New Roman Bold" panose="02020603050405020304" charset="0"/>
                <a:sym typeface="+mn-ea"/>
              </a:rPr>
              <a:t>Importance:</a:t>
            </a:r>
            <a:r>
              <a:rPr lang="zh-CN" altLang="en-US" sz="2400" dirty="0">
                <a:latin typeface="Times New Roman Regular" panose="02020603050405020304" charset="0"/>
                <a:cs typeface="Times New Roman Regular" panose="02020603050405020304" charset="0"/>
                <a:sym typeface="+mn-ea"/>
              </a:rPr>
              <a:t> Understanding parking search behavior is essential for effective management strategies.</a:t>
            </a:r>
          </a:p>
        </p:txBody>
      </p:sp>
      <p:sp>
        <p:nvSpPr>
          <p:cNvPr id="9" name="文本框 8">
            <a:extLst>
              <a:ext uri="{FF2B5EF4-FFF2-40B4-BE49-F238E27FC236}">
                <a16:creationId xmlns:a16="http://schemas.microsoft.com/office/drawing/2014/main" id="{743A980A-2964-2B2D-6223-01965AAA0B63}"/>
              </a:ext>
            </a:extLst>
          </p:cNvPr>
          <p:cNvSpPr txBox="1"/>
          <p:nvPr/>
        </p:nvSpPr>
        <p:spPr>
          <a:xfrm>
            <a:off x="774700" y="1700284"/>
            <a:ext cx="10612168" cy="1200329"/>
          </a:xfrm>
          <a:prstGeom prst="rect">
            <a:avLst/>
          </a:prstGeom>
          <a:noFill/>
        </p:spPr>
        <p:txBody>
          <a:bodyPr wrap="square">
            <a:spAutoFit/>
          </a:bodyPr>
          <a:lstStyle/>
          <a:p>
            <a:pPr marL="342900" indent="-342900" algn="just">
              <a:buFont typeface="Wingdings" panose="05000000000000000000" charset="0"/>
              <a:buChar char=""/>
            </a:pPr>
            <a:r>
              <a:rPr lang="zh-CN" altLang="en-US" sz="2400" b="1" dirty="0">
                <a:latin typeface="Times New Roman Bold" panose="02020603050405020304" charset="0"/>
                <a:cs typeface="Times New Roman Bold" panose="02020603050405020304" charset="0"/>
                <a:sym typeface="+mn-ea"/>
              </a:rPr>
              <a:t>Complexity: </a:t>
            </a:r>
            <a:r>
              <a:rPr lang="zh-CN" altLang="en-US" sz="2400" dirty="0">
                <a:latin typeface="Times New Roman Regular" panose="02020603050405020304" charset="0"/>
                <a:cs typeface="Times New Roman Regular" panose="02020603050405020304" charset="0"/>
                <a:sym typeface="+mn-ea"/>
              </a:rPr>
              <a:t>Parking search involves sequential decision-making with multiple destination and path choices, influenced by driver preferences and dynamic environments.</a:t>
            </a:r>
          </a:p>
        </p:txBody>
      </p:sp>
      <p:grpSp>
        <p:nvGrpSpPr>
          <p:cNvPr id="41" name="组合 40">
            <a:extLst>
              <a:ext uri="{FF2B5EF4-FFF2-40B4-BE49-F238E27FC236}">
                <a16:creationId xmlns:a16="http://schemas.microsoft.com/office/drawing/2014/main" id="{83EF88EF-DE42-FEA0-7287-C9DCB697867D}"/>
              </a:ext>
            </a:extLst>
          </p:cNvPr>
          <p:cNvGrpSpPr/>
          <p:nvPr/>
        </p:nvGrpSpPr>
        <p:grpSpPr>
          <a:xfrm>
            <a:off x="774700" y="2956236"/>
            <a:ext cx="10612168" cy="3718518"/>
            <a:chOff x="774700" y="2475248"/>
            <a:chExt cx="8783855" cy="3507182"/>
          </a:xfrm>
        </p:grpSpPr>
        <p:pic>
          <p:nvPicPr>
            <p:cNvPr id="29" name="图片 28">
              <a:extLst>
                <a:ext uri="{FF2B5EF4-FFF2-40B4-BE49-F238E27FC236}">
                  <a16:creationId xmlns:a16="http://schemas.microsoft.com/office/drawing/2014/main" id="{2E43E22F-B762-7617-42AB-C0A9E12CD631}"/>
                </a:ext>
              </a:extLst>
            </p:cNvPr>
            <p:cNvPicPr>
              <a:picLocks noChangeAspect="1"/>
            </p:cNvPicPr>
            <p:nvPr/>
          </p:nvPicPr>
          <p:blipFill>
            <a:blip r:embed="rId3"/>
            <a:stretch>
              <a:fillRect/>
            </a:stretch>
          </p:blipFill>
          <p:spPr>
            <a:xfrm>
              <a:off x="774700" y="3847383"/>
              <a:ext cx="2820302" cy="1651740"/>
            </a:xfrm>
            <a:prstGeom prst="rect">
              <a:avLst/>
            </a:prstGeom>
          </p:spPr>
        </p:pic>
        <p:pic>
          <p:nvPicPr>
            <p:cNvPr id="30" name="图片 29">
              <a:extLst>
                <a:ext uri="{FF2B5EF4-FFF2-40B4-BE49-F238E27FC236}">
                  <a16:creationId xmlns:a16="http://schemas.microsoft.com/office/drawing/2014/main" id="{8C49F6DA-4A4C-B8B1-ADE4-49A6022C88B0}"/>
                </a:ext>
              </a:extLst>
            </p:cNvPr>
            <p:cNvPicPr>
              <a:picLocks noChangeAspect="1"/>
            </p:cNvPicPr>
            <p:nvPr/>
          </p:nvPicPr>
          <p:blipFill rotWithShape="1">
            <a:blip r:embed="rId4">
              <a:extLst>
                <a:ext uri="{28A0092B-C50C-407E-A947-70E740481C1C}">
                  <a14:useLocalDpi xmlns:a14="http://schemas.microsoft.com/office/drawing/2010/main" val="0"/>
                </a:ext>
              </a:extLst>
            </a:blip>
            <a:srcRect t="9816"/>
            <a:stretch/>
          </p:blipFill>
          <p:spPr>
            <a:xfrm>
              <a:off x="3690043" y="3859636"/>
              <a:ext cx="2820302" cy="1639487"/>
            </a:xfrm>
            <a:prstGeom prst="rect">
              <a:avLst/>
            </a:prstGeom>
          </p:spPr>
        </p:pic>
        <p:pic>
          <p:nvPicPr>
            <p:cNvPr id="31" name="图片 30">
              <a:extLst>
                <a:ext uri="{FF2B5EF4-FFF2-40B4-BE49-F238E27FC236}">
                  <a16:creationId xmlns:a16="http://schemas.microsoft.com/office/drawing/2014/main" id="{5D919A67-C90A-5BA0-D47F-F295E142E4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1699" y="3860048"/>
              <a:ext cx="2820302" cy="1641396"/>
            </a:xfrm>
            <a:prstGeom prst="rect">
              <a:avLst/>
            </a:prstGeom>
          </p:spPr>
        </p:pic>
        <p:grpSp>
          <p:nvGrpSpPr>
            <p:cNvPr id="32" name="组合 31">
              <a:extLst>
                <a:ext uri="{FF2B5EF4-FFF2-40B4-BE49-F238E27FC236}">
                  <a16:creationId xmlns:a16="http://schemas.microsoft.com/office/drawing/2014/main" id="{1015A791-7C8D-0646-3C8A-1F6D9E8ACE5E}"/>
                </a:ext>
              </a:extLst>
            </p:cNvPr>
            <p:cNvGrpSpPr/>
            <p:nvPr/>
          </p:nvGrpSpPr>
          <p:grpSpPr>
            <a:xfrm>
              <a:off x="774700" y="2665926"/>
              <a:ext cx="8667301" cy="406714"/>
              <a:chOff x="506216" y="2095888"/>
              <a:chExt cx="6602156" cy="406714"/>
            </a:xfrm>
          </p:grpSpPr>
          <p:sp>
            <p:nvSpPr>
              <p:cNvPr id="33" name="箭头: 五边形 9">
                <a:extLst>
                  <a:ext uri="{FF2B5EF4-FFF2-40B4-BE49-F238E27FC236}">
                    <a16:creationId xmlns:a16="http://schemas.microsoft.com/office/drawing/2014/main" id="{C5C08DF3-F340-29C1-B1C3-9D2858CC2B0C}"/>
                  </a:ext>
                </a:extLst>
              </p:cNvPr>
              <p:cNvSpPr/>
              <p:nvPr/>
            </p:nvSpPr>
            <p:spPr>
              <a:xfrm>
                <a:off x="506216" y="2095888"/>
                <a:ext cx="2105749" cy="406713"/>
              </a:xfrm>
              <a:prstGeom prst="homePlat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Task assign</a:t>
                </a:r>
                <a:endParaRPr kumimoji="0" lang="zh-CN" altLang="en-US" sz="2000" b="1"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箭头: V 形 10">
                <a:extLst>
                  <a:ext uri="{FF2B5EF4-FFF2-40B4-BE49-F238E27FC236}">
                    <a16:creationId xmlns:a16="http://schemas.microsoft.com/office/drawing/2014/main" id="{5364D128-8905-07D1-16CD-9134A1C60834}"/>
                  </a:ext>
                </a:extLst>
              </p:cNvPr>
              <p:cNvSpPr/>
              <p:nvPr/>
            </p:nvSpPr>
            <p:spPr>
              <a:xfrm>
                <a:off x="2611965" y="2095889"/>
                <a:ext cx="2511579" cy="406713"/>
              </a:xfrm>
              <a:prstGeom prst="chevron">
                <a:avLst/>
              </a:prstGeom>
              <a:solidFill>
                <a:srgbClr val="F79646"/>
              </a:solidFill>
              <a:ln w="25400" cap="flat" cmpd="sng" algn="ctr">
                <a:solidFill>
                  <a:srgbClr val="F7964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Search</a:t>
                </a:r>
                <a:endParaRPr kumimoji="0" lang="zh-CN" altLang="en-US" sz="2000" b="1"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箭头: V 形 11">
                <a:extLst>
                  <a:ext uri="{FF2B5EF4-FFF2-40B4-BE49-F238E27FC236}">
                    <a16:creationId xmlns:a16="http://schemas.microsoft.com/office/drawing/2014/main" id="{A5060DC1-B0A8-D8DF-7B6B-0D37065D74C8}"/>
                  </a:ext>
                </a:extLst>
              </p:cNvPr>
              <p:cNvSpPr/>
              <p:nvPr/>
            </p:nvSpPr>
            <p:spPr>
              <a:xfrm>
                <a:off x="5123544" y="2095888"/>
                <a:ext cx="1984828" cy="406713"/>
              </a:xfrm>
              <a:prstGeom prst="chevron">
                <a:avLst/>
              </a:prstGeom>
              <a:solidFill>
                <a:srgbClr val="1F497D">
                  <a:lumMod val="60000"/>
                  <a:lumOff val="40000"/>
                </a:srgbClr>
              </a:solidFill>
              <a:ln w="25400" cap="flat" cmpd="sng" algn="ctr">
                <a:solidFill>
                  <a:srgbClr val="4F81BD">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Park</a:t>
                </a:r>
                <a:endParaRPr kumimoji="0" lang="zh-CN" altLang="en-US" sz="2000" b="1"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6" name="文本框 35">
              <a:extLst>
                <a:ext uri="{FF2B5EF4-FFF2-40B4-BE49-F238E27FC236}">
                  <a16:creationId xmlns:a16="http://schemas.microsoft.com/office/drawing/2014/main" id="{3487D040-2BC2-EE61-C411-549E1851AF8F}"/>
                </a:ext>
              </a:extLst>
            </p:cNvPr>
            <p:cNvSpPr txBox="1"/>
            <p:nvPr/>
          </p:nvSpPr>
          <p:spPr>
            <a:xfrm>
              <a:off x="774700" y="3324596"/>
              <a:ext cx="2852612" cy="348342"/>
            </a:xfrm>
            <a:prstGeom prst="rect">
              <a:avLst/>
            </a:prstGeom>
            <a:noFill/>
          </p:spPr>
          <p:txBody>
            <a:bodyPr wrap="square">
              <a:spAutoFit/>
            </a:bodyPr>
            <a:lstStyle>
              <a:defPPr>
                <a:defRPr lang="zh-CN"/>
              </a:defPPr>
              <a:lvl1pPr indent="0" algn="ctr">
                <a:buFont typeface="Wingdings" panose="05000000000000000000" pitchFamily="2" charset="2"/>
                <a:buNone/>
                <a:defRPr sz="1600" b="1">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CN" sz="18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Start parking now</a:t>
              </a:r>
            </a:p>
          </p:txBody>
        </p:sp>
        <p:sp>
          <p:nvSpPr>
            <p:cNvPr id="37" name="文本框 36">
              <a:extLst>
                <a:ext uri="{FF2B5EF4-FFF2-40B4-BE49-F238E27FC236}">
                  <a16:creationId xmlns:a16="http://schemas.microsoft.com/office/drawing/2014/main" id="{EDF4ADB0-EE15-822F-E43A-622E58D4AA4C}"/>
                </a:ext>
              </a:extLst>
            </p:cNvPr>
            <p:cNvSpPr txBox="1"/>
            <p:nvPr/>
          </p:nvSpPr>
          <p:spPr>
            <a:xfrm>
              <a:off x="3709212" y="3324596"/>
              <a:ext cx="2971221" cy="348342"/>
            </a:xfrm>
            <a:prstGeom prst="rect">
              <a:avLst/>
            </a:prstGeom>
            <a:noFill/>
          </p:spPr>
          <p:txBody>
            <a:bodyPr wrap="square">
              <a:spAutoFit/>
            </a:bodyPr>
            <a:lstStyle>
              <a:defPPr>
                <a:defRPr lang="zh-CN"/>
              </a:defPPr>
              <a:lvl1pPr marL="285750" indent="-285750">
                <a:buFont typeface="Wingdings" panose="05000000000000000000" pitchFamily="2" charset="2"/>
                <a:buChar char="p"/>
                <a:defRPr sz="1600">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Where am I going?</a:t>
              </a:r>
            </a:p>
          </p:txBody>
        </p:sp>
        <p:sp>
          <p:nvSpPr>
            <p:cNvPr id="38" name="文本框 37">
              <a:extLst>
                <a:ext uri="{FF2B5EF4-FFF2-40B4-BE49-F238E27FC236}">
                  <a16:creationId xmlns:a16="http://schemas.microsoft.com/office/drawing/2014/main" id="{C55BC666-1B43-8A45-BD6D-9D2B2784166F}"/>
                </a:ext>
              </a:extLst>
            </p:cNvPr>
            <p:cNvSpPr txBox="1"/>
            <p:nvPr/>
          </p:nvSpPr>
          <p:spPr>
            <a:xfrm>
              <a:off x="6778489" y="3324596"/>
              <a:ext cx="2663512" cy="348342"/>
            </a:xfrm>
            <a:prstGeom prst="rect">
              <a:avLst/>
            </a:prstGeom>
            <a:noFill/>
          </p:spPr>
          <p:txBody>
            <a:bodyPr wrap="square">
              <a:spAutoFit/>
            </a:bodyPr>
            <a:lstStyle>
              <a:defPPr>
                <a:defRPr lang="zh-CN"/>
              </a:defPPr>
              <a:lvl1pPr marL="285750" indent="-285750">
                <a:buFont typeface="Wingdings" panose="05000000000000000000" pitchFamily="2" charset="2"/>
                <a:buChar char="p"/>
                <a:defRPr sz="1600">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How do I park?</a:t>
              </a:r>
            </a:p>
          </p:txBody>
        </p:sp>
        <p:sp>
          <p:nvSpPr>
            <p:cNvPr id="39" name="矩形: 圆角 2">
              <a:extLst>
                <a:ext uri="{FF2B5EF4-FFF2-40B4-BE49-F238E27FC236}">
                  <a16:creationId xmlns:a16="http://schemas.microsoft.com/office/drawing/2014/main" id="{E9833B58-ADC0-100B-E674-AEF99E6DF39A}"/>
                </a:ext>
              </a:extLst>
            </p:cNvPr>
            <p:cNvSpPr/>
            <p:nvPr/>
          </p:nvSpPr>
          <p:spPr>
            <a:xfrm>
              <a:off x="3599018" y="2475248"/>
              <a:ext cx="5959537" cy="3507182"/>
            </a:xfrm>
            <a:prstGeom prst="roundRect">
              <a:avLst>
                <a:gd name="adj" fmla="val 7180"/>
              </a:avLst>
            </a:prstGeom>
            <a:noFill/>
            <a:ln w="25400" cap="flat" cmpd="sng" algn="ctr">
              <a:solidFill>
                <a:srgbClr val="FF0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1" i="0" u="none" strike="noStrike" kern="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文本框 39">
              <a:extLst>
                <a:ext uri="{FF2B5EF4-FFF2-40B4-BE49-F238E27FC236}">
                  <a16:creationId xmlns:a16="http://schemas.microsoft.com/office/drawing/2014/main" id="{ADBD3C72-D025-28C8-3B0D-0F70618BCED6}"/>
                </a:ext>
              </a:extLst>
            </p:cNvPr>
            <p:cNvSpPr txBox="1"/>
            <p:nvPr/>
          </p:nvSpPr>
          <p:spPr>
            <a:xfrm>
              <a:off x="5167940" y="5572842"/>
              <a:ext cx="2971221" cy="348342"/>
            </a:xfrm>
            <a:prstGeom prst="rect">
              <a:avLst/>
            </a:prstGeom>
            <a:noFill/>
          </p:spPr>
          <p:txBody>
            <a:bodyPr wrap="square">
              <a:spAutoFit/>
            </a:bodyPr>
            <a:lstStyle>
              <a:defPPr>
                <a:defRPr lang="zh-CN"/>
              </a:defPPr>
              <a:lvl1pPr marL="285750" indent="-285750">
                <a:buFont typeface="Wingdings" panose="05000000000000000000" pitchFamily="2" charset="2"/>
                <a:buChar char="p"/>
                <a:defRPr sz="1600">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CN"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Difficult and Challenging </a:t>
              </a:r>
              <a:r>
                <a:rPr kumimoji="0" lang="zh-CN" alt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altLang="zh-CN"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45" name="标题 1">
            <a:extLst>
              <a:ext uri="{FF2B5EF4-FFF2-40B4-BE49-F238E27FC236}">
                <a16:creationId xmlns:a16="http://schemas.microsoft.com/office/drawing/2014/main" id="{AE5528D2-3F48-B9AC-67D4-9BBF74AF94FB}"/>
              </a:ext>
            </a:extLst>
          </p:cNvPr>
          <p:cNvSpPr txBox="1">
            <a:spLocks/>
          </p:cNvSpPr>
          <p:nvPr/>
        </p:nvSpPr>
        <p:spPr>
          <a:xfrm>
            <a:off x="1372279" y="178360"/>
            <a:ext cx="4152221" cy="492443"/>
          </a:xfrm>
          <a:prstGeom prst="rect">
            <a:avLst/>
          </a:prstGeom>
        </p:spPr>
        <p:txBody>
          <a:bodyPr vert="horz" lIns="0" tIns="0" rIns="0" bIns="0" rtlCol="0" anchor="ctr" anchorCtr="0">
            <a:spAutoFit/>
          </a:bodyPr>
          <a:lstStyle>
            <a:lvl1pPr algn="l" defTabSz="914400" rtl="0" eaLnBrk="1" latinLnBrk="0" hangingPunct="1">
              <a:lnSpc>
                <a:spcPct val="100000"/>
              </a:lnSpc>
              <a:spcBef>
                <a:spcPct val="0"/>
              </a:spcBef>
              <a:buFont typeface="Wingdings" panose="05000000000000000000" pitchFamily="2" charset="2"/>
              <a:buNone/>
              <a:defRPr sz="2400" b="1" kern="1200" cap="all" baseline="0">
                <a:solidFill>
                  <a:schemeClr val="bg1"/>
                </a:solidFill>
                <a:latin typeface="微软雅黑" charset="-122"/>
                <a:ea typeface="微软雅黑" charset="-122"/>
                <a:cs typeface="+mj-cs"/>
              </a:defRPr>
            </a:lvl1pPr>
          </a:lstStyle>
          <a:p>
            <a:r>
              <a:rPr lang="en-US" altLang="zh-CN" sz="3200" cap="none" dirty="0">
                <a:latin typeface="Times New Roman" panose="02020603050405020304" pitchFamily="18" charset="0"/>
                <a:ea typeface="Microsoft YaHei" panose="020B0503020204020204" pitchFamily="34" charset="-122"/>
                <a:cs typeface="Times New Roman" panose="02020603050405020304" pitchFamily="18" charset="0"/>
              </a:rPr>
              <a:t>BACKGROUND</a:t>
            </a:r>
            <a:endParaRPr lang="zh-CN" altLang="en-US" sz="3200" cap="none" dirty="0">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638763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72279" y="-67861"/>
            <a:ext cx="5790285" cy="984885"/>
          </a:xfrm>
        </p:spPr>
        <p:txBody>
          <a:bodyPr/>
          <a:lstStyle/>
          <a:p>
            <a:r>
              <a:rPr lang="en-US" altLang="zh-CN" sz="3200" cap="none" dirty="0">
                <a:latin typeface="Times New Roman" panose="02020603050405020304" pitchFamily="18" charset="0"/>
                <a:cs typeface="Times New Roman" panose="02020603050405020304" pitchFamily="18" charset="0"/>
              </a:rPr>
              <a:t>LITERATURE REVIEW</a:t>
            </a:r>
            <a:endParaRPr lang="zh-CN" altLang="en-US" sz="3200" cap="none" dirty="0">
              <a:latin typeface="Times New Roman" panose="02020603050405020304" pitchFamily="18" charset="0"/>
              <a:cs typeface="Times New Roman" panose="02020603050405020304" pitchFamily="18" charset="0"/>
            </a:endParaRPr>
          </a:p>
        </p:txBody>
      </p:sp>
      <p:sp>
        <p:nvSpPr>
          <p:cNvPr id="3" name="文本占位符 2"/>
          <p:cNvSpPr>
            <a:spLocks noGrp="1"/>
          </p:cNvSpPr>
          <p:nvPr>
            <p:ph type="body" sz="quarter" idx="10"/>
          </p:nvPr>
        </p:nvSpPr>
        <p:spPr>
          <a:xfrm>
            <a:off x="0" y="298128"/>
            <a:ext cx="1152000" cy="369331"/>
          </a:xfrm>
        </p:spPr>
        <p:txBody>
          <a:bodyPr>
            <a:noAutofit/>
          </a:bodyPr>
          <a:lstStyle/>
          <a:p>
            <a:r>
              <a:rPr lang="en-US" altLang="zh-CN" sz="3200" dirty="0">
                <a:latin typeface="微软雅黑" charset="-122"/>
                <a:ea typeface="微软雅黑" charset="-122"/>
              </a:rPr>
              <a:t>2</a:t>
            </a:r>
            <a:endParaRPr lang="zh-CN" altLang="en-US" sz="3200" dirty="0">
              <a:latin typeface="微软雅黑" charset="-122"/>
              <a:ea typeface="微软雅黑" charset="-122"/>
            </a:endParaRPr>
          </a:p>
        </p:txBody>
      </p:sp>
      <p:sp>
        <p:nvSpPr>
          <p:cNvPr id="5" name="矩形: 圆角 2">
            <a:extLst>
              <a:ext uri="{FF2B5EF4-FFF2-40B4-BE49-F238E27FC236}">
                <a16:creationId xmlns:a16="http://schemas.microsoft.com/office/drawing/2014/main" id="{E4CE11EF-6E06-8709-4A2E-0BC9BC0294E5}"/>
              </a:ext>
            </a:extLst>
          </p:cNvPr>
          <p:cNvSpPr/>
          <p:nvPr/>
        </p:nvSpPr>
        <p:spPr>
          <a:xfrm>
            <a:off x="814914" y="1250533"/>
            <a:ext cx="5040623" cy="2438137"/>
          </a:xfrm>
          <a:prstGeom prst="roundRect">
            <a:avLst>
              <a:gd name="adj" fmla="val 7180"/>
            </a:avLst>
          </a:prstGeom>
          <a:noFill/>
          <a:ln w="25400" cap="flat" cmpd="sng" algn="ctr">
            <a:solidFill>
              <a:sysClr val="windowText" lastClr="000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 name="矩形: 圆角 39">
            <a:extLst>
              <a:ext uri="{FF2B5EF4-FFF2-40B4-BE49-F238E27FC236}">
                <a16:creationId xmlns:a16="http://schemas.microsoft.com/office/drawing/2014/main" id="{417480DC-5291-1DBB-694B-B01D11DE485F}"/>
              </a:ext>
            </a:extLst>
          </p:cNvPr>
          <p:cNvSpPr/>
          <p:nvPr/>
        </p:nvSpPr>
        <p:spPr>
          <a:xfrm>
            <a:off x="1272053" y="1010446"/>
            <a:ext cx="4098916" cy="413825"/>
          </a:xfrm>
          <a:prstGeom prst="roundRect">
            <a:avLst>
              <a:gd name="adj" fmla="val 8296"/>
            </a:avLst>
          </a:prstGeom>
          <a:solidFill>
            <a:sysClr val="window" lastClr="FFFFFF">
              <a:lumMod val="95000"/>
            </a:sysClr>
          </a:solidFill>
          <a:ln w="12700" cap="flat" cmpd="sng" algn="ctr">
            <a:solidFill>
              <a:srgbClr val="374979"/>
            </a:solidFill>
            <a:prstDash val="solid"/>
          </a:ln>
          <a:effectLst>
            <a:glow rad="63500">
              <a:srgbClr val="4F81BD">
                <a:satMod val="175000"/>
                <a:alpha val="40000"/>
              </a:srgbClr>
            </a:glow>
            <a:outerShdw blurRad="50800" dist="38100" dir="5400000" algn="t" rotWithShape="0">
              <a:prstClr val="black">
                <a:alpha val="40000"/>
              </a:prstClr>
            </a:outerShdw>
          </a:effectLst>
        </p:spPr>
        <p:txBody>
          <a:bodyPr rtlCol="0" anchor="ctr" anchorCtr="0"/>
          <a:lstStyle/>
          <a:p>
            <a:pPr marL="0" marR="0" lvl="0" indent="0" algn="ctr" defTabSz="342900" eaLnBrk="1" fontAlgn="auto" latinLnBrk="0" hangingPunct="1">
              <a:lnSpc>
                <a:spcPct val="120000"/>
              </a:lnSpc>
              <a:spcBef>
                <a:spcPts val="0"/>
              </a:spcBef>
              <a:spcAft>
                <a:spcPts val="0"/>
              </a:spcAft>
              <a:buClrTx/>
              <a:buSzTx/>
              <a:buFontTx/>
              <a:buNone/>
              <a:tabLst/>
              <a:defRPr/>
            </a:pPr>
            <a:r>
              <a:rPr lang="en" altLang="zh-CN" sz="1600" b="1" dirty="0">
                <a:latin typeface="Times New Roman" panose="02020603050405020304" pitchFamily="18" charset="0"/>
                <a:cs typeface="Times New Roman" panose="02020603050405020304" pitchFamily="18" charset="0"/>
              </a:rPr>
              <a:t>Mathematical</a:t>
            </a:r>
            <a:r>
              <a:rPr lang="zh-CN" altLang="en-US" sz="1600" b="1" dirty="0">
                <a:latin typeface="Times New Roman" panose="02020603050405020304" pitchFamily="18" charset="0"/>
                <a:cs typeface="Times New Roman" panose="02020603050405020304" pitchFamily="18" charset="0"/>
              </a:rPr>
              <a:t> </a:t>
            </a:r>
            <a:r>
              <a:rPr lang="en" altLang="zh-CN" sz="1600" b="1" dirty="0">
                <a:latin typeface="Times New Roman" panose="02020603050405020304" pitchFamily="18" charset="0"/>
                <a:cs typeface="Times New Roman" panose="02020603050405020304" pitchFamily="18" charset="0"/>
              </a:rPr>
              <a:t>Modeling Approach</a:t>
            </a:r>
            <a:endParaRPr kumimoji="0" lang="en-US" altLang="zh-CN" sz="1600" b="1" i="0" u="none" strike="noStrike" kern="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矩形: 圆角 2">
            <a:extLst>
              <a:ext uri="{FF2B5EF4-FFF2-40B4-BE49-F238E27FC236}">
                <a16:creationId xmlns:a16="http://schemas.microsoft.com/office/drawing/2014/main" id="{4E110873-9348-62F3-AEA5-23FDE09BDC22}"/>
              </a:ext>
            </a:extLst>
          </p:cNvPr>
          <p:cNvSpPr/>
          <p:nvPr/>
        </p:nvSpPr>
        <p:spPr>
          <a:xfrm>
            <a:off x="6254596" y="1250533"/>
            <a:ext cx="5228164" cy="2438137"/>
          </a:xfrm>
          <a:prstGeom prst="roundRect">
            <a:avLst>
              <a:gd name="adj" fmla="val 7180"/>
            </a:avLst>
          </a:prstGeom>
          <a:noFill/>
          <a:ln w="25400" cap="flat" cmpd="sng" algn="ctr">
            <a:solidFill>
              <a:sysClr val="windowText" lastClr="000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 name="矩形: 圆角 39">
            <a:extLst>
              <a:ext uri="{FF2B5EF4-FFF2-40B4-BE49-F238E27FC236}">
                <a16:creationId xmlns:a16="http://schemas.microsoft.com/office/drawing/2014/main" id="{BBC1EEE8-E447-FEC0-FB1A-62B78E16213D}"/>
              </a:ext>
            </a:extLst>
          </p:cNvPr>
          <p:cNvSpPr/>
          <p:nvPr/>
        </p:nvSpPr>
        <p:spPr>
          <a:xfrm>
            <a:off x="6828462" y="1010446"/>
            <a:ext cx="4098916" cy="413825"/>
          </a:xfrm>
          <a:prstGeom prst="roundRect">
            <a:avLst>
              <a:gd name="adj" fmla="val 8296"/>
            </a:avLst>
          </a:prstGeom>
          <a:solidFill>
            <a:sysClr val="window" lastClr="FFFFFF">
              <a:lumMod val="95000"/>
            </a:sysClr>
          </a:solidFill>
          <a:ln w="12700" cap="flat" cmpd="sng" algn="ctr">
            <a:solidFill>
              <a:srgbClr val="374979"/>
            </a:solidFill>
            <a:prstDash val="solid"/>
          </a:ln>
          <a:effectLst>
            <a:glow rad="63500">
              <a:srgbClr val="4F81BD">
                <a:satMod val="175000"/>
                <a:alpha val="40000"/>
              </a:srgbClr>
            </a:glow>
            <a:outerShdw blurRad="50800" dist="38100" dir="5400000" algn="t" rotWithShape="0">
              <a:prstClr val="black">
                <a:alpha val="40000"/>
              </a:prstClr>
            </a:outerShdw>
          </a:effectLst>
        </p:spPr>
        <p:txBody>
          <a:bodyPr rtlCol="0" anchor="ctr" anchorCtr="0"/>
          <a:lstStyle/>
          <a:p>
            <a:pPr algn="ctr" defTabSz="342900">
              <a:lnSpc>
                <a:spcPct val="120000"/>
              </a:lnSpc>
            </a:pPr>
            <a:r>
              <a:rPr lang="en" altLang="zh-CN" sz="1600" b="1" dirty="0">
                <a:latin typeface="Times New Roman" panose="02020603050405020304" pitchFamily="18" charset="0"/>
                <a:cs typeface="Times New Roman" panose="02020603050405020304" pitchFamily="18" charset="0"/>
              </a:rPr>
              <a:t>Deep Reinforcement Learning</a:t>
            </a:r>
            <a:endParaRPr kumimoji="0" lang="en-US" altLang="zh-CN" sz="1600" b="1" i="0" u="none" strike="noStrike" kern="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1A820FDC-875E-2FEB-EE57-E9ED3A5CB6C5}"/>
              </a:ext>
            </a:extLst>
          </p:cNvPr>
          <p:cNvSpPr txBox="1"/>
          <p:nvPr/>
        </p:nvSpPr>
        <p:spPr>
          <a:xfrm>
            <a:off x="1465850" y="1514003"/>
            <a:ext cx="4602910" cy="1734064"/>
          </a:xfrm>
          <a:prstGeom prst="rect">
            <a:avLst/>
          </a:prstGeom>
          <a:noFill/>
        </p:spPr>
        <p:txBody>
          <a:bodyPr wrap="square">
            <a:spAutoFit/>
          </a:bodyPr>
          <a:lstStyle/>
          <a:p>
            <a:pPr marL="285750" indent="-285750">
              <a:lnSpc>
                <a:spcPct val="110000"/>
              </a:lnSpc>
              <a:buFont typeface="Wingdings" panose="05000000000000000000" pitchFamily="2" charset="2"/>
              <a:buChar char="Ø"/>
            </a:pPr>
            <a:r>
              <a:rPr lang="en-US" altLang="zh-CN" sz="1400" dirty="0">
                <a:solidFill>
                  <a:prstClr val="black"/>
                </a:solidFill>
                <a:latin typeface="Times New Roman" panose="02020603050405020304" pitchFamily="18" charset="0"/>
                <a:cs typeface="Times New Roman" panose="02020603050405020304" pitchFamily="18" charset="0"/>
              </a:rPr>
              <a:t>Arnott and </a:t>
            </a:r>
            <a:r>
              <a:rPr lang="en-US" altLang="zh-CN" sz="1400" dirty="0" err="1">
                <a:solidFill>
                  <a:prstClr val="black"/>
                </a:solidFill>
                <a:latin typeface="Times New Roman" panose="02020603050405020304" pitchFamily="18" charset="0"/>
                <a:cs typeface="Times New Roman" panose="02020603050405020304" pitchFamily="18" charset="0"/>
              </a:rPr>
              <a:t>Rowse</a:t>
            </a:r>
            <a:r>
              <a:rPr lang="en-US" altLang="zh-CN" sz="1400" dirty="0">
                <a:solidFill>
                  <a:prstClr val="black"/>
                </a:solidFill>
                <a:latin typeface="Times New Roman" panose="02020603050405020304" pitchFamily="18" charset="0"/>
                <a:cs typeface="Times New Roman" panose="02020603050405020304" pitchFamily="18" charset="0"/>
              </a:rPr>
              <a:t>, 1999</a:t>
            </a:r>
          </a:p>
          <a:p>
            <a:pPr marL="285750" indent="-285750">
              <a:lnSpc>
                <a:spcPct val="110000"/>
              </a:lnSpc>
              <a:buFont typeface="Wingdings" panose="05000000000000000000" pitchFamily="2" charset="2"/>
              <a:buChar char="Ø"/>
            </a:pPr>
            <a:r>
              <a:rPr lang="en-US" altLang="zh-CN" sz="1400" dirty="0">
                <a:solidFill>
                  <a:prstClr val="black"/>
                </a:solidFill>
                <a:latin typeface="Times New Roman" panose="02020603050405020304" pitchFamily="18" charset="0"/>
                <a:cs typeface="Times New Roman" panose="02020603050405020304" pitchFamily="18" charset="0"/>
              </a:rPr>
              <a:t>Anderson and De Palma, 2007</a:t>
            </a:r>
            <a:endParaRPr lang="en-US" altLang="zh-CN" sz="1400" b="1" dirty="0">
              <a:solidFill>
                <a:prstClr val="black"/>
              </a:solidFill>
              <a:latin typeface="Times New Roman" panose="02020603050405020304" pitchFamily="18" charset="0"/>
              <a:cs typeface="Times New Roman" panose="02020603050405020304" pitchFamily="18" charset="0"/>
            </a:endParaRPr>
          </a:p>
          <a:p>
            <a:pPr marL="285750" indent="-285750">
              <a:lnSpc>
                <a:spcPct val="110000"/>
              </a:lnSpc>
              <a:buFont typeface="Wingdings" panose="05000000000000000000" pitchFamily="2" charset="2"/>
              <a:buChar char="Ø"/>
            </a:pPr>
            <a:r>
              <a:rPr lang="en-US" altLang="zh-CN" sz="1400" dirty="0">
                <a:solidFill>
                  <a:prstClr val="black"/>
                </a:solidFill>
                <a:latin typeface="Times New Roman" panose="02020603050405020304" pitchFamily="18" charset="0"/>
                <a:cs typeface="Times New Roman" panose="02020603050405020304" pitchFamily="18" charset="0"/>
              </a:rPr>
              <a:t>Levy et al., 2013</a:t>
            </a:r>
          </a:p>
          <a:p>
            <a:pPr marL="285750" indent="-285750">
              <a:lnSpc>
                <a:spcPct val="110000"/>
              </a:lnSpc>
              <a:buFont typeface="Wingdings" panose="05000000000000000000" pitchFamily="2" charset="2"/>
              <a:buChar char="Ø"/>
            </a:pPr>
            <a:r>
              <a:rPr lang="en-US" altLang="zh-CN" sz="1400" dirty="0" err="1">
                <a:solidFill>
                  <a:prstClr val="black"/>
                </a:solidFill>
                <a:latin typeface="Times New Roman" panose="02020603050405020304" pitchFamily="18" charset="0"/>
                <a:cs typeface="Times New Roman" panose="02020603050405020304" pitchFamily="18" charset="0"/>
              </a:rPr>
              <a:t>Geroliminis</a:t>
            </a:r>
            <a:r>
              <a:rPr lang="en-US" altLang="zh-CN" sz="1400" dirty="0">
                <a:solidFill>
                  <a:prstClr val="black"/>
                </a:solidFill>
                <a:latin typeface="Times New Roman" panose="02020603050405020304" pitchFamily="18" charset="0"/>
                <a:cs typeface="Times New Roman" panose="02020603050405020304" pitchFamily="18" charset="0"/>
              </a:rPr>
              <a:t>, 2015</a:t>
            </a:r>
          </a:p>
          <a:p>
            <a:pPr marL="285750" indent="-285750">
              <a:lnSpc>
                <a:spcPct val="110000"/>
              </a:lnSpc>
              <a:buFont typeface="Wingdings" panose="05000000000000000000" pitchFamily="2" charset="2"/>
              <a:buChar char="Ø"/>
            </a:pPr>
            <a:r>
              <a:rPr lang="en-US" altLang="zh-CN" sz="1400" dirty="0">
                <a:solidFill>
                  <a:prstClr val="black"/>
                </a:solidFill>
                <a:latin typeface="Times New Roman" panose="02020603050405020304" pitchFamily="18" charset="0"/>
                <a:cs typeface="Times New Roman" panose="02020603050405020304" pitchFamily="18" charset="0"/>
              </a:rPr>
              <a:t>Cao et al., 2019</a:t>
            </a:r>
            <a:endParaRPr lang="en-US" altLang="zh-CN" sz="1400" b="1" dirty="0">
              <a:solidFill>
                <a:prstClr val="black"/>
              </a:solidFill>
              <a:latin typeface="Times New Roman" panose="02020603050405020304" pitchFamily="18" charset="0"/>
              <a:cs typeface="Times New Roman" panose="02020603050405020304" pitchFamily="18" charset="0"/>
            </a:endParaRPr>
          </a:p>
          <a:p>
            <a:pPr marL="285750" indent="-285750">
              <a:lnSpc>
                <a:spcPct val="110000"/>
              </a:lnSpc>
              <a:buFont typeface="Wingdings" panose="05000000000000000000" pitchFamily="2" charset="2"/>
              <a:buChar char="Ø"/>
            </a:pPr>
            <a:endParaRPr lang="en-US" altLang="zh-CN" sz="1400" b="1" dirty="0">
              <a:solidFill>
                <a:prstClr val="black"/>
              </a:solidFill>
              <a:latin typeface="Times New Roman" panose="02020603050405020304" pitchFamily="18" charset="0"/>
              <a:cs typeface="Times New Roman" panose="02020603050405020304" pitchFamily="18" charset="0"/>
            </a:endParaRPr>
          </a:p>
          <a:p>
            <a:pPr marL="285750" indent="-285750">
              <a:lnSpc>
                <a:spcPct val="110000"/>
              </a:lnSpc>
              <a:buFont typeface="Wingdings" panose="05000000000000000000" pitchFamily="2" charset="2"/>
              <a:buChar char="Ø"/>
            </a:pPr>
            <a:endParaRPr lang="en-US" altLang="zh-CN" sz="1400" dirty="0">
              <a:solidFill>
                <a:prstClr val="black"/>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A31BE51D-C96C-919B-FE97-6834DE13BE3C}"/>
              </a:ext>
            </a:extLst>
          </p:cNvPr>
          <p:cNvSpPr txBox="1"/>
          <p:nvPr/>
        </p:nvSpPr>
        <p:spPr>
          <a:xfrm>
            <a:off x="1088208" y="2738916"/>
            <a:ext cx="4724797" cy="738664"/>
          </a:xfrm>
          <a:prstGeom prst="rect">
            <a:avLst/>
          </a:prstGeom>
          <a:noFill/>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Limitations: </a:t>
            </a:r>
            <a:r>
              <a:rPr lang="en-US" altLang="zh-CN" sz="1400" dirty="0">
                <a:solidFill>
                  <a:prstClr val="black"/>
                </a:solidFill>
                <a:latin typeface="Times New Roman" panose="02020603050405020304" pitchFamily="18" charset="0"/>
                <a:cs typeface="Times New Roman" panose="02020603050405020304" pitchFamily="18" charset="0"/>
              </a:rPr>
              <a:t>Actual decision-making behavior deviates from the `perfect rationality“ assumption, which undermines the authenticity and reliability of existing parking search models.</a:t>
            </a:r>
          </a:p>
        </p:txBody>
      </p:sp>
      <p:sp>
        <p:nvSpPr>
          <p:cNvPr id="14" name="矩形: 圆角 2">
            <a:extLst>
              <a:ext uri="{FF2B5EF4-FFF2-40B4-BE49-F238E27FC236}">
                <a16:creationId xmlns:a16="http://schemas.microsoft.com/office/drawing/2014/main" id="{E5495597-BEBE-DC69-35BA-5AAA3D91C5A4}"/>
              </a:ext>
            </a:extLst>
          </p:cNvPr>
          <p:cNvSpPr/>
          <p:nvPr/>
        </p:nvSpPr>
        <p:spPr>
          <a:xfrm>
            <a:off x="814914" y="4126928"/>
            <a:ext cx="5040623" cy="2432943"/>
          </a:xfrm>
          <a:prstGeom prst="roundRect">
            <a:avLst>
              <a:gd name="adj" fmla="val 7180"/>
            </a:avLst>
          </a:prstGeom>
          <a:noFill/>
          <a:ln w="25400" cap="flat" cmpd="sng" algn="ctr">
            <a:solidFill>
              <a:sysClr val="windowText" lastClr="000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 name="矩形: 圆角 39">
            <a:extLst>
              <a:ext uri="{FF2B5EF4-FFF2-40B4-BE49-F238E27FC236}">
                <a16:creationId xmlns:a16="http://schemas.microsoft.com/office/drawing/2014/main" id="{8F66DBD7-AC73-8B6F-C6C1-0BD7438CA729}"/>
              </a:ext>
            </a:extLst>
          </p:cNvPr>
          <p:cNvSpPr/>
          <p:nvPr/>
        </p:nvSpPr>
        <p:spPr>
          <a:xfrm>
            <a:off x="1272053" y="3854581"/>
            <a:ext cx="4098916" cy="413825"/>
          </a:xfrm>
          <a:prstGeom prst="roundRect">
            <a:avLst>
              <a:gd name="adj" fmla="val 8296"/>
            </a:avLst>
          </a:prstGeom>
          <a:solidFill>
            <a:sysClr val="window" lastClr="FFFFFF">
              <a:lumMod val="95000"/>
            </a:sysClr>
          </a:solidFill>
          <a:ln w="12700" cap="flat" cmpd="sng" algn="ctr">
            <a:solidFill>
              <a:srgbClr val="374979"/>
            </a:solidFill>
            <a:prstDash val="solid"/>
          </a:ln>
          <a:effectLst>
            <a:glow rad="63500">
              <a:srgbClr val="4F81BD">
                <a:satMod val="175000"/>
                <a:alpha val="40000"/>
              </a:srgbClr>
            </a:glow>
            <a:outerShdw blurRad="50800" dist="38100" dir="5400000" algn="t" rotWithShape="0">
              <a:prstClr val="black">
                <a:alpha val="40000"/>
              </a:prstClr>
            </a:outerShdw>
          </a:effectLst>
        </p:spPr>
        <p:txBody>
          <a:bodyPr rtlCol="0" anchor="ctr" anchorCtr="0"/>
          <a:lstStyle/>
          <a:p>
            <a:pPr marL="0" marR="0" lvl="0" indent="0" algn="ctr" defTabSz="342900" eaLnBrk="1" fontAlgn="auto" latinLnBrk="0" hangingPunct="1">
              <a:lnSpc>
                <a:spcPct val="120000"/>
              </a:lnSpc>
              <a:spcBef>
                <a:spcPts val="0"/>
              </a:spcBef>
              <a:spcAft>
                <a:spcPts val="0"/>
              </a:spcAft>
              <a:buClrTx/>
              <a:buSzTx/>
              <a:buFontTx/>
              <a:buNone/>
              <a:tabLst/>
              <a:defRPr/>
            </a:pPr>
            <a:r>
              <a:rPr lang="en" altLang="zh-CN" sz="1600" b="1" dirty="0">
                <a:latin typeface="Times New Roman" panose="02020603050405020304" pitchFamily="18" charset="0"/>
                <a:cs typeface="Times New Roman" panose="02020603050405020304" pitchFamily="18" charset="0"/>
              </a:rPr>
              <a:t>Inverse Reinforcement Learning</a:t>
            </a:r>
            <a:endParaRPr kumimoji="0" lang="en-US" altLang="zh-CN" sz="1600" b="1" i="0" u="none" strike="noStrike" kern="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a:extLst>
              <a:ext uri="{FF2B5EF4-FFF2-40B4-BE49-F238E27FC236}">
                <a16:creationId xmlns:a16="http://schemas.microsoft.com/office/drawing/2014/main" id="{E6FD755C-8723-3D46-A915-2E0543C287F2}"/>
              </a:ext>
            </a:extLst>
          </p:cNvPr>
          <p:cNvSpPr txBox="1"/>
          <p:nvPr/>
        </p:nvSpPr>
        <p:spPr>
          <a:xfrm>
            <a:off x="1465850" y="5041134"/>
            <a:ext cx="4602910" cy="738664"/>
          </a:xfrm>
          <a:prstGeom prst="rect">
            <a:avLst/>
          </a:prstGeom>
          <a:noFill/>
        </p:spPr>
        <p:txBody>
          <a:bodyPr wrap="square">
            <a:spAutoFit/>
          </a:bodyPr>
          <a:lstStyle/>
          <a:p>
            <a:pPr marL="285750" indent="-285750">
              <a:buFont typeface="Wingdings" panose="05000000000000000000" pitchFamily="2" charset="2"/>
              <a:buChar char="Ø"/>
            </a:pPr>
            <a:r>
              <a:rPr lang="en-US" altLang="zh-CN" sz="1400" dirty="0">
                <a:solidFill>
                  <a:prstClr val="black"/>
                </a:solidFill>
                <a:latin typeface="Times New Roman" panose="02020603050405020304" pitchFamily="18" charset="0"/>
                <a:cs typeface="Times New Roman" panose="02020603050405020304" pitchFamily="18" charset="0"/>
              </a:rPr>
              <a:t>Levine et al., 2011</a:t>
            </a:r>
          </a:p>
          <a:p>
            <a:pPr marL="285750" indent="-285750">
              <a:buFont typeface="Wingdings" panose="05000000000000000000" pitchFamily="2" charset="2"/>
              <a:buChar char="Ø"/>
            </a:pPr>
            <a:r>
              <a:rPr lang="en-US" altLang="zh-CN" sz="1400" dirty="0">
                <a:solidFill>
                  <a:prstClr val="black"/>
                </a:solidFill>
                <a:latin typeface="Times New Roman" panose="02020603050405020304" pitchFamily="18" charset="0"/>
                <a:cs typeface="Times New Roman" panose="02020603050405020304" pitchFamily="18" charset="0"/>
              </a:rPr>
              <a:t>Ng et al., 2000</a:t>
            </a:r>
          </a:p>
          <a:p>
            <a:pPr marL="285750" indent="-285750">
              <a:buFont typeface="Wingdings" panose="05000000000000000000" pitchFamily="2" charset="2"/>
              <a:buChar char="Ø"/>
            </a:pPr>
            <a:r>
              <a:rPr lang="en-US" altLang="zh-CN" sz="1400" dirty="0">
                <a:solidFill>
                  <a:prstClr val="black"/>
                </a:solidFill>
                <a:latin typeface="Times New Roman" panose="02020603050405020304" pitchFamily="18" charset="0"/>
                <a:cs typeface="Times New Roman" panose="02020603050405020304" pitchFamily="18" charset="0"/>
              </a:rPr>
              <a:t>Fernando et al., 2020</a:t>
            </a:r>
          </a:p>
        </p:txBody>
      </p:sp>
      <p:sp>
        <p:nvSpPr>
          <p:cNvPr id="17" name="文本框 16">
            <a:extLst>
              <a:ext uri="{FF2B5EF4-FFF2-40B4-BE49-F238E27FC236}">
                <a16:creationId xmlns:a16="http://schemas.microsoft.com/office/drawing/2014/main" id="{30773763-8619-5610-9CAF-F54DF9E3D556}"/>
              </a:ext>
            </a:extLst>
          </p:cNvPr>
          <p:cNvSpPr txBox="1"/>
          <p:nvPr/>
        </p:nvSpPr>
        <p:spPr>
          <a:xfrm>
            <a:off x="1027720" y="5722508"/>
            <a:ext cx="4724797" cy="738664"/>
          </a:xfrm>
          <a:prstGeom prst="rect">
            <a:avLst/>
          </a:prstGeom>
          <a:noFill/>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Limitations: </a:t>
            </a:r>
            <a:r>
              <a:rPr lang="en-US" altLang="zh-CN" sz="1400" dirty="0">
                <a:solidFill>
                  <a:prstClr val="black"/>
                </a:solidFill>
                <a:latin typeface="Times New Roman" panose="02020603050405020304" pitchFamily="18" charset="0"/>
                <a:cs typeface="Times New Roman" panose="02020603050405020304" pitchFamily="18" charset="0"/>
              </a:rPr>
              <a:t> IRL</a:t>
            </a:r>
            <a:r>
              <a:rPr lang="zh-CN" altLang="en-US" sz="1400" dirty="0">
                <a:solidFill>
                  <a:prstClr val="black"/>
                </a:solidFill>
                <a:latin typeface="Times New Roman" panose="02020603050405020304" pitchFamily="18" charset="0"/>
                <a:cs typeface="Times New Roman" panose="02020603050405020304" pitchFamily="18" charset="0"/>
              </a:rPr>
              <a:t> </a:t>
            </a:r>
            <a:r>
              <a:rPr lang="en-US" altLang="zh-CN" sz="1400" dirty="0">
                <a:solidFill>
                  <a:prstClr val="black"/>
                </a:solidFill>
                <a:latin typeface="Times New Roman" panose="02020603050405020304" pitchFamily="18" charset="0"/>
                <a:cs typeface="Times New Roman" panose="02020603050405020304" pitchFamily="18" charset="0"/>
              </a:rPr>
              <a:t>cannot directly map states to actions; it requires learning the reward functions that lead to</a:t>
            </a:r>
            <a:r>
              <a:rPr lang="zh-CN" altLang="en-US" sz="1400" dirty="0">
                <a:solidFill>
                  <a:prstClr val="black"/>
                </a:solidFill>
                <a:latin typeface="Times New Roman" panose="02020603050405020304" pitchFamily="18" charset="0"/>
                <a:cs typeface="Times New Roman" panose="02020603050405020304" pitchFamily="18" charset="0"/>
              </a:rPr>
              <a:t> </a:t>
            </a:r>
            <a:r>
              <a:rPr lang="en-US" altLang="zh-CN" sz="1400" dirty="0">
                <a:solidFill>
                  <a:prstClr val="black"/>
                </a:solidFill>
                <a:latin typeface="Times New Roman" panose="02020603050405020304" pitchFamily="18" charset="0"/>
                <a:cs typeface="Times New Roman" panose="02020603050405020304" pitchFamily="18" charset="0"/>
              </a:rPr>
              <a:t>specific driving behaviors from driving data.</a:t>
            </a:r>
          </a:p>
        </p:txBody>
      </p:sp>
      <p:sp>
        <p:nvSpPr>
          <p:cNvPr id="18" name="文本框 17">
            <a:extLst>
              <a:ext uri="{FF2B5EF4-FFF2-40B4-BE49-F238E27FC236}">
                <a16:creationId xmlns:a16="http://schemas.microsoft.com/office/drawing/2014/main" id="{6BB0EBD6-F73C-CCC7-8F7E-4BDD65F04701}"/>
              </a:ext>
            </a:extLst>
          </p:cNvPr>
          <p:cNvSpPr txBox="1"/>
          <p:nvPr/>
        </p:nvSpPr>
        <p:spPr>
          <a:xfrm>
            <a:off x="6998436" y="1971602"/>
            <a:ext cx="4602910" cy="954107"/>
          </a:xfrm>
          <a:prstGeom prst="rect">
            <a:avLst/>
          </a:prstGeom>
          <a:noFill/>
        </p:spPr>
        <p:txBody>
          <a:bodyPr wrap="square">
            <a:spAutoFit/>
          </a:bodyPr>
          <a:lstStyle/>
          <a:p>
            <a:pPr marL="285750" indent="-285750">
              <a:buFont typeface="Wingdings" panose="05000000000000000000" pitchFamily="2" charset="2"/>
              <a:buChar char="Ø"/>
            </a:pPr>
            <a:r>
              <a:rPr lang="en-US" altLang="zh-CN" sz="1400" dirty="0">
                <a:solidFill>
                  <a:prstClr val="black"/>
                </a:solidFill>
                <a:latin typeface="Times New Roman" panose="02020603050405020304" pitchFamily="18" charset="0"/>
                <a:cs typeface="Times New Roman" panose="02020603050405020304" pitchFamily="18" charset="0"/>
              </a:rPr>
              <a:t>Hu et al., 2020</a:t>
            </a:r>
          </a:p>
          <a:p>
            <a:pPr marL="285750" indent="-285750">
              <a:buFont typeface="Wingdings" panose="05000000000000000000" pitchFamily="2" charset="2"/>
              <a:buChar char="Ø"/>
            </a:pPr>
            <a:r>
              <a:rPr lang="en-US" altLang="zh-CN" sz="1400" dirty="0">
                <a:solidFill>
                  <a:prstClr val="black"/>
                </a:solidFill>
                <a:latin typeface="Times New Roman" panose="02020603050405020304" pitchFamily="18" charset="0"/>
                <a:cs typeface="Times New Roman" panose="02020603050405020304" pitchFamily="18" charset="0"/>
              </a:rPr>
              <a:t>Zhao et al., 2022b</a:t>
            </a:r>
          </a:p>
          <a:p>
            <a:pPr marL="285750" indent="-285750">
              <a:buFont typeface="Wingdings" panose="05000000000000000000" pitchFamily="2" charset="2"/>
              <a:buChar char="Ø"/>
            </a:pPr>
            <a:r>
              <a:rPr lang="en-US" altLang="zh-CN" sz="1400" dirty="0">
                <a:solidFill>
                  <a:prstClr val="black"/>
                </a:solidFill>
                <a:latin typeface="Times New Roman" panose="02020603050405020304" pitchFamily="18" charset="0"/>
                <a:cs typeface="Times New Roman" panose="02020603050405020304" pitchFamily="18" charset="0"/>
              </a:rPr>
              <a:t>Du et al., 2023</a:t>
            </a:r>
          </a:p>
          <a:p>
            <a:pPr marL="285750" indent="-285750">
              <a:buFont typeface="Wingdings" panose="05000000000000000000" pitchFamily="2" charset="2"/>
              <a:buChar char="Ø"/>
            </a:pPr>
            <a:r>
              <a:rPr lang="en-US" altLang="zh-CN" sz="1400" dirty="0">
                <a:solidFill>
                  <a:prstClr val="black"/>
                </a:solidFill>
                <a:latin typeface="Times New Roman" panose="02020603050405020304" pitchFamily="18" charset="0"/>
                <a:cs typeface="Times New Roman" panose="02020603050405020304" pitchFamily="18" charset="0"/>
              </a:rPr>
              <a:t>Lu et al., 2024</a:t>
            </a:r>
          </a:p>
        </p:txBody>
      </p:sp>
      <p:sp>
        <p:nvSpPr>
          <p:cNvPr id="19" name="文本框 18">
            <a:extLst>
              <a:ext uri="{FF2B5EF4-FFF2-40B4-BE49-F238E27FC236}">
                <a16:creationId xmlns:a16="http://schemas.microsoft.com/office/drawing/2014/main" id="{6A390499-F7C1-F0AC-EE90-108BE5856B5F}"/>
              </a:ext>
            </a:extLst>
          </p:cNvPr>
          <p:cNvSpPr txBox="1"/>
          <p:nvPr/>
        </p:nvSpPr>
        <p:spPr>
          <a:xfrm>
            <a:off x="6655672" y="1503010"/>
            <a:ext cx="4724797" cy="523220"/>
          </a:xfrm>
          <a:prstGeom prst="rect">
            <a:avLst/>
          </a:prstGeom>
          <a:noFill/>
        </p:spPr>
        <p:txBody>
          <a:bodyPr wrap="square">
            <a:spAutoFit/>
          </a:bodyPr>
          <a:lstStyle/>
          <a:p>
            <a:r>
              <a:rPr lang="en" altLang="zh-CN" sz="1400" dirty="0">
                <a:latin typeface="Times New Roman" panose="02020603050405020304" pitchFamily="18" charset="0"/>
                <a:cs typeface="Times New Roman" panose="02020603050405020304" pitchFamily="18" charset="0"/>
              </a:rPr>
              <a:t>Compared to supervised learning methods, DRL has stronger predictive and generalization capabilities.</a:t>
            </a:r>
            <a:endParaRPr lang="en-US" altLang="zh-CN" sz="1400" dirty="0">
              <a:solidFill>
                <a:prstClr val="black"/>
              </a:solidFill>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6122D89A-19AF-BDCA-6657-F17893841BEC}"/>
              </a:ext>
            </a:extLst>
          </p:cNvPr>
          <p:cNvSpPr txBox="1"/>
          <p:nvPr/>
        </p:nvSpPr>
        <p:spPr>
          <a:xfrm>
            <a:off x="6655672" y="2865216"/>
            <a:ext cx="4631922" cy="738664"/>
          </a:xfrm>
          <a:prstGeom prst="rect">
            <a:avLst/>
          </a:prstGeom>
          <a:noFill/>
        </p:spPr>
        <p:txBody>
          <a:bodyPr wrap="square">
            <a:spAutoFit/>
          </a:bodyPr>
          <a:lstStyle/>
          <a:p>
            <a:r>
              <a:rPr lang="en-US" altLang="zh-CN" sz="1400" b="1" dirty="0">
                <a:solidFill>
                  <a:prstClr val="black"/>
                </a:solidFill>
                <a:latin typeface="Times New Roman" panose="02020603050405020304" pitchFamily="18" charset="0"/>
                <a:cs typeface="Times New Roman" panose="02020603050405020304" pitchFamily="18" charset="0"/>
              </a:rPr>
              <a:t>Limitations: </a:t>
            </a:r>
            <a:r>
              <a:rPr lang="en" altLang="zh-CN" sz="1400" dirty="0">
                <a:solidFill>
                  <a:prstClr val="black"/>
                </a:solidFill>
                <a:latin typeface="Times New Roman" panose="02020603050405020304" pitchFamily="18" charset="0"/>
                <a:cs typeface="Times New Roman" panose="02020603050405020304" pitchFamily="18" charset="0"/>
              </a:rPr>
              <a:t>D</a:t>
            </a:r>
            <a:r>
              <a:rPr lang="en" altLang="zh-CN" sz="1400" dirty="0">
                <a:latin typeface="Times New Roman" panose="02020603050405020304" pitchFamily="18" charset="0"/>
                <a:cs typeface="Times New Roman" panose="02020603050405020304" pitchFamily="18" charset="0"/>
              </a:rPr>
              <a:t>esigning a feedback function is challenging in practical multi-step reinforcement learning, especially in complex parking search decision-making.</a:t>
            </a:r>
            <a:endParaRPr lang="en-US" altLang="zh-CN" sz="1400" dirty="0">
              <a:solidFill>
                <a:prstClr val="black"/>
              </a:solidFill>
              <a:latin typeface="Times New Roman" panose="02020603050405020304" pitchFamily="18" charset="0"/>
              <a:cs typeface="Times New Roman" panose="02020603050405020304" pitchFamily="18" charset="0"/>
            </a:endParaRPr>
          </a:p>
        </p:txBody>
      </p:sp>
      <p:sp>
        <p:nvSpPr>
          <p:cNvPr id="21" name="矩形: 圆角 2">
            <a:extLst>
              <a:ext uri="{FF2B5EF4-FFF2-40B4-BE49-F238E27FC236}">
                <a16:creationId xmlns:a16="http://schemas.microsoft.com/office/drawing/2014/main" id="{F9664644-9DBB-F03B-98EF-EAC8B8482AA5}"/>
              </a:ext>
            </a:extLst>
          </p:cNvPr>
          <p:cNvSpPr/>
          <p:nvPr/>
        </p:nvSpPr>
        <p:spPr>
          <a:xfrm>
            <a:off x="6247229" y="4072377"/>
            <a:ext cx="5235530" cy="2417798"/>
          </a:xfrm>
          <a:prstGeom prst="roundRect">
            <a:avLst>
              <a:gd name="adj" fmla="val 7180"/>
            </a:avLst>
          </a:prstGeom>
          <a:noFill/>
          <a:ln w="25400" cap="flat" cmpd="sng" algn="ctr">
            <a:solidFill>
              <a:sysClr val="windowText" lastClr="000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 name="矩形: 圆角 39">
            <a:extLst>
              <a:ext uri="{FF2B5EF4-FFF2-40B4-BE49-F238E27FC236}">
                <a16:creationId xmlns:a16="http://schemas.microsoft.com/office/drawing/2014/main" id="{00CB7CA4-6B48-1324-BFAE-92992B885111}"/>
              </a:ext>
            </a:extLst>
          </p:cNvPr>
          <p:cNvSpPr/>
          <p:nvPr/>
        </p:nvSpPr>
        <p:spPr>
          <a:xfrm>
            <a:off x="6821095" y="3832290"/>
            <a:ext cx="4098916" cy="413825"/>
          </a:xfrm>
          <a:prstGeom prst="roundRect">
            <a:avLst>
              <a:gd name="adj" fmla="val 8296"/>
            </a:avLst>
          </a:prstGeom>
          <a:solidFill>
            <a:sysClr val="window" lastClr="FFFFFF">
              <a:lumMod val="95000"/>
            </a:sysClr>
          </a:solidFill>
          <a:ln w="12700" cap="flat" cmpd="sng" algn="ctr">
            <a:solidFill>
              <a:srgbClr val="374979"/>
            </a:solidFill>
            <a:prstDash val="solid"/>
          </a:ln>
          <a:effectLst>
            <a:glow rad="63500">
              <a:srgbClr val="4F81BD">
                <a:satMod val="175000"/>
                <a:alpha val="40000"/>
              </a:srgbClr>
            </a:glow>
            <a:outerShdw blurRad="50800" dist="38100" dir="5400000" algn="t" rotWithShape="0">
              <a:prstClr val="black">
                <a:alpha val="40000"/>
              </a:prstClr>
            </a:outerShdw>
          </a:effectLst>
        </p:spPr>
        <p:txBody>
          <a:bodyPr rtlCol="0" anchor="ctr" anchorCtr="0"/>
          <a:lstStyle/>
          <a:p>
            <a:pPr marL="0" marR="0" lvl="0" indent="0" algn="ctr" defTabSz="342900" eaLnBrk="1" fontAlgn="auto" latinLnBrk="0" hangingPunct="1">
              <a:lnSpc>
                <a:spcPct val="120000"/>
              </a:lnSpc>
              <a:spcBef>
                <a:spcPts val="0"/>
              </a:spcBef>
              <a:spcAft>
                <a:spcPts val="0"/>
              </a:spcAft>
              <a:buClrTx/>
              <a:buSzTx/>
              <a:buFontTx/>
              <a:buNone/>
              <a:tabLst/>
              <a:defRPr/>
            </a:pPr>
            <a:r>
              <a:rPr lang="en" altLang="zh-CN" sz="1600" b="1" dirty="0">
                <a:latin typeface="Times New Roman" panose="02020603050405020304" pitchFamily="18" charset="0"/>
                <a:cs typeface="Times New Roman" panose="02020603050405020304" pitchFamily="18" charset="0"/>
              </a:rPr>
              <a:t>Deep Inverse Reinforcement Learning</a:t>
            </a:r>
            <a:endParaRPr kumimoji="0" lang="en-US" altLang="zh-CN" sz="1600" b="1" i="0" u="none" strike="noStrike" kern="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文本框 22">
            <a:extLst>
              <a:ext uri="{FF2B5EF4-FFF2-40B4-BE49-F238E27FC236}">
                <a16:creationId xmlns:a16="http://schemas.microsoft.com/office/drawing/2014/main" id="{5D0FB52C-E332-6085-2551-F832E967B368}"/>
              </a:ext>
            </a:extLst>
          </p:cNvPr>
          <p:cNvSpPr txBox="1"/>
          <p:nvPr/>
        </p:nvSpPr>
        <p:spPr>
          <a:xfrm>
            <a:off x="7162564" y="4437916"/>
            <a:ext cx="4872089" cy="1169551"/>
          </a:xfrm>
          <a:prstGeom prst="rect">
            <a:avLst/>
          </a:prstGeom>
          <a:noFill/>
        </p:spPr>
        <p:txBody>
          <a:bodyPr wrap="square">
            <a:spAutoFit/>
          </a:bodyPr>
          <a:lstStyle/>
          <a:p>
            <a:pPr marL="285750" indent="-285750">
              <a:buFont typeface="Wingdings" panose="05000000000000000000" pitchFamily="2" charset="2"/>
              <a:buChar char="Ø"/>
            </a:pPr>
            <a:r>
              <a:rPr lang="en-US" altLang="zh-CN" sz="1400" dirty="0" err="1">
                <a:solidFill>
                  <a:prstClr val="black"/>
                </a:solidFill>
                <a:latin typeface="Times New Roman" panose="02020603050405020304" pitchFamily="18" charset="0"/>
                <a:cs typeface="Times New Roman" panose="02020603050405020304" pitchFamily="18" charset="0"/>
              </a:rPr>
              <a:t>Wulfmeier</a:t>
            </a:r>
            <a:r>
              <a:rPr lang="en-US" altLang="zh-CN" sz="1400" dirty="0">
                <a:solidFill>
                  <a:prstClr val="black"/>
                </a:solidFill>
                <a:latin typeface="Times New Roman" panose="02020603050405020304" pitchFamily="18" charset="0"/>
                <a:cs typeface="Times New Roman" panose="02020603050405020304" pitchFamily="18" charset="0"/>
              </a:rPr>
              <a:t> et al., 2015</a:t>
            </a:r>
          </a:p>
          <a:p>
            <a:pPr marL="285750" indent="-285750">
              <a:buFont typeface="Wingdings" panose="05000000000000000000" pitchFamily="2" charset="2"/>
              <a:buChar char="Ø"/>
            </a:pPr>
            <a:r>
              <a:rPr lang="en-US" altLang="zh-CN" sz="1400" dirty="0">
                <a:solidFill>
                  <a:prstClr val="black"/>
                </a:solidFill>
                <a:latin typeface="Times New Roman" panose="02020603050405020304" pitchFamily="18" charset="0"/>
                <a:cs typeface="Times New Roman" panose="02020603050405020304" pitchFamily="18" charset="0"/>
              </a:rPr>
              <a:t> Zou et al., 2021</a:t>
            </a:r>
          </a:p>
          <a:p>
            <a:pPr marL="285750" indent="-285750">
              <a:buFont typeface="Wingdings" panose="05000000000000000000" pitchFamily="2" charset="2"/>
              <a:buChar char="Ø"/>
            </a:pPr>
            <a:r>
              <a:rPr lang="en-US" altLang="zh-CN" sz="1400" dirty="0">
                <a:solidFill>
                  <a:prstClr val="black"/>
                </a:solidFill>
                <a:latin typeface="Times New Roman" panose="02020603050405020304" pitchFamily="18" charset="0"/>
                <a:cs typeface="Times New Roman" panose="02020603050405020304" pitchFamily="18" charset="0"/>
              </a:rPr>
              <a:t>Nan et al., 2023</a:t>
            </a:r>
          </a:p>
          <a:p>
            <a:pPr marL="285750" indent="-285750">
              <a:buFont typeface="Wingdings" panose="05000000000000000000" pitchFamily="2" charset="2"/>
              <a:buChar char="Ø"/>
            </a:pPr>
            <a:r>
              <a:rPr lang="en-US" altLang="zh-CN" sz="1400" dirty="0">
                <a:solidFill>
                  <a:prstClr val="black"/>
                </a:solidFill>
                <a:latin typeface="Times New Roman" panose="02020603050405020304" pitchFamily="18" charset="0"/>
                <a:cs typeface="Times New Roman" panose="02020603050405020304" pitchFamily="18" charset="0"/>
              </a:rPr>
              <a:t>Ji et al., 2024</a:t>
            </a:r>
          </a:p>
          <a:p>
            <a:pPr marL="285750" indent="-285750">
              <a:buFont typeface="Wingdings" panose="05000000000000000000" pitchFamily="2" charset="2"/>
              <a:buChar char="Ø"/>
            </a:pPr>
            <a:r>
              <a:rPr lang="en-US" altLang="zh-CN" sz="1400" dirty="0">
                <a:solidFill>
                  <a:prstClr val="black"/>
                </a:solidFill>
                <a:latin typeface="Times New Roman" panose="02020603050405020304" pitchFamily="18" charset="0"/>
                <a:cs typeface="Times New Roman" panose="02020603050405020304" pitchFamily="18" charset="0"/>
              </a:rPr>
              <a:t>Nan et al., 2024</a:t>
            </a:r>
          </a:p>
        </p:txBody>
      </p:sp>
      <p:sp>
        <p:nvSpPr>
          <p:cNvPr id="29" name="文本框 28">
            <a:extLst>
              <a:ext uri="{FF2B5EF4-FFF2-40B4-BE49-F238E27FC236}">
                <a16:creationId xmlns:a16="http://schemas.microsoft.com/office/drawing/2014/main" id="{8931A85D-6DA0-DE8E-77A4-E539C0472423}"/>
              </a:ext>
            </a:extLst>
          </p:cNvPr>
          <p:cNvSpPr txBox="1"/>
          <p:nvPr/>
        </p:nvSpPr>
        <p:spPr>
          <a:xfrm>
            <a:off x="1027720" y="4344644"/>
            <a:ext cx="4781379" cy="738664"/>
          </a:xfrm>
          <a:prstGeom prst="rect">
            <a:avLst/>
          </a:prstGeom>
          <a:noFill/>
        </p:spPr>
        <p:txBody>
          <a:bodyPr wrap="square">
            <a:spAutoFit/>
          </a:bodyPr>
          <a:lstStyle/>
          <a:p>
            <a:r>
              <a:rPr lang="en" altLang="zh-CN" sz="1400" dirty="0">
                <a:latin typeface="Times New Roman" panose="02020603050405020304" pitchFamily="18" charset="0"/>
                <a:cs typeface="Times New Roman" panose="02020603050405020304" pitchFamily="18" charset="0"/>
              </a:rPr>
              <a:t>IRL utilizes extensive human expert decision-making data to reverse-engineer the feedback function and optimize the agent's strategy.</a:t>
            </a:r>
            <a:endParaRPr lang="zh-CN" altLang="en-US" sz="1400" dirty="0">
              <a:latin typeface="Times New Roman" panose="02020603050405020304" pitchFamily="18" charset="0"/>
              <a:cs typeface="Times New Roman" panose="02020603050405020304" pitchFamily="18" charset="0"/>
            </a:endParaRPr>
          </a:p>
        </p:txBody>
      </p:sp>
      <p:sp>
        <p:nvSpPr>
          <p:cNvPr id="31" name="文本框 30">
            <a:extLst>
              <a:ext uri="{FF2B5EF4-FFF2-40B4-BE49-F238E27FC236}">
                <a16:creationId xmlns:a16="http://schemas.microsoft.com/office/drawing/2014/main" id="{897DEBE1-C688-D1B7-8CDE-B1EA3B60BC53}"/>
              </a:ext>
            </a:extLst>
          </p:cNvPr>
          <p:cNvSpPr txBox="1"/>
          <p:nvPr/>
        </p:nvSpPr>
        <p:spPr>
          <a:xfrm>
            <a:off x="6509445" y="5607467"/>
            <a:ext cx="5151783" cy="738664"/>
          </a:xfrm>
          <a:prstGeom prst="rect">
            <a:avLst/>
          </a:prstGeom>
          <a:noFill/>
        </p:spPr>
        <p:txBody>
          <a:bodyPr wrap="square">
            <a:spAutoFit/>
          </a:bodyPr>
          <a:lstStyle/>
          <a:p>
            <a:r>
              <a:rPr lang="zh-CN" altLang="en-US" sz="1400" dirty="0">
                <a:latin typeface="Times New Roman" panose="02020603050405020304" pitchFamily="18" charset="0"/>
                <a:cs typeface="Times New Roman" panose="02020603050405020304" pitchFamily="18" charset="0"/>
              </a:rPr>
              <a:t>DIRL provides human-like decisions based on learned strategies, comprehensively understanding and reconstructing driver parking decisions to facilitate high-fidelity traffic simulations</a:t>
            </a:r>
          </a:p>
        </p:txBody>
      </p:sp>
    </p:spTree>
    <p:extLst>
      <p:ext uri="{BB962C8B-B14F-4D97-AF65-F5344CB8AC3E}">
        <p14:creationId xmlns:p14="http://schemas.microsoft.com/office/powerpoint/2010/main" val="1782137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72279" y="-67861"/>
            <a:ext cx="5942921" cy="984885"/>
          </a:xfrm>
        </p:spPr>
        <p:txBody>
          <a:bodyPr/>
          <a:lstStyle/>
          <a:p>
            <a:r>
              <a:rPr lang="en-US" altLang="zh-CN" sz="3200" cap="none" dirty="0">
                <a:latin typeface="Times New Roman" panose="02020603050405020304" pitchFamily="18" charset="0"/>
                <a:cs typeface="Times New Roman" panose="02020603050405020304" pitchFamily="18" charset="0"/>
              </a:rPr>
              <a:t> FRAMEWORK DESIGN</a:t>
            </a:r>
            <a:endParaRPr lang="zh-CN" altLang="en-US" sz="3200" cap="none" dirty="0">
              <a:latin typeface="Times New Roman" panose="02020603050405020304" pitchFamily="18" charset="0"/>
              <a:cs typeface="Times New Roman" panose="02020603050405020304" pitchFamily="18" charset="0"/>
            </a:endParaRPr>
          </a:p>
        </p:txBody>
      </p:sp>
      <p:sp>
        <p:nvSpPr>
          <p:cNvPr id="3" name="文本占位符 2"/>
          <p:cNvSpPr>
            <a:spLocks noGrp="1"/>
          </p:cNvSpPr>
          <p:nvPr>
            <p:ph type="body" sz="quarter" idx="10"/>
          </p:nvPr>
        </p:nvSpPr>
        <p:spPr>
          <a:xfrm>
            <a:off x="0" y="298128"/>
            <a:ext cx="1152000" cy="369331"/>
          </a:xfrm>
        </p:spPr>
        <p:txBody>
          <a:bodyPr>
            <a:noAutofit/>
          </a:bodyPr>
          <a:lstStyle/>
          <a:p>
            <a:r>
              <a:rPr lang="en-US" altLang="zh-CN" sz="3200" dirty="0">
                <a:latin typeface="微软雅黑" charset="-122"/>
                <a:ea typeface="微软雅黑" charset="-122"/>
              </a:rPr>
              <a:t>3</a:t>
            </a:r>
            <a:endParaRPr lang="zh-CN" altLang="en-US" sz="3200" dirty="0">
              <a:latin typeface="微软雅黑" charset="-122"/>
              <a:ea typeface="微软雅黑" charset="-122"/>
            </a:endParaRPr>
          </a:p>
        </p:txBody>
      </p:sp>
      <p:pic>
        <p:nvPicPr>
          <p:cNvPr id="4" name="图片 3">
            <a:extLst>
              <a:ext uri="{FF2B5EF4-FFF2-40B4-BE49-F238E27FC236}">
                <a16:creationId xmlns:a16="http://schemas.microsoft.com/office/drawing/2014/main" id="{CC2540C8-D98A-2738-D865-5F9EB7C245CB}"/>
              </a:ext>
            </a:extLst>
          </p:cNvPr>
          <p:cNvPicPr>
            <a:picLocks noChangeAspect="1"/>
          </p:cNvPicPr>
          <p:nvPr/>
        </p:nvPicPr>
        <p:blipFill>
          <a:blip r:embed="rId3"/>
          <a:stretch>
            <a:fillRect/>
          </a:stretch>
        </p:blipFill>
        <p:spPr>
          <a:xfrm>
            <a:off x="810894" y="1169357"/>
            <a:ext cx="5636895" cy="5207635"/>
          </a:xfrm>
          <a:prstGeom prst="rect">
            <a:avLst/>
          </a:prstGeom>
        </p:spPr>
      </p:pic>
      <p:sp>
        <p:nvSpPr>
          <p:cNvPr id="6" name="文本框 5">
            <a:extLst>
              <a:ext uri="{FF2B5EF4-FFF2-40B4-BE49-F238E27FC236}">
                <a16:creationId xmlns:a16="http://schemas.microsoft.com/office/drawing/2014/main" id="{486B0B2B-86CF-0ABD-1462-9A8F468A550F}"/>
              </a:ext>
            </a:extLst>
          </p:cNvPr>
          <p:cNvSpPr txBox="1"/>
          <p:nvPr/>
        </p:nvSpPr>
        <p:spPr>
          <a:xfrm>
            <a:off x="6447789" y="1575393"/>
            <a:ext cx="5298734" cy="4395562"/>
          </a:xfrm>
          <a:prstGeom prst="rect">
            <a:avLst/>
          </a:prstGeom>
          <a:noFill/>
        </p:spPr>
        <p:txBody>
          <a:bodyPr wrap="square">
            <a:spAutoFit/>
          </a:bodyPr>
          <a:lstStyle/>
          <a:p>
            <a:pPr>
              <a:lnSpc>
                <a:spcPct val="114000"/>
              </a:lnSpc>
              <a:spcAft>
                <a:spcPts val="600"/>
              </a:spcAft>
            </a:pPr>
            <a:r>
              <a:rPr lang="en" altLang="zh-CN" b="1" dirty="0">
                <a:latin typeface="Times New Roman" panose="02020603050405020304" pitchFamily="18" charset="0"/>
                <a:cs typeface="Times New Roman" panose="02020603050405020304" pitchFamily="18" charset="0"/>
              </a:rPr>
              <a:t>Parking</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Search Experiment</a:t>
            </a:r>
            <a:endParaRPr lang="en" altLang="zh-CN" dirty="0">
              <a:latin typeface="Times New Roman" panose="02020603050405020304" pitchFamily="18" charset="0"/>
              <a:cs typeface="Times New Roman" panose="02020603050405020304" pitchFamily="18" charset="0"/>
            </a:endParaRPr>
          </a:p>
          <a:p>
            <a:pPr marL="285750" indent="-285750">
              <a:lnSpc>
                <a:spcPct val="114000"/>
              </a:lnSpc>
              <a:spcAft>
                <a:spcPts val="600"/>
              </a:spcAft>
              <a:buFont typeface="Arial" panose="020B0604020202020204" pitchFamily="34" charset="0"/>
              <a:buChar char="•"/>
            </a:pPr>
            <a:r>
              <a:rPr lang="en" altLang="zh-CN" dirty="0">
                <a:latin typeface="Times New Roman" panose="02020603050405020304" pitchFamily="18" charset="0"/>
                <a:cs typeface="Times New Roman" panose="02020603050405020304" pitchFamily="18" charset="0"/>
              </a:rPr>
              <a:t>Constructed using Unity3D to collect trajectory data.</a:t>
            </a:r>
          </a:p>
          <a:p>
            <a:pPr marL="285750" indent="-285750">
              <a:lnSpc>
                <a:spcPct val="114000"/>
              </a:lnSpc>
              <a:spcAft>
                <a:spcPts val="600"/>
              </a:spcAft>
              <a:buFont typeface="Arial" panose="020B0604020202020204" pitchFamily="34" charset="0"/>
              <a:buChar char="•"/>
            </a:pPr>
            <a:r>
              <a:rPr lang="en" altLang="zh-CN" dirty="0">
                <a:latin typeface="Times New Roman" panose="02020603050405020304" pitchFamily="18" charset="0"/>
                <a:cs typeface="Times New Roman" panose="02020603050405020304" pitchFamily="18" charset="0"/>
              </a:rPr>
              <a:t>Data integrated into an anonymous driver data pool.</a:t>
            </a:r>
          </a:p>
          <a:p>
            <a:pPr>
              <a:lnSpc>
                <a:spcPct val="114000"/>
              </a:lnSpc>
              <a:spcAft>
                <a:spcPts val="600"/>
              </a:spcAft>
            </a:pPr>
            <a:r>
              <a:rPr lang="en" altLang="zh-CN" b="1" dirty="0">
                <a:latin typeface="Times New Roman" panose="02020603050405020304" pitchFamily="18" charset="0"/>
                <a:cs typeface="Times New Roman" panose="02020603050405020304" pitchFamily="18" charset="0"/>
              </a:rPr>
              <a:t>MDP Construction</a:t>
            </a:r>
            <a:endParaRPr lang="en" altLang="zh-CN" dirty="0">
              <a:latin typeface="Times New Roman" panose="02020603050405020304" pitchFamily="18" charset="0"/>
              <a:cs typeface="Times New Roman" panose="02020603050405020304" pitchFamily="18" charset="0"/>
            </a:endParaRPr>
          </a:p>
          <a:p>
            <a:pPr marL="285750" indent="-285750">
              <a:lnSpc>
                <a:spcPct val="114000"/>
              </a:lnSpc>
              <a:spcAft>
                <a:spcPts val="600"/>
              </a:spcAft>
              <a:buFont typeface="Arial" panose="020B0604020202020204" pitchFamily="34" charset="0"/>
              <a:buChar char="•"/>
            </a:pPr>
            <a:r>
              <a:rPr lang="en" altLang="zh-CN" dirty="0">
                <a:latin typeface="Times New Roman" panose="02020603050405020304" pitchFamily="18" charset="0"/>
                <a:cs typeface="Times New Roman" panose="02020603050405020304" pitchFamily="18" charset="0"/>
              </a:rPr>
              <a:t>Parking search process modeled as a Markov Decision Process (MDP) with global and local features.</a:t>
            </a:r>
          </a:p>
          <a:p>
            <a:pPr>
              <a:lnSpc>
                <a:spcPct val="114000"/>
              </a:lnSpc>
              <a:spcAft>
                <a:spcPts val="600"/>
              </a:spcAft>
            </a:pPr>
            <a:r>
              <a:rPr lang="en" altLang="zh-CN" b="1" dirty="0">
                <a:latin typeface="Times New Roman" panose="02020603050405020304" pitchFamily="18" charset="0"/>
                <a:cs typeface="Times New Roman" panose="02020603050405020304" pitchFamily="18" charset="0"/>
              </a:rPr>
              <a:t>DIRL </a:t>
            </a:r>
            <a:r>
              <a:rPr lang="en" altLang="zh-CN" b="1" dirty="0" err="1">
                <a:latin typeface="Times New Roman" panose="02020603050405020304" pitchFamily="18" charset="0"/>
                <a:cs typeface="Times New Roman" panose="02020603050405020304" pitchFamily="18" charset="0"/>
              </a:rPr>
              <a:t>Traning</a:t>
            </a:r>
            <a:endParaRPr lang="en" altLang="zh-CN" b="1" dirty="0">
              <a:latin typeface="Times New Roman" panose="02020603050405020304" pitchFamily="18" charset="0"/>
              <a:cs typeface="Times New Roman" panose="02020603050405020304" pitchFamily="18" charset="0"/>
            </a:endParaRPr>
          </a:p>
          <a:p>
            <a:pPr marL="285750" indent="-285750">
              <a:lnSpc>
                <a:spcPct val="114000"/>
              </a:lnSpc>
              <a:spcAft>
                <a:spcPts val="600"/>
              </a:spcAft>
              <a:buFont typeface="Arial" panose="020B0604020202020204" pitchFamily="34" charset="0"/>
              <a:buChar char="•"/>
            </a:pPr>
            <a:r>
              <a:rPr lang="en" altLang="zh-CN" dirty="0">
                <a:latin typeface="Times New Roman" panose="02020603050405020304" pitchFamily="18" charset="0"/>
                <a:cs typeface="Times New Roman" panose="02020603050405020304" pitchFamily="18" charset="0"/>
              </a:rPr>
              <a:t>DIRL algorithm utilized to learn the reward function and develop behavioral strategies for parking routes.</a:t>
            </a:r>
          </a:p>
          <a:p>
            <a:pPr marL="285750" indent="-285750">
              <a:lnSpc>
                <a:spcPct val="114000"/>
              </a:lnSpc>
              <a:spcAft>
                <a:spcPts val="600"/>
              </a:spcAft>
              <a:buFont typeface="Arial" panose="020B0604020202020204" pitchFamily="34" charset="0"/>
              <a:buChar char="•"/>
            </a:pPr>
            <a:r>
              <a:rPr lang="en" altLang="zh-CN" dirty="0">
                <a:latin typeface="Times New Roman" panose="02020603050405020304" pitchFamily="18" charset="0"/>
                <a:cs typeface="Times New Roman" panose="02020603050405020304" pitchFamily="18" charset="0"/>
              </a:rPr>
              <a:t>Simulated urban on-street parking scenario to observe changes in traffic and parking system states.</a:t>
            </a:r>
          </a:p>
        </p:txBody>
      </p:sp>
    </p:spTree>
    <p:extLst>
      <p:ext uri="{BB962C8B-B14F-4D97-AF65-F5344CB8AC3E}">
        <p14:creationId xmlns:p14="http://schemas.microsoft.com/office/powerpoint/2010/main" val="2338718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72279" y="178360"/>
            <a:ext cx="4152221" cy="492443"/>
          </a:xfrm>
        </p:spPr>
        <p:txBody>
          <a:bodyPr/>
          <a:lstStyle/>
          <a:p>
            <a:r>
              <a:rPr lang="en-US" altLang="zh-CN" sz="3200" cap="none" dirty="0">
                <a:latin typeface="Times New Roman" panose="02020603050405020304" pitchFamily="18" charset="0"/>
                <a:cs typeface="Times New Roman" panose="02020603050405020304" pitchFamily="18" charset="0"/>
              </a:rPr>
              <a:t>SIMULATION SETUP</a:t>
            </a:r>
            <a:endParaRPr lang="zh-CN" altLang="en-US" sz="3200" cap="none" dirty="0">
              <a:latin typeface="Times New Roman" panose="02020603050405020304" pitchFamily="18" charset="0"/>
              <a:cs typeface="Times New Roman" panose="02020603050405020304" pitchFamily="18" charset="0"/>
            </a:endParaRPr>
          </a:p>
        </p:txBody>
      </p:sp>
      <p:sp>
        <p:nvSpPr>
          <p:cNvPr id="3" name="文本占位符 2"/>
          <p:cNvSpPr>
            <a:spLocks noGrp="1"/>
          </p:cNvSpPr>
          <p:nvPr>
            <p:ph type="body" sz="quarter" idx="10"/>
          </p:nvPr>
        </p:nvSpPr>
        <p:spPr>
          <a:xfrm>
            <a:off x="0" y="298128"/>
            <a:ext cx="1152000" cy="369331"/>
          </a:xfrm>
        </p:spPr>
        <p:txBody>
          <a:bodyPr>
            <a:noAutofit/>
          </a:bodyPr>
          <a:lstStyle/>
          <a:p>
            <a:r>
              <a:rPr lang="en-US" altLang="zh-CN" sz="3200" dirty="0">
                <a:latin typeface="微软雅黑" charset="-122"/>
                <a:ea typeface="微软雅黑" charset="-122"/>
              </a:rPr>
              <a:t>4</a:t>
            </a:r>
            <a:endParaRPr lang="zh-CN" altLang="en-US" sz="3200" dirty="0">
              <a:latin typeface="微软雅黑" charset="-122"/>
              <a:ea typeface="微软雅黑" charset="-122"/>
            </a:endParaRPr>
          </a:p>
        </p:txBody>
      </p:sp>
      <p:sp>
        <p:nvSpPr>
          <p:cNvPr id="27" name="文本框 26">
            <a:extLst>
              <a:ext uri="{FF2B5EF4-FFF2-40B4-BE49-F238E27FC236}">
                <a16:creationId xmlns:a16="http://schemas.microsoft.com/office/drawing/2014/main" id="{C5C23E0E-F78C-3656-E36B-4C6EF0896968}"/>
              </a:ext>
            </a:extLst>
          </p:cNvPr>
          <p:cNvSpPr txBox="1"/>
          <p:nvPr/>
        </p:nvSpPr>
        <p:spPr>
          <a:xfrm>
            <a:off x="318107" y="1209391"/>
            <a:ext cx="11603459" cy="972382"/>
          </a:xfrm>
          <a:prstGeom prst="rect">
            <a:avLst/>
          </a:prstGeom>
          <a:noFill/>
        </p:spPr>
        <p:txBody>
          <a:bodyPr wrap="square" rtlCol="0">
            <a:spAutoFit/>
          </a:bodyPr>
          <a:lstStyle/>
          <a:p>
            <a:pPr>
              <a:lnSpc>
                <a:spcPct val="125000"/>
              </a:lnSpc>
            </a:pPr>
            <a:r>
              <a:rPr lang="zh-CN" altLang="en-US" sz="2400" dirty="0">
                <a:latin typeface="Times New Roman" panose="02020603050405020304" pitchFamily="18" charset="0"/>
                <a:cs typeface="Times New Roman" panose="02020603050405020304" pitchFamily="18" charset="0"/>
              </a:rPr>
              <a:t> </a:t>
            </a:r>
            <a:r>
              <a:rPr lang="en" altLang="zh-CN" sz="2400" dirty="0">
                <a:latin typeface="Times New Roman" panose="02020603050405020304" pitchFamily="18" charset="0"/>
                <a:cs typeface="Times New Roman" panose="02020603050405020304" pitchFamily="18" charset="0"/>
              </a:rPr>
              <a:t>Using Unity3D to build a complete urban traffic network model, comprising the urban traffic system, roadside parking system, navigation map system, and</a:t>
            </a:r>
            <a:r>
              <a:rPr lang="zh-CN" altLang="en-US" sz="2400" dirty="0">
                <a:latin typeface="Times New Roman" panose="02020603050405020304" pitchFamily="18" charset="0"/>
                <a:cs typeface="Times New Roman" panose="02020603050405020304" pitchFamily="18" charset="0"/>
              </a:rPr>
              <a:t> </a:t>
            </a:r>
            <a:r>
              <a:rPr lang="en" altLang="zh-CN" sz="2400" dirty="0">
                <a:latin typeface="Times New Roman" panose="02020603050405020304" pitchFamily="18" charset="0"/>
                <a:cs typeface="Times New Roman" panose="02020603050405020304" pitchFamily="18" charset="0"/>
              </a:rPr>
              <a:t>simulation driving system.</a:t>
            </a:r>
            <a:endParaRPr lang="zh-CN" altLang="en-US" dirty="0">
              <a:latin typeface="Times New Roman" panose="02020603050405020304" pitchFamily="18" charset="0"/>
              <a:cs typeface="Times New Roman" panose="02020603050405020304" pitchFamily="18" charset="0"/>
            </a:endParaRPr>
          </a:p>
        </p:txBody>
      </p:sp>
      <p:sp>
        <p:nvSpPr>
          <p:cNvPr id="28" name="圆角矩形 38">
            <a:extLst>
              <a:ext uri="{FF2B5EF4-FFF2-40B4-BE49-F238E27FC236}">
                <a16:creationId xmlns:a16="http://schemas.microsoft.com/office/drawing/2014/main" id="{50290679-E3B5-D418-077E-901161EE0C56}"/>
              </a:ext>
            </a:extLst>
          </p:cNvPr>
          <p:cNvSpPr/>
          <p:nvPr/>
        </p:nvSpPr>
        <p:spPr>
          <a:xfrm>
            <a:off x="270434" y="1088872"/>
            <a:ext cx="11627294" cy="1268247"/>
          </a:xfrm>
          <a:prstGeom prst="roundRect">
            <a:avLst>
              <a:gd name="adj" fmla="val 10136"/>
            </a:avLst>
          </a:prstGeom>
          <a:noFill/>
          <a:ln w="1905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charset="-122"/>
              <a:ea typeface="微软雅黑" panose="020B0503020204020204" charset="-122"/>
            </a:endParaRPr>
          </a:p>
        </p:txBody>
      </p:sp>
      <p:sp>
        <p:nvSpPr>
          <p:cNvPr id="29" name="文本框 28">
            <a:extLst>
              <a:ext uri="{FF2B5EF4-FFF2-40B4-BE49-F238E27FC236}">
                <a16:creationId xmlns:a16="http://schemas.microsoft.com/office/drawing/2014/main" id="{FD4C972E-665D-705C-E8EA-93D2EF004572}"/>
              </a:ext>
            </a:extLst>
          </p:cNvPr>
          <p:cNvSpPr txBox="1"/>
          <p:nvPr/>
        </p:nvSpPr>
        <p:spPr>
          <a:xfrm>
            <a:off x="446669" y="5558102"/>
            <a:ext cx="11603460" cy="981487"/>
          </a:xfrm>
          <a:prstGeom prst="rect">
            <a:avLst/>
          </a:prstGeom>
          <a:noFill/>
        </p:spPr>
        <p:txBody>
          <a:bodyPr wrap="square" rtlCol="0">
            <a:spAutoFit/>
          </a:bodyPr>
          <a:lstStyle/>
          <a:p>
            <a:pPr>
              <a:lnSpc>
                <a:spcPct val="125000"/>
              </a:lnSpc>
            </a:pPr>
            <a:r>
              <a:rPr lang="en-US" altLang="zh-CN" sz="2400" kern="0" dirty="0">
                <a:latin typeface="Times New Roman" panose="02020603050405020304" pitchFamily="18" charset="0"/>
                <a:cs typeface="Times New Roman" panose="02020603050405020304" pitchFamily="18" charset="0"/>
              </a:rPr>
              <a:t> </a:t>
            </a:r>
            <a:r>
              <a:rPr lang="zh-CN" altLang="en-US" sz="2400" kern="0" dirty="0">
                <a:latin typeface="Times New Roman" panose="02020603050405020304" pitchFamily="18" charset="0"/>
                <a:cs typeface="Times New Roman" panose="02020603050405020304" pitchFamily="18" charset="0"/>
              </a:rPr>
              <a:t>   </a:t>
            </a:r>
            <a:r>
              <a:rPr lang="en" altLang="zh-CN" sz="2400" dirty="0">
                <a:latin typeface="Times New Roman" panose="02020603050405020304" pitchFamily="18" charset="0"/>
                <a:cs typeface="Times New Roman" panose="02020603050405020304" pitchFamily="18" charset="0"/>
              </a:rPr>
              <a:t>The model includes a vehicle driving system that mimics real vehicle engines, allowing participants to control the vehicle freely with smooth turns and reversing.</a:t>
            </a:r>
            <a:endParaRPr lang="zh-CN" altLang="en-US" dirty="0">
              <a:latin typeface="Times New Roman" panose="02020603050405020304" pitchFamily="18" charset="0"/>
              <a:cs typeface="Times New Roman" panose="02020603050405020304" pitchFamily="18" charset="0"/>
            </a:endParaRPr>
          </a:p>
        </p:txBody>
      </p:sp>
      <p:grpSp>
        <p:nvGrpSpPr>
          <p:cNvPr id="35" name="组合 34">
            <a:extLst>
              <a:ext uri="{FF2B5EF4-FFF2-40B4-BE49-F238E27FC236}">
                <a16:creationId xmlns:a16="http://schemas.microsoft.com/office/drawing/2014/main" id="{1BD624DF-4F1D-DD18-AC4C-A7F8F6DDD26E}"/>
              </a:ext>
            </a:extLst>
          </p:cNvPr>
          <p:cNvGrpSpPr/>
          <p:nvPr/>
        </p:nvGrpSpPr>
        <p:grpSpPr>
          <a:xfrm>
            <a:off x="923924" y="2658533"/>
            <a:ext cx="5629366" cy="2438896"/>
            <a:chOff x="695324" y="2658533"/>
            <a:chExt cx="4957895" cy="2262453"/>
          </a:xfrm>
        </p:grpSpPr>
        <p:pic>
          <p:nvPicPr>
            <p:cNvPr id="30" name="图片 29">
              <a:extLst>
                <a:ext uri="{FF2B5EF4-FFF2-40B4-BE49-F238E27FC236}">
                  <a16:creationId xmlns:a16="http://schemas.microsoft.com/office/drawing/2014/main" id="{B9B6FDD4-5A3B-EFF5-B3CD-849FDE045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324" y="2658716"/>
              <a:ext cx="2497847" cy="2262270"/>
            </a:xfrm>
            <a:prstGeom prst="rect">
              <a:avLst/>
            </a:prstGeom>
          </p:spPr>
        </p:pic>
        <p:pic>
          <p:nvPicPr>
            <p:cNvPr id="31" name="图片 30">
              <a:extLst>
                <a:ext uri="{FF2B5EF4-FFF2-40B4-BE49-F238E27FC236}">
                  <a16:creationId xmlns:a16="http://schemas.microsoft.com/office/drawing/2014/main" id="{9FE5F224-BDD1-2F22-A165-116F8E9660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3171" y="2658533"/>
              <a:ext cx="2460048" cy="2262453"/>
            </a:xfrm>
            <a:prstGeom prst="rect">
              <a:avLst/>
            </a:prstGeom>
          </p:spPr>
        </p:pic>
      </p:grpSp>
      <p:pic>
        <p:nvPicPr>
          <p:cNvPr id="32" name="屏幕录制 20">
            <a:hlinkClick r:id="" action="ppaction://media"/>
            <a:extLst>
              <a:ext uri="{FF2B5EF4-FFF2-40B4-BE49-F238E27FC236}">
                <a16:creationId xmlns:a16="http://schemas.microsoft.com/office/drawing/2014/main" id="{20514640-9201-D716-6849-995D033CDEF7}"/>
              </a:ext>
            </a:extLst>
          </p:cNvPr>
          <p:cNvPicPr>
            <a:picLocks noChangeAspect="1"/>
          </p:cNvPicPr>
          <p:nvPr>
            <a:videoFile r:link="rId1"/>
            <p:extLst>
              <p:ext uri="{DAA4B4D4-6D71-4841-9C94-3DE7FCFB9230}">
                <p14:media xmlns:p14="http://schemas.microsoft.com/office/powerpoint/2010/main" r:embed="rId2">
                  <p14:trim end="2511"/>
                </p14:media>
              </p:ext>
            </p:extLst>
          </p:nvPr>
        </p:nvPicPr>
        <p:blipFill>
          <a:blip r:embed="rId7"/>
          <a:stretch>
            <a:fillRect/>
          </a:stretch>
        </p:blipFill>
        <p:spPr>
          <a:xfrm>
            <a:off x="6962875" y="2658533"/>
            <a:ext cx="4286604" cy="2285999"/>
          </a:xfrm>
          <a:prstGeom prst="rect">
            <a:avLst/>
          </a:prstGeom>
        </p:spPr>
      </p:pic>
      <p:sp>
        <p:nvSpPr>
          <p:cNvPr id="33" name="文本框 32">
            <a:extLst>
              <a:ext uri="{FF2B5EF4-FFF2-40B4-BE49-F238E27FC236}">
                <a16:creationId xmlns:a16="http://schemas.microsoft.com/office/drawing/2014/main" id="{C53E098C-08DB-67BD-60D0-2409771EAA41}"/>
              </a:ext>
            </a:extLst>
          </p:cNvPr>
          <p:cNvSpPr txBox="1"/>
          <p:nvPr/>
        </p:nvSpPr>
        <p:spPr>
          <a:xfrm>
            <a:off x="7293075" y="5082040"/>
            <a:ext cx="3478837" cy="307777"/>
          </a:xfrm>
          <a:prstGeom prst="rect">
            <a:avLst/>
          </a:prstGeom>
          <a:noFill/>
        </p:spPr>
        <p:txBody>
          <a:bodyPr wrap="none" rtlCol="0">
            <a:spAutoFit/>
          </a:bodyPr>
          <a:lstStyle/>
          <a:p>
            <a:r>
              <a:rPr lang="en" altLang="zh-CN" sz="1400" dirty="0">
                <a:latin typeface="Times New Roman" panose="02020603050405020304" pitchFamily="18" charset="0"/>
                <a:cs typeface="Times New Roman" panose="02020603050405020304" pitchFamily="18" charset="0"/>
              </a:rPr>
              <a:t>3D Scene Modeling of Urban Road Networks</a:t>
            </a:r>
            <a:endParaRPr lang="en-US" altLang="zh-CN" sz="1400" dirty="0">
              <a:latin typeface="Times New Roman" panose="02020603050405020304" pitchFamily="18" charset="0"/>
              <a:cs typeface="Times New Roman" panose="02020603050405020304" pitchFamily="18" charset="0"/>
            </a:endParaRPr>
          </a:p>
        </p:txBody>
      </p:sp>
      <p:sp>
        <p:nvSpPr>
          <p:cNvPr id="34" name="文本框 33">
            <a:extLst>
              <a:ext uri="{FF2B5EF4-FFF2-40B4-BE49-F238E27FC236}">
                <a16:creationId xmlns:a16="http://schemas.microsoft.com/office/drawing/2014/main" id="{8EEFEBCD-7726-9EA7-5733-086893CC5D25}"/>
              </a:ext>
            </a:extLst>
          </p:cNvPr>
          <p:cNvSpPr txBox="1"/>
          <p:nvPr/>
        </p:nvSpPr>
        <p:spPr>
          <a:xfrm>
            <a:off x="804600" y="5097429"/>
            <a:ext cx="5748690" cy="307777"/>
          </a:xfrm>
          <a:prstGeom prst="rect">
            <a:avLst/>
          </a:prstGeom>
          <a:noFill/>
        </p:spPr>
        <p:txBody>
          <a:bodyPr wrap="none" rtlCol="0">
            <a:spAutoFit/>
          </a:bodyPr>
          <a:lstStyle/>
          <a:p>
            <a:r>
              <a:rPr lang="en" altLang="zh-CN" sz="1400" dirty="0">
                <a:latin typeface="Times New Roman" panose="02020603050405020304" pitchFamily="18" charset="0"/>
                <a:cs typeface="Times New Roman" panose="02020603050405020304" pitchFamily="18" charset="0"/>
              </a:rPr>
              <a:t>Parametric Configuration of Traffic Flow States and On-Street Parking States</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530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04"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2"/>
                                        </p:tgtEl>
                                      </p:cBhvr>
                                    </p:cmd>
                                  </p:childTnLst>
                                </p:cTn>
                              </p:par>
                            </p:childTnLst>
                          </p:cTn>
                        </p:par>
                      </p:childTnLst>
                    </p:cTn>
                  </p:par>
                </p:childTnLst>
              </p:cTn>
              <p:nextCondLst>
                <p:cond evt="onClick" delay="0">
                  <p:tgtEl>
                    <p:spTgt spid="32"/>
                  </p:tgtEl>
                </p:cond>
              </p:nextCondLst>
            </p:seq>
            <p:video>
              <p:cMediaNode vol="80000">
                <p:cTn id="12" repeatCount="indefinite" fill="hold" display="0">
                  <p:stCondLst>
                    <p:cond delay="indefinite"/>
                  </p:stCondLst>
                </p:cTn>
                <p:tgtEl>
                  <p:spTgt spid="3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72279" y="178360"/>
            <a:ext cx="4152221" cy="492443"/>
          </a:xfrm>
        </p:spPr>
        <p:txBody>
          <a:bodyPr/>
          <a:lstStyle/>
          <a:p>
            <a:r>
              <a:rPr lang="en-US" altLang="zh-CN" sz="3200" cap="none" dirty="0">
                <a:latin typeface="Times New Roman" panose="02020603050405020304" pitchFamily="18" charset="0"/>
                <a:cs typeface="Times New Roman" panose="02020603050405020304" pitchFamily="18" charset="0"/>
              </a:rPr>
              <a:t>SIMULATION SETUP</a:t>
            </a:r>
            <a:endParaRPr lang="zh-CN" altLang="en-US" sz="3200" cap="none" dirty="0">
              <a:latin typeface="Times New Roman" panose="02020603050405020304" pitchFamily="18" charset="0"/>
              <a:cs typeface="Times New Roman" panose="02020603050405020304" pitchFamily="18" charset="0"/>
            </a:endParaRPr>
          </a:p>
        </p:txBody>
      </p:sp>
      <p:sp>
        <p:nvSpPr>
          <p:cNvPr id="3" name="文本占位符 2"/>
          <p:cNvSpPr>
            <a:spLocks noGrp="1"/>
          </p:cNvSpPr>
          <p:nvPr>
            <p:ph type="body" sz="quarter" idx="10"/>
          </p:nvPr>
        </p:nvSpPr>
        <p:spPr>
          <a:xfrm>
            <a:off x="0" y="298128"/>
            <a:ext cx="1152000" cy="369331"/>
          </a:xfrm>
        </p:spPr>
        <p:txBody>
          <a:bodyPr>
            <a:noAutofit/>
          </a:bodyPr>
          <a:lstStyle/>
          <a:p>
            <a:r>
              <a:rPr lang="en-US" altLang="zh-CN" sz="3200" dirty="0">
                <a:latin typeface="微软雅黑" charset="-122"/>
                <a:ea typeface="微软雅黑" charset="-122"/>
              </a:rPr>
              <a:t>4</a:t>
            </a:r>
            <a:endParaRPr lang="zh-CN" altLang="en-US" sz="3200" dirty="0">
              <a:latin typeface="微软雅黑" charset="-122"/>
              <a:ea typeface="微软雅黑" charset="-122"/>
            </a:endParaRPr>
          </a:p>
        </p:txBody>
      </p:sp>
      <p:sp>
        <p:nvSpPr>
          <p:cNvPr id="14" name="文本框 13">
            <a:extLst>
              <a:ext uri="{FF2B5EF4-FFF2-40B4-BE49-F238E27FC236}">
                <a16:creationId xmlns:a16="http://schemas.microsoft.com/office/drawing/2014/main" id="{5EE291A8-7882-5C16-F32C-5F13FE9BD384}"/>
              </a:ext>
            </a:extLst>
          </p:cNvPr>
          <p:cNvSpPr txBox="1"/>
          <p:nvPr/>
        </p:nvSpPr>
        <p:spPr>
          <a:xfrm>
            <a:off x="448633" y="1034103"/>
            <a:ext cx="6098240" cy="400110"/>
          </a:xfrm>
          <a:prstGeom prst="rect">
            <a:avLst/>
          </a:prstGeom>
          <a:noFill/>
        </p:spPr>
        <p:txBody>
          <a:bodyPr wrap="square">
            <a:spAutoFit/>
          </a:bodyPr>
          <a:lstStyle/>
          <a:p>
            <a:r>
              <a:rPr lang="en" altLang="zh-CN" sz="2000" b="1" dirty="0">
                <a:latin typeface="Times New Roman" panose="02020603050405020304" pitchFamily="18" charset="0"/>
                <a:cs typeface="Times New Roman" panose="02020603050405020304" pitchFamily="18" charset="0"/>
              </a:rPr>
              <a:t>Road Network Model</a:t>
            </a:r>
            <a:endParaRPr lang="zh-CN" altLang="en-US" sz="2000" b="1" dirty="0">
              <a:latin typeface="Times New Roman" panose="02020603050405020304" pitchFamily="18" charset="0"/>
              <a:cs typeface="Times New Roman" panose="02020603050405020304" pitchFamily="18" charset="0"/>
            </a:endParaRPr>
          </a:p>
        </p:txBody>
      </p:sp>
      <p:grpSp>
        <p:nvGrpSpPr>
          <p:cNvPr id="5" name="组合 4">
            <a:extLst>
              <a:ext uri="{FF2B5EF4-FFF2-40B4-BE49-F238E27FC236}">
                <a16:creationId xmlns:a16="http://schemas.microsoft.com/office/drawing/2014/main" id="{253C9539-029E-1DE8-B85B-6A3DE791872F}"/>
              </a:ext>
            </a:extLst>
          </p:cNvPr>
          <p:cNvGrpSpPr/>
          <p:nvPr/>
        </p:nvGrpSpPr>
        <p:grpSpPr>
          <a:xfrm>
            <a:off x="716594" y="1558139"/>
            <a:ext cx="6098240" cy="3506525"/>
            <a:chOff x="716594" y="1409855"/>
            <a:chExt cx="5257282" cy="2928339"/>
          </a:xfrm>
        </p:grpSpPr>
        <p:pic>
          <p:nvPicPr>
            <p:cNvPr id="10" name="图片 9">
              <a:extLst>
                <a:ext uri="{FF2B5EF4-FFF2-40B4-BE49-F238E27FC236}">
                  <a16:creationId xmlns:a16="http://schemas.microsoft.com/office/drawing/2014/main" id="{0CF1E37D-A618-AE89-4A2B-309F9AFCA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6257" y="1409856"/>
              <a:ext cx="2458743" cy="2237340"/>
            </a:xfrm>
            <a:prstGeom prst="rect">
              <a:avLst/>
            </a:prstGeom>
          </p:spPr>
        </p:pic>
        <p:pic>
          <p:nvPicPr>
            <p:cNvPr id="12" name="图片 11">
              <a:extLst>
                <a:ext uri="{FF2B5EF4-FFF2-40B4-BE49-F238E27FC236}">
                  <a16:creationId xmlns:a16="http://schemas.microsoft.com/office/drawing/2014/main" id="{CD12837C-F30A-F1FA-AB69-56DF47D79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706" y="1409855"/>
              <a:ext cx="2336520" cy="2234297"/>
            </a:xfrm>
            <a:prstGeom prst="rect">
              <a:avLst/>
            </a:prstGeom>
          </p:spPr>
        </p:pic>
        <p:sp>
          <p:nvSpPr>
            <p:cNvPr id="15" name="文本框 14">
              <a:extLst>
                <a:ext uri="{FF2B5EF4-FFF2-40B4-BE49-F238E27FC236}">
                  <a16:creationId xmlns:a16="http://schemas.microsoft.com/office/drawing/2014/main" id="{0B28D688-525A-44DE-2A94-85233F005C6C}"/>
                </a:ext>
              </a:extLst>
            </p:cNvPr>
            <p:cNvSpPr txBox="1"/>
            <p:nvPr/>
          </p:nvSpPr>
          <p:spPr>
            <a:xfrm>
              <a:off x="716594" y="3753419"/>
              <a:ext cx="2458744" cy="584775"/>
            </a:xfrm>
            <a:prstGeom prst="rect">
              <a:avLst/>
            </a:prstGeom>
            <a:noFill/>
          </p:spPr>
          <p:txBody>
            <a:bodyPr wrap="square" rtlCol="0">
              <a:spAutoFit/>
            </a:bodyPr>
            <a:lstStyle/>
            <a:p>
              <a:pPr algn="ctr"/>
              <a:r>
                <a:rPr kumimoji="1" lang="en" altLang="zh-CN" sz="1600" dirty="0">
                  <a:latin typeface="Times New Roman" panose="02020603050405020304" pitchFamily="18" charset="0"/>
                  <a:cs typeface="Times New Roman" panose="02020603050405020304" pitchFamily="18" charset="0"/>
                </a:rPr>
                <a:t>Overall view of the road network model</a:t>
              </a:r>
              <a:endParaRPr kumimoji="1" lang="zh-CN" altLang="en-US" sz="1600"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B876B67B-4AA9-BA9A-E876-483805304169}"/>
                </a:ext>
              </a:extLst>
            </p:cNvPr>
            <p:cNvSpPr txBox="1"/>
            <p:nvPr/>
          </p:nvSpPr>
          <p:spPr>
            <a:xfrm>
              <a:off x="3114226" y="3753419"/>
              <a:ext cx="2859650" cy="584775"/>
            </a:xfrm>
            <a:prstGeom prst="rect">
              <a:avLst/>
            </a:prstGeom>
            <a:noFill/>
          </p:spPr>
          <p:txBody>
            <a:bodyPr wrap="square">
              <a:spAutoFit/>
            </a:bodyPr>
            <a:lstStyle/>
            <a:p>
              <a:pPr algn="ctr"/>
              <a:r>
                <a:rPr kumimoji="1" lang="en" altLang="zh-CN" sz="1600" dirty="0">
                  <a:latin typeface="Times New Roman" panose="02020603050405020304" pitchFamily="18" charset="0"/>
                  <a:cs typeface="Times New Roman" panose="02020603050405020304" pitchFamily="18" charset="0"/>
                </a:rPr>
                <a:t>A map of the road network and its section numbers</a:t>
              </a:r>
              <a:endParaRPr lang="zh-CN" altLang="en-US" sz="1600" dirty="0">
                <a:latin typeface="Times New Roman" panose="02020603050405020304" pitchFamily="18" charset="0"/>
                <a:cs typeface="Times New Roman" panose="02020603050405020304" pitchFamily="18" charset="0"/>
              </a:endParaRPr>
            </a:p>
          </p:txBody>
        </p:sp>
      </p:grpSp>
      <p:sp>
        <p:nvSpPr>
          <p:cNvPr id="21" name="文本框 20">
            <a:extLst>
              <a:ext uri="{FF2B5EF4-FFF2-40B4-BE49-F238E27FC236}">
                <a16:creationId xmlns:a16="http://schemas.microsoft.com/office/drawing/2014/main" id="{324C42B2-5C90-CD50-6B56-67792099D57D}"/>
              </a:ext>
            </a:extLst>
          </p:cNvPr>
          <p:cNvSpPr txBox="1"/>
          <p:nvPr/>
        </p:nvSpPr>
        <p:spPr>
          <a:xfrm>
            <a:off x="968341" y="5030660"/>
            <a:ext cx="5349237" cy="1015663"/>
          </a:xfrm>
          <a:prstGeom prst="rect">
            <a:avLst/>
          </a:prstGeom>
          <a:noFill/>
        </p:spPr>
        <p:txBody>
          <a:bodyPr wrap="square">
            <a:spAutoFit/>
          </a:bodyPr>
          <a:lstStyle/>
          <a:p>
            <a:r>
              <a:rPr lang="en" altLang="zh-CN" sz="2000" dirty="0">
                <a:latin typeface="Times New Roman" panose="02020603050405020304" pitchFamily="18" charset="0"/>
                <a:cs typeface="Times New Roman" panose="02020603050405020304" pitchFamily="18" charset="0"/>
              </a:rPr>
              <a:t>The network comprises 9 blocks and 80 road sections, with most sections offering on-street parking spaces, except for roads on the periphery</a:t>
            </a:r>
            <a:endParaRPr lang="zh-CN" altLang="en-US" sz="2000" dirty="0">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03A9E141-C60F-B618-97EC-633EBC0BFC19}"/>
              </a:ext>
            </a:extLst>
          </p:cNvPr>
          <p:cNvSpPr txBox="1"/>
          <p:nvPr/>
        </p:nvSpPr>
        <p:spPr>
          <a:xfrm>
            <a:off x="6486522" y="4548039"/>
            <a:ext cx="5349238" cy="1631216"/>
          </a:xfrm>
          <a:prstGeom prst="rect">
            <a:avLst/>
          </a:prstGeom>
          <a:noFill/>
        </p:spPr>
        <p:txBody>
          <a:bodyPr wrap="square">
            <a:spAutoFit/>
          </a:bodyPr>
          <a:lstStyle/>
          <a:p>
            <a:endParaRPr lang="zh-CN" altLang="en-US" sz="2000" dirty="0">
              <a:latin typeface="Times New Roman Regular" panose="02020603050405020304" charset="0"/>
              <a:cs typeface="Times New Roman Regular" panose="02020603050405020304" charset="0"/>
            </a:endParaRPr>
          </a:p>
          <a:p>
            <a:pPr marL="285750" indent="-285750">
              <a:buFont typeface="Wingdings" panose="05000000000000000000" charset="0"/>
              <a:buChar char=""/>
            </a:pPr>
            <a:r>
              <a:rPr lang="zh-CN" altLang="en-US" sz="2000" dirty="0">
                <a:latin typeface="Times New Roman Regular" panose="02020603050405020304" charset="0"/>
                <a:cs typeface="Times New Roman Regular" panose="02020603050405020304" charset="0"/>
              </a:rPr>
              <a:t>Developed a high-fidelity parking simulation platform using Unity3D.</a:t>
            </a:r>
            <a:r>
              <a:rPr lang="en-US" altLang="zh-CN" sz="2000" dirty="0">
                <a:latin typeface="Times New Roman Regular" panose="02020603050405020304" charset="0"/>
                <a:cs typeface="Times New Roman Regular" panose="02020603050405020304" charset="0"/>
              </a:rPr>
              <a:t> </a:t>
            </a:r>
            <a:r>
              <a:rPr lang="zh-CN" altLang="en-US" sz="2000" dirty="0">
                <a:latin typeface="Times New Roman Regular" panose="02020603050405020304" charset="0"/>
                <a:cs typeface="Times New Roman Regular" panose="02020603050405020304" charset="0"/>
              </a:rPr>
              <a:t>Conducted 30 hours of experiments with 33 experienced drivers.</a:t>
            </a:r>
          </a:p>
          <a:p>
            <a:pPr marL="285750" indent="-285750">
              <a:buFont typeface="Wingdings" panose="05000000000000000000" charset="0"/>
              <a:buChar char=""/>
            </a:pPr>
            <a:r>
              <a:rPr lang="zh-CN" altLang="en-US" sz="2000" dirty="0">
                <a:latin typeface="Times New Roman Regular" panose="02020603050405020304" charset="0"/>
                <a:cs typeface="Times New Roman Regular" panose="02020603050405020304" charset="0"/>
              </a:rPr>
              <a:t>Collected 987 valid trajectories.</a:t>
            </a:r>
          </a:p>
        </p:txBody>
      </p:sp>
      <p:pic>
        <p:nvPicPr>
          <p:cNvPr id="4" name="图片 3">
            <a:extLst>
              <a:ext uri="{FF2B5EF4-FFF2-40B4-BE49-F238E27FC236}">
                <a16:creationId xmlns:a16="http://schemas.microsoft.com/office/drawing/2014/main" id="{3FAFB397-E3AA-2FBF-43DB-A499AD81B8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4834" y="1558139"/>
            <a:ext cx="4400013" cy="2997891"/>
          </a:xfrm>
          <a:prstGeom prst="rect">
            <a:avLst/>
          </a:prstGeom>
        </p:spPr>
      </p:pic>
    </p:spTree>
    <p:extLst>
      <p:ext uri="{BB962C8B-B14F-4D97-AF65-F5344CB8AC3E}">
        <p14:creationId xmlns:p14="http://schemas.microsoft.com/office/powerpoint/2010/main" val="2535297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5C0EE61-37FF-B1A6-CF3A-B24A1E565A83}"/>
              </a:ext>
            </a:extLst>
          </p:cNvPr>
          <p:cNvSpPr/>
          <p:nvPr/>
        </p:nvSpPr>
        <p:spPr>
          <a:xfrm>
            <a:off x="649586" y="1041886"/>
            <a:ext cx="11054734" cy="196338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10000"/>
              </a:lnSpc>
              <a:buFont typeface="Arial" panose="020B0604020202090204" pitchFamily="34" charset="0"/>
              <a:buChar char="•"/>
            </a:pPr>
            <a:endParaRPr lang="zh-CN" altLang="en-US" sz="1200" dirty="0">
              <a:solidFill>
                <a:schemeClr val="tx1"/>
              </a:solidFill>
              <a:latin typeface="微软雅黑" charset="-122"/>
              <a:ea typeface="微软雅黑" charset="-122"/>
            </a:endParaRPr>
          </a:p>
        </p:txBody>
      </p:sp>
      <p:sp>
        <p:nvSpPr>
          <p:cNvPr id="2" name="标题 1"/>
          <p:cNvSpPr>
            <a:spLocks noGrp="1"/>
          </p:cNvSpPr>
          <p:nvPr>
            <p:ph type="title"/>
          </p:nvPr>
        </p:nvSpPr>
        <p:spPr>
          <a:xfrm>
            <a:off x="1372279" y="178360"/>
            <a:ext cx="4152221" cy="492443"/>
          </a:xfrm>
        </p:spPr>
        <p:txBody>
          <a:bodyPr/>
          <a:lstStyle/>
          <a:p>
            <a:r>
              <a:rPr lang="en-US" altLang="zh-CN" sz="3200" cap="none" dirty="0">
                <a:latin typeface="Times New Roman" panose="02020603050405020304" pitchFamily="18" charset="0"/>
                <a:cs typeface="Times New Roman" panose="02020603050405020304" pitchFamily="18" charset="0"/>
              </a:rPr>
              <a:t>MODELLING</a:t>
            </a:r>
            <a:endParaRPr lang="zh-CN" altLang="en-US" sz="3200" cap="none" dirty="0">
              <a:latin typeface="Times New Roman" panose="02020603050405020304" pitchFamily="18" charset="0"/>
              <a:cs typeface="Times New Roman" panose="02020603050405020304" pitchFamily="18" charset="0"/>
            </a:endParaRPr>
          </a:p>
        </p:txBody>
      </p:sp>
      <p:sp>
        <p:nvSpPr>
          <p:cNvPr id="3" name="文本占位符 2"/>
          <p:cNvSpPr>
            <a:spLocks noGrp="1"/>
          </p:cNvSpPr>
          <p:nvPr>
            <p:ph type="body" sz="quarter" idx="10"/>
          </p:nvPr>
        </p:nvSpPr>
        <p:spPr>
          <a:xfrm>
            <a:off x="0" y="298128"/>
            <a:ext cx="1152000" cy="369331"/>
          </a:xfrm>
        </p:spPr>
        <p:txBody>
          <a:bodyPr>
            <a:noAutofit/>
          </a:bodyPr>
          <a:lstStyle/>
          <a:p>
            <a:r>
              <a:rPr lang="en-US" altLang="zh-CN" sz="3200" dirty="0">
                <a:latin typeface="微软雅黑" charset="-122"/>
                <a:ea typeface="微软雅黑" charset="-122"/>
              </a:rPr>
              <a:t>5</a:t>
            </a:r>
            <a:endParaRPr lang="zh-CN" altLang="en-US" sz="3200" dirty="0">
              <a:latin typeface="微软雅黑" charset="-122"/>
              <a:ea typeface="微软雅黑" charset="-122"/>
            </a:endParaRPr>
          </a:p>
        </p:txBody>
      </p:sp>
      <mc:AlternateContent xmlns:mc="http://schemas.openxmlformats.org/markup-compatibility/2006">
        <mc:Choice xmlns:a14="http://schemas.microsoft.com/office/drawing/2010/main" Requires="a14">
          <p:sp>
            <p:nvSpPr>
              <p:cNvPr id="15" name="文本框 14">
                <a:extLst>
                  <a:ext uri="{FF2B5EF4-FFF2-40B4-BE49-F238E27FC236}">
                    <a16:creationId xmlns:a16="http://schemas.microsoft.com/office/drawing/2014/main" id="{FE8FCE24-F719-AE57-5053-C013847B6F59}"/>
                  </a:ext>
                </a:extLst>
              </p:cNvPr>
              <p:cNvSpPr txBox="1"/>
              <p:nvPr/>
            </p:nvSpPr>
            <p:spPr>
              <a:xfrm>
                <a:off x="971816" y="1158306"/>
                <a:ext cx="10703050" cy="700576"/>
              </a:xfrm>
              <a:prstGeom prst="rect">
                <a:avLst/>
              </a:prstGeom>
              <a:noFill/>
            </p:spPr>
            <p:txBody>
              <a:bodyPr wrap="square">
                <a:spAutoFit/>
              </a:bodyPr>
              <a:lstStyle/>
              <a:p>
                <a:pPr>
                  <a:lnSpc>
                    <a:spcPct val="130000"/>
                  </a:lnSpc>
                </a:pPr>
                <a:r>
                  <a:rPr lang="en" altLang="zh-CN" sz="1600" dirty="0">
                    <a:latin typeface="Times New Roman" panose="02020603050405020304" pitchFamily="18" charset="0"/>
                    <a:cs typeface="Times New Roman" panose="02020603050405020304" pitchFamily="18" charset="0"/>
                  </a:rPr>
                  <a:t>     Parking</a:t>
                </a:r>
                <a:r>
                  <a:rPr lang="zh-CN" altLang="en-US" sz="1600" dirty="0">
                    <a:latin typeface="Times New Roman" panose="02020603050405020304" pitchFamily="18" charset="0"/>
                    <a:cs typeface="Times New Roman" panose="02020603050405020304" pitchFamily="18" charset="0"/>
                  </a:rPr>
                  <a:t> </a:t>
                </a:r>
                <a:r>
                  <a:rPr lang="en" altLang="zh-CN" sz="1600" dirty="0">
                    <a:latin typeface="Times New Roman" panose="02020603050405020304" pitchFamily="18" charset="0"/>
                    <a:cs typeface="Times New Roman" panose="02020603050405020304" pitchFamily="18" charset="0"/>
                  </a:rPr>
                  <a:t>search trajectory consists of</a:t>
                </a:r>
                <a:r>
                  <a:rPr lang="zh-CN" altLang="en-US" sz="1600" dirty="0">
                    <a:latin typeface="Times New Roman" panose="02020603050405020304" pitchFamily="18" charset="0"/>
                    <a:cs typeface="Times New Roman" panose="02020603050405020304" pitchFamily="18" charset="0"/>
                  </a:rPr>
                  <a:t> </a:t>
                </a:r>
                <a:r>
                  <a:rPr lang="en" altLang="zh-CN" sz="1600" dirty="0">
                    <a:latin typeface="Times New Roman" panose="02020603050405020304" pitchFamily="18" charset="0"/>
                    <a:cs typeface="Times New Roman" panose="02020603050405020304" pitchFamily="18" charset="0"/>
                  </a:rPr>
                  <a:t>state-action pairs, termed</a:t>
                </a:r>
                <a:r>
                  <a:rPr lang="zh-CN" altLang="en-US" sz="1600" dirty="0">
                    <a:latin typeface="Times New Roman" panose="02020603050405020304" pitchFamily="18" charset="0"/>
                    <a:cs typeface="Times New Roman" panose="02020603050405020304" pitchFamily="18" charset="0"/>
                  </a:rPr>
                  <a:t> </a:t>
                </a:r>
                <a:r>
                  <a:rPr lang="en" altLang="zh-CN" sz="1600" dirty="0">
                    <a:latin typeface="Times New Roman" panose="02020603050405020304" pitchFamily="18" charset="0"/>
                    <a:cs typeface="Times New Roman" panose="02020603050405020304" pitchFamily="18" charset="0"/>
                  </a:rPr>
                  <a:t>paces. Each pace represents an action </a:t>
                </a:r>
                <a14:m>
                  <m:oMath xmlns:m="http://schemas.openxmlformats.org/officeDocument/2006/math">
                    <m:sSub>
                      <m:sSubPr>
                        <m:ctrlPr>
                          <a:rPr lang="en" altLang="zh-CN" sz="1600" i="1" smtClean="0">
                            <a:latin typeface="Cambria Math" panose="02040503050406030204" pitchFamily="18" charset="0"/>
                          </a:rPr>
                        </m:ctrlPr>
                      </m:sSubPr>
                      <m:e>
                        <m:r>
                          <a:rPr lang="en-US" altLang="zh-CN" sz="1600" b="0" i="1" smtClean="0">
                            <a:latin typeface="Cambria Math" panose="02040503050406030204" pitchFamily="18" charset="0"/>
                          </a:rPr>
                          <m:t>𝐴</m:t>
                        </m:r>
                      </m:e>
                      <m:sub>
                        <m:r>
                          <m:rPr>
                            <m:sty m:val="p"/>
                          </m:rPr>
                          <a:rPr lang="en" altLang="zh-CN" sz="1600" i="1">
                            <a:latin typeface="Cambria Math" panose="02040503050406030204" pitchFamily="18" charset="0"/>
                          </a:rPr>
                          <m:t>i</m:t>
                        </m:r>
                      </m:sub>
                    </m:sSub>
                  </m:oMath>
                </a14:m>
                <a:r>
                  <a:rPr lang="zh-CN" altLang="en-US" sz="1600" dirty="0">
                    <a:latin typeface="Times New Roman" panose="02020603050405020304" pitchFamily="18" charset="0"/>
                    <a:cs typeface="Times New Roman" panose="02020603050405020304" pitchFamily="18" charset="0"/>
                  </a:rPr>
                  <a:t> </a:t>
                </a:r>
                <a:r>
                  <a:rPr lang="en" altLang="zh-CN" sz="1600" dirty="0">
                    <a:latin typeface="Times New Roman" panose="02020603050405020304" pitchFamily="18" charset="0"/>
                    <a:cs typeface="Times New Roman" panose="02020603050405020304" pitchFamily="18" charset="0"/>
                  </a:rPr>
                  <a:t>from one road section </a:t>
                </a:r>
                <a14:m>
                  <m:oMath xmlns:m="http://schemas.openxmlformats.org/officeDocument/2006/math">
                    <m:sSub>
                      <m:sSubPr>
                        <m:ctrlPr>
                          <a:rPr lang="en" altLang="zh-CN" sz="1600" i="1">
                            <a:latin typeface="Cambria Math" panose="02040503050406030204" pitchFamily="18" charset="0"/>
                          </a:rPr>
                        </m:ctrlPr>
                      </m:sSubPr>
                      <m:e>
                        <m:r>
                          <a:rPr lang="en-US" altLang="zh-CN" sz="1600" b="0" i="1" smtClean="0">
                            <a:latin typeface="Cambria Math" panose="02040503050406030204" pitchFamily="18" charset="0"/>
                          </a:rPr>
                          <m:t>𝑆</m:t>
                        </m:r>
                      </m:e>
                      <m:sub>
                        <m:r>
                          <m:rPr>
                            <m:sty m:val="p"/>
                          </m:rPr>
                          <a:rPr lang="en" altLang="zh-CN" sz="1600" i="1">
                            <a:latin typeface="Cambria Math" panose="02040503050406030204" pitchFamily="18" charset="0"/>
                          </a:rPr>
                          <m:t>i</m:t>
                        </m:r>
                      </m:sub>
                    </m:sSub>
                  </m:oMath>
                </a14:m>
                <a:r>
                  <a:rPr lang="zh-CN" altLang="en-US" sz="1600" dirty="0">
                    <a:latin typeface="Times New Roman" panose="02020603050405020304" pitchFamily="18" charset="0"/>
                    <a:cs typeface="Times New Roman" panose="02020603050405020304" pitchFamily="18" charset="0"/>
                  </a:rPr>
                  <a:t> </a:t>
                </a:r>
                <a:r>
                  <a:rPr lang="en" altLang="zh-CN" sz="1600" dirty="0">
                    <a:latin typeface="Times New Roman" panose="02020603050405020304" pitchFamily="18" charset="0"/>
                    <a:cs typeface="Times New Roman" panose="02020603050405020304" pitchFamily="18" charset="0"/>
                  </a:rPr>
                  <a:t>to another. The driver's trajectory can be expressed as follows: </a:t>
                </a:r>
              </a:p>
            </p:txBody>
          </p:sp>
        </mc:Choice>
        <mc:Fallback>
          <p:sp>
            <p:nvSpPr>
              <p:cNvPr id="15" name="文本框 14">
                <a:extLst>
                  <a:ext uri="{FF2B5EF4-FFF2-40B4-BE49-F238E27FC236}">
                    <a16:creationId xmlns:a16="http://schemas.microsoft.com/office/drawing/2014/main" id="{FE8FCE24-F719-AE57-5053-C013847B6F59}"/>
                  </a:ext>
                </a:extLst>
              </p:cNvPr>
              <p:cNvSpPr txBox="1">
                <a:spLocks noRot="1" noChangeAspect="1" noMove="1" noResize="1" noEditPoints="1" noAdjustHandles="1" noChangeArrowheads="1" noChangeShapeType="1" noTextEdit="1"/>
              </p:cNvSpPr>
              <p:nvPr/>
            </p:nvSpPr>
            <p:spPr>
              <a:xfrm>
                <a:off x="971816" y="1158306"/>
                <a:ext cx="10703050" cy="700576"/>
              </a:xfrm>
              <a:prstGeom prst="rect">
                <a:avLst/>
              </a:prstGeom>
              <a:blipFill>
                <a:blip r:embed="rId3"/>
                <a:stretch>
                  <a:fillRect r="-474" b="-10714"/>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9" name="文本框 18">
                <a:extLst>
                  <a:ext uri="{FF2B5EF4-FFF2-40B4-BE49-F238E27FC236}">
                    <a16:creationId xmlns:a16="http://schemas.microsoft.com/office/drawing/2014/main" id="{F5796D37-755A-F599-9C42-4D121B3B0D18}"/>
                  </a:ext>
                </a:extLst>
              </p:cNvPr>
              <p:cNvSpPr txBox="1"/>
              <p:nvPr/>
            </p:nvSpPr>
            <p:spPr>
              <a:xfrm>
                <a:off x="3472631" y="1895458"/>
                <a:ext cx="5426922" cy="3493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𝑇</m:t>
                      </m:r>
                      <m:r>
                        <a:rPr lang="en-US" altLang="zh-CN" sz="1600" b="0" i="1" smtClean="0">
                          <a:latin typeface="Cambria Math" panose="02040503050406030204" pitchFamily="18" charset="0"/>
                        </a:rPr>
                        <m:t>=</m:t>
                      </m:r>
                      <m:d>
                        <m:dPr>
                          <m:ctrlPr>
                            <a:rPr lang="en-US" altLang="zh-CN" sz="1600" b="0" i="1" smtClean="0">
                              <a:latin typeface="Cambria Math" panose="02040503050406030204" pitchFamily="18" charset="0"/>
                            </a:rPr>
                          </m:ctrlPr>
                        </m:dPr>
                        <m:e>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𝑊</m:t>
                              </m:r>
                            </m:e>
                            <m:sub>
                              <m:r>
                                <a:rPr lang="en-US" altLang="zh-CN" sz="1600" b="0" i="1" smtClean="0">
                                  <a:latin typeface="Cambria Math" panose="02040503050406030204" pitchFamily="18" charset="0"/>
                                </a:rPr>
                                <m:t>1</m:t>
                              </m:r>
                            </m:sub>
                          </m:sSub>
                          <m:r>
                            <a:rPr lang="en-US" altLang="zh-CN" sz="1600" b="0" i="1" smtClean="0">
                              <a:latin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m:t>
                          </m:r>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𝑊</m:t>
                              </m:r>
                            </m:e>
                            <m:sub>
                              <m:r>
                                <a:rPr lang="en-US" altLang="zh-CN" sz="1600" b="0" i="1" smtClean="0">
                                  <a:latin typeface="Cambria Math" panose="02040503050406030204" pitchFamily="18" charset="0"/>
                                  <a:ea typeface="Cambria Math" panose="02040503050406030204" pitchFamily="18" charset="0"/>
                                </a:rPr>
                                <m:t>𝑛</m:t>
                              </m:r>
                            </m:sub>
                          </m:sSub>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𝑓</m:t>
                          </m:r>
                        </m:e>
                      </m:d>
                      <m:r>
                        <a:rPr lang="en-US" altLang="zh-CN" sz="1600" b="0" i="1" smtClean="0">
                          <a:latin typeface="Cambria Math" panose="02040503050406030204" pitchFamily="18" charset="0"/>
                          <a:ea typeface="Cambria Math" panose="02040503050406030204" pitchFamily="18" charset="0"/>
                        </a:rPr>
                        <m:t>.             </m:t>
                      </m:r>
                      <m:sSub>
                        <m:sSubPr>
                          <m:ctrlPr>
                            <a:rPr lang="en-US" altLang="zh-CN" sz="1600" i="1" smtClean="0">
                              <a:latin typeface="Cambria Math" panose="02040503050406030204" pitchFamily="18" charset="0"/>
                            </a:rPr>
                          </m:ctrlPr>
                        </m:sSubPr>
                        <m:e>
                          <m:r>
                            <a:rPr lang="en-US" altLang="zh-CN" sz="1600" b="0" i="1" smtClean="0">
                              <a:latin typeface="Cambria Math" panose="02040503050406030204" pitchFamily="18" charset="0"/>
                            </a:rPr>
                            <m:t>𝑊</m:t>
                          </m:r>
                        </m:e>
                        <m:sub>
                          <m:r>
                            <a:rPr lang="en-US" altLang="zh-CN" sz="1600" b="0" i="1" smtClean="0">
                              <a:latin typeface="Cambria Math" panose="02040503050406030204" pitchFamily="18" charset="0"/>
                            </a:rPr>
                            <m:t>𝑖</m:t>
                          </m:r>
                        </m:sub>
                      </m:sSub>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𝑆</m:t>
                          </m:r>
                        </m:e>
                        <m:sub>
                          <m:r>
                            <a:rPr lang="en-US" altLang="zh-CN" sz="1600" b="0" i="1" smtClean="0">
                              <a:latin typeface="Cambria Math" panose="02040503050406030204" pitchFamily="18" charset="0"/>
                            </a:rPr>
                            <m:t>𝑠𝑡𝑎𝑟𝑡</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𝑖</m:t>
                          </m:r>
                        </m:sub>
                      </m:sSub>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𝐴</m:t>
                          </m:r>
                        </m:e>
                        <m:sub>
                          <m:r>
                            <a:rPr lang="en-US" altLang="zh-CN" sz="1600" b="0" i="1" smtClean="0">
                              <a:latin typeface="Cambria Math" panose="02040503050406030204" pitchFamily="18" charset="0"/>
                            </a:rPr>
                            <m:t>𝑖</m:t>
                          </m:r>
                        </m:sub>
                      </m:sSub>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𝑆</m:t>
                          </m:r>
                        </m:e>
                        <m:sub>
                          <m:r>
                            <a:rPr lang="en-US" altLang="zh-CN" sz="1600" b="0" i="1" smtClean="0">
                              <a:latin typeface="Cambria Math" panose="02040503050406030204" pitchFamily="18" charset="0"/>
                            </a:rPr>
                            <m:t>𝑒𝑛𝑑</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𝑖</m:t>
                          </m:r>
                        </m:sub>
                      </m:sSub>
                      <m:r>
                        <a:rPr lang="en-US" altLang="zh-CN" sz="1600" b="0" i="1" smtClean="0">
                          <a:latin typeface="Cambria Math" panose="02040503050406030204" pitchFamily="18" charset="0"/>
                        </a:rPr>
                        <m:t>}</m:t>
                      </m:r>
                    </m:oMath>
                  </m:oMathPara>
                </a14:m>
                <a:endParaRPr lang="zh-CN" altLang="en-US" sz="1600" dirty="0">
                  <a:latin typeface="Times New Roman" panose="02020603050405020304" pitchFamily="18" charset="0"/>
                  <a:cs typeface="Times New Roman" panose="02020603050405020304" pitchFamily="18" charset="0"/>
                </a:endParaRPr>
              </a:p>
            </p:txBody>
          </p:sp>
        </mc:Choice>
        <mc:Fallback>
          <p:sp>
            <p:nvSpPr>
              <p:cNvPr id="19" name="文本框 18">
                <a:extLst>
                  <a:ext uri="{FF2B5EF4-FFF2-40B4-BE49-F238E27FC236}">
                    <a16:creationId xmlns:a16="http://schemas.microsoft.com/office/drawing/2014/main" id="{F5796D37-755A-F599-9C42-4D121B3B0D18}"/>
                  </a:ext>
                </a:extLst>
              </p:cNvPr>
              <p:cNvSpPr txBox="1">
                <a:spLocks noRot="1" noChangeAspect="1" noMove="1" noResize="1" noEditPoints="1" noAdjustHandles="1" noChangeArrowheads="1" noChangeShapeType="1" noTextEdit="1"/>
              </p:cNvSpPr>
              <p:nvPr/>
            </p:nvSpPr>
            <p:spPr>
              <a:xfrm>
                <a:off x="3472631" y="1895458"/>
                <a:ext cx="5426922" cy="349326"/>
              </a:xfrm>
              <a:prstGeom prst="rect">
                <a:avLst/>
              </a:prstGeom>
              <a:blipFill>
                <a:blip r:embed="rId4"/>
                <a:stretch>
                  <a:fillRect b="-10714"/>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3" name="文本框 22">
                <a:extLst>
                  <a:ext uri="{FF2B5EF4-FFF2-40B4-BE49-F238E27FC236}">
                    <a16:creationId xmlns:a16="http://schemas.microsoft.com/office/drawing/2014/main" id="{4D7004AF-EAFF-310A-D02D-41E844879169}"/>
                  </a:ext>
                </a:extLst>
              </p:cNvPr>
              <p:cNvSpPr txBox="1"/>
              <p:nvPr/>
            </p:nvSpPr>
            <p:spPr>
              <a:xfrm>
                <a:off x="971816" y="2217559"/>
                <a:ext cx="11036456" cy="714555"/>
              </a:xfrm>
              <a:prstGeom prst="rect">
                <a:avLst/>
              </a:prstGeom>
              <a:noFill/>
            </p:spPr>
            <p:txBody>
              <a:bodyPr wrap="square">
                <a:spAutoFit/>
              </a:bodyPr>
              <a:lstStyle/>
              <a:p>
                <a:pPr>
                  <a:lnSpc>
                    <a:spcPct val="130000"/>
                  </a:lnSpc>
                </a:pPr>
                <a:r>
                  <a:rPr lang="en" altLang="zh-CN" sz="1600" dirty="0">
                    <a:latin typeface="Times New Roman" panose="02020603050405020304" pitchFamily="18" charset="0"/>
                    <a:cs typeface="Times New Roman" panose="02020603050405020304" pitchFamily="18" charset="0"/>
                  </a:rPr>
                  <a:t>T represents the trajectory, W denotes a pace. Each pace is ordered: </a:t>
                </a:r>
                <a14:m>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𝑆</m:t>
                        </m:r>
                      </m:e>
                      <m:sub>
                        <m:r>
                          <a:rPr lang="en-US" altLang="zh-CN" sz="1600" i="1">
                            <a:latin typeface="Cambria Math" panose="02040503050406030204" pitchFamily="18" charset="0"/>
                          </a:rPr>
                          <m:t>𝑠𝑡𝑎𝑟𝑡</m:t>
                        </m:r>
                        <m:r>
                          <a:rPr lang="en-US" altLang="zh-CN" sz="1600" i="1">
                            <a:latin typeface="Cambria Math" panose="02040503050406030204" pitchFamily="18" charset="0"/>
                          </a:rPr>
                          <m:t>,</m:t>
                        </m:r>
                        <m:r>
                          <a:rPr lang="en-US" altLang="zh-CN" sz="1600" i="1">
                            <a:latin typeface="Cambria Math" panose="02040503050406030204" pitchFamily="18" charset="0"/>
                          </a:rPr>
                          <m:t>𝑖</m:t>
                        </m:r>
                      </m:sub>
                    </m:sSub>
                  </m:oMath>
                </a14:m>
                <a:r>
                  <a:rPr lang="en" altLang="zh-CN" sz="1600" dirty="0">
                    <a:latin typeface="Times New Roman" panose="02020603050405020304" pitchFamily="18" charset="0"/>
                    <a:cs typeface="Times New Roman" panose="02020603050405020304" pitchFamily="18" charset="0"/>
                  </a:rPr>
                  <a:t>: current state of pace </a:t>
                </a:r>
                <a14:m>
                  <m:oMath xmlns:m="http://schemas.openxmlformats.org/officeDocument/2006/math">
                    <m:sSub>
                      <m:sSubPr>
                        <m:ctrlPr>
                          <a:rPr lang="en-US" altLang="zh-CN" sz="1600" i="1" smtClean="0">
                            <a:latin typeface="Cambria Math" panose="02040503050406030204" pitchFamily="18" charset="0"/>
                          </a:rPr>
                        </m:ctrlPr>
                      </m:sSubPr>
                      <m:e>
                        <m:r>
                          <a:rPr lang="en-US" altLang="zh-CN" sz="1600" b="0" i="1" smtClean="0">
                            <a:latin typeface="Cambria Math" panose="02040503050406030204" pitchFamily="18" charset="0"/>
                          </a:rPr>
                          <m:t>𝑊</m:t>
                        </m:r>
                      </m:e>
                      <m:sub>
                        <m:r>
                          <a:rPr lang="en-US" altLang="zh-CN" sz="1600" b="0" i="1" smtClean="0">
                            <a:latin typeface="Cambria Math" panose="02040503050406030204" pitchFamily="18" charset="0"/>
                          </a:rPr>
                          <m:t>𝑖</m:t>
                        </m:r>
                      </m:sub>
                    </m:sSub>
                    <m:r>
                      <a:rPr lang="en-US" altLang="zh-CN" sz="1600" b="0" i="1" smtClean="0">
                        <a:latin typeface="Cambria Math" panose="02040503050406030204" pitchFamily="18" charset="0"/>
                      </a:rPr>
                      <m:t>; </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𝐴</m:t>
                        </m:r>
                      </m:e>
                      <m:sub>
                        <m:r>
                          <a:rPr lang="en-US" altLang="zh-CN" sz="1600" b="0" i="1" smtClean="0">
                            <a:latin typeface="Cambria Math" panose="02040503050406030204" pitchFamily="18" charset="0"/>
                          </a:rPr>
                          <m:t>𝑖</m:t>
                        </m:r>
                      </m:sub>
                    </m:sSub>
                    <m:r>
                      <a:rPr lang="en-US" altLang="zh-CN" sz="1600" b="0" i="1" smtClean="0">
                        <a:latin typeface="Cambria Math" panose="02040503050406030204" pitchFamily="18" charset="0"/>
                      </a:rPr>
                      <m:t>: </m:t>
                    </m:r>
                  </m:oMath>
                </a14:m>
                <a:r>
                  <a:rPr lang="en" altLang="zh-CN" sz="1600" dirty="0">
                    <a:latin typeface="Times New Roman" panose="02020603050405020304" pitchFamily="18" charset="0"/>
                    <a:cs typeface="Times New Roman" panose="02020603050405020304" pitchFamily="18" charset="0"/>
                  </a:rPr>
                  <a:t>current action; </a:t>
                </a:r>
                <a14:m>
                  <m:oMath xmlns:m="http://schemas.openxmlformats.org/officeDocument/2006/math">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𝑆</m:t>
                        </m:r>
                      </m:e>
                      <m:sub>
                        <m:r>
                          <a:rPr lang="en-US" altLang="zh-CN" sz="1600" b="0" i="1" smtClean="0">
                            <a:latin typeface="Cambria Math" panose="02040503050406030204" pitchFamily="18" charset="0"/>
                          </a:rPr>
                          <m:t>𝑒𝑛𝑑</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𝑖</m:t>
                        </m:r>
                      </m:sub>
                    </m:sSub>
                  </m:oMath>
                </a14:m>
                <a:r>
                  <a:rPr lang="en" altLang="zh-CN" sz="1600" dirty="0">
                    <a:latin typeface="Times New Roman" panose="02020603050405020304" pitchFamily="18" charset="0"/>
                    <a:cs typeface="Times New Roman" panose="02020603050405020304" pitchFamily="18" charset="0"/>
                  </a:rPr>
                  <a:t>: subsequent state after action </a:t>
                </a:r>
                <a14:m>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𝐴</m:t>
                        </m:r>
                      </m:e>
                      <m:sub>
                        <m:r>
                          <a:rPr lang="en-US" altLang="zh-CN" sz="1600" i="1">
                            <a:latin typeface="Cambria Math" panose="02040503050406030204" pitchFamily="18" charset="0"/>
                          </a:rPr>
                          <m:t>𝑖</m:t>
                        </m:r>
                      </m:sub>
                    </m:sSub>
                  </m:oMath>
                </a14:m>
                <a:r>
                  <a:rPr lang="en" altLang="zh-CN" sz="1600" dirty="0">
                    <a:latin typeface="Times New Roman" panose="02020603050405020304" pitchFamily="18" charset="0"/>
                    <a:cs typeface="Times New Roman" panose="02020603050405020304" pitchFamily="18" charset="0"/>
                  </a:rPr>
                  <a:t> at </a:t>
                </a:r>
                <a14:m>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𝑊</m:t>
                        </m:r>
                      </m:e>
                      <m:sub>
                        <m:r>
                          <a:rPr lang="en-US" altLang="zh-CN" sz="1600" i="1">
                            <a:latin typeface="Cambria Math" panose="02040503050406030204" pitchFamily="18" charset="0"/>
                          </a:rPr>
                          <m:t>𝑖</m:t>
                        </m:r>
                      </m:sub>
                    </m:sSub>
                  </m:oMath>
                </a14:m>
                <a:r>
                  <a:rPr lang="en" altLang="zh-CN" sz="1600" dirty="0">
                    <a:latin typeface="Times New Roman" panose="02020603050405020304" pitchFamily="18" charset="0"/>
                    <a:cs typeface="Times New Roman" panose="02020603050405020304" pitchFamily="18" charset="0"/>
                  </a:rPr>
                  <a:t>; f</a:t>
                </a:r>
                <a:r>
                  <a:rPr lang="en-US" altLang="zh-CN" sz="1600" dirty="0">
                    <a:latin typeface="Times New Roman" panose="02020603050405020304" pitchFamily="18" charset="0"/>
                    <a:cs typeface="Times New Roman" panose="02020603050405020304" pitchFamily="18" charset="0"/>
                  </a:rPr>
                  <a:t>: </a:t>
                </a:r>
                <a:r>
                  <a:rPr lang="en" altLang="zh-CN" sz="1600" dirty="0">
                    <a:latin typeface="Times New Roman" panose="02020603050405020304" pitchFamily="18" charset="0"/>
                    <a:cs typeface="Times New Roman" panose="02020603050405020304" pitchFamily="18" charset="0"/>
                  </a:rPr>
                  <a:t>professionalism level of the trajectory</a:t>
                </a:r>
              </a:p>
            </p:txBody>
          </p:sp>
        </mc:Choice>
        <mc:Fallback>
          <p:sp>
            <p:nvSpPr>
              <p:cNvPr id="23" name="文本框 22">
                <a:extLst>
                  <a:ext uri="{FF2B5EF4-FFF2-40B4-BE49-F238E27FC236}">
                    <a16:creationId xmlns:a16="http://schemas.microsoft.com/office/drawing/2014/main" id="{4D7004AF-EAFF-310A-D02D-41E844879169}"/>
                  </a:ext>
                </a:extLst>
              </p:cNvPr>
              <p:cNvSpPr txBox="1">
                <a:spLocks noRot="1" noChangeAspect="1" noMove="1" noResize="1" noEditPoints="1" noAdjustHandles="1" noChangeArrowheads="1" noChangeShapeType="1" noTextEdit="1"/>
              </p:cNvSpPr>
              <p:nvPr/>
            </p:nvSpPr>
            <p:spPr>
              <a:xfrm>
                <a:off x="971816" y="2217559"/>
                <a:ext cx="11036456" cy="714555"/>
              </a:xfrm>
              <a:prstGeom prst="rect">
                <a:avLst/>
              </a:prstGeom>
              <a:blipFill>
                <a:blip r:embed="rId5"/>
                <a:stretch>
                  <a:fillRect l="-345" b="-12281"/>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4ACC5CD3-0485-E3CA-F981-BE9108B13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586" y="3327367"/>
            <a:ext cx="6480949" cy="2895743"/>
          </a:xfrm>
          <a:prstGeom prst="rect">
            <a:avLst/>
          </a:prstGeom>
        </p:spPr>
      </p:pic>
      <p:sp>
        <p:nvSpPr>
          <p:cNvPr id="13" name="矩形 12">
            <a:extLst>
              <a:ext uri="{FF2B5EF4-FFF2-40B4-BE49-F238E27FC236}">
                <a16:creationId xmlns:a16="http://schemas.microsoft.com/office/drawing/2014/main" id="{6221696B-F820-7238-5D27-E8E194C2A914}"/>
              </a:ext>
            </a:extLst>
          </p:cNvPr>
          <p:cNvSpPr/>
          <p:nvPr/>
        </p:nvSpPr>
        <p:spPr>
          <a:xfrm>
            <a:off x="7214944" y="3329393"/>
            <a:ext cx="4408170" cy="2895744"/>
          </a:xfrm>
          <a:prstGeom prst="rect">
            <a:avLst/>
          </a:prstGeom>
          <a:solidFill>
            <a:schemeClr val="bg1">
              <a:lumMod val="9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t>c</a:t>
            </a:r>
          </a:p>
        </p:txBody>
      </p:sp>
      <p:sp>
        <p:nvSpPr>
          <p:cNvPr id="14" name="文本框 13">
            <a:extLst>
              <a:ext uri="{FF2B5EF4-FFF2-40B4-BE49-F238E27FC236}">
                <a16:creationId xmlns:a16="http://schemas.microsoft.com/office/drawing/2014/main" id="{DF0AE056-D035-E0B7-5222-0C110FA43308}"/>
              </a:ext>
            </a:extLst>
          </p:cNvPr>
          <p:cNvSpPr txBox="1"/>
          <p:nvPr/>
        </p:nvSpPr>
        <p:spPr>
          <a:xfrm>
            <a:off x="7266695" y="3376349"/>
            <a:ext cx="4408171" cy="2781146"/>
          </a:xfrm>
          <a:prstGeom prst="rect">
            <a:avLst/>
          </a:prstGeom>
          <a:noFill/>
        </p:spPr>
        <p:txBody>
          <a:bodyPr wrap="square">
            <a:spAutoFit/>
          </a:bodyPr>
          <a:lstStyle/>
          <a:p>
            <a:pPr>
              <a:lnSpc>
                <a:spcPct val="110000"/>
              </a:lnSpc>
            </a:pPr>
            <a:r>
              <a:rPr lang="zh-CN" altLang="en-US" sz="1600" dirty="0">
                <a:latin typeface="Times New Roman" panose="02020603050405020304" pitchFamily="18" charset="0"/>
                <a:cs typeface="Times New Roman" panose="02020603050405020304" pitchFamily="18" charset="0"/>
              </a:rPr>
              <a:t>    </a:t>
            </a:r>
            <a:r>
              <a:rPr lang="en" altLang="zh-CN" sz="1600" dirty="0">
                <a:latin typeface="Times New Roman" panose="02020603050405020304" pitchFamily="18" charset="0"/>
                <a:cs typeface="Times New Roman" panose="02020603050405020304" pitchFamily="18" charset="0"/>
              </a:rPr>
              <a:t>To analyze and model parking search behavior, we identify key influencing factors and collect four types of user data</a:t>
            </a:r>
          </a:p>
          <a:p>
            <a:pPr marL="857250" lvl="1" indent="-400050">
              <a:lnSpc>
                <a:spcPct val="110000"/>
              </a:lnSpc>
              <a:buFont typeface="+mj-ea"/>
              <a:buAutoNum type="circleNumDbPlain"/>
            </a:pPr>
            <a:r>
              <a:rPr lang="en" altLang="zh-CN" sz="1600" dirty="0">
                <a:latin typeface="Times New Roman" panose="02020603050405020304" pitchFamily="18" charset="0"/>
                <a:cs typeface="Times New Roman" panose="02020603050405020304" pitchFamily="18" charset="0"/>
              </a:rPr>
              <a:t>traffic volume surrounding the</a:t>
            </a:r>
            <a:r>
              <a:rPr lang="zh-CN" altLang="en-US" sz="1600" dirty="0">
                <a:latin typeface="Times New Roman" panose="02020603050405020304" pitchFamily="18" charset="0"/>
                <a:cs typeface="Times New Roman" panose="02020603050405020304" pitchFamily="18" charset="0"/>
              </a:rPr>
              <a:t> </a:t>
            </a:r>
            <a:r>
              <a:rPr lang="en" altLang="zh-CN" sz="1600" dirty="0">
                <a:latin typeface="Times New Roman" panose="02020603050405020304" pitchFamily="18" charset="0"/>
                <a:cs typeface="Times New Roman" panose="02020603050405020304" pitchFamily="18" charset="0"/>
              </a:rPr>
              <a:t>driver's current location, </a:t>
            </a:r>
          </a:p>
          <a:p>
            <a:pPr marL="857250" lvl="1" indent="-400050">
              <a:lnSpc>
                <a:spcPct val="110000"/>
              </a:lnSpc>
              <a:buFont typeface="+mj-ea"/>
              <a:buAutoNum type="circleNumDbPlain"/>
            </a:pPr>
            <a:r>
              <a:rPr lang="en" altLang="zh-CN" sz="1600" dirty="0">
                <a:latin typeface="Times New Roman" panose="02020603050405020304" pitchFamily="18" charset="0"/>
                <a:cs typeface="Times New Roman" panose="02020603050405020304" pitchFamily="18" charset="0"/>
              </a:rPr>
              <a:t> occupancy information of nearby parking spaces,</a:t>
            </a:r>
          </a:p>
          <a:p>
            <a:pPr marL="857250" lvl="1" indent="-400050">
              <a:lnSpc>
                <a:spcPct val="110000"/>
              </a:lnSpc>
              <a:buFont typeface="+mj-ea"/>
              <a:buAutoNum type="circleNumDbPlain"/>
            </a:pPr>
            <a:r>
              <a:rPr lang="en" altLang="zh-CN" sz="1600" dirty="0">
                <a:latin typeface="Times New Roman" panose="02020603050405020304" pitchFamily="18" charset="0"/>
                <a:cs typeface="Times New Roman" panose="02020603050405020304" pitchFamily="18" charset="0"/>
              </a:rPr>
              <a:t>Manhattan distance between the driver's current location and the destination,</a:t>
            </a:r>
          </a:p>
          <a:p>
            <a:pPr marL="857250" lvl="1" indent="-400050">
              <a:lnSpc>
                <a:spcPct val="110000"/>
              </a:lnSpc>
              <a:buFont typeface="+mj-ea"/>
              <a:buAutoNum type="circleNumDbPlain"/>
            </a:pPr>
            <a:r>
              <a:rPr lang="en" altLang="zh-CN" sz="1600" dirty="0">
                <a:latin typeface="Times New Roman" panose="02020603050405020304" pitchFamily="18" charset="0"/>
                <a:cs typeface="Times New Roman" panose="02020603050405020304" pitchFamily="18" charset="0"/>
              </a:rPr>
              <a:t>duration of the driver's parking search.</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7391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74F5D813-E186-1A55-0591-7FE7BF7374C8}"/>
              </a:ext>
            </a:extLst>
          </p:cNvPr>
          <p:cNvSpPr/>
          <p:nvPr/>
        </p:nvSpPr>
        <p:spPr>
          <a:xfrm>
            <a:off x="777315" y="5275831"/>
            <a:ext cx="10632913" cy="112496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10000"/>
              </a:lnSpc>
              <a:buFont typeface="Arial" panose="020B0604020202090204" pitchFamily="34" charset="0"/>
              <a:buChar char="•"/>
            </a:pPr>
            <a:endParaRPr lang="zh-CN" altLang="en-US" sz="1200" dirty="0">
              <a:solidFill>
                <a:schemeClr val="tx1"/>
              </a:solidFill>
              <a:latin typeface="微软雅黑" charset="-122"/>
              <a:ea typeface="微软雅黑" charset="-122"/>
            </a:endParaRPr>
          </a:p>
        </p:txBody>
      </p:sp>
      <p:sp>
        <p:nvSpPr>
          <p:cNvPr id="10" name="矩形 9">
            <a:extLst>
              <a:ext uri="{FF2B5EF4-FFF2-40B4-BE49-F238E27FC236}">
                <a16:creationId xmlns:a16="http://schemas.microsoft.com/office/drawing/2014/main" id="{ED072F18-2193-7021-7BEC-3AC62D27BB06}"/>
              </a:ext>
            </a:extLst>
          </p:cNvPr>
          <p:cNvSpPr/>
          <p:nvPr/>
        </p:nvSpPr>
        <p:spPr>
          <a:xfrm>
            <a:off x="6500243" y="1728714"/>
            <a:ext cx="5067516" cy="3416492"/>
          </a:xfrm>
          <a:prstGeom prst="rect">
            <a:avLst/>
          </a:prstGeom>
          <a:solidFill>
            <a:schemeClr val="bg1">
              <a:lumMod val="9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c</a:t>
            </a:r>
          </a:p>
        </p:txBody>
      </p:sp>
      <p:sp>
        <p:nvSpPr>
          <p:cNvPr id="9" name="矩形 8">
            <a:extLst>
              <a:ext uri="{FF2B5EF4-FFF2-40B4-BE49-F238E27FC236}">
                <a16:creationId xmlns:a16="http://schemas.microsoft.com/office/drawing/2014/main" id="{7CCF4078-5333-116C-52DB-35B290B3D55B}"/>
              </a:ext>
            </a:extLst>
          </p:cNvPr>
          <p:cNvSpPr/>
          <p:nvPr/>
        </p:nvSpPr>
        <p:spPr>
          <a:xfrm>
            <a:off x="777316" y="1728714"/>
            <a:ext cx="5596188" cy="3416492"/>
          </a:xfrm>
          <a:prstGeom prst="rect">
            <a:avLst/>
          </a:prstGeom>
          <a:solidFill>
            <a:schemeClr val="accent1">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40000"/>
                  <a:lumOff val="60000"/>
                </a:schemeClr>
              </a:solidFill>
            </a:endParaRPr>
          </a:p>
        </p:txBody>
      </p:sp>
      <p:sp>
        <p:nvSpPr>
          <p:cNvPr id="3" name="文本占位符 2"/>
          <p:cNvSpPr>
            <a:spLocks noGrp="1"/>
          </p:cNvSpPr>
          <p:nvPr>
            <p:ph type="body" sz="quarter" idx="10"/>
          </p:nvPr>
        </p:nvSpPr>
        <p:spPr>
          <a:xfrm>
            <a:off x="0" y="298128"/>
            <a:ext cx="1152000" cy="369331"/>
          </a:xfrm>
        </p:spPr>
        <p:txBody>
          <a:bodyPr>
            <a:noAutofit/>
          </a:bodyPr>
          <a:lstStyle/>
          <a:p>
            <a:r>
              <a:rPr lang="en-US" altLang="zh-CN" sz="3200" dirty="0">
                <a:latin typeface="微软雅黑" charset="-122"/>
                <a:ea typeface="微软雅黑" charset="-122"/>
              </a:rPr>
              <a:t>5</a:t>
            </a:r>
            <a:endParaRPr lang="zh-CN" altLang="en-US" sz="3200" dirty="0">
              <a:latin typeface="微软雅黑" charset="-122"/>
              <a:ea typeface="微软雅黑" charset="-122"/>
            </a:endParaRPr>
          </a:p>
        </p:txBody>
      </p:sp>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6AF72AE6-4558-87F0-03A6-2C2D858C8FEB}"/>
                  </a:ext>
                </a:extLst>
              </p:cNvPr>
              <p:cNvSpPr txBox="1"/>
              <p:nvPr/>
            </p:nvSpPr>
            <p:spPr>
              <a:xfrm>
                <a:off x="957245" y="1859339"/>
                <a:ext cx="5433814" cy="2937214"/>
              </a:xfrm>
              <a:prstGeom prst="rect">
                <a:avLst/>
              </a:prstGeom>
              <a:noFill/>
            </p:spPr>
            <p:txBody>
              <a:bodyPr wrap="square">
                <a:spAutoFit/>
              </a:bodyPr>
              <a:lstStyle/>
              <a:p>
                <a:pPr>
                  <a:lnSpc>
                    <a:spcPct val="130000"/>
                  </a:lnSpc>
                </a:pPr>
                <a:r>
                  <a:rPr lang="en" altLang="zh-CN" b="1" dirty="0">
                    <a:latin typeface="Times New Roman" panose="02020603050405020304" pitchFamily="18" charset="0"/>
                    <a:cs typeface="Times New Roman" panose="02020603050405020304" pitchFamily="18" charset="0"/>
                  </a:rPr>
                  <a:t>MDP Model Definition</a:t>
                </a:r>
              </a:p>
              <a:p>
                <a:pPr>
                  <a:lnSpc>
                    <a:spcPct val="130000"/>
                  </a:lnSpc>
                </a:pPr>
                <a:r>
                  <a:rPr lang="en" altLang="zh-CN" b="1" dirty="0">
                    <a:latin typeface="Times New Roman" panose="02020603050405020304" pitchFamily="18" charset="0"/>
                    <a:cs typeface="Times New Roman" panose="02020603050405020304" pitchFamily="18" charset="0"/>
                  </a:rPr>
                  <a:t>Tuple</a:t>
                </a:r>
                <a:r>
                  <a:rPr lang="en" altLang="zh-CN" dirty="0">
                    <a:latin typeface="Times New Roman" panose="02020603050405020304" pitchFamily="18" charset="0"/>
                    <a:cs typeface="Times New Roman" panose="02020603050405020304" pitchFamily="18" charset="0"/>
                  </a:rPr>
                  <a:t>: &lt; S, A, T, R, </a:t>
                </a:r>
                <a14:m>
                  <m:oMath xmlns:m="http://schemas.openxmlformats.org/officeDocument/2006/math">
                    <m:sSub>
                      <m:sSubPr>
                        <m:ctrlPr>
                          <a:rPr lang="en" altLang="zh-CN" i="1" smtClean="0">
                            <a:latin typeface="Cambria Math" panose="02040503050406030204" pitchFamily="18" charset="0"/>
                            <a:cs typeface="Times New Roman" panose="02020603050405020304" pitchFamily="18" charset="0"/>
                          </a:rPr>
                        </m:ctrlPr>
                      </m:sSubPr>
                      <m:e>
                        <m:r>
                          <a:rPr lang="en" altLang="zh-CN" i="1" smtClean="0">
                            <a:latin typeface="Cambria Math" panose="02040503050406030204" pitchFamily="18" charset="0"/>
                            <a:ea typeface="Cambria Math" panose="02040503050406030204" pitchFamily="18" charset="0"/>
                            <a:cs typeface="Times New Roman" panose="02020603050405020304" pitchFamily="18" charset="0"/>
                          </a:rPr>
                          <m:t>𝜌</m:t>
                        </m:r>
                      </m:e>
                      <m:sub>
                        <m:r>
                          <a:rPr lang="en-US" altLang="zh-CN" b="0" i="1" smtClean="0">
                            <a:latin typeface="Cambria Math" panose="02040503050406030204" pitchFamily="18" charset="0"/>
                            <a:cs typeface="Times New Roman" panose="02020603050405020304" pitchFamily="18" charset="0"/>
                          </a:rPr>
                          <m:t>0</m:t>
                        </m:r>
                      </m:sub>
                    </m:sSub>
                  </m:oMath>
                </a14:m>
                <a:r>
                  <a:rPr lang="en" altLang="zh-CN" dirty="0">
                    <a:latin typeface="Times New Roman" panose="02020603050405020304" pitchFamily="18" charset="0"/>
                    <a:cs typeface="Times New Roman" panose="02020603050405020304" pitchFamily="18" charset="0"/>
                  </a:rPr>
                  <a:t>, gamma &gt;</a:t>
                </a:r>
              </a:p>
              <a:p>
                <a:pPr lvl="1">
                  <a:lnSpc>
                    <a:spcPct val="130000"/>
                  </a:lnSpc>
                </a:pPr>
                <a:r>
                  <a:rPr lang="en" altLang="zh-CN" b="1" dirty="0">
                    <a:latin typeface="Times New Roman" panose="02020603050405020304" pitchFamily="18" charset="0"/>
                    <a:cs typeface="Times New Roman" panose="02020603050405020304" pitchFamily="18" charset="0"/>
                  </a:rPr>
                  <a:t>S</a:t>
                </a:r>
                <a:r>
                  <a:rPr lang="en" altLang="zh-CN" dirty="0">
                    <a:latin typeface="Times New Roman" panose="02020603050405020304" pitchFamily="18" charset="0"/>
                    <a:cs typeface="Times New Roman" panose="02020603050405020304" pitchFamily="18" charset="0"/>
                  </a:rPr>
                  <a:t>: Set of states (each road segment is a state)</a:t>
                </a:r>
              </a:p>
              <a:p>
                <a:pPr lvl="1">
                  <a:lnSpc>
                    <a:spcPct val="130000"/>
                  </a:lnSpc>
                </a:pPr>
                <a:r>
                  <a:rPr lang="en" altLang="zh-CN" b="1" dirty="0">
                    <a:latin typeface="Times New Roman" panose="02020603050405020304" pitchFamily="18" charset="0"/>
                    <a:cs typeface="Times New Roman" panose="02020603050405020304" pitchFamily="18" charset="0"/>
                  </a:rPr>
                  <a:t>A</a:t>
                </a:r>
                <a:r>
                  <a:rPr lang="en" altLang="zh-CN" dirty="0">
                    <a:latin typeface="Times New Roman" panose="02020603050405020304" pitchFamily="18" charset="0"/>
                    <a:cs typeface="Times New Roman" panose="02020603050405020304" pitchFamily="18" charset="0"/>
                  </a:rPr>
                  <a:t>: Set of actions (continue driving or park)</a:t>
                </a:r>
              </a:p>
              <a:p>
                <a:pPr lvl="1">
                  <a:lnSpc>
                    <a:spcPct val="130000"/>
                  </a:lnSpc>
                </a:pPr>
                <a:r>
                  <a:rPr lang="en" altLang="zh-CN" b="1" dirty="0">
                    <a:latin typeface="Times New Roman" panose="02020603050405020304" pitchFamily="18" charset="0"/>
                    <a:cs typeface="Times New Roman" panose="02020603050405020304" pitchFamily="18" charset="0"/>
                  </a:rPr>
                  <a:t>T</a:t>
                </a:r>
                <a:r>
                  <a:rPr lang="en" altLang="zh-CN" dirty="0">
                    <a:latin typeface="Times New Roman" panose="02020603050405020304" pitchFamily="18" charset="0"/>
                    <a:cs typeface="Times New Roman" panose="02020603050405020304" pitchFamily="18" charset="0"/>
                  </a:rPr>
                  <a:t>: Transition function (probability distribution of next state given current state and action)</a:t>
                </a:r>
              </a:p>
              <a:p>
                <a:pPr lvl="1">
                  <a:lnSpc>
                    <a:spcPct val="130000"/>
                  </a:lnSpc>
                </a:pPr>
                <a:r>
                  <a:rPr lang="en" altLang="zh-CN" b="1" dirty="0">
                    <a:latin typeface="Times New Roman" panose="02020603050405020304" pitchFamily="18" charset="0"/>
                    <a:cs typeface="Times New Roman" panose="02020603050405020304" pitchFamily="18" charset="0"/>
                  </a:rPr>
                  <a:t>R</a:t>
                </a:r>
                <a:r>
                  <a:rPr lang="en" altLang="zh-CN" dirty="0">
                    <a:latin typeface="Times New Roman" panose="02020603050405020304" pitchFamily="18" charset="0"/>
                    <a:cs typeface="Times New Roman" panose="02020603050405020304" pitchFamily="18" charset="0"/>
                  </a:rPr>
                  <a:t>: Reward function (based on driver preferences)</a:t>
                </a:r>
              </a:p>
              <a:p>
                <a:pPr lvl="1">
                  <a:lnSpc>
                    <a:spcPct val="130000"/>
                  </a:lnSpc>
                </a:pPr>
                <a:r>
                  <a:rPr lang="en" altLang="zh-CN" b="1" dirty="0">
                    <a:latin typeface="Times New Roman" panose="02020603050405020304" pitchFamily="18" charset="0"/>
                    <a:cs typeface="Times New Roman" panose="02020603050405020304" pitchFamily="18" charset="0"/>
                  </a:rPr>
                  <a:t>gamma</a:t>
                </a:r>
                <a:r>
                  <a:rPr lang="en" altLang="zh-CN" dirty="0">
                    <a:latin typeface="Times New Roman" panose="02020603050405020304" pitchFamily="18" charset="0"/>
                    <a:cs typeface="Times New Roman" panose="02020603050405020304" pitchFamily="18" charset="0"/>
                  </a:rPr>
                  <a:t>: Discount factor</a:t>
                </a:r>
              </a:p>
            </p:txBody>
          </p:sp>
        </mc:Choice>
        <mc:Fallback>
          <p:sp>
            <p:nvSpPr>
              <p:cNvPr id="6" name="文本框 5">
                <a:extLst>
                  <a:ext uri="{FF2B5EF4-FFF2-40B4-BE49-F238E27FC236}">
                    <a16:creationId xmlns:a16="http://schemas.microsoft.com/office/drawing/2014/main" id="{6AF72AE6-4558-87F0-03A6-2C2D858C8FEB}"/>
                  </a:ext>
                </a:extLst>
              </p:cNvPr>
              <p:cNvSpPr txBox="1">
                <a:spLocks noRot="1" noChangeAspect="1" noMove="1" noResize="1" noEditPoints="1" noAdjustHandles="1" noChangeArrowheads="1" noChangeShapeType="1" noTextEdit="1"/>
              </p:cNvSpPr>
              <p:nvPr/>
            </p:nvSpPr>
            <p:spPr>
              <a:xfrm>
                <a:off x="957245" y="1859339"/>
                <a:ext cx="5433814" cy="2937214"/>
              </a:xfrm>
              <a:prstGeom prst="rect">
                <a:avLst/>
              </a:prstGeom>
              <a:blipFill>
                <a:blip r:embed="rId3"/>
                <a:stretch>
                  <a:fillRect l="-932" b="-2586"/>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081684CB-2E7D-DF7B-AD6A-9925CB09CE21}"/>
              </a:ext>
            </a:extLst>
          </p:cNvPr>
          <p:cNvSpPr txBox="1"/>
          <p:nvPr/>
        </p:nvSpPr>
        <p:spPr>
          <a:xfrm>
            <a:off x="6677667" y="1859339"/>
            <a:ext cx="4732562" cy="3139321"/>
          </a:xfrm>
          <a:prstGeom prst="rect">
            <a:avLst/>
          </a:prstGeom>
          <a:noFill/>
        </p:spPr>
        <p:txBody>
          <a:bodyPr wrap="square">
            <a:spAutoFit/>
          </a:bodyPr>
          <a:lstStyle/>
          <a:p>
            <a:r>
              <a:rPr lang="en" altLang="zh-CN" b="1" dirty="0">
                <a:latin typeface="Times New Roman" panose="02020603050405020304" pitchFamily="18" charset="0"/>
                <a:cs typeface="Times New Roman" panose="02020603050405020304" pitchFamily="18" charset="0"/>
              </a:rPr>
              <a:t>MDP Value Definitions</a:t>
            </a:r>
          </a:p>
          <a:p>
            <a:r>
              <a:rPr lang="en" altLang="zh-CN" b="1" dirty="0">
                <a:latin typeface="Times New Roman" panose="02020603050405020304" pitchFamily="18" charset="0"/>
                <a:cs typeface="Times New Roman" panose="02020603050405020304" pitchFamily="18" charset="0"/>
              </a:rPr>
              <a:t>Action</a:t>
            </a:r>
            <a:r>
              <a:rPr lang="en" altLang="zh-CN" dirty="0">
                <a:latin typeface="Times New Roman" panose="02020603050405020304" pitchFamily="18" charset="0"/>
                <a:cs typeface="Times New Roman" panose="02020603050405020304" pitchFamily="18" charset="0"/>
              </a:rPr>
              <a:t>:</a:t>
            </a:r>
          </a:p>
          <a:p>
            <a:pPr lvl="1"/>
            <a:r>
              <a:rPr lang="en" altLang="zh-CN" dirty="0">
                <a:latin typeface="Times New Roman" panose="02020603050405020304" pitchFamily="18" charset="0"/>
                <a:cs typeface="Times New Roman" panose="02020603050405020304" pitchFamily="18" charset="0"/>
              </a:rPr>
              <a:t>Choose to continue driving or park.</a:t>
            </a:r>
            <a:r>
              <a:rPr lang="zh-CN" altLang="en-US" dirty="0">
                <a:latin typeface="Times New Roman" panose="02020603050405020304" pitchFamily="18" charset="0"/>
                <a:cs typeface="Times New Roman" panose="02020603050405020304" pitchFamily="18" charset="0"/>
              </a:rPr>
              <a:t> </a:t>
            </a:r>
            <a:r>
              <a:rPr lang="en" altLang="zh-CN" dirty="0">
                <a:latin typeface="Times New Roman" panose="02020603050405020304" pitchFamily="18" charset="0"/>
                <a:cs typeface="Times New Roman" panose="02020603050405020304" pitchFamily="18" charset="0"/>
              </a:rPr>
              <a:t>Parking ends the parking search process.</a:t>
            </a:r>
          </a:p>
          <a:p>
            <a:r>
              <a:rPr lang="en" altLang="zh-CN" b="1" dirty="0">
                <a:latin typeface="Times New Roman" panose="02020603050405020304" pitchFamily="18" charset="0"/>
                <a:cs typeface="Times New Roman" panose="02020603050405020304" pitchFamily="18" charset="0"/>
              </a:rPr>
              <a:t>State</a:t>
            </a:r>
            <a:r>
              <a:rPr lang="en" altLang="zh-CN" dirty="0">
                <a:latin typeface="Times New Roman" panose="02020603050405020304" pitchFamily="18" charset="0"/>
                <a:cs typeface="Times New Roman" panose="02020603050405020304" pitchFamily="18" charset="0"/>
              </a:rPr>
              <a:t>:</a:t>
            </a:r>
          </a:p>
          <a:p>
            <a:pPr lvl="1"/>
            <a:r>
              <a:rPr lang="en" altLang="zh-CN" dirty="0">
                <a:latin typeface="Times New Roman" panose="02020603050405020304" pitchFamily="18" charset="0"/>
                <a:cs typeface="Times New Roman" panose="02020603050405020304" pitchFamily="18" charset="0"/>
              </a:rPr>
              <a:t>Each road segment is an individual state.</a:t>
            </a:r>
            <a:r>
              <a:rPr lang="zh-CN" altLang="en-US" dirty="0">
                <a:latin typeface="Times New Roman" panose="02020603050405020304" pitchFamily="18" charset="0"/>
                <a:cs typeface="Times New Roman" panose="02020603050405020304" pitchFamily="18" charset="0"/>
              </a:rPr>
              <a:t> </a:t>
            </a:r>
            <a:r>
              <a:rPr lang="en" altLang="zh-CN" dirty="0">
                <a:latin typeface="Times New Roman" panose="02020603050405020304" pitchFamily="18" charset="0"/>
                <a:cs typeface="Times New Roman" panose="02020603050405020304" pitchFamily="18" charset="0"/>
              </a:rPr>
              <a:t>Features: traffic volume, parking occupancy, Manhattan distance.</a:t>
            </a:r>
          </a:p>
          <a:p>
            <a:r>
              <a:rPr lang="en" altLang="zh-CN" b="1" dirty="0">
                <a:latin typeface="Times New Roman" panose="02020603050405020304" pitchFamily="18" charset="0"/>
                <a:cs typeface="Times New Roman" panose="02020603050405020304" pitchFamily="18" charset="0"/>
              </a:rPr>
              <a:t>Reward Function</a:t>
            </a:r>
            <a:r>
              <a:rPr lang="en" altLang="zh-CN" dirty="0">
                <a:latin typeface="Times New Roman" panose="02020603050405020304" pitchFamily="18" charset="0"/>
                <a:cs typeface="Times New Roman" panose="02020603050405020304" pitchFamily="18" charset="0"/>
              </a:rPr>
              <a:t>:</a:t>
            </a:r>
          </a:p>
          <a:p>
            <a:pPr lvl="1"/>
            <a:r>
              <a:rPr lang="en" altLang="zh-CN" dirty="0">
                <a:latin typeface="Times New Roman" panose="02020603050405020304" pitchFamily="18" charset="0"/>
                <a:cs typeface="Times New Roman" panose="02020603050405020304" pitchFamily="18" charset="0"/>
              </a:rPr>
              <a:t>Assigns rewards based on driver preferences.</a:t>
            </a:r>
            <a:r>
              <a:rPr lang="zh-CN" altLang="en-US" dirty="0">
                <a:latin typeface="Times New Roman" panose="02020603050405020304" pitchFamily="18" charset="0"/>
                <a:cs typeface="Times New Roman" panose="02020603050405020304" pitchFamily="18" charset="0"/>
              </a:rPr>
              <a:t> </a:t>
            </a:r>
            <a:r>
              <a:rPr lang="en" altLang="zh-CN" dirty="0">
                <a:latin typeface="Times New Roman" panose="02020603050405020304" pitchFamily="18" charset="0"/>
                <a:cs typeface="Times New Roman" panose="02020603050405020304" pitchFamily="18" charset="0"/>
              </a:rPr>
              <a:t>Popular states receive higher rewards.</a:t>
            </a:r>
          </a:p>
        </p:txBody>
      </p:sp>
      <p:sp>
        <p:nvSpPr>
          <p:cNvPr id="11" name="文本框 10">
            <a:extLst>
              <a:ext uri="{FF2B5EF4-FFF2-40B4-BE49-F238E27FC236}">
                <a16:creationId xmlns:a16="http://schemas.microsoft.com/office/drawing/2014/main" id="{35ED8C45-E87F-185D-3453-ACD204377808}"/>
              </a:ext>
            </a:extLst>
          </p:cNvPr>
          <p:cNvSpPr txBox="1"/>
          <p:nvPr/>
        </p:nvSpPr>
        <p:spPr>
          <a:xfrm>
            <a:off x="1686177" y="5337156"/>
            <a:ext cx="8587946" cy="923330"/>
          </a:xfrm>
          <a:prstGeom prst="rect">
            <a:avLst/>
          </a:prstGeom>
          <a:noFill/>
        </p:spPr>
        <p:txBody>
          <a:bodyPr wrap="square">
            <a:spAutoFit/>
          </a:bodyPr>
          <a:lstStyle/>
          <a:p>
            <a:r>
              <a:rPr lang="en" altLang="zh-CN" b="1" dirty="0">
                <a:latin typeface="Times New Roman" panose="02020603050405020304" pitchFamily="18" charset="0"/>
                <a:cs typeface="Times New Roman" panose="02020603050405020304" pitchFamily="18" charset="0"/>
              </a:rPr>
              <a:t>Feature Inputs</a:t>
            </a:r>
          </a:p>
          <a:p>
            <a:pPr>
              <a:buFont typeface="Arial" panose="020B0604020202020204" pitchFamily="34" charset="0"/>
              <a:buChar char="•"/>
            </a:pPr>
            <a:r>
              <a:rPr lang="en" altLang="zh-CN" b="1" dirty="0">
                <a:latin typeface="Times New Roman" panose="02020603050405020304" pitchFamily="18" charset="0"/>
                <a:cs typeface="Times New Roman" panose="02020603050405020304" pitchFamily="18" charset="0"/>
              </a:rPr>
              <a:t>Global Features</a:t>
            </a:r>
            <a:r>
              <a:rPr lang="en" altLang="zh-CN" dirty="0">
                <a:latin typeface="Times New Roman" panose="02020603050405020304" pitchFamily="18" charset="0"/>
                <a:cs typeface="Times New Roman" panose="02020603050405020304" pitchFamily="18" charset="0"/>
              </a:rPr>
              <a:t>: Citywide traffic volume, parking occupancy, and current location.</a:t>
            </a:r>
          </a:p>
          <a:p>
            <a:pPr>
              <a:buFont typeface="Arial" panose="020B0604020202020204" pitchFamily="34" charset="0"/>
              <a:buChar char="•"/>
            </a:pPr>
            <a:r>
              <a:rPr lang="en" altLang="zh-CN" b="1" dirty="0">
                <a:latin typeface="Times New Roman" panose="02020603050405020304" pitchFamily="18" charset="0"/>
                <a:cs typeface="Times New Roman" panose="02020603050405020304" pitchFamily="18" charset="0"/>
              </a:rPr>
              <a:t>Local Features</a:t>
            </a:r>
            <a:r>
              <a:rPr lang="en" altLang="zh-CN" dirty="0">
                <a:latin typeface="Times New Roman" panose="02020603050405020304" pitchFamily="18" charset="0"/>
                <a:cs typeface="Times New Roman" panose="02020603050405020304" pitchFamily="18" charset="0"/>
              </a:rPr>
              <a:t>: Parking availability and walking distance from the current road segment.</a:t>
            </a:r>
          </a:p>
        </p:txBody>
      </p:sp>
      <p:sp>
        <p:nvSpPr>
          <p:cNvPr id="14" name="文本框 13">
            <a:extLst>
              <a:ext uri="{FF2B5EF4-FFF2-40B4-BE49-F238E27FC236}">
                <a16:creationId xmlns:a16="http://schemas.microsoft.com/office/drawing/2014/main" id="{B33F1F33-5810-E0CF-07F9-A8443B174A01}"/>
              </a:ext>
            </a:extLst>
          </p:cNvPr>
          <p:cNvSpPr txBox="1"/>
          <p:nvPr/>
        </p:nvSpPr>
        <p:spPr>
          <a:xfrm>
            <a:off x="1372278" y="1106988"/>
            <a:ext cx="9928767" cy="369332"/>
          </a:xfrm>
          <a:prstGeom prst="rect">
            <a:avLst/>
          </a:prstGeom>
          <a:noFill/>
        </p:spPr>
        <p:txBody>
          <a:bodyPr wrap="square">
            <a:spAutoFit/>
          </a:bodyPr>
          <a:lstStyle/>
          <a:p>
            <a:r>
              <a:rPr lang="en" altLang="zh-CN" dirty="0">
                <a:latin typeface="Times New Roman" panose="02020603050405020304" pitchFamily="18" charset="0"/>
                <a:cs typeface="Times New Roman" panose="02020603050405020304" pitchFamily="18" charset="0"/>
              </a:rPr>
              <a:t>Use Markov Decision Process (MDP) and DIRL algorithm to model and identify the reward function.</a:t>
            </a:r>
            <a:endParaRPr lang="zh-CN" altLang="en-US" dirty="0">
              <a:latin typeface="Times New Roman" panose="02020603050405020304" pitchFamily="18" charset="0"/>
              <a:cs typeface="Times New Roman" panose="02020603050405020304" pitchFamily="18" charset="0"/>
            </a:endParaRPr>
          </a:p>
        </p:txBody>
      </p:sp>
      <p:sp>
        <p:nvSpPr>
          <p:cNvPr id="7" name="标题 1">
            <a:extLst>
              <a:ext uri="{FF2B5EF4-FFF2-40B4-BE49-F238E27FC236}">
                <a16:creationId xmlns:a16="http://schemas.microsoft.com/office/drawing/2014/main" id="{AF37BBC2-E561-2026-EC94-DA7EE776CB08}"/>
              </a:ext>
            </a:extLst>
          </p:cNvPr>
          <p:cNvSpPr txBox="1">
            <a:spLocks/>
          </p:cNvSpPr>
          <p:nvPr/>
        </p:nvSpPr>
        <p:spPr>
          <a:xfrm>
            <a:off x="1372279" y="178360"/>
            <a:ext cx="4152221" cy="492443"/>
          </a:xfrm>
          <a:prstGeom prst="rect">
            <a:avLst/>
          </a:prstGeom>
        </p:spPr>
        <p:txBody>
          <a:bodyPr vert="horz" lIns="0" tIns="0" rIns="0" bIns="0" rtlCol="0" anchor="ctr" anchorCtr="0">
            <a:spAutoFit/>
          </a:bodyPr>
          <a:lstStyle>
            <a:lvl1pPr algn="l" defTabSz="914400" rtl="0" eaLnBrk="1" latinLnBrk="0" hangingPunct="1">
              <a:lnSpc>
                <a:spcPct val="100000"/>
              </a:lnSpc>
              <a:spcBef>
                <a:spcPct val="0"/>
              </a:spcBef>
              <a:buFont typeface="Wingdings" panose="05000000000000000000" pitchFamily="2" charset="2"/>
              <a:buNone/>
              <a:defRPr sz="2400" b="1" kern="1200" cap="all" baseline="0">
                <a:solidFill>
                  <a:schemeClr val="bg1"/>
                </a:solidFill>
                <a:latin typeface="微软雅黑" charset="-122"/>
                <a:ea typeface="微软雅黑" charset="-122"/>
                <a:cs typeface="+mj-cs"/>
              </a:defRPr>
            </a:lvl1pPr>
          </a:lstStyle>
          <a:p>
            <a:r>
              <a:rPr lang="en-US" altLang="zh-CN" sz="3200" cap="none" dirty="0">
                <a:latin typeface="Times New Roman" panose="02020603050405020304" pitchFamily="18" charset="0"/>
                <a:cs typeface="Times New Roman" panose="02020603050405020304" pitchFamily="18" charset="0"/>
              </a:rPr>
              <a:t>MODELLING</a:t>
            </a:r>
            <a:endParaRPr lang="zh-CN" altLang="en-US" sz="32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34840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8705</TotalTime>
  <Words>2039</Words>
  <Application>Microsoft Macintosh PowerPoint</Application>
  <PresentationFormat>宽屏</PresentationFormat>
  <Paragraphs>248</Paragraphs>
  <Slides>15</Slides>
  <Notes>15</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15</vt:i4>
      </vt:variant>
    </vt:vector>
  </HeadingPairs>
  <TitlesOfParts>
    <vt:vector size="28" baseType="lpstr">
      <vt:lpstr>STSong</vt:lpstr>
      <vt:lpstr>宋体</vt:lpstr>
      <vt:lpstr>微软雅黑</vt:lpstr>
      <vt:lpstr>CMR12</vt:lpstr>
      <vt:lpstr>CMSS8</vt:lpstr>
      <vt:lpstr>Times New Roman Bold</vt:lpstr>
      <vt:lpstr>Times New Roman Regular</vt:lpstr>
      <vt:lpstr>Arial</vt:lpstr>
      <vt:lpstr>Calibri</vt:lpstr>
      <vt:lpstr>Cambria Math</vt:lpstr>
      <vt:lpstr>Times New Roman</vt:lpstr>
      <vt:lpstr>Wingdings</vt:lpstr>
      <vt:lpstr>WPS</vt:lpstr>
      <vt:lpstr>Learning to Search for Parking like a Human: A Deep Inverse Reinforcement Learning Approach</vt:lpstr>
      <vt:lpstr>PowerPoint 演示文稿</vt:lpstr>
      <vt:lpstr>PowerPoint 演示文稿</vt:lpstr>
      <vt:lpstr>LITERATURE REVIEW</vt:lpstr>
      <vt:lpstr> FRAMEWORK DESIGN</vt:lpstr>
      <vt:lpstr>SIMULATION SETUP</vt:lpstr>
      <vt:lpstr>SIMULATION SETUP</vt:lpstr>
      <vt:lpstr>MODELLING</vt:lpstr>
      <vt:lpstr>PowerPoint 演示文稿</vt:lpstr>
      <vt:lpstr>PowerPoint 演示文稿</vt:lpstr>
      <vt:lpstr>PowerPoint 演示文稿</vt:lpstr>
      <vt:lpstr>Research results </vt:lpstr>
      <vt:lpstr>Research results </vt:lpstr>
      <vt:lpstr>Research results </vt:lpstr>
      <vt:lpstr>PowerPoint 演示文稿</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
  <cp:keywords/>
  <dc:description/>
  <cp:lastModifiedBy>诗雨 汪</cp:lastModifiedBy>
  <cp:revision>37</cp:revision>
  <dcterms:created xsi:type="dcterms:W3CDTF">2024-11-01T05:35:23Z</dcterms:created>
  <dcterms:modified xsi:type="dcterms:W3CDTF">2024-11-07T06:45:11Z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2052-6.1.0.8274</vt:lpwstr>
  </property>
  <property fmtid="{D5CDD505-2E9C-101B-9397-08002B2CF9AE}" pid="3" name="ICV">
    <vt:lpwstr>E5EC240E0410F852C3542367D257D9D4_41</vt:lpwstr>
  </property>
</Properties>
</file>