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Lst>
  <p:notesMasterIdLst>
    <p:notesMasterId r:id="rId28"/>
  </p:notesMasterIdLst>
  <p:sldIdLst>
    <p:sldId id="256" r:id="rId3"/>
    <p:sldId id="262" r:id="rId4"/>
    <p:sldId id="268" r:id="rId5"/>
    <p:sldId id="271" r:id="rId6"/>
    <p:sldId id="272" r:id="rId7"/>
    <p:sldId id="284" r:id="rId8"/>
    <p:sldId id="283" r:id="rId9"/>
    <p:sldId id="285" r:id="rId10"/>
    <p:sldId id="273" r:id="rId11"/>
    <p:sldId id="286" r:id="rId12"/>
    <p:sldId id="288" r:id="rId13"/>
    <p:sldId id="287" r:id="rId14"/>
    <p:sldId id="274" r:id="rId15"/>
    <p:sldId id="290" r:id="rId16"/>
    <p:sldId id="291" r:id="rId17"/>
    <p:sldId id="275" r:id="rId18"/>
    <p:sldId id="289" r:id="rId19"/>
    <p:sldId id="276" r:id="rId20"/>
    <p:sldId id="282" r:id="rId21"/>
    <p:sldId id="292" r:id="rId22"/>
    <p:sldId id="277" r:id="rId23"/>
    <p:sldId id="278" r:id="rId24"/>
    <p:sldId id="280" r:id="rId25"/>
    <p:sldId id="281" r:id="rId26"/>
    <p:sldId id="261" r:id="rId27"/>
  </p:sldIdLst>
  <p:sldSz cx="12192000" cy="6858000"/>
  <p:notesSz cx="9144000" cy="6858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0E3"/>
    <a:srgbClr val="FFFFFE"/>
    <a:srgbClr val="4679A7"/>
    <a:srgbClr val="C4D5EB"/>
    <a:srgbClr val="FFFFFF"/>
    <a:srgbClr val="5B5C5E"/>
    <a:srgbClr val="89C53B"/>
    <a:srgbClr val="595A5C"/>
    <a:srgbClr val="8CC63F"/>
    <a:srgbClr val="005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2" autoAdjust="0"/>
    <p:restoredTop sz="94703" autoAdjust="0"/>
  </p:normalViewPr>
  <p:slideViewPr>
    <p:cSldViewPr snapToGrid="0">
      <p:cViewPr>
        <p:scale>
          <a:sx n="75" d="100"/>
          <a:sy n="75" d="100"/>
        </p:scale>
        <p:origin x="235"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性别</c:v>
                </c:pt>
              </c:strCache>
            </c:strRef>
          </c:tx>
          <c:dPt>
            <c:idx val="0"/>
            <c:bubble3D val="0"/>
            <c:spPr>
              <a:gradFill rotWithShape="1">
                <a:gsLst>
                  <a:gs pos="0">
                    <a:schemeClr val="accent5">
                      <a:tint val="77000"/>
                      <a:satMod val="103000"/>
                      <a:lumMod val="102000"/>
                      <a:tint val="94000"/>
                    </a:schemeClr>
                  </a:gs>
                  <a:gs pos="50000">
                    <a:schemeClr val="accent5">
                      <a:tint val="77000"/>
                      <a:satMod val="110000"/>
                      <a:lumMod val="100000"/>
                      <a:shade val="100000"/>
                    </a:schemeClr>
                  </a:gs>
                  <a:gs pos="100000">
                    <a:schemeClr val="accent5">
                      <a:tint val="77000"/>
                      <a:lumMod val="99000"/>
                      <a:satMod val="120000"/>
                      <a:shade val="78000"/>
                    </a:schemeClr>
                  </a:gs>
                </a:gsLst>
                <a:lin ang="5400000" scaled="0"/>
              </a:gradFill>
              <a:ln>
                <a:noFill/>
              </a:ln>
              <a:effectLst/>
            </c:spPr>
            <c:extLst>
              <c:ext xmlns:c16="http://schemas.microsoft.com/office/drawing/2014/chart" uri="{C3380CC4-5D6E-409C-BE32-E72D297353CC}">
                <c16:uniqueId val="{00000001-4892-4686-A732-49CD064AB587}"/>
              </c:ext>
            </c:extLst>
          </c:dPt>
          <c:dPt>
            <c:idx val="1"/>
            <c:bubble3D val="0"/>
            <c:spPr>
              <a:gradFill rotWithShape="1">
                <a:gsLst>
                  <a:gs pos="0">
                    <a:schemeClr val="accent5">
                      <a:shade val="76000"/>
                      <a:satMod val="103000"/>
                      <a:lumMod val="102000"/>
                      <a:tint val="94000"/>
                    </a:schemeClr>
                  </a:gs>
                  <a:gs pos="50000">
                    <a:schemeClr val="accent5">
                      <a:shade val="76000"/>
                      <a:satMod val="110000"/>
                      <a:lumMod val="100000"/>
                      <a:shade val="100000"/>
                    </a:schemeClr>
                  </a:gs>
                  <a:gs pos="100000">
                    <a:schemeClr val="accent5">
                      <a:shade val="76000"/>
                      <a:lumMod val="99000"/>
                      <a:satMod val="120000"/>
                      <a:shade val="78000"/>
                    </a:schemeClr>
                  </a:gs>
                </a:gsLst>
                <a:lin ang="5400000" scaled="0"/>
              </a:gradFill>
              <a:ln>
                <a:noFill/>
              </a:ln>
              <a:effectLst/>
            </c:spPr>
            <c:extLst>
              <c:ext xmlns:c16="http://schemas.microsoft.com/office/drawing/2014/chart" uri="{C3380CC4-5D6E-409C-BE32-E72D297353CC}">
                <c16:uniqueId val="{00000003-4892-4686-A732-49CD064AB58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General</c:formatCode>
                <c:ptCount val="2"/>
                <c:pt idx="0">
                  <c:v>208</c:v>
                </c:pt>
                <c:pt idx="1">
                  <c:v>170</c:v>
                </c:pt>
              </c:numCache>
            </c:numRef>
          </c:val>
          <c:extLst>
            <c:ext xmlns:c16="http://schemas.microsoft.com/office/drawing/2014/chart" uri="{C3380CC4-5D6E-409C-BE32-E72D297353CC}">
              <c16:uniqueId val="{00000004-4892-4686-A732-49CD064AB587}"/>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性别</c:v>
                </c:pt>
              </c:strCache>
            </c:strRef>
          </c:tx>
          <c:dPt>
            <c:idx val="0"/>
            <c:bubble3D val="0"/>
            <c:spPr>
              <a:gradFill rotWithShape="1">
                <a:gsLst>
                  <a:gs pos="0">
                    <a:schemeClr val="accent5">
                      <a:tint val="77000"/>
                      <a:satMod val="103000"/>
                      <a:lumMod val="102000"/>
                      <a:tint val="94000"/>
                    </a:schemeClr>
                  </a:gs>
                  <a:gs pos="50000">
                    <a:schemeClr val="accent5">
                      <a:tint val="77000"/>
                      <a:satMod val="110000"/>
                      <a:lumMod val="100000"/>
                      <a:shade val="100000"/>
                    </a:schemeClr>
                  </a:gs>
                  <a:gs pos="100000">
                    <a:schemeClr val="accent5">
                      <a:tint val="77000"/>
                      <a:lumMod val="99000"/>
                      <a:satMod val="120000"/>
                      <a:shade val="78000"/>
                    </a:schemeClr>
                  </a:gs>
                </a:gsLst>
                <a:lin ang="5400000" scaled="0"/>
              </a:gradFill>
              <a:ln>
                <a:noFill/>
              </a:ln>
              <a:effectLst/>
            </c:spPr>
            <c:extLst>
              <c:ext xmlns:c16="http://schemas.microsoft.com/office/drawing/2014/chart" uri="{C3380CC4-5D6E-409C-BE32-E72D297353CC}">
                <c16:uniqueId val="{00000001-4892-4686-A732-49CD064AB587}"/>
              </c:ext>
            </c:extLst>
          </c:dPt>
          <c:dPt>
            <c:idx val="1"/>
            <c:bubble3D val="0"/>
            <c:spPr>
              <a:gradFill rotWithShape="1">
                <a:gsLst>
                  <a:gs pos="0">
                    <a:schemeClr val="accent5">
                      <a:shade val="76000"/>
                      <a:satMod val="103000"/>
                      <a:lumMod val="102000"/>
                      <a:tint val="94000"/>
                    </a:schemeClr>
                  </a:gs>
                  <a:gs pos="50000">
                    <a:schemeClr val="accent5">
                      <a:shade val="76000"/>
                      <a:satMod val="110000"/>
                      <a:lumMod val="100000"/>
                      <a:shade val="100000"/>
                    </a:schemeClr>
                  </a:gs>
                  <a:gs pos="100000">
                    <a:schemeClr val="accent5">
                      <a:shade val="76000"/>
                      <a:lumMod val="99000"/>
                      <a:satMod val="120000"/>
                      <a:shade val="78000"/>
                    </a:schemeClr>
                  </a:gs>
                </a:gsLst>
                <a:lin ang="5400000" scaled="0"/>
              </a:gradFill>
              <a:ln>
                <a:noFill/>
              </a:ln>
              <a:effectLst/>
            </c:spPr>
            <c:extLst>
              <c:ext xmlns:c16="http://schemas.microsoft.com/office/drawing/2014/chart" uri="{C3380CC4-5D6E-409C-BE32-E72D297353CC}">
                <c16:uniqueId val="{00000003-4892-4686-A732-49CD064AB58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General</c:formatCode>
                <c:ptCount val="2"/>
                <c:pt idx="0">
                  <c:v>208</c:v>
                </c:pt>
                <c:pt idx="1">
                  <c:v>170</c:v>
                </c:pt>
              </c:numCache>
            </c:numRef>
          </c:val>
          <c:extLst>
            <c:ext xmlns:c16="http://schemas.microsoft.com/office/drawing/2014/chart" uri="{C3380CC4-5D6E-409C-BE32-E72D297353CC}">
              <c16:uniqueId val="{00000004-4892-4686-A732-49CD064AB587}"/>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Travel accompaniment</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28700945514340825"/>
          <c:y val="0.17497548831240817"/>
          <c:w val="0.42598108971318344"/>
          <c:h val="0.50195464697347614"/>
        </c:manualLayout>
      </c:layout>
      <c:pieChart>
        <c:varyColors val="1"/>
        <c:ser>
          <c:idx val="0"/>
          <c:order val="0"/>
          <c:tx>
            <c:strRef>
              <c:f>Sheet1!$B$1</c:f>
              <c:strCache>
                <c:ptCount val="1"/>
                <c:pt idx="0">
                  <c:v>年龄</c:v>
                </c:pt>
              </c:strCache>
            </c:strRef>
          </c:tx>
          <c:dPt>
            <c:idx val="0"/>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1-DCAD-44C8-83F4-3A48ACABC9D6}"/>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DCAD-44C8-83F4-3A48ACABC9D6}"/>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CAD-44C8-83F4-3A48ACABC9D6}"/>
              </c:ext>
            </c:extLst>
          </c:dPt>
          <c:dPt>
            <c:idx val="3"/>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DCAD-44C8-83F4-3A48ACABC9D6}"/>
              </c:ext>
            </c:extLst>
          </c:dPt>
          <c:dPt>
            <c:idx val="4"/>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9-DCAD-44C8-83F4-3A48ACABC9D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No need</c:v>
                </c:pt>
                <c:pt idx="1">
                  <c:v>Crutches/sticks</c:v>
                </c:pt>
                <c:pt idx="2">
                  <c:v>Wheelchair</c:v>
                </c:pt>
                <c:pt idx="3">
                  <c:v>Moped</c:v>
                </c:pt>
                <c:pt idx="4">
                  <c:v>Personnel escort</c:v>
                </c:pt>
              </c:strCache>
            </c:strRef>
          </c:cat>
          <c:val>
            <c:numRef>
              <c:f>Sheet1!$B$2:$B$6</c:f>
              <c:numCache>
                <c:formatCode>General</c:formatCode>
                <c:ptCount val="5"/>
                <c:pt idx="0">
                  <c:v>79</c:v>
                </c:pt>
                <c:pt idx="1">
                  <c:v>107</c:v>
                </c:pt>
                <c:pt idx="2">
                  <c:v>90</c:v>
                </c:pt>
                <c:pt idx="3">
                  <c:v>60</c:v>
                </c:pt>
                <c:pt idx="4">
                  <c:v>42</c:v>
                </c:pt>
              </c:numCache>
            </c:numRef>
          </c:val>
          <c:extLst>
            <c:ext xmlns:c16="http://schemas.microsoft.com/office/drawing/2014/chart" uri="{C3380CC4-5D6E-409C-BE32-E72D297353CC}">
              <c16:uniqueId val="{0000000A-DCAD-44C8-83F4-3A48ACABC9D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7787765234165007"/>
          <c:y val="0.70940340531967661"/>
          <c:w val="0.71452581981469188"/>
          <c:h val="0.290596594680323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ltLang="zh-CN" b="1" dirty="0"/>
              <a:t>Daily</a:t>
            </a:r>
            <a:r>
              <a:rPr lang="en-US" altLang="zh-CN" b="1" baseline="0" dirty="0"/>
              <a:t> travel frequency</a:t>
            </a:r>
            <a:endParaRPr lang="zh-CN" alt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性别</c:v>
                </c:pt>
              </c:strCache>
            </c:strRef>
          </c:tx>
          <c:dPt>
            <c:idx val="0"/>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1-DE25-4677-9024-A658A6F8EA64}"/>
              </c:ext>
            </c:extLst>
          </c:dPt>
          <c:dPt>
            <c:idx val="1"/>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3-DE25-4677-9024-A658A6F8EA64}"/>
              </c:ext>
            </c:extLst>
          </c:dPt>
          <c:dPt>
            <c:idx val="2"/>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5-DE25-4677-9024-A658A6F8EA64}"/>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7-DE25-4677-9024-A658A6F8EA6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pt idx="0">
                  <c:v>1</c:v>
                </c:pt>
                <c:pt idx="1">
                  <c:v>2</c:v>
                </c:pt>
                <c:pt idx="2">
                  <c:v>3</c:v>
                </c:pt>
                <c:pt idx="3">
                  <c:v>4</c:v>
                </c:pt>
              </c:numCache>
            </c:numRef>
          </c:cat>
          <c:val>
            <c:numRef>
              <c:f>Sheet1!$B$2:$B$5</c:f>
              <c:numCache>
                <c:formatCode>General</c:formatCode>
                <c:ptCount val="4"/>
                <c:pt idx="0">
                  <c:v>80</c:v>
                </c:pt>
                <c:pt idx="1">
                  <c:v>133</c:v>
                </c:pt>
                <c:pt idx="2">
                  <c:v>96</c:v>
                </c:pt>
                <c:pt idx="3">
                  <c:v>69</c:v>
                </c:pt>
              </c:numCache>
            </c:numRef>
          </c:val>
          <c:extLst>
            <c:ext xmlns:c16="http://schemas.microsoft.com/office/drawing/2014/chart" uri="{C3380CC4-5D6E-409C-BE32-E72D297353CC}">
              <c16:uniqueId val="{00000008-DE25-4677-9024-A658A6F8EA6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Daily</a:t>
            </a:r>
            <a:r>
              <a:rPr lang="en-US" altLang="zh-CN" baseline="0" dirty="0"/>
              <a:t> travel frequency</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性别</c:v>
                </c:pt>
              </c:strCache>
            </c:strRef>
          </c:tx>
          <c:dPt>
            <c:idx val="0"/>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1-DE25-4677-9024-A658A6F8EA64}"/>
              </c:ext>
            </c:extLst>
          </c:dPt>
          <c:dPt>
            <c:idx val="1"/>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3-DE25-4677-9024-A658A6F8EA64}"/>
              </c:ext>
            </c:extLst>
          </c:dPt>
          <c:dPt>
            <c:idx val="2"/>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5-DE25-4677-9024-A658A6F8EA64}"/>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7-DE25-4677-9024-A658A6F8EA6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pt idx="0">
                  <c:v>1</c:v>
                </c:pt>
                <c:pt idx="1">
                  <c:v>2</c:v>
                </c:pt>
                <c:pt idx="2">
                  <c:v>3</c:v>
                </c:pt>
                <c:pt idx="3">
                  <c:v>4</c:v>
                </c:pt>
              </c:numCache>
            </c:numRef>
          </c:cat>
          <c:val>
            <c:numRef>
              <c:f>Sheet1!$B$2:$B$5</c:f>
              <c:numCache>
                <c:formatCode>General</c:formatCode>
                <c:ptCount val="4"/>
                <c:pt idx="0">
                  <c:v>80</c:v>
                </c:pt>
                <c:pt idx="1">
                  <c:v>133</c:v>
                </c:pt>
                <c:pt idx="2">
                  <c:v>96</c:v>
                </c:pt>
                <c:pt idx="3">
                  <c:v>69</c:v>
                </c:pt>
              </c:numCache>
            </c:numRef>
          </c:val>
          <c:extLst>
            <c:ext xmlns:c16="http://schemas.microsoft.com/office/drawing/2014/chart" uri="{C3380CC4-5D6E-409C-BE32-E72D297353CC}">
              <c16:uniqueId val="{00000008-DE25-4677-9024-A658A6F8EA6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ltLang="zh-CN" b="1"/>
              <a:t>Travel accompaniment</a:t>
            </a:r>
            <a:endParaRPr lang="zh-CN" alt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28700945514340825"/>
          <c:y val="0.17497548831240817"/>
          <c:w val="0.42598108971318344"/>
          <c:h val="0.50195464697347614"/>
        </c:manualLayout>
      </c:layout>
      <c:pieChart>
        <c:varyColors val="1"/>
        <c:ser>
          <c:idx val="0"/>
          <c:order val="0"/>
          <c:tx>
            <c:strRef>
              <c:f>Sheet1!$B$1</c:f>
              <c:strCache>
                <c:ptCount val="1"/>
                <c:pt idx="0">
                  <c:v>年龄</c:v>
                </c:pt>
              </c:strCache>
            </c:strRef>
          </c:tx>
          <c:dPt>
            <c:idx val="0"/>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1-DCAD-44C8-83F4-3A48ACABC9D6}"/>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DCAD-44C8-83F4-3A48ACABC9D6}"/>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CAD-44C8-83F4-3A48ACABC9D6}"/>
              </c:ext>
            </c:extLst>
          </c:dPt>
          <c:dPt>
            <c:idx val="3"/>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DCAD-44C8-83F4-3A48ACABC9D6}"/>
              </c:ext>
            </c:extLst>
          </c:dPt>
          <c:dPt>
            <c:idx val="4"/>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9-DCAD-44C8-83F4-3A48ACABC9D6}"/>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No need</c:v>
                </c:pt>
                <c:pt idx="1">
                  <c:v>Crutches/sticks</c:v>
                </c:pt>
                <c:pt idx="2">
                  <c:v>Wheelchair</c:v>
                </c:pt>
                <c:pt idx="3">
                  <c:v>Moped</c:v>
                </c:pt>
                <c:pt idx="4">
                  <c:v>Personnel escort</c:v>
                </c:pt>
              </c:strCache>
            </c:strRef>
          </c:cat>
          <c:val>
            <c:numRef>
              <c:f>Sheet1!$B$2:$B$6</c:f>
              <c:numCache>
                <c:formatCode>General</c:formatCode>
                <c:ptCount val="5"/>
                <c:pt idx="0">
                  <c:v>79</c:v>
                </c:pt>
                <c:pt idx="1">
                  <c:v>107</c:v>
                </c:pt>
                <c:pt idx="2">
                  <c:v>90</c:v>
                </c:pt>
                <c:pt idx="3">
                  <c:v>60</c:v>
                </c:pt>
                <c:pt idx="4">
                  <c:v>42</c:v>
                </c:pt>
              </c:numCache>
            </c:numRef>
          </c:val>
          <c:extLst>
            <c:ext xmlns:c16="http://schemas.microsoft.com/office/drawing/2014/chart" uri="{C3380CC4-5D6E-409C-BE32-E72D297353CC}">
              <c16:uniqueId val="{0000000A-DCAD-44C8-83F4-3A48ACABC9D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7787765234165007"/>
          <c:y val="0.70940340531967661"/>
          <c:w val="0.71452581981469188"/>
          <c:h val="0.2905965946803233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ysClr val="windowText" lastClr="000000">
                    <a:lumMod val="65000"/>
                    <a:lumOff val="35000"/>
                  </a:sysClr>
                </a:solidFill>
                <a:latin typeface="+mn-lt"/>
                <a:ea typeface="+mn-ea"/>
                <a:cs typeface="+mn-cs"/>
              </a:defRPr>
            </a:pPr>
            <a:r>
              <a:rPr lang="en-US" altLang="zh-CN" sz="1600" b="0" i="0" u="none" strike="noStrike" kern="1200" spc="0" baseline="0">
                <a:solidFill>
                  <a:sysClr val="windowText" lastClr="000000">
                    <a:lumMod val="65000"/>
                    <a:lumOff val="35000"/>
                  </a:sysClr>
                </a:solidFill>
                <a:effectLst/>
              </a:rPr>
              <a:t>Daily travel frequency</a:t>
            </a:r>
            <a:r>
              <a:rPr lang="en-US" altLang="zh-CN" sz="1600"/>
              <a:t>*</a:t>
            </a:r>
            <a:r>
              <a:rPr lang="en-US" altLang="zh-CN" sz="1600" b="0" i="0" u="none" strike="noStrike" kern="1200" spc="0" baseline="0">
                <a:solidFill>
                  <a:sysClr val="windowText" lastClr="000000">
                    <a:lumMod val="65000"/>
                    <a:lumOff val="35000"/>
                  </a:sysClr>
                </a:solidFill>
              </a:rPr>
              <a:t>Travel accompaniment</a:t>
            </a:r>
            <a:endParaRPr lang="zh-CN" altLang="en-US" sz="1600" b="0" i="0" u="none" strike="noStrike" kern="1200" spc="0" baseline="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ysClr val="windowText" lastClr="000000">
                  <a:lumMod val="65000"/>
                  <a:lumOff val="35000"/>
                </a:sys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平均出行次数</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Travel alone</c:v>
                </c:pt>
                <c:pt idx="1">
                  <c:v>Crutches/sticks</c:v>
                </c:pt>
                <c:pt idx="2">
                  <c:v>Wheelchair</c:v>
                </c:pt>
                <c:pt idx="3">
                  <c:v>Moped</c:v>
                </c:pt>
                <c:pt idx="4">
                  <c:v>Personnel escort</c:v>
                </c:pt>
              </c:strCache>
            </c:strRef>
          </c:cat>
          <c:val>
            <c:numRef>
              <c:f>Sheet1!$B$2:$B$6</c:f>
              <c:numCache>
                <c:formatCode>General</c:formatCode>
                <c:ptCount val="5"/>
                <c:pt idx="0">
                  <c:v>2.3410000000000002</c:v>
                </c:pt>
                <c:pt idx="1">
                  <c:v>2.2330000000000001</c:v>
                </c:pt>
                <c:pt idx="2">
                  <c:v>2.5779999999999998</c:v>
                </c:pt>
                <c:pt idx="3">
                  <c:v>2.5499999999999998</c:v>
                </c:pt>
                <c:pt idx="4">
                  <c:v>2.4049999999999998</c:v>
                </c:pt>
              </c:numCache>
            </c:numRef>
          </c:val>
          <c:smooth val="0"/>
          <c:extLst>
            <c:ext xmlns:c16="http://schemas.microsoft.com/office/drawing/2014/chart" uri="{C3380CC4-5D6E-409C-BE32-E72D297353CC}">
              <c16:uniqueId val="{00000000-106D-45D7-BC9A-4EE0AAFA0398}"/>
            </c:ext>
          </c:extLst>
        </c:ser>
        <c:dLbls>
          <c:dLblPos val="t"/>
          <c:showLegendKey val="0"/>
          <c:showVal val="1"/>
          <c:showCatName val="0"/>
          <c:showSerName val="0"/>
          <c:showPercent val="0"/>
          <c:showBubbleSize val="0"/>
        </c:dLbls>
        <c:smooth val="0"/>
        <c:axId val="287316912"/>
        <c:axId val="287308632"/>
      </c:lineChart>
      <c:catAx>
        <c:axId val="28731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287308632"/>
        <c:crosses val="autoZero"/>
        <c:auto val="1"/>
        <c:lblAlgn val="ctr"/>
        <c:lblOffset val="100"/>
        <c:noMultiLvlLbl val="0"/>
      </c:catAx>
      <c:valAx>
        <c:axId val="287308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87316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altLang="zh-CN" sz="1800" dirty="0"/>
              <a:t>Traffic mode</a:t>
            </a:r>
            <a:endParaRPr lang="zh-CN" altLang="en-US" sz="1800" dirty="0"/>
          </a:p>
        </c:rich>
      </c:tx>
      <c:layout>
        <c:manualLayout>
          <c:xMode val="edge"/>
          <c:yMode val="edge"/>
          <c:x val="0.34833150266035945"/>
          <c:y val="7.013618877004872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性别</c:v>
                </c:pt>
              </c:strCache>
            </c:strRef>
          </c:tx>
          <c:dPt>
            <c:idx val="0"/>
            <c:bubble3D val="0"/>
            <c:spPr>
              <a:solidFill>
                <a:schemeClr val="accent5">
                  <a:tint val="50000"/>
                </a:schemeClr>
              </a:solidFill>
              <a:ln w="19050">
                <a:solidFill>
                  <a:schemeClr val="lt1"/>
                </a:solidFill>
              </a:ln>
              <a:effectLst/>
            </c:spPr>
            <c:extLst>
              <c:ext xmlns:c16="http://schemas.microsoft.com/office/drawing/2014/chart" uri="{C3380CC4-5D6E-409C-BE32-E72D297353CC}">
                <c16:uniqueId val="{00000001-720D-48AC-A101-FE0CE3E5491F}"/>
              </c:ext>
            </c:extLst>
          </c:dPt>
          <c:dPt>
            <c:idx val="1"/>
            <c:bubble3D val="0"/>
            <c:spPr>
              <a:solidFill>
                <a:schemeClr val="accent5">
                  <a:tint val="70000"/>
                </a:schemeClr>
              </a:solidFill>
              <a:ln w="19050">
                <a:solidFill>
                  <a:schemeClr val="lt1"/>
                </a:solidFill>
              </a:ln>
              <a:effectLst/>
            </c:spPr>
            <c:extLst>
              <c:ext xmlns:c16="http://schemas.microsoft.com/office/drawing/2014/chart" uri="{C3380CC4-5D6E-409C-BE32-E72D297353CC}">
                <c16:uniqueId val="{00000003-720D-48AC-A101-FE0CE3E5491F}"/>
              </c:ext>
            </c:extLst>
          </c:dPt>
          <c:dPt>
            <c:idx val="2"/>
            <c:bubble3D val="0"/>
            <c:spPr>
              <a:solidFill>
                <a:schemeClr val="accent5">
                  <a:shade val="65000"/>
                </a:schemeClr>
              </a:solidFill>
              <a:ln w="19050">
                <a:solidFill>
                  <a:schemeClr val="lt1"/>
                </a:solidFill>
              </a:ln>
              <a:effectLst/>
            </c:spPr>
            <c:extLst>
              <c:ext xmlns:c16="http://schemas.microsoft.com/office/drawing/2014/chart" uri="{C3380CC4-5D6E-409C-BE32-E72D297353CC}">
                <c16:uniqueId val="{00000005-720D-48AC-A101-FE0CE3E5491F}"/>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720D-48AC-A101-FE0CE3E5491F}"/>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zh-CN"/>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非机动车/代步车</c:v>
                </c:pt>
                <c:pt idx="1">
                  <c:v>公交/地铁</c:v>
                </c:pt>
                <c:pt idx="2">
                  <c:v>私家车</c:v>
                </c:pt>
                <c:pt idx="3">
                  <c:v>出租车</c:v>
                </c:pt>
              </c:strCache>
            </c:strRef>
          </c:cat>
          <c:val>
            <c:numRef>
              <c:f>Sheet1!$B$2:$B$5</c:f>
              <c:numCache>
                <c:formatCode>General</c:formatCode>
                <c:ptCount val="4"/>
                <c:pt idx="0">
                  <c:v>92</c:v>
                </c:pt>
                <c:pt idx="1">
                  <c:v>188</c:v>
                </c:pt>
                <c:pt idx="2">
                  <c:v>49</c:v>
                </c:pt>
                <c:pt idx="3">
                  <c:v>49</c:v>
                </c:pt>
              </c:numCache>
            </c:numRef>
          </c:val>
          <c:extLst>
            <c:ext xmlns:c16="http://schemas.microsoft.com/office/drawing/2014/chart" uri="{C3380CC4-5D6E-409C-BE32-E72D297353CC}">
              <c16:uniqueId val="{00000008-720D-48AC-A101-FE0CE3E5491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A1FEDF6-345E-4A61-A2E2-C4BE1D33D122}" type="datetimeFigureOut">
              <a:rPr lang="zh-CN" altLang="en-US" smtClean="0"/>
              <a:t>2024/11/3</a:t>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1B93AA3-804F-495B-8C46-DB1F2D3E3060}" type="slidenum">
              <a:rPr lang="zh-CN" altLang="en-US" smtClean="0"/>
              <a:t>‹#›</a:t>
            </a:fld>
            <a:endParaRPr lang="zh-CN" altLang="en-US"/>
          </a:p>
        </p:txBody>
      </p:sp>
    </p:spTree>
    <p:extLst>
      <p:ext uri="{BB962C8B-B14F-4D97-AF65-F5344CB8AC3E}">
        <p14:creationId xmlns:p14="http://schemas.microsoft.com/office/powerpoint/2010/main" val="54493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1B93AA3-804F-495B-8C46-DB1F2D3E3060}" type="slidenum">
              <a:rPr lang="zh-CN" altLang="en-US" smtClean="0"/>
              <a:t>1</a:t>
            </a:fld>
            <a:endParaRPr lang="zh-CN" altLang="en-US"/>
          </a:p>
        </p:txBody>
      </p:sp>
    </p:spTree>
    <p:extLst>
      <p:ext uri="{BB962C8B-B14F-4D97-AF65-F5344CB8AC3E}">
        <p14:creationId xmlns:p14="http://schemas.microsoft.com/office/powerpoint/2010/main" val="2972182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0B7AE-D46E-9CD0-9970-EB51A0F7DB3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35D649C-D390-5AA2-45A0-13D7633B6A9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E0523B7-82D7-9343-E4D2-EE01AFC696CF}"/>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54937098-925A-6095-5877-64F0FC202579}"/>
              </a:ext>
            </a:extLst>
          </p:cNvPr>
          <p:cNvSpPr>
            <a:spLocks noGrp="1"/>
          </p:cNvSpPr>
          <p:nvPr>
            <p:ph type="sldNum" sz="quarter" idx="5"/>
          </p:nvPr>
        </p:nvSpPr>
        <p:spPr/>
        <p:txBody>
          <a:bodyPr/>
          <a:lstStyle/>
          <a:p>
            <a:fld id="{51B93AA3-804F-495B-8C46-DB1F2D3E3060}" type="slidenum">
              <a:rPr lang="zh-CN" altLang="en-US" smtClean="0"/>
              <a:t>10</a:t>
            </a:fld>
            <a:endParaRPr lang="zh-CN" altLang="en-US"/>
          </a:p>
        </p:txBody>
      </p:sp>
    </p:spTree>
    <p:extLst>
      <p:ext uri="{BB962C8B-B14F-4D97-AF65-F5344CB8AC3E}">
        <p14:creationId xmlns:p14="http://schemas.microsoft.com/office/powerpoint/2010/main" val="1382305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B917A-B1DD-3356-80BD-B61E4EE44E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4EF466D-7F99-B946-6162-35D792A64D9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9E3B3D0-DE6D-8EB1-4E50-3B9295ECC920}"/>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1BFBC1CA-BBEB-D91E-C7A7-B76512A8B775}"/>
              </a:ext>
            </a:extLst>
          </p:cNvPr>
          <p:cNvSpPr>
            <a:spLocks noGrp="1"/>
          </p:cNvSpPr>
          <p:nvPr>
            <p:ph type="sldNum" sz="quarter" idx="5"/>
          </p:nvPr>
        </p:nvSpPr>
        <p:spPr/>
        <p:txBody>
          <a:bodyPr/>
          <a:lstStyle/>
          <a:p>
            <a:fld id="{51B93AA3-804F-495B-8C46-DB1F2D3E3060}" type="slidenum">
              <a:rPr lang="zh-CN" altLang="en-US" smtClean="0"/>
              <a:t>11</a:t>
            </a:fld>
            <a:endParaRPr lang="zh-CN" altLang="en-US"/>
          </a:p>
        </p:txBody>
      </p:sp>
    </p:spTree>
    <p:extLst>
      <p:ext uri="{BB962C8B-B14F-4D97-AF65-F5344CB8AC3E}">
        <p14:creationId xmlns:p14="http://schemas.microsoft.com/office/powerpoint/2010/main" val="3955384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30148-94BB-DF04-61F1-9EB365B8FF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1DA4603-5705-C65A-27A3-63045EE758F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2B441F8-7101-0146-DA00-C560499E8622}"/>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B213B028-FE0A-22CB-653A-D54C44322F14}"/>
              </a:ext>
            </a:extLst>
          </p:cNvPr>
          <p:cNvSpPr>
            <a:spLocks noGrp="1"/>
          </p:cNvSpPr>
          <p:nvPr>
            <p:ph type="sldNum" sz="quarter" idx="5"/>
          </p:nvPr>
        </p:nvSpPr>
        <p:spPr/>
        <p:txBody>
          <a:bodyPr/>
          <a:lstStyle/>
          <a:p>
            <a:fld id="{51B93AA3-804F-495B-8C46-DB1F2D3E3060}" type="slidenum">
              <a:rPr lang="zh-CN" altLang="en-US" smtClean="0"/>
              <a:t>12</a:t>
            </a:fld>
            <a:endParaRPr lang="zh-CN" altLang="en-US"/>
          </a:p>
        </p:txBody>
      </p:sp>
    </p:spTree>
    <p:extLst>
      <p:ext uri="{BB962C8B-B14F-4D97-AF65-F5344CB8AC3E}">
        <p14:creationId xmlns:p14="http://schemas.microsoft.com/office/powerpoint/2010/main" val="533613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38729-7863-D644-EC9E-C87E7E6C2CD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8BA2B07-BCA6-6513-660F-F4CE0009C2E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D669577-C3B8-0702-A4B4-313D60685377}"/>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25F3419-7460-EBE4-1CFE-AA26D0446824}"/>
              </a:ext>
            </a:extLst>
          </p:cNvPr>
          <p:cNvSpPr>
            <a:spLocks noGrp="1"/>
          </p:cNvSpPr>
          <p:nvPr>
            <p:ph type="sldNum" sz="quarter" idx="5"/>
          </p:nvPr>
        </p:nvSpPr>
        <p:spPr/>
        <p:txBody>
          <a:bodyPr/>
          <a:lstStyle/>
          <a:p>
            <a:fld id="{51B93AA3-804F-495B-8C46-DB1F2D3E3060}" type="slidenum">
              <a:rPr lang="zh-CN" altLang="en-US" smtClean="0"/>
              <a:t>13</a:t>
            </a:fld>
            <a:endParaRPr lang="zh-CN" altLang="en-US"/>
          </a:p>
        </p:txBody>
      </p:sp>
    </p:spTree>
    <p:extLst>
      <p:ext uri="{BB962C8B-B14F-4D97-AF65-F5344CB8AC3E}">
        <p14:creationId xmlns:p14="http://schemas.microsoft.com/office/powerpoint/2010/main" val="3094148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0F6A6-21E4-FF9F-2FDB-17B4DF356C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AC8800-ED34-0AD4-E5B9-C971AEAA47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6C28935-ACC3-2F4C-2A78-7ACD082767F9}"/>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5804FA9B-AFA4-E9B0-A635-4F197A744AC6}"/>
              </a:ext>
            </a:extLst>
          </p:cNvPr>
          <p:cNvSpPr>
            <a:spLocks noGrp="1"/>
          </p:cNvSpPr>
          <p:nvPr>
            <p:ph type="sldNum" sz="quarter" idx="5"/>
          </p:nvPr>
        </p:nvSpPr>
        <p:spPr/>
        <p:txBody>
          <a:bodyPr/>
          <a:lstStyle/>
          <a:p>
            <a:fld id="{51B93AA3-804F-495B-8C46-DB1F2D3E3060}" type="slidenum">
              <a:rPr lang="zh-CN" altLang="en-US" smtClean="0"/>
              <a:t>14</a:t>
            </a:fld>
            <a:endParaRPr lang="zh-CN" altLang="en-US"/>
          </a:p>
        </p:txBody>
      </p:sp>
    </p:spTree>
    <p:extLst>
      <p:ext uri="{BB962C8B-B14F-4D97-AF65-F5344CB8AC3E}">
        <p14:creationId xmlns:p14="http://schemas.microsoft.com/office/powerpoint/2010/main" val="338725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18863-8C4A-0852-F4D6-D7981870364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E9B1ACA-5EB1-0A00-0E43-179CFC0CEF1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2C29E4B-2970-F576-4DFA-9339061DBD15}"/>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BEDBA7FA-A990-A13D-2B58-72A8AEB2576C}"/>
              </a:ext>
            </a:extLst>
          </p:cNvPr>
          <p:cNvSpPr>
            <a:spLocks noGrp="1"/>
          </p:cNvSpPr>
          <p:nvPr>
            <p:ph type="sldNum" sz="quarter" idx="5"/>
          </p:nvPr>
        </p:nvSpPr>
        <p:spPr/>
        <p:txBody>
          <a:bodyPr/>
          <a:lstStyle/>
          <a:p>
            <a:fld id="{51B93AA3-804F-495B-8C46-DB1F2D3E3060}" type="slidenum">
              <a:rPr lang="zh-CN" altLang="en-US" smtClean="0"/>
              <a:t>15</a:t>
            </a:fld>
            <a:endParaRPr lang="zh-CN" altLang="en-US"/>
          </a:p>
        </p:txBody>
      </p:sp>
    </p:spTree>
    <p:extLst>
      <p:ext uri="{BB962C8B-B14F-4D97-AF65-F5344CB8AC3E}">
        <p14:creationId xmlns:p14="http://schemas.microsoft.com/office/powerpoint/2010/main" val="3777829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20EEC-B3F0-BC74-F916-0D7B8DFC284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C1D55F-7CC9-F1CE-4C76-A43A0C26231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7C5A897-4A57-D907-2D36-FD33F2E1061D}"/>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53E135E6-0F5C-5F4A-8FB6-1970E198A43C}"/>
              </a:ext>
            </a:extLst>
          </p:cNvPr>
          <p:cNvSpPr>
            <a:spLocks noGrp="1"/>
          </p:cNvSpPr>
          <p:nvPr>
            <p:ph type="sldNum" sz="quarter" idx="5"/>
          </p:nvPr>
        </p:nvSpPr>
        <p:spPr/>
        <p:txBody>
          <a:bodyPr/>
          <a:lstStyle/>
          <a:p>
            <a:fld id="{51B93AA3-804F-495B-8C46-DB1F2D3E3060}" type="slidenum">
              <a:rPr lang="zh-CN" altLang="en-US" smtClean="0"/>
              <a:t>16</a:t>
            </a:fld>
            <a:endParaRPr lang="zh-CN" altLang="en-US"/>
          </a:p>
        </p:txBody>
      </p:sp>
    </p:spTree>
    <p:extLst>
      <p:ext uri="{BB962C8B-B14F-4D97-AF65-F5344CB8AC3E}">
        <p14:creationId xmlns:p14="http://schemas.microsoft.com/office/powerpoint/2010/main" val="2713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E0FB3-A177-82DC-7AF4-D5941905F10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DFEA86C-F9F9-60CE-4430-BADD46F92B2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5B8B3CC-C54B-246C-0609-1439C2383F22}"/>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2CC5AE89-E591-5CED-EC67-F626AD24AEF6}"/>
              </a:ext>
            </a:extLst>
          </p:cNvPr>
          <p:cNvSpPr>
            <a:spLocks noGrp="1"/>
          </p:cNvSpPr>
          <p:nvPr>
            <p:ph type="sldNum" sz="quarter" idx="5"/>
          </p:nvPr>
        </p:nvSpPr>
        <p:spPr/>
        <p:txBody>
          <a:bodyPr/>
          <a:lstStyle/>
          <a:p>
            <a:fld id="{51B93AA3-804F-495B-8C46-DB1F2D3E3060}" type="slidenum">
              <a:rPr lang="zh-CN" altLang="en-US" smtClean="0"/>
              <a:t>17</a:t>
            </a:fld>
            <a:endParaRPr lang="zh-CN" altLang="en-US"/>
          </a:p>
        </p:txBody>
      </p:sp>
    </p:spTree>
    <p:extLst>
      <p:ext uri="{BB962C8B-B14F-4D97-AF65-F5344CB8AC3E}">
        <p14:creationId xmlns:p14="http://schemas.microsoft.com/office/powerpoint/2010/main" val="734535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24C40-B38B-4E35-BD14-0BABC02919D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9C7E9E0-A172-9223-448D-88365A1238B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306FD5E-32FD-8A6D-B58E-FE011F515FC4}"/>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229607B7-ADCF-9F3E-420D-FF39DE4B7A19}"/>
              </a:ext>
            </a:extLst>
          </p:cNvPr>
          <p:cNvSpPr>
            <a:spLocks noGrp="1"/>
          </p:cNvSpPr>
          <p:nvPr>
            <p:ph type="sldNum" sz="quarter" idx="5"/>
          </p:nvPr>
        </p:nvSpPr>
        <p:spPr/>
        <p:txBody>
          <a:bodyPr/>
          <a:lstStyle/>
          <a:p>
            <a:fld id="{51B93AA3-804F-495B-8C46-DB1F2D3E3060}" type="slidenum">
              <a:rPr lang="zh-CN" altLang="en-US" smtClean="0"/>
              <a:t>18</a:t>
            </a:fld>
            <a:endParaRPr lang="zh-CN" altLang="en-US"/>
          </a:p>
        </p:txBody>
      </p:sp>
    </p:spTree>
    <p:extLst>
      <p:ext uri="{BB962C8B-B14F-4D97-AF65-F5344CB8AC3E}">
        <p14:creationId xmlns:p14="http://schemas.microsoft.com/office/powerpoint/2010/main" val="1484625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B95DA-20F8-DC15-DAFA-EA2DC301DD5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1396FC9-F958-C123-2F8C-5CCCD03E95A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61B6F91-3DD4-F37B-4D02-02694A18A9A6}"/>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9810CDE8-38AD-8E62-4BD9-2FBE49529FC2}"/>
              </a:ext>
            </a:extLst>
          </p:cNvPr>
          <p:cNvSpPr>
            <a:spLocks noGrp="1"/>
          </p:cNvSpPr>
          <p:nvPr>
            <p:ph type="sldNum" sz="quarter" idx="5"/>
          </p:nvPr>
        </p:nvSpPr>
        <p:spPr/>
        <p:txBody>
          <a:bodyPr/>
          <a:lstStyle/>
          <a:p>
            <a:fld id="{51B93AA3-804F-495B-8C46-DB1F2D3E3060}" type="slidenum">
              <a:rPr lang="zh-CN" altLang="en-US" smtClean="0"/>
              <a:t>19</a:t>
            </a:fld>
            <a:endParaRPr lang="zh-CN" altLang="en-US"/>
          </a:p>
        </p:txBody>
      </p:sp>
    </p:spTree>
    <p:extLst>
      <p:ext uri="{BB962C8B-B14F-4D97-AF65-F5344CB8AC3E}">
        <p14:creationId xmlns:p14="http://schemas.microsoft.com/office/powerpoint/2010/main" val="1859487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1B93AA3-804F-495B-8C46-DB1F2D3E3060}" type="slidenum">
              <a:rPr lang="zh-CN" altLang="en-US" smtClean="0"/>
              <a:t>2</a:t>
            </a:fld>
            <a:endParaRPr lang="zh-CN" altLang="en-US"/>
          </a:p>
        </p:txBody>
      </p:sp>
    </p:spTree>
    <p:extLst>
      <p:ext uri="{BB962C8B-B14F-4D97-AF65-F5344CB8AC3E}">
        <p14:creationId xmlns:p14="http://schemas.microsoft.com/office/powerpoint/2010/main" val="178582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E891-2F8E-CFFE-DE6D-6EAF71EF766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CB3E630-6164-A2F1-6416-18E19585A66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0721652-82EC-7ECC-42E2-BBF6A9CA7388}"/>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09EADF1E-28E0-8BED-A714-B11E8E741394}"/>
              </a:ext>
            </a:extLst>
          </p:cNvPr>
          <p:cNvSpPr>
            <a:spLocks noGrp="1"/>
          </p:cNvSpPr>
          <p:nvPr>
            <p:ph type="sldNum" sz="quarter" idx="5"/>
          </p:nvPr>
        </p:nvSpPr>
        <p:spPr/>
        <p:txBody>
          <a:bodyPr/>
          <a:lstStyle/>
          <a:p>
            <a:fld id="{51B93AA3-804F-495B-8C46-DB1F2D3E3060}" type="slidenum">
              <a:rPr lang="zh-CN" altLang="en-US" smtClean="0"/>
              <a:t>20</a:t>
            </a:fld>
            <a:endParaRPr lang="zh-CN" altLang="en-US"/>
          </a:p>
        </p:txBody>
      </p:sp>
    </p:spTree>
    <p:extLst>
      <p:ext uri="{BB962C8B-B14F-4D97-AF65-F5344CB8AC3E}">
        <p14:creationId xmlns:p14="http://schemas.microsoft.com/office/powerpoint/2010/main" val="1346235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8B5BC-E3F7-1562-382E-B3BA8231AC0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7D7D7C6-83C0-AE68-FD76-9CF3B710791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405EBCF-A97E-38E7-D75C-99CF3814EEC6}"/>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9E022325-DA94-9D87-7479-9119E042E7EA}"/>
              </a:ext>
            </a:extLst>
          </p:cNvPr>
          <p:cNvSpPr>
            <a:spLocks noGrp="1"/>
          </p:cNvSpPr>
          <p:nvPr>
            <p:ph type="sldNum" sz="quarter" idx="5"/>
          </p:nvPr>
        </p:nvSpPr>
        <p:spPr/>
        <p:txBody>
          <a:bodyPr/>
          <a:lstStyle/>
          <a:p>
            <a:fld id="{51B93AA3-804F-495B-8C46-DB1F2D3E3060}" type="slidenum">
              <a:rPr lang="zh-CN" altLang="en-US" smtClean="0"/>
              <a:t>21</a:t>
            </a:fld>
            <a:endParaRPr lang="zh-CN" altLang="en-US"/>
          </a:p>
        </p:txBody>
      </p:sp>
    </p:spTree>
    <p:extLst>
      <p:ext uri="{BB962C8B-B14F-4D97-AF65-F5344CB8AC3E}">
        <p14:creationId xmlns:p14="http://schemas.microsoft.com/office/powerpoint/2010/main" val="2815397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EFC71-C1BA-7ABF-9DA8-A66C782E07E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09346F5-7513-D118-AD8B-DFDBA1372B9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614C2DB-C5D7-5BC6-6794-FADD2E86A9A1}"/>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3B13AB1A-0CEB-6CCC-32DF-ADE86B467832}"/>
              </a:ext>
            </a:extLst>
          </p:cNvPr>
          <p:cNvSpPr>
            <a:spLocks noGrp="1"/>
          </p:cNvSpPr>
          <p:nvPr>
            <p:ph type="sldNum" sz="quarter" idx="5"/>
          </p:nvPr>
        </p:nvSpPr>
        <p:spPr/>
        <p:txBody>
          <a:bodyPr/>
          <a:lstStyle/>
          <a:p>
            <a:fld id="{51B93AA3-804F-495B-8C46-DB1F2D3E3060}" type="slidenum">
              <a:rPr lang="zh-CN" altLang="en-US" smtClean="0"/>
              <a:t>22</a:t>
            </a:fld>
            <a:endParaRPr lang="zh-CN" altLang="en-US"/>
          </a:p>
        </p:txBody>
      </p:sp>
    </p:spTree>
    <p:extLst>
      <p:ext uri="{BB962C8B-B14F-4D97-AF65-F5344CB8AC3E}">
        <p14:creationId xmlns:p14="http://schemas.microsoft.com/office/powerpoint/2010/main" val="546229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95667-CF7C-D217-8836-0076751E3D6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B896C76-F44F-4056-2009-2FAB757C8F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0599E80-57B2-9B8A-CBEE-5F7DA799B538}"/>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48A3AB19-974D-B71F-C29B-27340750CE5F}"/>
              </a:ext>
            </a:extLst>
          </p:cNvPr>
          <p:cNvSpPr>
            <a:spLocks noGrp="1"/>
          </p:cNvSpPr>
          <p:nvPr>
            <p:ph type="sldNum" sz="quarter" idx="5"/>
          </p:nvPr>
        </p:nvSpPr>
        <p:spPr/>
        <p:txBody>
          <a:bodyPr/>
          <a:lstStyle/>
          <a:p>
            <a:fld id="{51B93AA3-804F-495B-8C46-DB1F2D3E3060}" type="slidenum">
              <a:rPr lang="zh-CN" altLang="en-US" smtClean="0"/>
              <a:t>23</a:t>
            </a:fld>
            <a:endParaRPr lang="zh-CN" altLang="en-US"/>
          </a:p>
        </p:txBody>
      </p:sp>
    </p:spTree>
    <p:extLst>
      <p:ext uri="{BB962C8B-B14F-4D97-AF65-F5344CB8AC3E}">
        <p14:creationId xmlns:p14="http://schemas.microsoft.com/office/powerpoint/2010/main" val="340915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40C9-0C0D-A8FB-5721-6B088F8DD3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AC4AF30-D526-C852-4FE7-B719E2E4E68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BF0838F-15B2-6EB2-F893-A88A89D98F7C}"/>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60D1F641-8D21-E657-E8EB-FDCE433C91C6}"/>
              </a:ext>
            </a:extLst>
          </p:cNvPr>
          <p:cNvSpPr>
            <a:spLocks noGrp="1"/>
          </p:cNvSpPr>
          <p:nvPr>
            <p:ph type="sldNum" sz="quarter" idx="5"/>
          </p:nvPr>
        </p:nvSpPr>
        <p:spPr/>
        <p:txBody>
          <a:bodyPr/>
          <a:lstStyle/>
          <a:p>
            <a:fld id="{51B93AA3-804F-495B-8C46-DB1F2D3E3060}" type="slidenum">
              <a:rPr lang="zh-CN" altLang="en-US" smtClean="0"/>
              <a:t>24</a:t>
            </a:fld>
            <a:endParaRPr lang="zh-CN" altLang="en-US"/>
          </a:p>
        </p:txBody>
      </p:sp>
    </p:spTree>
    <p:extLst>
      <p:ext uri="{BB962C8B-B14F-4D97-AF65-F5344CB8AC3E}">
        <p14:creationId xmlns:p14="http://schemas.microsoft.com/office/powerpoint/2010/main" val="278928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51B93AA3-804F-495B-8C46-DB1F2D3E3060}" type="slidenum">
              <a:rPr lang="zh-CN" altLang="en-US" smtClean="0"/>
              <a:t>3</a:t>
            </a:fld>
            <a:endParaRPr lang="zh-CN" altLang="en-US"/>
          </a:p>
        </p:txBody>
      </p:sp>
    </p:spTree>
    <p:extLst>
      <p:ext uri="{BB962C8B-B14F-4D97-AF65-F5344CB8AC3E}">
        <p14:creationId xmlns:p14="http://schemas.microsoft.com/office/powerpoint/2010/main" val="242463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5F88-007F-783D-B014-C1B0867EB6E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FED8A79-83E3-0437-6608-160D38CE151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87E5927-DC5B-94CE-A9A5-22227D46094A}"/>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5A16C9E2-3EC3-6963-D96A-0B827E39D620}"/>
              </a:ext>
            </a:extLst>
          </p:cNvPr>
          <p:cNvSpPr>
            <a:spLocks noGrp="1"/>
          </p:cNvSpPr>
          <p:nvPr>
            <p:ph type="sldNum" sz="quarter" idx="5"/>
          </p:nvPr>
        </p:nvSpPr>
        <p:spPr/>
        <p:txBody>
          <a:bodyPr/>
          <a:lstStyle/>
          <a:p>
            <a:fld id="{51B93AA3-804F-495B-8C46-DB1F2D3E3060}" type="slidenum">
              <a:rPr lang="zh-CN" altLang="en-US" smtClean="0"/>
              <a:t>4</a:t>
            </a:fld>
            <a:endParaRPr lang="zh-CN" altLang="en-US"/>
          </a:p>
        </p:txBody>
      </p:sp>
    </p:spTree>
    <p:extLst>
      <p:ext uri="{BB962C8B-B14F-4D97-AF65-F5344CB8AC3E}">
        <p14:creationId xmlns:p14="http://schemas.microsoft.com/office/powerpoint/2010/main" val="2036930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E97E4-9A41-B7F4-5011-332E0F7AD7E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37C6236-B5BF-042D-5347-377F4B25F3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8E7CE5C-957C-C406-BD53-1C3C5F34A806}"/>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2994F6D-5F75-1AA2-13A8-DCB9B0ECDA0A}"/>
              </a:ext>
            </a:extLst>
          </p:cNvPr>
          <p:cNvSpPr>
            <a:spLocks noGrp="1"/>
          </p:cNvSpPr>
          <p:nvPr>
            <p:ph type="sldNum" sz="quarter" idx="5"/>
          </p:nvPr>
        </p:nvSpPr>
        <p:spPr/>
        <p:txBody>
          <a:bodyPr/>
          <a:lstStyle/>
          <a:p>
            <a:fld id="{51B93AA3-804F-495B-8C46-DB1F2D3E3060}" type="slidenum">
              <a:rPr lang="zh-CN" altLang="en-US" smtClean="0"/>
              <a:t>5</a:t>
            </a:fld>
            <a:endParaRPr lang="zh-CN" altLang="en-US"/>
          </a:p>
        </p:txBody>
      </p:sp>
    </p:spTree>
    <p:extLst>
      <p:ext uri="{BB962C8B-B14F-4D97-AF65-F5344CB8AC3E}">
        <p14:creationId xmlns:p14="http://schemas.microsoft.com/office/powerpoint/2010/main" val="5907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62196-E556-FAF7-A10A-14059A30C71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00CEE0-08AD-EB9F-0D0D-E045C1195F6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8F3423F-37CE-B509-479B-70919BC35880}"/>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B3269DE-DF8C-7A3E-48CF-CE8752941A6F}"/>
              </a:ext>
            </a:extLst>
          </p:cNvPr>
          <p:cNvSpPr>
            <a:spLocks noGrp="1"/>
          </p:cNvSpPr>
          <p:nvPr>
            <p:ph type="sldNum" sz="quarter" idx="5"/>
          </p:nvPr>
        </p:nvSpPr>
        <p:spPr/>
        <p:txBody>
          <a:bodyPr/>
          <a:lstStyle/>
          <a:p>
            <a:fld id="{51B93AA3-804F-495B-8C46-DB1F2D3E3060}" type="slidenum">
              <a:rPr lang="zh-CN" altLang="en-US" smtClean="0"/>
              <a:t>6</a:t>
            </a:fld>
            <a:endParaRPr lang="zh-CN" altLang="en-US"/>
          </a:p>
        </p:txBody>
      </p:sp>
    </p:spTree>
    <p:extLst>
      <p:ext uri="{BB962C8B-B14F-4D97-AF65-F5344CB8AC3E}">
        <p14:creationId xmlns:p14="http://schemas.microsoft.com/office/powerpoint/2010/main" val="1103734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6A45A-A15E-33BE-6263-F7BFE351929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47C97C8-5348-860A-86AF-3F3FA632F44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5CF74C9-D366-0DF3-45F6-89B2E5F70A15}"/>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EB9112E-A975-B32C-01D8-C9AC5E0F46B3}"/>
              </a:ext>
            </a:extLst>
          </p:cNvPr>
          <p:cNvSpPr>
            <a:spLocks noGrp="1"/>
          </p:cNvSpPr>
          <p:nvPr>
            <p:ph type="sldNum" sz="quarter" idx="5"/>
          </p:nvPr>
        </p:nvSpPr>
        <p:spPr/>
        <p:txBody>
          <a:bodyPr/>
          <a:lstStyle/>
          <a:p>
            <a:fld id="{51B93AA3-804F-495B-8C46-DB1F2D3E3060}" type="slidenum">
              <a:rPr lang="zh-CN" altLang="en-US" smtClean="0"/>
              <a:t>7</a:t>
            </a:fld>
            <a:endParaRPr lang="zh-CN" altLang="en-US"/>
          </a:p>
        </p:txBody>
      </p:sp>
    </p:spTree>
    <p:extLst>
      <p:ext uri="{BB962C8B-B14F-4D97-AF65-F5344CB8AC3E}">
        <p14:creationId xmlns:p14="http://schemas.microsoft.com/office/powerpoint/2010/main" val="145781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B24D-4A57-FD58-FCEA-1783E1500DA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353F03-CB3B-2FB7-0728-794147C211F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E47E15B-8B8E-5A93-ADF8-1F36AC425D4D}"/>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3F1940BB-56BF-515C-011E-08D1EED4E890}"/>
              </a:ext>
            </a:extLst>
          </p:cNvPr>
          <p:cNvSpPr>
            <a:spLocks noGrp="1"/>
          </p:cNvSpPr>
          <p:nvPr>
            <p:ph type="sldNum" sz="quarter" idx="5"/>
          </p:nvPr>
        </p:nvSpPr>
        <p:spPr/>
        <p:txBody>
          <a:bodyPr/>
          <a:lstStyle/>
          <a:p>
            <a:fld id="{51B93AA3-804F-495B-8C46-DB1F2D3E3060}" type="slidenum">
              <a:rPr lang="zh-CN" altLang="en-US" smtClean="0"/>
              <a:t>8</a:t>
            </a:fld>
            <a:endParaRPr lang="zh-CN" altLang="en-US"/>
          </a:p>
        </p:txBody>
      </p:sp>
    </p:spTree>
    <p:extLst>
      <p:ext uri="{BB962C8B-B14F-4D97-AF65-F5344CB8AC3E}">
        <p14:creationId xmlns:p14="http://schemas.microsoft.com/office/powerpoint/2010/main" val="15576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A0F1C-F2AE-C564-B8A2-AE3CD1477A5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C964CD4-88AD-DB28-E0AA-7898D579449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27DA625-97C7-D899-1319-93EEDD6514AB}"/>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17BA22DB-CB88-9DDB-CC18-3DD5C3BF30F7}"/>
              </a:ext>
            </a:extLst>
          </p:cNvPr>
          <p:cNvSpPr>
            <a:spLocks noGrp="1"/>
          </p:cNvSpPr>
          <p:nvPr>
            <p:ph type="sldNum" sz="quarter" idx="5"/>
          </p:nvPr>
        </p:nvSpPr>
        <p:spPr/>
        <p:txBody>
          <a:bodyPr/>
          <a:lstStyle/>
          <a:p>
            <a:fld id="{51B93AA3-804F-495B-8C46-DB1F2D3E3060}" type="slidenum">
              <a:rPr lang="zh-CN" altLang="en-US" smtClean="0"/>
              <a:t>9</a:t>
            </a:fld>
            <a:endParaRPr lang="zh-CN" altLang="en-US"/>
          </a:p>
        </p:txBody>
      </p:sp>
    </p:spTree>
    <p:extLst>
      <p:ext uri="{BB962C8B-B14F-4D97-AF65-F5344CB8AC3E}">
        <p14:creationId xmlns:p14="http://schemas.microsoft.com/office/powerpoint/2010/main" val="1925202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png"/><Relationship Id="rId5" Type="http://schemas.microsoft.com/office/2007/relationships/hdphoto" Target="../media/hdphoto4.wdp"/><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3.wdp"/><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B3201625-A55D-7B91-4CF9-CF5F42807217}"/>
              </a:ext>
            </a:extLst>
          </p:cNvPr>
          <p:cNvSpPr/>
          <p:nvPr userDrawn="1"/>
        </p:nvSpPr>
        <p:spPr>
          <a:xfrm>
            <a:off x="-1665" y="2336694"/>
            <a:ext cx="12209638" cy="2220876"/>
          </a:xfrm>
          <a:prstGeom prst="rect">
            <a:avLst/>
          </a:prstGeom>
          <a:solidFill>
            <a:schemeClr val="bg2">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hasCustomPrompt="1"/>
          </p:nvPr>
        </p:nvSpPr>
        <p:spPr>
          <a:xfrm>
            <a:off x="3570316" y="4835740"/>
            <a:ext cx="5051367" cy="1076498"/>
          </a:xfrm>
        </p:spPr>
        <p:txBody>
          <a:bodyPr>
            <a:normAutofit/>
          </a:bodyPr>
          <a:lstStyle>
            <a:lvl1pPr marL="0" indent="0" algn="ctr">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主讲人：</a:t>
            </a:r>
            <a:endParaRPr lang="en-US" altLang="zh-CN" dirty="0"/>
          </a:p>
          <a:p>
            <a:r>
              <a:rPr lang="zh-CN" altLang="en-US" dirty="0"/>
              <a:t>同济大学城市交通研究院</a:t>
            </a:r>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D2954C-C39F-4447-B79E-84761DF66E42}"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4167219" y="136525"/>
            <a:ext cx="2336717" cy="482569"/>
          </a:xfrm>
          <a:prstGeom prst="rect">
            <a:avLst/>
          </a:prstGeom>
        </p:spPr>
      </p:pic>
      <p:sp>
        <p:nvSpPr>
          <p:cNvPr id="8" name="平行四边形 7"/>
          <p:cNvSpPr/>
          <p:nvPr userDrawn="1"/>
        </p:nvSpPr>
        <p:spPr>
          <a:xfrm>
            <a:off x="-1665" y="2352979"/>
            <a:ext cx="8793307" cy="2204592"/>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96366" h="1984861">
                <a:moveTo>
                  <a:pt x="4157" y="1976812"/>
                </a:moveTo>
                <a:cubicBezTo>
                  <a:pt x="2771" y="1322877"/>
                  <a:pt x="1386" y="653935"/>
                  <a:pt x="0" y="0"/>
                </a:cubicBezTo>
                <a:lnTo>
                  <a:pt x="9296366" y="6432"/>
                </a:lnTo>
                <a:lnTo>
                  <a:pt x="7862421" y="1984861"/>
                </a:lnTo>
                <a:lnTo>
                  <a:pt x="4157" y="1976812"/>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数据 8"/>
          <p:cNvSpPr/>
          <p:nvPr userDrawn="1"/>
        </p:nvSpPr>
        <p:spPr>
          <a:xfrm>
            <a:off x="8209741" y="2374784"/>
            <a:ext cx="1554477" cy="192975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10000"/>
                </a:moveTo>
                <a:lnTo>
                  <a:pt x="7595" y="0"/>
                </a:lnTo>
                <a:lnTo>
                  <a:pt x="10000" y="0"/>
                </a:lnTo>
                <a:lnTo>
                  <a:pt x="2246" y="10000"/>
                </a:lnTo>
                <a:lnTo>
                  <a:pt x="0" y="10000"/>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数据 8"/>
          <p:cNvSpPr/>
          <p:nvPr userDrawn="1"/>
        </p:nvSpPr>
        <p:spPr>
          <a:xfrm>
            <a:off x="10035779" y="2336694"/>
            <a:ext cx="1547272" cy="3035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2810"/>
              <a:gd name="connsiteY0-172" fmla="*/ 11483 h 11484"/>
              <a:gd name="connsiteX1-173" fmla="*/ 8771 w 12810"/>
              <a:gd name="connsiteY1-174" fmla="*/ 0 h 11484"/>
              <a:gd name="connsiteX2-175" fmla="*/ 12810 w 12810"/>
              <a:gd name="connsiteY2-176" fmla="*/ 9101 h 11484"/>
              <a:gd name="connsiteX3-177" fmla="*/ 2299 w 12810"/>
              <a:gd name="connsiteY3-178" fmla="*/ 11484 h 11484"/>
              <a:gd name="connsiteX4-179" fmla="*/ 0 w 12810"/>
              <a:gd name="connsiteY4-180" fmla="*/ 11483 h 11484"/>
              <a:gd name="connsiteX0-181" fmla="*/ 0 w 12810"/>
              <a:gd name="connsiteY0-182" fmla="*/ 11483 h 11557"/>
              <a:gd name="connsiteX1-183" fmla="*/ 8771 w 12810"/>
              <a:gd name="connsiteY1-184" fmla="*/ 0 h 11557"/>
              <a:gd name="connsiteX2-185" fmla="*/ 12810 w 12810"/>
              <a:gd name="connsiteY2-186" fmla="*/ 9101 h 11557"/>
              <a:gd name="connsiteX3-187" fmla="*/ 10755 w 12810"/>
              <a:gd name="connsiteY3-188" fmla="*/ 11557 h 11557"/>
              <a:gd name="connsiteX4-189" fmla="*/ 0 w 12810"/>
              <a:gd name="connsiteY4-190" fmla="*/ 11483 h 11557"/>
              <a:gd name="connsiteX0-191" fmla="*/ 0 w 12810"/>
              <a:gd name="connsiteY0-192" fmla="*/ 2419 h 2493"/>
              <a:gd name="connsiteX1-193" fmla="*/ 2072 w 12810"/>
              <a:gd name="connsiteY1-194" fmla="*/ 0 h 2493"/>
              <a:gd name="connsiteX2-195" fmla="*/ 12810 w 12810"/>
              <a:gd name="connsiteY2-196" fmla="*/ 37 h 2493"/>
              <a:gd name="connsiteX3-197" fmla="*/ 10755 w 12810"/>
              <a:gd name="connsiteY3-198" fmla="*/ 2493 h 2493"/>
              <a:gd name="connsiteX4-199" fmla="*/ 0 w 12810"/>
              <a:gd name="connsiteY4-200" fmla="*/ 2419 h 2493"/>
              <a:gd name="connsiteX0-201" fmla="*/ 0 w 10000"/>
              <a:gd name="connsiteY0-202" fmla="*/ 9703 h 10000"/>
              <a:gd name="connsiteX1-203" fmla="*/ 2399 w 10000"/>
              <a:gd name="connsiteY1-204" fmla="*/ 0 h 10000"/>
              <a:gd name="connsiteX2-205" fmla="*/ 10000 w 10000"/>
              <a:gd name="connsiteY2-206" fmla="*/ 148 h 10000"/>
              <a:gd name="connsiteX3-207" fmla="*/ 8396 w 10000"/>
              <a:gd name="connsiteY3-208" fmla="*/ 10000 h 10000"/>
              <a:gd name="connsiteX4-209" fmla="*/ 0 w 10000"/>
              <a:gd name="connsiteY4-210" fmla="*/ 9703 h 10000"/>
              <a:gd name="connsiteX0-211" fmla="*/ 0 w 8304"/>
              <a:gd name="connsiteY0-212" fmla="*/ 10296 h 10296"/>
              <a:gd name="connsiteX1-213" fmla="*/ 703 w 8304"/>
              <a:gd name="connsiteY1-214" fmla="*/ 0 h 10296"/>
              <a:gd name="connsiteX2-215" fmla="*/ 8304 w 8304"/>
              <a:gd name="connsiteY2-216" fmla="*/ 148 h 10296"/>
              <a:gd name="connsiteX3-217" fmla="*/ 6700 w 8304"/>
              <a:gd name="connsiteY3-218" fmla="*/ 10000 h 10296"/>
              <a:gd name="connsiteX4-219" fmla="*/ 0 w 8304"/>
              <a:gd name="connsiteY4-220" fmla="*/ 10296 h 10296"/>
              <a:gd name="connsiteX0-221" fmla="*/ 0 w 10064"/>
              <a:gd name="connsiteY0-222" fmla="*/ 10000 h 10000"/>
              <a:gd name="connsiteX1-223" fmla="*/ 911 w 10064"/>
              <a:gd name="connsiteY1-224" fmla="*/ 0 h 10000"/>
              <a:gd name="connsiteX2-225" fmla="*/ 10064 w 10064"/>
              <a:gd name="connsiteY2-226" fmla="*/ 144 h 10000"/>
              <a:gd name="connsiteX3-227" fmla="*/ 8132 w 10064"/>
              <a:gd name="connsiteY3-228" fmla="*/ 9713 h 10000"/>
              <a:gd name="connsiteX4-229" fmla="*/ 0 w 10064"/>
              <a:gd name="connsiteY4-230" fmla="*/ 10000 h 10000"/>
              <a:gd name="connsiteX0-231" fmla="*/ 0 w 10064"/>
              <a:gd name="connsiteY0-232" fmla="*/ 10000 h 10000"/>
              <a:gd name="connsiteX1-233" fmla="*/ 911 w 10064"/>
              <a:gd name="connsiteY1-234" fmla="*/ 0 h 10000"/>
              <a:gd name="connsiteX2-235" fmla="*/ 10064 w 10064"/>
              <a:gd name="connsiteY2-236" fmla="*/ 144 h 10000"/>
              <a:gd name="connsiteX3-237" fmla="*/ 6584 w 10064"/>
              <a:gd name="connsiteY3-238" fmla="*/ 9878 h 10000"/>
              <a:gd name="connsiteX4-239" fmla="*/ 0 w 10064"/>
              <a:gd name="connsiteY4-240" fmla="*/ 10000 h 10000"/>
              <a:gd name="connsiteX0-241" fmla="*/ 0 w 7814"/>
              <a:gd name="connsiteY0-242" fmla="*/ 10021 h 10021"/>
              <a:gd name="connsiteX1-243" fmla="*/ 911 w 7814"/>
              <a:gd name="connsiteY1-244" fmla="*/ 21 h 10021"/>
              <a:gd name="connsiteX2-245" fmla="*/ 7814 w 7814"/>
              <a:gd name="connsiteY2-246" fmla="*/ 0 h 10021"/>
              <a:gd name="connsiteX3-247" fmla="*/ 6584 w 7814"/>
              <a:gd name="connsiteY3-248" fmla="*/ 9899 h 10021"/>
              <a:gd name="connsiteX4-249" fmla="*/ 0 w 7814"/>
              <a:gd name="connsiteY4-250" fmla="*/ 10021 h 10021"/>
              <a:gd name="connsiteX0-251" fmla="*/ 0 w 10000"/>
              <a:gd name="connsiteY0-252" fmla="*/ 10000 h 10000"/>
              <a:gd name="connsiteX1-253" fmla="*/ 1166 w 10000"/>
              <a:gd name="connsiteY1-254" fmla="*/ 21 h 10000"/>
              <a:gd name="connsiteX2-255" fmla="*/ 10000 w 10000"/>
              <a:gd name="connsiteY2-256" fmla="*/ 0 h 10000"/>
              <a:gd name="connsiteX3-257" fmla="*/ 8426 w 10000"/>
              <a:gd name="connsiteY3-258" fmla="*/ 9878 h 10000"/>
              <a:gd name="connsiteX4-259" fmla="*/ 0 w 10000"/>
              <a:gd name="connsiteY4-260" fmla="*/ 10000 h 10000"/>
              <a:gd name="connsiteX0-261" fmla="*/ 0 w 10000"/>
              <a:gd name="connsiteY0-262" fmla="*/ 10000 h 10000"/>
              <a:gd name="connsiteX1-263" fmla="*/ 1391 w 10000"/>
              <a:gd name="connsiteY1-264" fmla="*/ 21 h 10000"/>
              <a:gd name="connsiteX2-265" fmla="*/ 10000 w 10000"/>
              <a:gd name="connsiteY2-266" fmla="*/ 0 h 10000"/>
              <a:gd name="connsiteX3-267" fmla="*/ 8426 w 10000"/>
              <a:gd name="connsiteY3-268" fmla="*/ 9878 h 10000"/>
              <a:gd name="connsiteX4-269" fmla="*/ 0 w 10000"/>
              <a:gd name="connsiteY4-270" fmla="*/ 10000 h 10000"/>
              <a:gd name="connsiteX0-271" fmla="*/ 1749 w 11749"/>
              <a:gd name="connsiteY0-272" fmla="*/ 10143 h 10143"/>
              <a:gd name="connsiteX1-273" fmla="*/ 36 w 11749"/>
              <a:gd name="connsiteY1-274" fmla="*/ 0 h 10143"/>
              <a:gd name="connsiteX2-275" fmla="*/ 11749 w 11749"/>
              <a:gd name="connsiteY2-276" fmla="*/ 143 h 10143"/>
              <a:gd name="connsiteX3-277" fmla="*/ 10175 w 11749"/>
              <a:gd name="connsiteY3-278" fmla="*/ 10021 h 10143"/>
              <a:gd name="connsiteX4-279" fmla="*/ 1749 w 11749"/>
              <a:gd name="connsiteY4-280" fmla="*/ 10143 h 10143"/>
              <a:gd name="connsiteX0-281" fmla="*/ 0 w 13267"/>
              <a:gd name="connsiteY0-282" fmla="*/ 10472 h 10472"/>
              <a:gd name="connsiteX1-283" fmla="*/ 1554 w 13267"/>
              <a:gd name="connsiteY1-284" fmla="*/ 0 h 10472"/>
              <a:gd name="connsiteX2-285" fmla="*/ 13267 w 13267"/>
              <a:gd name="connsiteY2-286" fmla="*/ 143 h 10472"/>
              <a:gd name="connsiteX3-287" fmla="*/ 11693 w 13267"/>
              <a:gd name="connsiteY3-288" fmla="*/ 10021 h 10472"/>
              <a:gd name="connsiteX4-289" fmla="*/ 0 w 13267"/>
              <a:gd name="connsiteY4-290" fmla="*/ 10472 h 104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267" h="10472">
                <a:moveTo>
                  <a:pt x="0" y="10472"/>
                </a:moveTo>
                <a:cubicBezTo>
                  <a:pt x="361" y="7146"/>
                  <a:pt x="1193" y="3326"/>
                  <a:pt x="1554" y="0"/>
                </a:cubicBezTo>
                <a:lnTo>
                  <a:pt x="13267" y="143"/>
                </a:lnTo>
                <a:lnTo>
                  <a:pt x="11693" y="10021"/>
                </a:lnTo>
                <a:lnTo>
                  <a:pt x="0" y="10472"/>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数据 8"/>
          <p:cNvSpPr/>
          <p:nvPr userDrawn="1"/>
        </p:nvSpPr>
        <p:spPr>
          <a:xfrm>
            <a:off x="10213646" y="2341447"/>
            <a:ext cx="1737283" cy="22161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 h="11484">
                <a:moveTo>
                  <a:pt x="0" y="11483"/>
                </a:moveTo>
                <a:lnTo>
                  <a:pt x="8771" y="0"/>
                </a:lnTo>
                <a:lnTo>
                  <a:pt x="11176" y="0"/>
                </a:lnTo>
                <a:lnTo>
                  <a:pt x="2299" y="11484"/>
                </a:lnTo>
                <a:lnTo>
                  <a:pt x="0" y="11483"/>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数据 8"/>
          <p:cNvSpPr/>
          <p:nvPr userDrawn="1"/>
        </p:nvSpPr>
        <p:spPr>
          <a:xfrm>
            <a:off x="9538988" y="2788579"/>
            <a:ext cx="1446596" cy="176051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9306"/>
              <a:gd name="connsiteY0-142" fmla="*/ 9086 h 10000"/>
              <a:gd name="connsiteX1-143" fmla="*/ 6901 w 9306"/>
              <a:gd name="connsiteY1-144" fmla="*/ 0 h 10000"/>
              <a:gd name="connsiteX2-145" fmla="*/ 9306 w 9306"/>
              <a:gd name="connsiteY2-146" fmla="*/ 0 h 10000"/>
              <a:gd name="connsiteX3-147" fmla="*/ 1552 w 9306"/>
              <a:gd name="connsiteY3-148" fmla="*/ 10000 h 10000"/>
              <a:gd name="connsiteX4-149" fmla="*/ 0 w 9306"/>
              <a:gd name="connsiteY4-150" fmla="*/ 9086 h 10000"/>
              <a:gd name="connsiteX0-151" fmla="*/ 0 w 10000"/>
              <a:gd name="connsiteY0-152" fmla="*/ 9086 h 9123"/>
              <a:gd name="connsiteX1-153" fmla="*/ 7416 w 10000"/>
              <a:gd name="connsiteY1-154" fmla="*/ 0 h 9123"/>
              <a:gd name="connsiteX2-155" fmla="*/ 10000 w 10000"/>
              <a:gd name="connsiteY2-156" fmla="*/ 0 h 9123"/>
              <a:gd name="connsiteX3-157" fmla="*/ 2414 w 10000"/>
              <a:gd name="connsiteY3-158" fmla="*/ 9123 h 9123"/>
              <a:gd name="connsiteX4-159" fmla="*/ 0 w 10000"/>
              <a:gd name="connsiteY4-160" fmla="*/ 9086 h 91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9123">
                <a:moveTo>
                  <a:pt x="0" y="9086"/>
                </a:moveTo>
                <a:lnTo>
                  <a:pt x="7416" y="0"/>
                </a:lnTo>
                <a:lnTo>
                  <a:pt x="10000" y="0"/>
                </a:lnTo>
                <a:lnTo>
                  <a:pt x="2414" y="9123"/>
                </a:lnTo>
                <a:lnTo>
                  <a:pt x="0" y="9086"/>
                </a:lnTo>
                <a:close/>
              </a:path>
            </a:pathLst>
          </a:custGeom>
          <a:solidFill>
            <a:srgbClr val="8CC63F"/>
          </a:solidFill>
          <a:ln>
            <a:solidFill>
              <a:srgbClr val="8CC6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7"/>
          <p:cNvSpPr/>
          <p:nvPr userDrawn="1"/>
        </p:nvSpPr>
        <p:spPr>
          <a:xfrm rot="10800000">
            <a:off x="10849458" y="2346273"/>
            <a:ext cx="1358515" cy="2211297"/>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数据 8"/>
          <p:cNvSpPr/>
          <p:nvPr userDrawn="1"/>
        </p:nvSpPr>
        <p:spPr>
          <a:xfrm>
            <a:off x="8853787" y="2641543"/>
            <a:ext cx="1561167" cy="191602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1176"/>
              <a:gd name="connsiteY0-172" fmla="*/ 11483 h 11484"/>
              <a:gd name="connsiteX1-173" fmla="*/ 7546 w 11176"/>
              <a:gd name="connsiteY1-174" fmla="*/ 1592 h 11484"/>
              <a:gd name="connsiteX2-175" fmla="*/ 11176 w 11176"/>
              <a:gd name="connsiteY2-176" fmla="*/ 0 h 11484"/>
              <a:gd name="connsiteX3-177" fmla="*/ 2299 w 11176"/>
              <a:gd name="connsiteY3-178" fmla="*/ 11484 h 11484"/>
              <a:gd name="connsiteX4-179" fmla="*/ 0 w 11176"/>
              <a:gd name="connsiteY4-180" fmla="*/ 11483 h 11484"/>
              <a:gd name="connsiteX0-181" fmla="*/ 0 w 10012"/>
              <a:gd name="connsiteY0-182" fmla="*/ 9916 h 9917"/>
              <a:gd name="connsiteX1-183" fmla="*/ 7546 w 10012"/>
              <a:gd name="connsiteY1-184" fmla="*/ 25 h 9917"/>
              <a:gd name="connsiteX2-185" fmla="*/ 10012 w 10012"/>
              <a:gd name="connsiteY2-186" fmla="*/ 0 h 9917"/>
              <a:gd name="connsiteX3-187" fmla="*/ 2299 w 10012"/>
              <a:gd name="connsiteY3-188" fmla="*/ 9917 h 9917"/>
              <a:gd name="connsiteX4-189" fmla="*/ 0 w 10012"/>
              <a:gd name="connsiteY4-190" fmla="*/ 9916 h 9917"/>
              <a:gd name="connsiteX0-191" fmla="*/ 0 w 10031"/>
              <a:gd name="connsiteY0-192" fmla="*/ 10011 h 10012"/>
              <a:gd name="connsiteX1-193" fmla="*/ 7537 w 10031"/>
              <a:gd name="connsiteY1-194" fmla="*/ 37 h 10012"/>
              <a:gd name="connsiteX2-195" fmla="*/ 10031 w 10031"/>
              <a:gd name="connsiteY2-196" fmla="*/ 0 h 10012"/>
              <a:gd name="connsiteX3-197" fmla="*/ 2296 w 10031"/>
              <a:gd name="connsiteY3-198" fmla="*/ 10012 h 10012"/>
              <a:gd name="connsiteX4-199" fmla="*/ 0 w 10031"/>
              <a:gd name="connsiteY4-200" fmla="*/ 10011 h 10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31" h="10012">
                <a:moveTo>
                  <a:pt x="0" y="10011"/>
                </a:moveTo>
                <a:lnTo>
                  <a:pt x="7537" y="37"/>
                </a:lnTo>
                <a:lnTo>
                  <a:pt x="10031" y="0"/>
                </a:lnTo>
                <a:lnTo>
                  <a:pt x="2296" y="10012"/>
                </a:lnTo>
                <a:lnTo>
                  <a:pt x="0" y="10011"/>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数据 8"/>
          <p:cNvSpPr/>
          <p:nvPr userDrawn="1"/>
        </p:nvSpPr>
        <p:spPr>
          <a:xfrm>
            <a:off x="7823772" y="2332108"/>
            <a:ext cx="1587276" cy="195155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0211"/>
              <a:gd name="connsiteY0-172" fmla="*/ 10113 h 11484"/>
              <a:gd name="connsiteX1-173" fmla="*/ 7806 w 10211"/>
              <a:gd name="connsiteY1-174" fmla="*/ 0 h 11484"/>
              <a:gd name="connsiteX2-175" fmla="*/ 10211 w 10211"/>
              <a:gd name="connsiteY2-176" fmla="*/ 0 h 11484"/>
              <a:gd name="connsiteX3-177" fmla="*/ 1334 w 10211"/>
              <a:gd name="connsiteY3-178" fmla="*/ 11484 h 11484"/>
              <a:gd name="connsiteX4-179" fmla="*/ 0 w 10211"/>
              <a:gd name="connsiteY4-180" fmla="*/ 10113 h 11484"/>
              <a:gd name="connsiteX0-181" fmla="*/ 0 w 10211"/>
              <a:gd name="connsiteY0-182" fmla="*/ 10113 h 10113"/>
              <a:gd name="connsiteX1-183" fmla="*/ 7806 w 10211"/>
              <a:gd name="connsiteY1-184" fmla="*/ 0 h 10113"/>
              <a:gd name="connsiteX2-185" fmla="*/ 10211 w 10211"/>
              <a:gd name="connsiteY2-186" fmla="*/ 0 h 10113"/>
              <a:gd name="connsiteX3-187" fmla="*/ 2514 w 10211"/>
              <a:gd name="connsiteY3-188" fmla="*/ 10077 h 10113"/>
              <a:gd name="connsiteX4-189" fmla="*/ 0 w 10211"/>
              <a:gd name="connsiteY4-190" fmla="*/ 10113 h 101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211" h="10113">
                <a:moveTo>
                  <a:pt x="0" y="10113"/>
                </a:moveTo>
                <a:lnTo>
                  <a:pt x="7806" y="0"/>
                </a:lnTo>
                <a:lnTo>
                  <a:pt x="10211" y="0"/>
                </a:lnTo>
                <a:lnTo>
                  <a:pt x="2514" y="10077"/>
                </a:lnTo>
                <a:lnTo>
                  <a:pt x="0" y="10113"/>
                </a:lnTo>
                <a:close/>
              </a:path>
            </a:pathLst>
          </a:cu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数据 8"/>
          <p:cNvSpPr/>
          <p:nvPr userDrawn="1"/>
        </p:nvSpPr>
        <p:spPr>
          <a:xfrm>
            <a:off x="8569265" y="2329688"/>
            <a:ext cx="1575307" cy="194576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0134"/>
              <a:gd name="connsiteY0-172" fmla="*/ 10052 h 11484"/>
              <a:gd name="connsiteX1-173" fmla="*/ 7729 w 10134"/>
              <a:gd name="connsiteY1-174" fmla="*/ 0 h 11484"/>
              <a:gd name="connsiteX2-175" fmla="*/ 10134 w 10134"/>
              <a:gd name="connsiteY2-176" fmla="*/ 0 h 11484"/>
              <a:gd name="connsiteX3-177" fmla="*/ 1257 w 10134"/>
              <a:gd name="connsiteY3-178" fmla="*/ 11484 h 11484"/>
              <a:gd name="connsiteX4-179" fmla="*/ 0 w 10134"/>
              <a:gd name="connsiteY4-180" fmla="*/ 10052 h 11484"/>
              <a:gd name="connsiteX0-181" fmla="*/ 0 w 10134"/>
              <a:gd name="connsiteY0-182" fmla="*/ 10052 h 10053"/>
              <a:gd name="connsiteX1-183" fmla="*/ 7729 w 10134"/>
              <a:gd name="connsiteY1-184" fmla="*/ 0 h 10053"/>
              <a:gd name="connsiteX2-185" fmla="*/ 10134 w 10134"/>
              <a:gd name="connsiteY2-186" fmla="*/ 0 h 10053"/>
              <a:gd name="connsiteX3-187" fmla="*/ 2253 w 10134"/>
              <a:gd name="connsiteY3-188" fmla="*/ 10053 h 10053"/>
              <a:gd name="connsiteX4-189" fmla="*/ 0 w 10134"/>
              <a:gd name="connsiteY4-190" fmla="*/ 10052 h 100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34" h="10053">
                <a:moveTo>
                  <a:pt x="0" y="10052"/>
                </a:moveTo>
                <a:lnTo>
                  <a:pt x="7729" y="0"/>
                </a:lnTo>
                <a:lnTo>
                  <a:pt x="10134" y="0"/>
                </a:lnTo>
                <a:lnTo>
                  <a:pt x="2253" y="10053"/>
                </a:lnTo>
                <a:lnTo>
                  <a:pt x="0" y="10052"/>
                </a:lnTo>
                <a:close/>
              </a:path>
            </a:pathLst>
          </a:cu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数据 8"/>
          <p:cNvSpPr/>
          <p:nvPr userDrawn="1"/>
        </p:nvSpPr>
        <p:spPr>
          <a:xfrm>
            <a:off x="7665251" y="4275453"/>
            <a:ext cx="1252655" cy="27990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1176"/>
              <a:gd name="connsiteY0-172" fmla="*/ 11483 h 11484"/>
              <a:gd name="connsiteX1-173" fmla="*/ 897 w 11176"/>
              <a:gd name="connsiteY1-174" fmla="*/ 10341 h 11484"/>
              <a:gd name="connsiteX2-175" fmla="*/ 11176 w 11176"/>
              <a:gd name="connsiteY2-176" fmla="*/ 0 h 11484"/>
              <a:gd name="connsiteX3-177" fmla="*/ 2299 w 11176"/>
              <a:gd name="connsiteY3-178" fmla="*/ 11484 h 11484"/>
              <a:gd name="connsiteX4-179" fmla="*/ 0 w 11176"/>
              <a:gd name="connsiteY4-180" fmla="*/ 11483 h 11484"/>
              <a:gd name="connsiteX0-181" fmla="*/ 0 w 3272"/>
              <a:gd name="connsiteY0-182" fmla="*/ 1216 h 1217"/>
              <a:gd name="connsiteX1-183" fmla="*/ 897 w 3272"/>
              <a:gd name="connsiteY1-184" fmla="*/ 74 h 1217"/>
              <a:gd name="connsiteX2-185" fmla="*/ 3272 w 3272"/>
              <a:gd name="connsiteY2-186" fmla="*/ 0 h 1217"/>
              <a:gd name="connsiteX3-187" fmla="*/ 2299 w 3272"/>
              <a:gd name="connsiteY3-188" fmla="*/ 1217 h 1217"/>
              <a:gd name="connsiteX4-189" fmla="*/ 0 w 3272"/>
              <a:gd name="connsiteY4-190" fmla="*/ 1216 h 1217"/>
              <a:gd name="connsiteX0-191" fmla="*/ 0 w 10000"/>
              <a:gd name="connsiteY0-192" fmla="*/ 11209 h 11217"/>
              <a:gd name="connsiteX1-193" fmla="*/ 3396 w 10000"/>
              <a:gd name="connsiteY1-194" fmla="*/ 0 h 11217"/>
              <a:gd name="connsiteX2-195" fmla="*/ 10000 w 10000"/>
              <a:gd name="connsiteY2-196" fmla="*/ 1217 h 11217"/>
              <a:gd name="connsiteX3-197" fmla="*/ 7026 w 10000"/>
              <a:gd name="connsiteY3-198" fmla="*/ 11217 h 11217"/>
              <a:gd name="connsiteX4-199" fmla="*/ 0 w 10000"/>
              <a:gd name="connsiteY4-200" fmla="*/ 11209 h 11217"/>
              <a:gd name="connsiteX0-201" fmla="*/ 0 w 10094"/>
              <a:gd name="connsiteY0-202" fmla="*/ 11614 h 11622"/>
              <a:gd name="connsiteX1-203" fmla="*/ 3396 w 10094"/>
              <a:gd name="connsiteY1-204" fmla="*/ 405 h 11622"/>
              <a:gd name="connsiteX2-205" fmla="*/ 10094 w 10094"/>
              <a:gd name="connsiteY2-206" fmla="*/ 0 h 11622"/>
              <a:gd name="connsiteX3-207" fmla="*/ 7026 w 10094"/>
              <a:gd name="connsiteY3-208" fmla="*/ 11622 h 11622"/>
              <a:gd name="connsiteX4-209" fmla="*/ 0 w 10094"/>
              <a:gd name="connsiteY4-210" fmla="*/ 11614 h 11622"/>
              <a:gd name="connsiteX0-211" fmla="*/ 0 w 10094"/>
              <a:gd name="connsiteY0-212" fmla="*/ 11615 h 11623"/>
              <a:gd name="connsiteX1-213" fmla="*/ 4154 w 10094"/>
              <a:gd name="connsiteY1-214" fmla="*/ 0 h 11623"/>
              <a:gd name="connsiteX2-215" fmla="*/ 10094 w 10094"/>
              <a:gd name="connsiteY2-216" fmla="*/ 1 h 11623"/>
              <a:gd name="connsiteX3-217" fmla="*/ 7026 w 10094"/>
              <a:gd name="connsiteY3-218" fmla="*/ 11623 h 11623"/>
              <a:gd name="connsiteX4-219" fmla="*/ 0 w 10094"/>
              <a:gd name="connsiteY4-220" fmla="*/ 11615 h 11623"/>
              <a:gd name="connsiteX0-221" fmla="*/ 0 w 9125"/>
              <a:gd name="connsiteY0-222" fmla="*/ 12122 h 12122"/>
              <a:gd name="connsiteX1-223" fmla="*/ 3185 w 9125"/>
              <a:gd name="connsiteY1-224" fmla="*/ 0 h 12122"/>
              <a:gd name="connsiteX2-225" fmla="*/ 9125 w 9125"/>
              <a:gd name="connsiteY2-226" fmla="*/ 1 h 12122"/>
              <a:gd name="connsiteX3-227" fmla="*/ 6057 w 9125"/>
              <a:gd name="connsiteY3-228" fmla="*/ 11623 h 12122"/>
              <a:gd name="connsiteX4-229" fmla="*/ 0 w 9125"/>
              <a:gd name="connsiteY4-230" fmla="*/ 12122 h 12122"/>
              <a:gd name="connsiteX0-231" fmla="*/ 0 w 10092"/>
              <a:gd name="connsiteY0-232" fmla="*/ 9916 h 9916"/>
              <a:gd name="connsiteX1-233" fmla="*/ 3582 w 10092"/>
              <a:gd name="connsiteY1-234" fmla="*/ 0 h 9916"/>
              <a:gd name="connsiteX2-235" fmla="*/ 10092 w 10092"/>
              <a:gd name="connsiteY2-236" fmla="*/ 1 h 9916"/>
              <a:gd name="connsiteX3-237" fmla="*/ 6730 w 10092"/>
              <a:gd name="connsiteY3-238" fmla="*/ 9588 h 9916"/>
              <a:gd name="connsiteX4-239" fmla="*/ 0 w 10092"/>
              <a:gd name="connsiteY4-240" fmla="*/ 9916 h 9916"/>
              <a:gd name="connsiteX0-241" fmla="*/ 0 w 10000"/>
              <a:gd name="connsiteY0-242" fmla="*/ 10000 h 10000"/>
              <a:gd name="connsiteX1-243" fmla="*/ 3549 w 10000"/>
              <a:gd name="connsiteY1-244" fmla="*/ 0 h 10000"/>
              <a:gd name="connsiteX2-245" fmla="*/ 10000 w 10000"/>
              <a:gd name="connsiteY2-246" fmla="*/ 1 h 10000"/>
              <a:gd name="connsiteX3-247" fmla="*/ 6943 w 10000"/>
              <a:gd name="connsiteY3-248" fmla="*/ 9416 h 10000"/>
              <a:gd name="connsiteX4-249" fmla="*/ 0 w 10000"/>
              <a:gd name="connsiteY4-250" fmla="*/ 10000 h 10000"/>
              <a:gd name="connsiteX0-251" fmla="*/ 0 w 9771"/>
              <a:gd name="connsiteY0-252" fmla="*/ 9494 h 9494"/>
              <a:gd name="connsiteX1-253" fmla="*/ 3320 w 9771"/>
              <a:gd name="connsiteY1-254" fmla="*/ 0 h 9494"/>
              <a:gd name="connsiteX2-255" fmla="*/ 9771 w 9771"/>
              <a:gd name="connsiteY2-256" fmla="*/ 1 h 9494"/>
              <a:gd name="connsiteX3-257" fmla="*/ 6714 w 9771"/>
              <a:gd name="connsiteY3-258" fmla="*/ 9416 h 9494"/>
              <a:gd name="connsiteX4-259" fmla="*/ 0 w 9771"/>
              <a:gd name="connsiteY4-260" fmla="*/ 9494 h 9494"/>
              <a:gd name="connsiteX0-261" fmla="*/ 4066 w 14066"/>
              <a:gd name="connsiteY0-262" fmla="*/ 10178 h 10178"/>
              <a:gd name="connsiteX1-263" fmla="*/ 0 w 14066"/>
              <a:gd name="connsiteY1-264" fmla="*/ 0 h 10178"/>
              <a:gd name="connsiteX2-265" fmla="*/ 14066 w 14066"/>
              <a:gd name="connsiteY2-266" fmla="*/ 179 h 10178"/>
              <a:gd name="connsiteX3-267" fmla="*/ 10937 w 14066"/>
              <a:gd name="connsiteY3-268" fmla="*/ 10096 h 10178"/>
              <a:gd name="connsiteX4-269" fmla="*/ 4066 w 14066"/>
              <a:gd name="connsiteY4-270" fmla="*/ 10178 h 10178"/>
              <a:gd name="connsiteX0-271" fmla="*/ 0 w 17280"/>
              <a:gd name="connsiteY0-272" fmla="*/ 10711 h 10711"/>
              <a:gd name="connsiteX1-273" fmla="*/ 3214 w 17280"/>
              <a:gd name="connsiteY1-274" fmla="*/ 0 h 10711"/>
              <a:gd name="connsiteX2-275" fmla="*/ 17280 w 17280"/>
              <a:gd name="connsiteY2-276" fmla="*/ 179 h 10711"/>
              <a:gd name="connsiteX3-277" fmla="*/ 14151 w 17280"/>
              <a:gd name="connsiteY3-278" fmla="*/ 10096 h 10711"/>
              <a:gd name="connsiteX4-279" fmla="*/ 0 w 17280"/>
              <a:gd name="connsiteY4-280" fmla="*/ 10711 h 10711"/>
              <a:gd name="connsiteX0-281" fmla="*/ 0 w 17280"/>
              <a:gd name="connsiteY0-282" fmla="*/ 10444 h 10444"/>
              <a:gd name="connsiteX1-283" fmla="*/ 3214 w 17280"/>
              <a:gd name="connsiteY1-284" fmla="*/ 0 h 10444"/>
              <a:gd name="connsiteX2-285" fmla="*/ 17280 w 17280"/>
              <a:gd name="connsiteY2-286" fmla="*/ 179 h 10444"/>
              <a:gd name="connsiteX3-287" fmla="*/ 14151 w 17280"/>
              <a:gd name="connsiteY3-288" fmla="*/ 10096 h 10444"/>
              <a:gd name="connsiteX4-289" fmla="*/ 0 w 17280"/>
              <a:gd name="connsiteY4-290" fmla="*/ 10444 h 10444"/>
              <a:gd name="connsiteX0-291" fmla="*/ 0 w 21385"/>
              <a:gd name="connsiteY0-292" fmla="*/ 10444 h 10444"/>
              <a:gd name="connsiteX1-293" fmla="*/ 3214 w 21385"/>
              <a:gd name="connsiteY1-294" fmla="*/ 0 h 10444"/>
              <a:gd name="connsiteX2-295" fmla="*/ 17280 w 21385"/>
              <a:gd name="connsiteY2-296" fmla="*/ 179 h 10444"/>
              <a:gd name="connsiteX3-297" fmla="*/ 21385 w 21385"/>
              <a:gd name="connsiteY3-298" fmla="*/ 10096 h 10444"/>
              <a:gd name="connsiteX4-299" fmla="*/ 0 w 21385"/>
              <a:gd name="connsiteY4-300" fmla="*/ 10444 h 10444"/>
              <a:gd name="connsiteX0-301" fmla="*/ 0 w 24560"/>
              <a:gd name="connsiteY0-302" fmla="*/ 10444 h 10444"/>
              <a:gd name="connsiteX1-303" fmla="*/ 3214 w 24560"/>
              <a:gd name="connsiteY1-304" fmla="*/ 0 h 10444"/>
              <a:gd name="connsiteX2-305" fmla="*/ 24560 w 24560"/>
              <a:gd name="connsiteY2-306" fmla="*/ 90 h 10444"/>
              <a:gd name="connsiteX3-307" fmla="*/ 21385 w 24560"/>
              <a:gd name="connsiteY3-308" fmla="*/ 10096 h 10444"/>
              <a:gd name="connsiteX4-309" fmla="*/ 0 w 24560"/>
              <a:gd name="connsiteY4-310" fmla="*/ 10444 h 10444"/>
              <a:gd name="connsiteX0-311" fmla="*/ 0 w 24237"/>
              <a:gd name="connsiteY0-312" fmla="*/ 10444 h 10444"/>
              <a:gd name="connsiteX1-313" fmla="*/ 3214 w 24237"/>
              <a:gd name="connsiteY1-314" fmla="*/ 0 h 10444"/>
              <a:gd name="connsiteX2-315" fmla="*/ 24237 w 24237"/>
              <a:gd name="connsiteY2-316" fmla="*/ 90 h 10444"/>
              <a:gd name="connsiteX3-317" fmla="*/ 21385 w 24237"/>
              <a:gd name="connsiteY3-318" fmla="*/ 10096 h 10444"/>
              <a:gd name="connsiteX4-319" fmla="*/ 0 w 24237"/>
              <a:gd name="connsiteY4-320" fmla="*/ 10444 h 10444"/>
              <a:gd name="connsiteX0-321" fmla="*/ 0 w 24237"/>
              <a:gd name="connsiteY0-322" fmla="*/ 10444 h 10444"/>
              <a:gd name="connsiteX1-323" fmla="*/ 3214 w 24237"/>
              <a:gd name="connsiteY1-324" fmla="*/ 0 h 10444"/>
              <a:gd name="connsiteX2-325" fmla="*/ 24237 w 24237"/>
              <a:gd name="connsiteY2-326" fmla="*/ 90 h 10444"/>
              <a:gd name="connsiteX3-327" fmla="*/ 21201 w 24237"/>
              <a:gd name="connsiteY3-328" fmla="*/ 10096 h 10444"/>
              <a:gd name="connsiteX4-329" fmla="*/ 0 w 24237"/>
              <a:gd name="connsiteY4-330" fmla="*/ 10444 h 104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37" h="10444">
                <a:moveTo>
                  <a:pt x="0" y="10444"/>
                </a:moveTo>
                <a:lnTo>
                  <a:pt x="3214" y="0"/>
                </a:lnTo>
                <a:lnTo>
                  <a:pt x="24237" y="90"/>
                </a:lnTo>
                <a:lnTo>
                  <a:pt x="21201" y="10096"/>
                </a:lnTo>
                <a:lnTo>
                  <a:pt x="0" y="10444"/>
                </a:lnTo>
                <a:close/>
              </a:path>
            </a:pathLst>
          </a:cu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ctrTitle"/>
          </p:nvPr>
        </p:nvSpPr>
        <p:spPr>
          <a:xfrm>
            <a:off x="281101" y="3024397"/>
            <a:ext cx="6963295" cy="911954"/>
          </a:xfrm>
        </p:spPr>
        <p:txBody>
          <a:bodyPr anchor="b">
            <a:noAutofit/>
          </a:bodyPr>
          <a:lstStyle>
            <a:lvl1pPr algn="ctr">
              <a:defRPr sz="4400" b="1">
                <a:solidFill>
                  <a:schemeClr val="bg1"/>
                </a:solidFill>
                <a:latin typeface="+mn-ea"/>
                <a:ea typeface="+mn-ea"/>
              </a:defRPr>
            </a:lvl1pPr>
          </a:lstStyle>
          <a:p>
            <a:r>
              <a:rPr lang="zh-CN" altLang="en-US" dirty="0"/>
              <a:t>单击此处编辑母版标题样式</a:t>
            </a:r>
          </a:p>
        </p:txBody>
      </p:sp>
      <p:pic>
        <p:nvPicPr>
          <p:cNvPr id="15" name="图片 14"/>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Effect>
                      <a14:colorTemperature colorTemp="11500"/>
                    </a14:imgEffect>
                    <a14:imgEffect>
                      <a14:saturation sat="400000"/>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9691521" y="6197600"/>
            <a:ext cx="2438400" cy="523875"/>
          </a:xfrm>
          <a:prstGeom prst="rect">
            <a:avLst/>
          </a:prstGeom>
          <a:noFill/>
        </p:spPr>
      </p:pic>
      <p:pic>
        <p:nvPicPr>
          <p:cNvPr id="22" name="图片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64029" y="86728"/>
            <a:ext cx="636341" cy="636341"/>
          </a:xfrm>
          <a:prstGeom prst="rect">
            <a:avLst/>
          </a:prstGeom>
        </p:spPr>
      </p:pic>
      <p:pic>
        <p:nvPicPr>
          <p:cNvPr id="24" name="图片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96214" y="158038"/>
            <a:ext cx="1430532" cy="493723"/>
          </a:xfrm>
          <a:prstGeom prst="rect">
            <a:avLst/>
          </a:prstGeom>
        </p:spPr>
      </p:pic>
      <p:sp>
        <p:nvSpPr>
          <p:cNvPr id="21" name="日期占位符 3"/>
          <p:cNvSpPr txBox="1"/>
          <p:nvPr userDrawn="1"/>
        </p:nvSpPr>
        <p:spPr>
          <a:xfrm>
            <a:off x="0" y="6538911"/>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pic>
        <p:nvPicPr>
          <p:cNvPr id="4" name="图片 3" descr="交通运输ppt 零件-06.png">
            <a:extLst>
              <a:ext uri="{FF2B5EF4-FFF2-40B4-BE49-F238E27FC236}">
                <a16:creationId xmlns:a16="http://schemas.microsoft.com/office/drawing/2014/main" id="{C9F5A0D6-C59C-B4E4-04A1-A9C7E6C7E0E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4934" y="-292090"/>
            <a:ext cx="4572000" cy="139903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343342" y="943067"/>
            <a:ext cx="3505315" cy="755962"/>
          </a:xfrm>
        </p:spPr>
        <p:txBody>
          <a:bodyPr>
            <a:normAutofit/>
          </a:bodyPr>
          <a:lstStyle>
            <a:lvl1pPr algn="ctr">
              <a:defRPr sz="4000" b="1">
                <a:latin typeface="+mn-ea"/>
                <a:ea typeface="+mn-ea"/>
              </a:defRPr>
            </a:lvl1pPr>
          </a:lstStyle>
          <a:p>
            <a:r>
              <a:rPr lang="zh-CN" altLang="en-US" dirty="0"/>
              <a:t>目    录</a:t>
            </a:r>
          </a:p>
        </p:txBody>
      </p:sp>
      <p:sp>
        <p:nvSpPr>
          <p:cNvPr id="3" name="日期占位符 2"/>
          <p:cNvSpPr>
            <a:spLocks noGrp="1"/>
          </p:cNvSpPr>
          <p:nvPr>
            <p:ph type="dt" sz="half" idx="10"/>
          </p:nvPr>
        </p:nvSpPr>
        <p:spPr/>
        <p:txBody>
          <a:bodyPr/>
          <a:lstStyle/>
          <a:p>
            <a:fld id="{50B3365A-2AB1-404D-9041-0D18E18537C7}"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D2954C-C39F-4447-B79E-84761DF66E42}" type="slidenum">
              <a:rPr lang="zh-CN" altLang="en-US" smtClean="0"/>
              <a:t>‹#›</a:t>
            </a:fld>
            <a:endParaRPr lang="zh-CN" altLang="en-US"/>
          </a:p>
        </p:txBody>
      </p:sp>
      <p:pic>
        <p:nvPicPr>
          <p:cNvPr id="6" name="Picture 3" descr="C:\Users\Administrator\Desktop\交通运输\零件\交通运输ppt 零件-12.png"/>
          <p:cNvPicPr>
            <a:picLocks noChangeAspect="1" noChangeArrowheads="1"/>
          </p:cNvPicPr>
          <p:nvPr userDrawn="1"/>
        </p:nvPicPr>
        <p:blipFill>
          <a:blip r:embed="rId2" cstate="print"/>
          <a:srcRect/>
          <a:stretch>
            <a:fillRect/>
          </a:stretch>
        </p:blipFill>
        <p:spPr bwMode="auto">
          <a:xfrm>
            <a:off x="1" y="866897"/>
            <a:ext cx="4460558" cy="1456360"/>
          </a:xfrm>
          <a:prstGeom prst="rect">
            <a:avLst/>
          </a:prstGeom>
          <a:noFill/>
        </p:spPr>
      </p:pic>
      <p:pic>
        <p:nvPicPr>
          <p:cNvPr id="7" name="Picture 4" descr="C:\Users\Administrator\Desktop\交通运输\零件\交通运输ppt 零件-13.png"/>
          <p:cNvPicPr>
            <a:picLocks noChangeAspect="1" noChangeArrowheads="1"/>
          </p:cNvPicPr>
          <p:nvPr userDrawn="1"/>
        </p:nvPicPr>
        <p:blipFill>
          <a:blip r:embed="rId3" cstate="print">
            <a:duotone>
              <a:schemeClr val="accent6">
                <a:shade val="45000"/>
                <a:satMod val="135000"/>
              </a:schemeClr>
              <a:prstClr val="white"/>
            </a:duotone>
          </a:blip>
          <a:srcRect/>
          <a:stretch>
            <a:fillRect/>
          </a:stretch>
        </p:blipFill>
        <p:spPr bwMode="auto">
          <a:xfrm>
            <a:off x="5" y="2010336"/>
            <a:ext cx="4460560" cy="1042185"/>
          </a:xfrm>
          <a:prstGeom prst="rect">
            <a:avLst/>
          </a:prstGeom>
          <a:noFill/>
        </p:spPr>
      </p:pic>
      <p:pic>
        <p:nvPicPr>
          <p:cNvPr id="8" name="Picture 5" descr="C:\Users\Administrator\Desktop\交通运输\零件\交通运输ppt 零件-14.png"/>
          <p:cNvPicPr>
            <a:picLocks noChangeAspect="1" noChangeArrowheads="1"/>
          </p:cNvPicPr>
          <p:nvPr userDrawn="1"/>
        </p:nvPicPr>
        <p:blipFill>
          <a:blip r:embed="rId4" cstate="print"/>
          <a:srcRect/>
          <a:stretch>
            <a:fillRect/>
          </a:stretch>
        </p:blipFill>
        <p:spPr bwMode="auto">
          <a:xfrm>
            <a:off x="5" y="3070157"/>
            <a:ext cx="4460558" cy="907130"/>
          </a:xfrm>
          <a:prstGeom prst="rect">
            <a:avLst/>
          </a:prstGeom>
          <a:noFill/>
        </p:spPr>
      </p:pic>
      <p:pic>
        <p:nvPicPr>
          <p:cNvPr id="9" name="Picture 6" descr="C:\Users\Administrator\Desktop\交通运输\零件\交通运输ppt 零件-15.png"/>
          <p:cNvPicPr>
            <a:picLocks noChangeAspect="1" noChangeArrowheads="1"/>
          </p:cNvPicPr>
          <p:nvPr userDrawn="1"/>
        </p:nvPicPr>
        <p:blipFill>
          <a:blip r:embed="rId5" cstate="print">
            <a:duotone>
              <a:schemeClr val="accent6">
                <a:shade val="45000"/>
                <a:satMod val="135000"/>
              </a:schemeClr>
              <a:prstClr val="white"/>
            </a:duotone>
          </a:blip>
          <a:srcRect/>
          <a:stretch>
            <a:fillRect/>
          </a:stretch>
        </p:blipFill>
        <p:spPr bwMode="auto">
          <a:xfrm>
            <a:off x="2" y="4073746"/>
            <a:ext cx="4460558" cy="1042186"/>
          </a:xfrm>
          <a:prstGeom prst="rect">
            <a:avLst/>
          </a:prstGeom>
          <a:noFill/>
        </p:spPr>
      </p:pic>
      <p:pic>
        <p:nvPicPr>
          <p:cNvPr id="10" name="Picture 7" descr="C:\Users\Administrator\Desktop\交通运输\零件\交通运输ppt 零件-16.png"/>
          <p:cNvPicPr>
            <a:picLocks noChangeAspect="1" noChangeArrowheads="1"/>
          </p:cNvPicPr>
          <p:nvPr userDrawn="1"/>
        </p:nvPicPr>
        <p:blipFill>
          <a:blip r:embed="rId6" cstate="print"/>
          <a:srcRect/>
          <a:stretch>
            <a:fillRect/>
          </a:stretch>
        </p:blipFill>
        <p:spPr bwMode="auto">
          <a:xfrm>
            <a:off x="5" y="4776001"/>
            <a:ext cx="4460558" cy="1483370"/>
          </a:xfrm>
          <a:prstGeom prst="rect">
            <a:avLst/>
          </a:prstGeom>
          <a:noFill/>
        </p:spPr>
      </p:pic>
      <p:pic>
        <p:nvPicPr>
          <p:cNvPr id="17" name="图片 16"/>
          <p:cNvPicPr>
            <a:picLocks noChangeAspect="1"/>
          </p:cNvPicPr>
          <p:nvPr userDrawn="1"/>
        </p:nvPicPr>
        <p:blipFill>
          <a:blip r:embed="rId7"/>
          <a:stretch>
            <a:fillRect/>
          </a:stretch>
        </p:blipFill>
        <p:spPr>
          <a:xfrm>
            <a:off x="123305" y="136526"/>
            <a:ext cx="3458095" cy="714150"/>
          </a:xfrm>
          <a:prstGeom prst="rect">
            <a:avLst/>
          </a:prstGeom>
        </p:spPr>
      </p:pic>
      <p:sp>
        <p:nvSpPr>
          <p:cNvPr id="19" name="平行四边形 7"/>
          <p:cNvSpPr/>
          <p:nvPr userDrawn="1"/>
        </p:nvSpPr>
        <p:spPr>
          <a:xfrm rot="10800000">
            <a:off x="11582399" y="5686424"/>
            <a:ext cx="609600" cy="1171575"/>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978553" y="98414"/>
            <a:ext cx="864989" cy="864989"/>
          </a:xfrm>
          <a:prstGeom prst="rect">
            <a:avLst/>
          </a:prstGeom>
        </p:spPr>
      </p:pic>
      <p:pic>
        <p:nvPicPr>
          <p:cNvPr id="20" name="图片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982200" y="158038"/>
            <a:ext cx="1944546" cy="671126"/>
          </a:xfrm>
          <a:prstGeom prst="rect">
            <a:avLst/>
          </a:prstGeom>
        </p:spPr>
      </p:pic>
      <p:pic>
        <p:nvPicPr>
          <p:cNvPr id="21" name="图片 20"/>
          <p:cNvPicPr>
            <a:picLocks noChangeAspect="1"/>
          </p:cNvPicPr>
          <p:nvPr userDrawn="1"/>
        </p:nvPicPr>
        <p:blipFill>
          <a:blip r:embed="rId10">
            <a:duotone>
              <a:schemeClr val="accent1">
                <a:shade val="45000"/>
                <a:satMod val="135000"/>
              </a:schemeClr>
              <a:prstClr val="white"/>
            </a:duotone>
            <a:extLst>
              <a:ext uri="{BEBA8EAE-BF5A-486C-A8C5-ECC9F3942E4B}">
                <a14:imgProps xmlns:a14="http://schemas.microsoft.com/office/drawing/2010/main">
                  <a14:imgLayer r:embed="rId11">
                    <a14:imgEffect>
                      <a14:brightnessContrast bright="-100000" contrast="100000"/>
                    </a14:imgEffect>
                    <a14:imgEffect>
                      <a14:colorTemperature colorTemp="11500"/>
                    </a14:imgEffect>
                    <a14:imgEffect>
                      <a14:saturation sat="400000"/>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9294357" y="6197600"/>
            <a:ext cx="2438400" cy="523875"/>
          </a:xfrm>
          <a:prstGeom prst="rect">
            <a:avLst/>
          </a:prstGeom>
          <a:noFill/>
        </p:spPr>
      </p:pic>
      <p:sp>
        <p:nvSpPr>
          <p:cNvPr id="18" name="日期占位符 3"/>
          <p:cNvSpPr txBox="1"/>
          <p:nvPr userDrawn="1"/>
        </p:nvSpPr>
        <p:spPr>
          <a:xfrm>
            <a:off x="-51366" y="6492875"/>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sp>
        <p:nvSpPr>
          <p:cNvPr id="13" name="文本占位符 12"/>
          <p:cNvSpPr>
            <a:spLocks noGrp="1"/>
          </p:cNvSpPr>
          <p:nvPr>
            <p:ph type="body" sz="quarter" idx="13" hasCustomPrompt="1"/>
          </p:nvPr>
        </p:nvSpPr>
        <p:spPr>
          <a:xfrm>
            <a:off x="4464858" y="1728555"/>
            <a:ext cx="5518150" cy="3889375"/>
          </a:xfrm>
        </p:spPr>
        <p:txBody>
          <a:bodyPr/>
          <a:lstStyle>
            <a:lvl1pPr marL="0" indent="0">
              <a:buNone/>
              <a:defRPr/>
            </a:lvl1pPr>
          </a:lstStyle>
          <a:p>
            <a:pPr>
              <a:lnSpc>
                <a:spcPct val="150000"/>
              </a:lnSpc>
            </a:pPr>
            <a:r>
              <a:rPr lang="zh-CN" altLang="en-US" sz="2800" b="1" dirty="0"/>
              <a:t>第一节</a:t>
            </a:r>
            <a:endParaRPr lang="en-US" altLang="zh-CN" sz="2800" b="1" dirty="0"/>
          </a:p>
          <a:p>
            <a:pPr>
              <a:lnSpc>
                <a:spcPct val="150000"/>
              </a:lnSpc>
            </a:pPr>
            <a:r>
              <a:rPr lang="zh-CN" altLang="en-US" sz="2800" b="1" dirty="0"/>
              <a:t>第二节</a:t>
            </a:r>
            <a:endParaRPr lang="en-US" altLang="zh-CN" sz="2800" b="1" dirty="0"/>
          </a:p>
          <a:p>
            <a:pPr>
              <a:lnSpc>
                <a:spcPct val="150000"/>
              </a:lnSpc>
            </a:pPr>
            <a:r>
              <a:rPr lang="zh-CN" altLang="en-US" sz="2800" b="1" dirty="0"/>
              <a:t>第三节</a:t>
            </a:r>
            <a:endParaRPr lang="en-US" altLang="zh-CN" sz="2800" b="1" dirty="0"/>
          </a:p>
          <a:p>
            <a:pPr>
              <a:lnSpc>
                <a:spcPct val="150000"/>
              </a:lnSpc>
            </a:pPr>
            <a:r>
              <a:rPr lang="zh-CN" altLang="en-US" sz="2800" b="1" dirty="0"/>
              <a:t>第四节</a:t>
            </a:r>
            <a:endParaRPr lang="en-US" altLang="zh-CN" sz="2800" b="1" dirty="0"/>
          </a:p>
          <a:p>
            <a:pPr>
              <a:lnSpc>
                <a:spcPct val="150000"/>
              </a:lnSpc>
            </a:pPr>
            <a:r>
              <a:rPr lang="zh-CN" altLang="en-US" sz="2800" b="1" dirty="0"/>
              <a:t>第五节</a:t>
            </a:r>
            <a:endParaRPr lang="en-US" altLang="zh-CN" sz="2800" b="1" dirty="0"/>
          </a:p>
          <a:p>
            <a:pPr lvl="0"/>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t="14627"/>
          <a:stretch>
            <a:fillRect/>
          </a:stretch>
        </p:blipFill>
        <p:spPr>
          <a:xfrm>
            <a:off x="485775" y="0"/>
            <a:ext cx="11706225" cy="718398"/>
          </a:xfrm>
          <a:prstGeom prst="rect">
            <a:avLst/>
          </a:prstGeom>
        </p:spPr>
      </p:pic>
      <p:sp>
        <p:nvSpPr>
          <p:cNvPr id="2" name="标题 1"/>
          <p:cNvSpPr>
            <a:spLocks noGrp="1"/>
          </p:cNvSpPr>
          <p:nvPr>
            <p:ph type="title"/>
          </p:nvPr>
        </p:nvSpPr>
        <p:spPr>
          <a:xfrm>
            <a:off x="838200" y="718398"/>
            <a:ext cx="10515600" cy="972290"/>
          </a:xfrm>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D2954C-C39F-4447-B79E-84761DF66E42}" type="slidenum">
              <a:rPr lang="zh-CN" altLang="en-US" smtClean="0"/>
              <a:t>‹#›</a:t>
            </a:fld>
            <a:endParaRPr lang="zh-CN" altLang="en-US"/>
          </a:p>
        </p:txBody>
      </p:sp>
      <p:sp>
        <p:nvSpPr>
          <p:cNvPr id="16" name="平行四边形 7"/>
          <p:cNvSpPr/>
          <p:nvPr userDrawn="1"/>
        </p:nvSpPr>
        <p:spPr>
          <a:xfrm rot="10800000">
            <a:off x="11582399" y="5686424"/>
            <a:ext cx="609600" cy="1171575"/>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35000" y="638175"/>
            <a:ext cx="10515600" cy="718398"/>
          </a:xfrm>
        </p:spPr>
        <p:txBody>
          <a:bodyPr/>
          <a:lstStyle/>
          <a:p>
            <a:r>
              <a:rPr lang="zh-CN" altLang="en-US" dirty="0"/>
              <a:t>单击此处编辑母版标题样式</a:t>
            </a:r>
          </a:p>
        </p:txBody>
      </p:sp>
      <p:sp>
        <p:nvSpPr>
          <p:cNvPr id="3" name="日期占位符 2"/>
          <p:cNvSpPr>
            <a:spLocks noGrp="1"/>
          </p:cNvSpPr>
          <p:nvPr>
            <p:ph type="dt" sz="half" idx="10"/>
          </p:nvPr>
        </p:nvSpPr>
        <p:spPr/>
        <p:txBody>
          <a:bodyPr/>
          <a:lstStyle/>
          <a:p>
            <a:fld id="{50B3365A-2AB1-404D-9041-0D18E18537C7}"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D2954C-C39F-4447-B79E-84761DF66E42}" type="slidenum">
              <a:rPr lang="zh-CN" altLang="en-US" smtClean="0"/>
              <a:t>‹#›</a:t>
            </a:fld>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t="14627"/>
          <a:stretch>
            <a:fillRect/>
          </a:stretch>
        </p:blipFill>
        <p:spPr>
          <a:xfrm>
            <a:off x="485775" y="0"/>
            <a:ext cx="11706225" cy="718398"/>
          </a:xfrm>
          <a:prstGeom prst="rect">
            <a:avLst/>
          </a:prstGeom>
        </p:spPr>
      </p:pic>
      <p:sp>
        <p:nvSpPr>
          <p:cNvPr id="7" name="日期占位符 3"/>
          <p:cNvSpPr txBox="1"/>
          <p:nvPr userDrawn="1"/>
        </p:nvSpPr>
        <p:spPr>
          <a:xfrm>
            <a:off x="9858374" y="136525"/>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sp>
        <p:nvSpPr>
          <p:cNvPr id="8" name="平行四边形 7"/>
          <p:cNvSpPr/>
          <p:nvPr userDrawn="1"/>
        </p:nvSpPr>
        <p:spPr>
          <a:xfrm rot="10800000">
            <a:off x="11582399" y="5686424"/>
            <a:ext cx="609600" cy="1171575"/>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B3365A-2AB1-404D-9041-0D18E18537C7}"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7D2954C-C39F-4447-B79E-84761DF66E42}"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t="14627"/>
          <a:stretch>
            <a:fillRect/>
          </a:stretch>
        </p:blipFill>
        <p:spPr>
          <a:xfrm>
            <a:off x="485775" y="0"/>
            <a:ext cx="11706225" cy="718398"/>
          </a:xfrm>
          <a:prstGeom prst="rect">
            <a:avLst/>
          </a:prstGeom>
        </p:spPr>
      </p:pic>
      <p:sp>
        <p:nvSpPr>
          <p:cNvPr id="6" name="日期占位符 3"/>
          <p:cNvSpPr txBox="1"/>
          <p:nvPr userDrawn="1"/>
        </p:nvSpPr>
        <p:spPr>
          <a:xfrm>
            <a:off x="9858374" y="136525"/>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sp>
        <p:nvSpPr>
          <p:cNvPr id="7" name="平行四边形 7"/>
          <p:cNvSpPr/>
          <p:nvPr userDrawn="1"/>
        </p:nvSpPr>
        <p:spPr>
          <a:xfrm rot="10800000">
            <a:off x="11582399" y="5686424"/>
            <a:ext cx="609600" cy="1171575"/>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0B3365A-2AB1-404D-9041-0D18E18537C7}"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D2954C-C39F-4447-B79E-84761DF66E42}" type="slidenum">
              <a:rPr lang="zh-CN" altLang="en-US" smtClean="0"/>
              <a:t>‹#›</a:t>
            </a:fld>
            <a:endParaRPr lang="zh-CN" altLang="en-US"/>
          </a:p>
        </p:txBody>
      </p:sp>
      <p:sp>
        <p:nvSpPr>
          <p:cNvPr id="19" name="平行四边形 7"/>
          <p:cNvSpPr/>
          <p:nvPr userDrawn="1"/>
        </p:nvSpPr>
        <p:spPr>
          <a:xfrm>
            <a:off x="0" y="2313825"/>
            <a:ext cx="8393871" cy="3080083"/>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 name="connsiteX0-41" fmla="*/ 4157 w 9296366"/>
              <a:gd name="connsiteY0-42" fmla="*/ 1976812 h 1989784"/>
              <a:gd name="connsiteX1-43" fmla="*/ 0 w 9296366"/>
              <a:gd name="connsiteY1-44" fmla="*/ 0 h 1989784"/>
              <a:gd name="connsiteX2-45" fmla="*/ 9296366 w 9296366"/>
              <a:gd name="connsiteY2-46" fmla="*/ 6432 h 1989784"/>
              <a:gd name="connsiteX3-47" fmla="*/ 7201835 w 9296366"/>
              <a:gd name="connsiteY3-48" fmla="*/ 1989784 h 1989784"/>
              <a:gd name="connsiteX4-49" fmla="*/ 4157 w 9296366"/>
              <a:gd name="connsiteY4-50" fmla="*/ 1976812 h 19897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96366" h="1989784">
                <a:moveTo>
                  <a:pt x="4157" y="1976812"/>
                </a:moveTo>
                <a:cubicBezTo>
                  <a:pt x="2771" y="1322877"/>
                  <a:pt x="1386" y="653935"/>
                  <a:pt x="0" y="0"/>
                </a:cubicBezTo>
                <a:lnTo>
                  <a:pt x="9296366" y="6432"/>
                </a:lnTo>
                <a:lnTo>
                  <a:pt x="7201835" y="1989784"/>
                </a:lnTo>
                <a:lnTo>
                  <a:pt x="4157" y="1976812"/>
                </a:lnTo>
                <a:close/>
              </a:path>
            </a:pathLst>
          </a:custGeom>
          <a:solidFill>
            <a:srgbClr val="00519C"/>
          </a:solidFill>
          <a:ln>
            <a:solidFill>
              <a:srgbClr val="00519C"/>
            </a:solidFill>
          </a:ln>
          <a:effectLst>
            <a:outerShdw blurRad="101600" dist="635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流程图: 数据 8"/>
          <p:cNvSpPr/>
          <p:nvPr userDrawn="1"/>
        </p:nvSpPr>
        <p:spPr>
          <a:xfrm>
            <a:off x="7621348" y="2854831"/>
            <a:ext cx="1554477" cy="192975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10000"/>
                </a:moveTo>
                <a:lnTo>
                  <a:pt x="7595" y="0"/>
                </a:lnTo>
                <a:lnTo>
                  <a:pt x="10000" y="0"/>
                </a:lnTo>
                <a:lnTo>
                  <a:pt x="2246" y="10000"/>
                </a:lnTo>
                <a:lnTo>
                  <a:pt x="0" y="10000"/>
                </a:lnTo>
                <a:close/>
              </a:path>
            </a:pathLst>
          </a:custGeom>
          <a:solidFill>
            <a:srgbClr val="00519C"/>
          </a:solidFill>
          <a:ln>
            <a:solidFill>
              <a:srgbClr val="00519C"/>
            </a:solidFill>
          </a:ln>
          <a:effectLst>
            <a:outerShdw blurRad="50800" dist="139700" dir="5400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数据 8"/>
          <p:cNvSpPr/>
          <p:nvPr userDrawn="1"/>
        </p:nvSpPr>
        <p:spPr>
          <a:xfrm>
            <a:off x="9447386" y="2816741"/>
            <a:ext cx="1547272" cy="3035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2810"/>
              <a:gd name="connsiteY0-172" fmla="*/ 11483 h 11484"/>
              <a:gd name="connsiteX1-173" fmla="*/ 8771 w 12810"/>
              <a:gd name="connsiteY1-174" fmla="*/ 0 h 11484"/>
              <a:gd name="connsiteX2-175" fmla="*/ 12810 w 12810"/>
              <a:gd name="connsiteY2-176" fmla="*/ 9101 h 11484"/>
              <a:gd name="connsiteX3-177" fmla="*/ 2299 w 12810"/>
              <a:gd name="connsiteY3-178" fmla="*/ 11484 h 11484"/>
              <a:gd name="connsiteX4-179" fmla="*/ 0 w 12810"/>
              <a:gd name="connsiteY4-180" fmla="*/ 11483 h 11484"/>
              <a:gd name="connsiteX0-181" fmla="*/ 0 w 12810"/>
              <a:gd name="connsiteY0-182" fmla="*/ 11483 h 11557"/>
              <a:gd name="connsiteX1-183" fmla="*/ 8771 w 12810"/>
              <a:gd name="connsiteY1-184" fmla="*/ 0 h 11557"/>
              <a:gd name="connsiteX2-185" fmla="*/ 12810 w 12810"/>
              <a:gd name="connsiteY2-186" fmla="*/ 9101 h 11557"/>
              <a:gd name="connsiteX3-187" fmla="*/ 10755 w 12810"/>
              <a:gd name="connsiteY3-188" fmla="*/ 11557 h 11557"/>
              <a:gd name="connsiteX4-189" fmla="*/ 0 w 12810"/>
              <a:gd name="connsiteY4-190" fmla="*/ 11483 h 11557"/>
              <a:gd name="connsiteX0-191" fmla="*/ 0 w 12810"/>
              <a:gd name="connsiteY0-192" fmla="*/ 2419 h 2493"/>
              <a:gd name="connsiteX1-193" fmla="*/ 2072 w 12810"/>
              <a:gd name="connsiteY1-194" fmla="*/ 0 h 2493"/>
              <a:gd name="connsiteX2-195" fmla="*/ 12810 w 12810"/>
              <a:gd name="connsiteY2-196" fmla="*/ 37 h 2493"/>
              <a:gd name="connsiteX3-197" fmla="*/ 10755 w 12810"/>
              <a:gd name="connsiteY3-198" fmla="*/ 2493 h 2493"/>
              <a:gd name="connsiteX4-199" fmla="*/ 0 w 12810"/>
              <a:gd name="connsiteY4-200" fmla="*/ 2419 h 2493"/>
              <a:gd name="connsiteX0-201" fmla="*/ 0 w 10000"/>
              <a:gd name="connsiteY0-202" fmla="*/ 9703 h 10000"/>
              <a:gd name="connsiteX1-203" fmla="*/ 2399 w 10000"/>
              <a:gd name="connsiteY1-204" fmla="*/ 0 h 10000"/>
              <a:gd name="connsiteX2-205" fmla="*/ 10000 w 10000"/>
              <a:gd name="connsiteY2-206" fmla="*/ 148 h 10000"/>
              <a:gd name="connsiteX3-207" fmla="*/ 8396 w 10000"/>
              <a:gd name="connsiteY3-208" fmla="*/ 10000 h 10000"/>
              <a:gd name="connsiteX4-209" fmla="*/ 0 w 10000"/>
              <a:gd name="connsiteY4-210" fmla="*/ 9703 h 10000"/>
              <a:gd name="connsiteX0-211" fmla="*/ 0 w 8304"/>
              <a:gd name="connsiteY0-212" fmla="*/ 10296 h 10296"/>
              <a:gd name="connsiteX1-213" fmla="*/ 703 w 8304"/>
              <a:gd name="connsiteY1-214" fmla="*/ 0 h 10296"/>
              <a:gd name="connsiteX2-215" fmla="*/ 8304 w 8304"/>
              <a:gd name="connsiteY2-216" fmla="*/ 148 h 10296"/>
              <a:gd name="connsiteX3-217" fmla="*/ 6700 w 8304"/>
              <a:gd name="connsiteY3-218" fmla="*/ 10000 h 10296"/>
              <a:gd name="connsiteX4-219" fmla="*/ 0 w 8304"/>
              <a:gd name="connsiteY4-220" fmla="*/ 10296 h 10296"/>
              <a:gd name="connsiteX0-221" fmla="*/ 0 w 10064"/>
              <a:gd name="connsiteY0-222" fmla="*/ 10000 h 10000"/>
              <a:gd name="connsiteX1-223" fmla="*/ 911 w 10064"/>
              <a:gd name="connsiteY1-224" fmla="*/ 0 h 10000"/>
              <a:gd name="connsiteX2-225" fmla="*/ 10064 w 10064"/>
              <a:gd name="connsiteY2-226" fmla="*/ 144 h 10000"/>
              <a:gd name="connsiteX3-227" fmla="*/ 8132 w 10064"/>
              <a:gd name="connsiteY3-228" fmla="*/ 9713 h 10000"/>
              <a:gd name="connsiteX4-229" fmla="*/ 0 w 10064"/>
              <a:gd name="connsiteY4-230" fmla="*/ 10000 h 10000"/>
              <a:gd name="connsiteX0-231" fmla="*/ 0 w 10064"/>
              <a:gd name="connsiteY0-232" fmla="*/ 10000 h 10000"/>
              <a:gd name="connsiteX1-233" fmla="*/ 911 w 10064"/>
              <a:gd name="connsiteY1-234" fmla="*/ 0 h 10000"/>
              <a:gd name="connsiteX2-235" fmla="*/ 10064 w 10064"/>
              <a:gd name="connsiteY2-236" fmla="*/ 144 h 10000"/>
              <a:gd name="connsiteX3-237" fmla="*/ 6584 w 10064"/>
              <a:gd name="connsiteY3-238" fmla="*/ 9878 h 10000"/>
              <a:gd name="connsiteX4-239" fmla="*/ 0 w 10064"/>
              <a:gd name="connsiteY4-240" fmla="*/ 10000 h 10000"/>
              <a:gd name="connsiteX0-241" fmla="*/ 0 w 7814"/>
              <a:gd name="connsiteY0-242" fmla="*/ 10021 h 10021"/>
              <a:gd name="connsiteX1-243" fmla="*/ 911 w 7814"/>
              <a:gd name="connsiteY1-244" fmla="*/ 21 h 10021"/>
              <a:gd name="connsiteX2-245" fmla="*/ 7814 w 7814"/>
              <a:gd name="connsiteY2-246" fmla="*/ 0 h 10021"/>
              <a:gd name="connsiteX3-247" fmla="*/ 6584 w 7814"/>
              <a:gd name="connsiteY3-248" fmla="*/ 9899 h 10021"/>
              <a:gd name="connsiteX4-249" fmla="*/ 0 w 7814"/>
              <a:gd name="connsiteY4-250" fmla="*/ 10021 h 10021"/>
              <a:gd name="connsiteX0-251" fmla="*/ 0 w 10000"/>
              <a:gd name="connsiteY0-252" fmla="*/ 10000 h 10000"/>
              <a:gd name="connsiteX1-253" fmla="*/ 1166 w 10000"/>
              <a:gd name="connsiteY1-254" fmla="*/ 21 h 10000"/>
              <a:gd name="connsiteX2-255" fmla="*/ 10000 w 10000"/>
              <a:gd name="connsiteY2-256" fmla="*/ 0 h 10000"/>
              <a:gd name="connsiteX3-257" fmla="*/ 8426 w 10000"/>
              <a:gd name="connsiteY3-258" fmla="*/ 9878 h 10000"/>
              <a:gd name="connsiteX4-259" fmla="*/ 0 w 10000"/>
              <a:gd name="connsiteY4-260" fmla="*/ 10000 h 10000"/>
              <a:gd name="connsiteX0-261" fmla="*/ 0 w 10000"/>
              <a:gd name="connsiteY0-262" fmla="*/ 10000 h 10000"/>
              <a:gd name="connsiteX1-263" fmla="*/ 1391 w 10000"/>
              <a:gd name="connsiteY1-264" fmla="*/ 21 h 10000"/>
              <a:gd name="connsiteX2-265" fmla="*/ 10000 w 10000"/>
              <a:gd name="connsiteY2-266" fmla="*/ 0 h 10000"/>
              <a:gd name="connsiteX3-267" fmla="*/ 8426 w 10000"/>
              <a:gd name="connsiteY3-268" fmla="*/ 9878 h 10000"/>
              <a:gd name="connsiteX4-269" fmla="*/ 0 w 10000"/>
              <a:gd name="connsiteY4-270" fmla="*/ 10000 h 10000"/>
              <a:gd name="connsiteX0-271" fmla="*/ 1749 w 11749"/>
              <a:gd name="connsiteY0-272" fmla="*/ 10143 h 10143"/>
              <a:gd name="connsiteX1-273" fmla="*/ 36 w 11749"/>
              <a:gd name="connsiteY1-274" fmla="*/ 0 h 10143"/>
              <a:gd name="connsiteX2-275" fmla="*/ 11749 w 11749"/>
              <a:gd name="connsiteY2-276" fmla="*/ 143 h 10143"/>
              <a:gd name="connsiteX3-277" fmla="*/ 10175 w 11749"/>
              <a:gd name="connsiteY3-278" fmla="*/ 10021 h 10143"/>
              <a:gd name="connsiteX4-279" fmla="*/ 1749 w 11749"/>
              <a:gd name="connsiteY4-280" fmla="*/ 10143 h 10143"/>
              <a:gd name="connsiteX0-281" fmla="*/ 0 w 13267"/>
              <a:gd name="connsiteY0-282" fmla="*/ 10472 h 10472"/>
              <a:gd name="connsiteX1-283" fmla="*/ 1554 w 13267"/>
              <a:gd name="connsiteY1-284" fmla="*/ 0 h 10472"/>
              <a:gd name="connsiteX2-285" fmla="*/ 13267 w 13267"/>
              <a:gd name="connsiteY2-286" fmla="*/ 143 h 10472"/>
              <a:gd name="connsiteX3-287" fmla="*/ 11693 w 13267"/>
              <a:gd name="connsiteY3-288" fmla="*/ 10021 h 10472"/>
              <a:gd name="connsiteX4-289" fmla="*/ 0 w 13267"/>
              <a:gd name="connsiteY4-290" fmla="*/ 10472 h 104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267" h="10472">
                <a:moveTo>
                  <a:pt x="0" y="10472"/>
                </a:moveTo>
                <a:cubicBezTo>
                  <a:pt x="361" y="7146"/>
                  <a:pt x="1193" y="3326"/>
                  <a:pt x="1554" y="0"/>
                </a:cubicBezTo>
                <a:lnTo>
                  <a:pt x="13267" y="143"/>
                </a:lnTo>
                <a:lnTo>
                  <a:pt x="11693" y="10021"/>
                </a:lnTo>
                <a:lnTo>
                  <a:pt x="0" y="10472"/>
                </a:lnTo>
                <a:close/>
              </a:path>
            </a:pathLst>
          </a:custGeom>
          <a:solidFill>
            <a:srgbClr val="00519C"/>
          </a:solidFill>
          <a:ln>
            <a:solidFill>
              <a:srgbClr val="00519C"/>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数据 8"/>
          <p:cNvSpPr/>
          <p:nvPr userDrawn="1"/>
        </p:nvSpPr>
        <p:spPr>
          <a:xfrm>
            <a:off x="9625253" y="2821494"/>
            <a:ext cx="1737283" cy="22161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 h="11484">
                <a:moveTo>
                  <a:pt x="0" y="11483"/>
                </a:moveTo>
                <a:lnTo>
                  <a:pt x="8771" y="0"/>
                </a:lnTo>
                <a:lnTo>
                  <a:pt x="11176" y="0"/>
                </a:lnTo>
                <a:lnTo>
                  <a:pt x="2299" y="11484"/>
                </a:lnTo>
                <a:lnTo>
                  <a:pt x="0" y="11483"/>
                </a:lnTo>
                <a:close/>
              </a:path>
            </a:pathLst>
          </a:custGeom>
          <a:solidFill>
            <a:srgbClr val="00519C"/>
          </a:solidFill>
          <a:ln>
            <a:solidFill>
              <a:srgbClr val="00519C"/>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数据 8"/>
          <p:cNvSpPr/>
          <p:nvPr userDrawn="1"/>
        </p:nvSpPr>
        <p:spPr>
          <a:xfrm>
            <a:off x="8950595" y="3268626"/>
            <a:ext cx="1446596" cy="176051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9306"/>
              <a:gd name="connsiteY0-142" fmla="*/ 9086 h 10000"/>
              <a:gd name="connsiteX1-143" fmla="*/ 6901 w 9306"/>
              <a:gd name="connsiteY1-144" fmla="*/ 0 h 10000"/>
              <a:gd name="connsiteX2-145" fmla="*/ 9306 w 9306"/>
              <a:gd name="connsiteY2-146" fmla="*/ 0 h 10000"/>
              <a:gd name="connsiteX3-147" fmla="*/ 1552 w 9306"/>
              <a:gd name="connsiteY3-148" fmla="*/ 10000 h 10000"/>
              <a:gd name="connsiteX4-149" fmla="*/ 0 w 9306"/>
              <a:gd name="connsiteY4-150" fmla="*/ 9086 h 10000"/>
              <a:gd name="connsiteX0-151" fmla="*/ 0 w 10000"/>
              <a:gd name="connsiteY0-152" fmla="*/ 9086 h 9123"/>
              <a:gd name="connsiteX1-153" fmla="*/ 7416 w 10000"/>
              <a:gd name="connsiteY1-154" fmla="*/ 0 h 9123"/>
              <a:gd name="connsiteX2-155" fmla="*/ 10000 w 10000"/>
              <a:gd name="connsiteY2-156" fmla="*/ 0 h 9123"/>
              <a:gd name="connsiteX3-157" fmla="*/ 2414 w 10000"/>
              <a:gd name="connsiteY3-158" fmla="*/ 9123 h 9123"/>
              <a:gd name="connsiteX4-159" fmla="*/ 0 w 10000"/>
              <a:gd name="connsiteY4-160" fmla="*/ 9086 h 91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9123">
                <a:moveTo>
                  <a:pt x="0" y="9086"/>
                </a:moveTo>
                <a:lnTo>
                  <a:pt x="7416" y="0"/>
                </a:lnTo>
                <a:lnTo>
                  <a:pt x="10000" y="0"/>
                </a:lnTo>
                <a:lnTo>
                  <a:pt x="2414" y="9123"/>
                </a:lnTo>
                <a:lnTo>
                  <a:pt x="0" y="9086"/>
                </a:lnTo>
                <a:close/>
              </a:path>
            </a:pathLst>
          </a:custGeom>
          <a:solidFill>
            <a:srgbClr val="8CC63F"/>
          </a:solidFill>
          <a:ln>
            <a:solidFill>
              <a:srgbClr val="89C53B"/>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7"/>
          <p:cNvSpPr/>
          <p:nvPr userDrawn="1"/>
        </p:nvSpPr>
        <p:spPr>
          <a:xfrm rot="10800000">
            <a:off x="10324018" y="2252413"/>
            <a:ext cx="1867982" cy="3134585"/>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数据 8"/>
          <p:cNvSpPr/>
          <p:nvPr userDrawn="1"/>
        </p:nvSpPr>
        <p:spPr>
          <a:xfrm>
            <a:off x="8265394" y="3121590"/>
            <a:ext cx="1561167" cy="191602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1176"/>
              <a:gd name="connsiteY0-172" fmla="*/ 11483 h 11484"/>
              <a:gd name="connsiteX1-173" fmla="*/ 7546 w 11176"/>
              <a:gd name="connsiteY1-174" fmla="*/ 1592 h 11484"/>
              <a:gd name="connsiteX2-175" fmla="*/ 11176 w 11176"/>
              <a:gd name="connsiteY2-176" fmla="*/ 0 h 11484"/>
              <a:gd name="connsiteX3-177" fmla="*/ 2299 w 11176"/>
              <a:gd name="connsiteY3-178" fmla="*/ 11484 h 11484"/>
              <a:gd name="connsiteX4-179" fmla="*/ 0 w 11176"/>
              <a:gd name="connsiteY4-180" fmla="*/ 11483 h 11484"/>
              <a:gd name="connsiteX0-181" fmla="*/ 0 w 10012"/>
              <a:gd name="connsiteY0-182" fmla="*/ 9916 h 9917"/>
              <a:gd name="connsiteX1-183" fmla="*/ 7546 w 10012"/>
              <a:gd name="connsiteY1-184" fmla="*/ 25 h 9917"/>
              <a:gd name="connsiteX2-185" fmla="*/ 10012 w 10012"/>
              <a:gd name="connsiteY2-186" fmla="*/ 0 h 9917"/>
              <a:gd name="connsiteX3-187" fmla="*/ 2299 w 10012"/>
              <a:gd name="connsiteY3-188" fmla="*/ 9917 h 9917"/>
              <a:gd name="connsiteX4-189" fmla="*/ 0 w 10012"/>
              <a:gd name="connsiteY4-190" fmla="*/ 9916 h 9917"/>
              <a:gd name="connsiteX0-191" fmla="*/ 0 w 10031"/>
              <a:gd name="connsiteY0-192" fmla="*/ 10011 h 10012"/>
              <a:gd name="connsiteX1-193" fmla="*/ 7537 w 10031"/>
              <a:gd name="connsiteY1-194" fmla="*/ 37 h 10012"/>
              <a:gd name="connsiteX2-195" fmla="*/ 10031 w 10031"/>
              <a:gd name="connsiteY2-196" fmla="*/ 0 h 10012"/>
              <a:gd name="connsiteX3-197" fmla="*/ 2296 w 10031"/>
              <a:gd name="connsiteY3-198" fmla="*/ 10012 h 10012"/>
              <a:gd name="connsiteX4-199" fmla="*/ 0 w 10031"/>
              <a:gd name="connsiteY4-200" fmla="*/ 10011 h 10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31" h="10012">
                <a:moveTo>
                  <a:pt x="0" y="10011"/>
                </a:moveTo>
                <a:lnTo>
                  <a:pt x="7537" y="37"/>
                </a:lnTo>
                <a:lnTo>
                  <a:pt x="10031" y="0"/>
                </a:lnTo>
                <a:lnTo>
                  <a:pt x="2296" y="10012"/>
                </a:lnTo>
                <a:lnTo>
                  <a:pt x="0" y="10011"/>
                </a:lnTo>
                <a:close/>
              </a:path>
            </a:pathLst>
          </a:custGeom>
          <a:solidFill>
            <a:srgbClr val="00519C"/>
          </a:solidFill>
          <a:ln>
            <a:solidFill>
              <a:srgbClr val="00519C"/>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数据 8"/>
          <p:cNvSpPr/>
          <p:nvPr userDrawn="1"/>
        </p:nvSpPr>
        <p:spPr>
          <a:xfrm>
            <a:off x="7235379" y="2812155"/>
            <a:ext cx="1587276" cy="195155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0211"/>
              <a:gd name="connsiteY0-172" fmla="*/ 10113 h 11484"/>
              <a:gd name="connsiteX1-173" fmla="*/ 7806 w 10211"/>
              <a:gd name="connsiteY1-174" fmla="*/ 0 h 11484"/>
              <a:gd name="connsiteX2-175" fmla="*/ 10211 w 10211"/>
              <a:gd name="connsiteY2-176" fmla="*/ 0 h 11484"/>
              <a:gd name="connsiteX3-177" fmla="*/ 1334 w 10211"/>
              <a:gd name="connsiteY3-178" fmla="*/ 11484 h 11484"/>
              <a:gd name="connsiteX4-179" fmla="*/ 0 w 10211"/>
              <a:gd name="connsiteY4-180" fmla="*/ 10113 h 11484"/>
              <a:gd name="connsiteX0-181" fmla="*/ 0 w 10211"/>
              <a:gd name="connsiteY0-182" fmla="*/ 10113 h 10113"/>
              <a:gd name="connsiteX1-183" fmla="*/ 7806 w 10211"/>
              <a:gd name="connsiteY1-184" fmla="*/ 0 h 10113"/>
              <a:gd name="connsiteX2-185" fmla="*/ 10211 w 10211"/>
              <a:gd name="connsiteY2-186" fmla="*/ 0 h 10113"/>
              <a:gd name="connsiteX3-187" fmla="*/ 2514 w 10211"/>
              <a:gd name="connsiteY3-188" fmla="*/ 10077 h 10113"/>
              <a:gd name="connsiteX4-189" fmla="*/ 0 w 10211"/>
              <a:gd name="connsiteY4-190" fmla="*/ 10113 h 101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211" h="10113">
                <a:moveTo>
                  <a:pt x="0" y="10113"/>
                </a:moveTo>
                <a:lnTo>
                  <a:pt x="7806" y="0"/>
                </a:lnTo>
                <a:lnTo>
                  <a:pt x="10211" y="0"/>
                </a:lnTo>
                <a:lnTo>
                  <a:pt x="2514" y="10077"/>
                </a:lnTo>
                <a:lnTo>
                  <a:pt x="0" y="10113"/>
                </a:lnTo>
                <a:close/>
              </a:path>
            </a:pathLst>
          </a:custGeom>
          <a:solidFill>
            <a:schemeClr val="bg1"/>
          </a:solidFill>
          <a:ln>
            <a:solidFill>
              <a:schemeClr val="bg1"/>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流程图: 数据 8"/>
          <p:cNvSpPr/>
          <p:nvPr userDrawn="1"/>
        </p:nvSpPr>
        <p:spPr>
          <a:xfrm>
            <a:off x="7980872" y="2809735"/>
            <a:ext cx="1575307" cy="194576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0134"/>
              <a:gd name="connsiteY0-172" fmla="*/ 10052 h 11484"/>
              <a:gd name="connsiteX1-173" fmla="*/ 7729 w 10134"/>
              <a:gd name="connsiteY1-174" fmla="*/ 0 h 11484"/>
              <a:gd name="connsiteX2-175" fmla="*/ 10134 w 10134"/>
              <a:gd name="connsiteY2-176" fmla="*/ 0 h 11484"/>
              <a:gd name="connsiteX3-177" fmla="*/ 1257 w 10134"/>
              <a:gd name="connsiteY3-178" fmla="*/ 11484 h 11484"/>
              <a:gd name="connsiteX4-179" fmla="*/ 0 w 10134"/>
              <a:gd name="connsiteY4-180" fmla="*/ 10052 h 11484"/>
              <a:gd name="connsiteX0-181" fmla="*/ 0 w 10134"/>
              <a:gd name="connsiteY0-182" fmla="*/ 10052 h 10053"/>
              <a:gd name="connsiteX1-183" fmla="*/ 7729 w 10134"/>
              <a:gd name="connsiteY1-184" fmla="*/ 0 h 10053"/>
              <a:gd name="connsiteX2-185" fmla="*/ 10134 w 10134"/>
              <a:gd name="connsiteY2-186" fmla="*/ 0 h 10053"/>
              <a:gd name="connsiteX3-187" fmla="*/ 2253 w 10134"/>
              <a:gd name="connsiteY3-188" fmla="*/ 10053 h 10053"/>
              <a:gd name="connsiteX4-189" fmla="*/ 0 w 10134"/>
              <a:gd name="connsiteY4-190" fmla="*/ 10052 h 100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34" h="10053">
                <a:moveTo>
                  <a:pt x="0" y="10052"/>
                </a:moveTo>
                <a:lnTo>
                  <a:pt x="7729" y="0"/>
                </a:lnTo>
                <a:lnTo>
                  <a:pt x="10134" y="0"/>
                </a:lnTo>
                <a:lnTo>
                  <a:pt x="2253" y="10053"/>
                </a:lnTo>
                <a:lnTo>
                  <a:pt x="0" y="10052"/>
                </a:lnTo>
                <a:close/>
              </a:path>
            </a:pathLst>
          </a:custGeom>
          <a:solidFill>
            <a:schemeClr val="bg1"/>
          </a:solidFill>
          <a:ln>
            <a:solidFill>
              <a:schemeClr val="bg1"/>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数据 8"/>
          <p:cNvSpPr/>
          <p:nvPr userDrawn="1"/>
        </p:nvSpPr>
        <p:spPr>
          <a:xfrm>
            <a:off x="7076858" y="4755500"/>
            <a:ext cx="1252655" cy="27990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1176"/>
              <a:gd name="connsiteY0-172" fmla="*/ 11483 h 11484"/>
              <a:gd name="connsiteX1-173" fmla="*/ 897 w 11176"/>
              <a:gd name="connsiteY1-174" fmla="*/ 10341 h 11484"/>
              <a:gd name="connsiteX2-175" fmla="*/ 11176 w 11176"/>
              <a:gd name="connsiteY2-176" fmla="*/ 0 h 11484"/>
              <a:gd name="connsiteX3-177" fmla="*/ 2299 w 11176"/>
              <a:gd name="connsiteY3-178" fmla="*/ 11484 h 11484"/>
              <a:gd name="connsiteX4-179" fmla="*/ 0 w 11176"/>
              <a:gd name="connsiteY4-180" fmla="*/ 11483 h 11484"/>
              <a:gd name="connsiteX0-181" fmla="*/ 0 w 3272"/>
              <a:gd name="connsiteY0-182" fmla="*/ 1216 h 1217"/>
              <a:gd name="connsiteX1-183" fmla="*/ 897 w 3272"/>
              <a:gd name="connsiteY1-184" fmla="*/ 74 h 1217"/>
              <a:gd name="connsiteX2-185" fmla="*/ 3272 w 3272"/>
              <a:gd name="connsiteY2-186" fmla="*/ 0 h 1217"/>
              <a:gd name="connsiteX3-187" fmla="*/ 2299 w 3272"/>
              <a:gd name="connsiteY3-188" fmla="*/ 1217 h 1217"/>
              <a:gd name="connsiteX4-189" fmla="*/ 0 w 3272"/>
              <a:gd name="connsiteY4-190" fmla="*/ 1216 h 1217"/>
              <a:gd name="connsiteX0-191" fmla="*/ 0 w 10000"/>
              <a:gd name="connsiteY0-192" fmla="*/ 11209 h 11217"/>
              <a:gd name="connsiteX1-193" fmla="*/ 3396 w 10000"/>
              <a:gd name="connsiteY1-194" fmla="*/ 0 h 11217"/>
              <a:gd name="connsiteX2-195" fmla="*/ 10000 w 10000"/>
              <a:gd name="connsiteY2-196" fmla="*/ 1217 h 11217"/>
              <a:gd name="connsiteX3-197" fmla="*/ 7026 w 10000"/>
              <a:gd name="connsiteY3-198" fmla="*/ 11217 h 11217"/>
              <a:gd name="connsiteX4-199" fmla="*/ 0 w 10000"/>
              <a:gd name="connsiteY4-200" fmla="*/ 11209 h 11217"/>
              <a:gd name="connsiteX0-201" fmla="*/ 0 w 10094"/>
              <a:gd name="connsiteY0-202" fmla="*/ 11614 h 11622"/>
              <a:gd name="connsiteX1-203" fmla="*/ 3396 w 10094"/>
              <a:gd name="connsiteY1-204" fmla="*/ 405 h 11622"/>
              <a:gd name="connsiteX2-205" fmla="*/ 10094 w 10094"/>
              <a:gd name="connsiteY2-206" fmla="*/ 0 h 11622"/>
              <a:gd name="connsiteX3-207" fmla="*/ 7026 w 10094"/>
              <a:gd name="connsiteY3-208" fmla="*/ 11622 h 11622"/>
              <a:gd name="connsiteX4-209" fmla="*/ 0 w 10094"/>
              <a:gd name="connsiteY4-210" fmla="*/ 11614 h 11622"/>
              <a:gd name="connsiteX0-211" fmla="*/ 0 w 10094"/>
              <a:gd name="connsiteY0-212" fmla="*/ 11615 h 11623"/>
              <a:gd name="connsiteX1-213" fmla="*/ 4154 w 10094"/>
              <a:gd name="connsiteY1-214" fmla="*/ 0 h 11623"/>
              <a:gd name="connsiteX2-215" fmla="*/ 10094 w 10094"/>
              <a:gd name="connsiteY2-216" fmla="*/ 1 h 11623"/>
              <a:gd name="connsiteX3-217" fmla="*/ 7026 w 10094"/>
              <a:gd name="connsiteY3-218" fmla="*/ 11623 h 11623"/>
              <a:gd name="connsiteX4-219" fmla="*/ 0 w 10094"/>
              <a:gd name="connsiteY4-220" fmla="*/ 11615 h 11623"/>
              <a:gd name="connsiteX0-221" fmla="*/ 0 w 9125"/>
              <a:gd name="connsiteY0-222" fmla="*/ 12122 h 12122"/>
              <a:gd name="connsiteX1-223" fmla="*/ 3185 w 9125"/>
              <a:gd name="connsiteY1-224" fmla="*/ 0 h 12122"/>
              <a:gd name="connsiteX2-225" fmla="*/ 9125 w 9125"/>
              <a:gd name="connsiteY2-226" fmla="*/ 1 h 12122"/>
              <a:gd name="connsiteX3-227" fmla="*/ 6057 w 9125"/>
              <a:gd name="connsiteY3-228" fmla="*/ 11623 h 12122"/>
              <a:gd name="connsiteX4-229" fmla="*/ 0 w 9125"/>
              <a:gd name="connsiteY4-230" fmla="*/ 12122 h 12122"/>
              <a:gd name="connsiteX0-231" fmla="*/ 0 w 10092"/>
              <a:gd name="connsiteY0-232" fmla="*/ 9916 h 9916"/>
              <a:gd name="connsiteX1-233" fmla="*/ 3582 w 10092"/>
              <a:gd name="connsiteY1-234" fmla="*/ 0 h 9916"/>
              <a:gd name="connsiteX2-235" fmla="*/ 10092 w 10092"/>
              <a:gd name="connsiteY2-236" fmla="*/ 1 h 9916"/>
              <a:gd name="connsiteX3-237" fmla="*/ 6730 w 10092"/>
              <a:gd name="connsiteY3-238" fmla="*/ 9588 h 9916"/>
              <a:gd name="connsiteX4-239" fmla="*/ 0 w 10092"/>
              <a:gd name="connsiteY4-240" fmla="*/ 9916 h 9916"/>
              <a:gd name="connsiteX0-241" fmla="*/ 0 w 10000"/>
              <a:gd name="connsiteY0-242" fmla="*/ 10000 h 10000"/>
              <a:gd name="connsiteX1-243" fmla="*/ 3549 w 10000"/>
              <a:gd name="connsiteY1-244" fmla="*/ 0 h 10000"/>
              <a:gd name="connsiteX2-245" fmla="*/ 10000 w 10000"/>
              <a:gd name="connsiteY2-246" fmla="*/ 1 h 10000"/>
              <a:gd name="connsiteX3-247" fmla="*/ 6943 w 10000"/>
              <a:gd name="connsiteY3-248" fmla="*/ 9416 h 10000"/>
              <a:gd name="connsiteX4-249" fmla="*/ 0 w 10000"/>
              <a:gd name="connsiteY4-250" fmla="*/ 10000 h 10000"/>
              <a:gd name="connsiteX0-251" fmla="*/ 0 w 9771"/>
              <a:gd name="connsiteY0-252" fmla="*/ 9494 h 9494"/>
              <a:gd name="connsiteX1-253" fmla="*/ 3320 w 9771"/>
              <a:gd name="connsiteY1-254" fmla="*/ 0 h 9494"/>
              <a:gd name="connsiteX2-255" fmla="*/ 9771 w 9771"/>
              <a:gd name="connsiteY2-256" fmla="*/ 1 h 9494"/>
              <a:gd name="connsiteX3-257" fmla="*/ 6714 w 9771"/>
              <a:gd name="connsiteY3-258" fmla="*/ 9416 h 9494"/>
              <a:gd name="connsiteX4-259" fmla="*/ 0 w 9771"/>
              <a:gd name="connsiteY4-260" fmla="*/ 9494 h 9494"/>
              <a:gd name="connsiteX0-261" fmla="*/ 4066 w 14066"/>
              <a:gd name="connsiteY0-262" fmla="*/ 10178 h 10178"/>
              <a:gd name="connsiteX1-263" fmla="*/ 0 w 14066"/>
              <a:gd name="connsiteY1-264" fmla="*/ 0 h 10178"/>
              <a:gd name="connsiteX2-265" fmla="*/ 14066 w 14066"/>
              <a:gd name="connsiteY2-266" fmla="*/ 179 h 10178"/>
              <a:gd name="connsiteX3-267" fmla="*/ 10937 w 14066"/>
              <a:gd name="connsiteY3-268" fmla="*/ 10096 h 10178"/>
              <a:gd name="connsiteX4-269" fmla="*/ 4066 w 14066"/>
              <a:gd name="connsiteY4-270" fmla="*/ 10178 h 10178"/>
              <a:gd name="connsiteX0-271" fmla="*/ 0 w 17280"/>
              <a:gd name="connsiteY0-272" fmla="*/ 10711 h 10711"/>
              <a:gd name="connsiteX1-273" fmla="*/ 3214 w 17280"/>
              <a:gd name="connsiteY1-274" fmla="*/ 0 h 10711"/>
              <a:gd name="connsiteX2-275" fmla="*/ 17280 w 17280"/>
              <a:gd name="connsiteY2-276" fmla="*/ 179 h 10711"/>
              <a:gd name="connsiteX3-277" fmla="*/ 14151 w 17280"/>
              <a:gd name="connsiteY3-278" fmla="*/ 10096 h 10711"/>
              <a:gd name="connsiteX4-279" fmla="*/ 0 w 17280"/>
              <a:gd name="connsiteY4-280" fmla="*/ 10711 h 10711"/>
              <a:gd name="connsiteX0-281" fmla="*/ 0 w 17280"/>
              <a:gd name="connsiteY0-282" fmla="*/ 10444 h 10444"/>
              <a:gd name="connsiteX1-283" fmla="*/ 3214 w 17280"/>
              <a:gd name="connsiteY1-284" fmla="*/ 0 h 10444"/>
              <a:gd name="connsiteX2-285" fmla="*/ 17280 w 17280"/>
              <a:gd name="connsiteY2-286" fmla="*/ 179 h 10444"/>
              <a:gd name="connsiteX3-287" fmla="*/ 14151 w 17280"/>
              <a:gd name="connsiteY3-288" fmla="*/ 10096 h 10444"/>
              <a:gd name="connsiteX4-289" fmla="*/ 0 w 17280"/>
              <a:gd name="connsiteY4-290" fmla="*/ 10444 h 10444"/>
              <a:gd name="connsiteX0-291" fmla="*/ 0 w 21385"/>
              <a:gd name="connsiteY0-292" fmla="*/ 10444 h 10444"/>
              <a:gd name="connsiteX1-293" fmla="*/ 3214 w 21385"/>
              <a:gd name="connsiteY1-294" fmla="*/ 0 h 10444"/>
              <a:gd name="connsiteX2-295" fmla="*/ 17280 w 21385"/>
              <a:gd name="connsiteY2-296" fmla="*/ 179 h 10444"/>
              <a:gd name="connsiteX3-297" fmla="*/ 21385 w 21385"/>
              <a:gd name="connsiteY3-298" fmla="*/ 10096 h 10444"/>
              <a:gd name="connsiteX4-299" fmla="*/ 0 w 21385"/>
              <a:gd name="connsiteY4-300" fmla="*/ 10444 h 10444"/>
              <a:gd name="connsiteX0-301" fmla="*/ 0 w 24560"/>
              <a:gd name="connsiteY0-302" fmla="*/ 10444 h 10444"/>
              <a:gd name="connsiteX1-303" fmla="*/ 3214 w 24560"/>
              <a:gd name="connsiteY1-304" fmla="*/ 0 h 10444"/>
              <a:gd name="connsiteX2-305" fmla="*/ 24560 w 24560"/>
              <a:gd name="connsiteY2-306" fmla="*/ 90 h 10444"/>
              <a:gd name="connsiteX3-307" fmla="*/ 21385 w 24560"/>
              <a:gd name="connsiteY3-308" fmla="*/ 10096 h 10444"/>
              <a:gd name="connsiteX4-309" fmla="*/ 0 w 24560"/>
              <a:gd name="connsiteY4-310" fmla="*/ 10444 h 10444"/>
              <a:gd name="connsiteX0-311" fmla="*/ 0 w 24237"/>
              <a:gd name="connsiteY0-312" fmla="*/ 10444 h 10444"/>
              <a:gd name="connsiteX1-313" fmla="*/ 3214 w 24237"/>
              <a:gd name="connsiteY1-314" fmla="*/ 0 h 10444"/>
              <a:gd name="connsiteX2-315" fmla="*/ 24237 w 24237"/>
              <a:gd name="connsiteY2-316" fmla="*/ 90 h 10444"/>
              <a:gd name="connsiteX3-317" fmla="*/ 21385 w 24237"/>
              <a:gd name="connsiteY3-318" fmla="*/ 10096 h 10444"/>
              <a:gd name="connsiteX4-319" fmla="*/ 0 w 24237"/>
              <a:gd name="connsiteY4-320" fmla="*/ 10444 h 10444"/>
              <a:gd name="connsiteX0-321" fmla="*/ 0 w 24237"/>
              <a:gd name="connsiteY0-322" fmla="*/ 10444 h 10444"/>
              <a:gd name="connsiteX1-323" fmla="*/ 3214 w 24237"/>
              <a:gd name="connsiteY1-324" fmla="*/ 0 h 10444"/>
              <a:gd name="connsiteX2-325" fmla="*/ 24237 w 24237"/>
              <a:gd name="connsiteY2-326" fmla="*/ 90 h 10444"/>
              <a:gd name="connsiteX3-327" fmla="*/ 21201 w 24237"/>
              <a:gd name="connsiteY3-328" fmla="*/ 10096 h 10444"/>
              <a:gd name="connsiteX4-329" fmla="*/ 0 w 24237"/>
              <a:gd name="connsiteY4-330" fmla="*/ 10444 h 104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37" h="10444">
                <a:moveTo>
                  <a:pt x="0" y="10444"/>
                </a:moveTo>
                <a:lnTo>
                  <a:pt x="3214" y="0"/>
                </a:lnTo>
                <a:lnTo>
                  <a:pt x="24237" y="90"/>
                </a:lnTo>
                <a:lnTo>
                  <a:pt x="21201" y="10096"/>
                </a:lnTo>
                <a:lnTo>
                  <a:pt x="0" y="10444"/>
                </a:lnTo>
                <a:close/>
              </a:path>
            </a:pathLst>
          </a:custGeom>
          <a:solidFill>
            <a:schemeClr val="bg1"/>
          </a:solidFill>
          <a:ln>
            <a:solidFill>
              <a:schemeClr val="bg1"/>
            </a:solidFill>
          </a:ln>
          <a:effectLst>
            <a:outerShdw blurRad="50800" dist="1397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Picture 5" descr="C:\Users\Administrator\Desktop\zhao ppt\ppt-09.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rcRect l="36626" t="26627" r="33408" b="30769"/>
          <a:stretch>
            <a:fillRect/>
          </a:stretch>
        </p:blipFill>
        <p:spPr bwMode="auto">
          <a:xfrm>
            <a:off x="-162771" y="4102657"/>
            <a:ext cx="1277630" cy="1135671"/>
          </a:xfrm>
          <a:prstGeom prst="rect">
            <a:avLst/>
          </a:prstGeom>
          <a:noFill/>
          <a:ln w="9525">
            <a:noFill/>
            <a:miter lim="800000"/>
            <a:headEnd/>
            <a:tailEnd/>
          </a:ln>
        </p:spPr>
      </p:pic>
      <p:pic>
        <p:nvPicPr>
          <p:cNvPr id="32" name="图片 31"/>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10000" b="90000" l="10000" r="90000">
                        <a14:foregroundMark x1="67244" y1="45100" x2="66850" y2="79929"/>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926506" y="4335083"/>
            <a:ext cx="1181879" cy="788230"/>
          </a:xfrm>
          <a:prstGeom prst="rect">
            <a:avLst/>
          </a:prstGeom>
        </p:spPr>
      </p:pic>
      <p:pic>
        <p:nvPicPr>
          <p:cNvPr id="35" name="图片 34"/>
          <p:cNvPicPr>
            <a:picLocks noChangeAspect="1"/>
          </p:cNvPicPr>
          <p:nvPr userDrawn="1"/>
        </p:nvPicPr>
        <p:blipFill>
          <a:blip r:embed="rId6"/>
          <a:stretch>
            <a:fillRect/>
          </a:stretch>
        </p:blipFill>
        <p:spPr>
          <a:xfrm>
            <a:off x="123305" y="136526"/>
            <a:ext cx="3458095" cy="714150"/>
          </a:xfrm>
          <a:prstGeom prst="rect">
            <a:avLst/>
          </a:prstGeom>
        </p:spPr>
      </p:pic>
      <p:pic>
        <p:nvPicPr>
          <p:cNvPr id="29" name="图片 28"/>
          <p:cNvPicPr>
            <a:picLocks noChangeAspect="1"/>
          </p:cNvPicPr>
          <p:nvPr userDrawn="1"/>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rightnessContrast bright="-100000" contrast="100000"/>
                    </a14:imgEffect>
                    <a14:imgEffect>
                      <a14:colorTemperature colorTemp="11500"/>
                    </a14:imgEffect>
                    <a14:imgEffect>
                      <a14:saturation sat="400000"/>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9691521" y="6197600"/>
            <a:ext cx="2438400" cy="523875"/>
          </a:xfrm>
          <a:prstGeom prst="rect">
            <a:avLst/>
          </a:prstGeom>
          <a:noFill/>
        </p:spPr>
      </p:pic>
      <p:pic>
        <p:nvPicPr>
          <p:cNvPr id="30" name="图片 2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978553" y="98414"/>
            <a:ext cx="864989" cy="864989"/>
          </a:xfrm>
          <a:prstGeom prst="rect">
            <a:avLst/>
          </a:prstGeom>
        </p:spPr>
      </p:pic>
      <p:pic>
        <p:nvPicPr>
          <p:cNvPr id="31" name="图片 3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982200" y="158038"/>
            <a:ext cx="1944546" cy="671126"/>
          </a:xfrm>
          <a:prstGeom prst="rect">
            <a:avLst/>
          </a:prstGeom>
        </p:spPr>
      </p:pic>
      <p:sp>
        <p:nvSpPr>
          <p:cNvPr id="34" name="日期占位符 3"/>
          <p:cNvSpPr txBox="1"/>
          <p:nvPr userDrawn="1"/>
        </p:nvSpPr>
        <p:spPr>
          <a:xfrm>
            <a:off x="0" y="6459537"/>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sp>
        <p:nvSpPr>
          <p:cNvPr id="9" name="文本占位符 8"/>
          <p:cNvSpPr>
            <a:spLocks noGrp="1"/>
          </p:cNvSpPr>
          <p:nvPr>
            <p:ph type="body" sz="quarter" idx="13"/>
          </p:nvPr>
        </p:nvSpPr>
        <p:spPr>
          <a:xfrm>
            <a:off x="1549775" y="2736056"/>
            <a:ext cx="3952875" cy="1031875"/>
          </a:xfrm>
        </p:spPr>
        <p:txBody>
          <a:bodyPr>
            <a:normAutofit/>
          </a:bodyPr>
          <a:lstStyle>
            <a:lvl1pPr marL="0" indent="0">
              <a:buNone/>
              <a:defRPr sz="6600" b="1">
                <a:solidFill>
                  <a:schemeClr val="bg1"/>
                </a:solidFill>
              </a:defRPr>
            </a:lvl1pPr>
          </a:lstStyle>
          <a:p>
            <a:pPr lvl="0"/>
            <a:endParaRPr lang="zh-CN" altLang="en-US" dirty="0"/>
          </a:p>
        </p:txBody>
      </p:sp>
      <p:sp>
        <p:nvSpPr>
          <p:cNvPr id="36" name="文本占位符 8"/>
          <p:cNvSpPr>
            <a:spLocks noGrp="1"/>
          </p:cNvSpPr>
          <p:nvPr>
            <p:ph type="body" sz="quarter" idx="14"/>
          </p:nvPr>
        </p:nvSpPr>
        <p:spPr>
          <a:xfrm>
            <a:off x="2216926" y="4268643"/>
            <a:ext cx="3952875" cy="1031875"/>
          </a:xfrm>
        </p:spPr>
        <p:txBody>
          <a:bodyPr>
            <a:normAutofit/>
          </a:bodyPr>
          <a:lstStyle>
            <a:lvl1pPr marL="0" indent="0">
              <a:buNone/>
              <a:defRPr sz="2400" b="1">
                <a:solidFill>
                  <a:schemeClr val="bg1"/>
                </a:solidFill>
              </a:defRPr>
            </a:lvl1pPr>
          </a:lstStyle>
          <a:p>
            <a:pPr lvl="0"/>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平行四边形 7"/>
          <p:cNvSpPr/>
          <p:nvPr userDrawn="1"/>
        </p:nvSpPr>
        <p:spPr>
          <a:xfrm>
            <a:off x="-1665" y="2352979"/>
            <a:ext cx="10625319" cy="2204592"/>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96366" h="1984861">
                <a:moveTo>
                  <a:pt x="4157" y="1976812"/>
                </a:moveTo>
                <a:cubicBezTo>
                  <a:pt x="2771" y="1322877"/>
                  <a:pt x="1386" y="653935"/>
                  <a:pt x="0" y="0"/>
                </a:cubicBezTo>
                <a:lnTo>
                  <a:pt x="9296366" y="6432"/>
                </a:lnTo>
                <a:lnTo>
                  <a:pt x="7862421" y="1984861"/>
                </a:lnTo>
                <a:lnTo>
                  <a:pt x="4157" y="1976812"/>
                </a:lnTo>
                <a:close/>
              </a:path>
            </a:pathLst>
          </a:custGeom>
          <a:solidFill>
            <a:srgbClr val="00519C"/>
          </a:solidFill>
          <a:ln>
            <a:solidFill>
              <a:srgbClr val="00519C"/>
            </a:solidFill>
          </a:ln>
          <a:effectLst>
            <a:outerShdw blurRad="101600" dist="635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a:off x="-8313" y="2335876"/>
            <a:ext cx="0" cy="2219499"/>
          </a:xfrm>
          <a:custGeom>
            <a:avLst/>
            <a:gdLst>
              <a:gd name="connsiteX0" fmla="*/ 0 w 0"/>
              <a:gd name="connsiteY0" fmla="*/ 0 h 2219499"/>
              <a:gd name="connsiteX1" fmla="*/ 0 w 0"/>
              <a:gd name="connsiteY1" fmla="*/ 2219499 h 2219499"/>
            </a:gdLst>
            <a:ahLst/>
            <a:cxnLst>
              <a:cxn ang="0">
                <a:pos x="connsiteX0" y="connsiteY0"/>
              </a:cxn>
              <a:cxn ang="0">
                <a:pos x="connsiteX1" y="connsiteY1"/>
              </a:cxn>
            </a:cxnLst>
            <a:rect l="l" t="t" r="r" b="b"/>
            <a:pathLst>
              <a:path h="2219499">
                <a:moveTo>
                  <a:pt x="0" y="0"/>
                </a:moveTo>
                <a:lnTo>
                  <a:pt x="0" y="221949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7"/>
          <p:cNvSpPr/>
          <p:nvPr userDrawn="1"/>
        </p:nvSpPr>
        <p:spPr>
          <a:xfrm rot="10800000">
            <a:off x="9316697" y="2335876"/>
            <a:ext cx="2365568" cy="2217292"/>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 name="connsiteX0-41" fmla="*/ 1 w 9292210"/>
              <a:gd name="connsiteY0-42" fmla="*/ 1988246 h 1996295"/>
              <a:gd name="connsiteX1-43" fmla="*/ 8629525 w 9292210"/>
              <a:gd name="connsiteY1-44" fmla="*/ 0 h 1996295"/>
              <a:gd name="connsiteX2-45" fmla="*/ 9292210 w 9292210"/>
              <a:gd name="connsiteY2-46" fmla="*/ 17866 h 1996295"/>
              <a:gd name="connsiteX3-47" fmla="*/ 7858265 w 9292210"/>
              <a:gd name="connsiteY3-48" fmla="*/ 1996295 h 1996295"/>
              <a:gd name="connsiteX4-49" fmla="*/ 1 w 9292210"/>
              <a:gd name="connsiteY4-50" fmla="*/ 1988246 h 1996295"/>
              <a:gd name="connsiteX0-51" fmla="*/ 1 w 2314152"/>
              <a:gd name="connsiteY0-52" fmla="*/ 1965378 h 1996295"/>
              <a:gd name="connsiteX1-53" fmla="*/ 1651467 w 2314152"/>
              <a:gd name="connsiteY1-54" fmla="*/ 0 h 1996295"/>
              <a:gd name="connsiteX2-55" fmla="*/ 2314152 w 2314152"/>
              <a:gd name="connsiteY2-56" fmla="*/ 17866 h 1996295"/>
              <a:gd name="connsiteX3-57" fmla="*/ 880207 w 2314152"/>
              <a:gd name="connsiteY3-58" fmla="*/ 1996295 h 1996295"/>
              <a:gd name="connsiteX4-59" fmla="*/ 1 w 2314152"/>
              <a:gd name="connsiteY4-60" fmla="*/ 1965378 h 1996295"/>
              <a:gd name="connsiteX0-61" fmla="*/ 0 w 2314151"/>
              <a:gd name="connsiteY0-62" fmla="*/ 1965378 h 1996295"/>
              <a:gd name="connsiteX1-63" fmla="*/ 1651466 w 2314151"/>
              <a:gd name="connsiteY1-64" fmla="*/ 0 h 1996295"/>
              <a:gd name="connsiteX2-65" fmla="*/ 2314151 w 2314151"/>
              <a:gd name="connsiteY2-66" fmla="*/ 17866 h 1996295"/>
              <a:gd name="connsiteX3-67" fmla="*/ 880206 w 2314151"/>
              <a:gd name="connsiteY3-68" fmla="*/ 1996295 h 1996295"/>
              <a:gd name="connsiteX4-69" fmla="*/ 0 w 2314151"/>
              <a:gd name="connsiteY4-70" fmla="*/ 1965378 h 1996295"/>
              <a:gd name="connsiteX0-71" fmla="*/ 0 w 2314151"/>
              <a:gd name="connsiteY0-72" fmla="*/ 1965378 h 1996295"/>
              <a:gd name="connsiteX1-73" fmla="*/ 1651466 w 2314151"/>
              <a:gd name="connsiteY1-74" fmla="*/ 0 h 1996295"/>
              <a:gd name="connsiteX2-75" fmla="*/ 2314151 w 2314151"/>
              <a:gd name="connsiteY2-76" fmla="*/ 17866 h 1996295"/>
              <a:gd name="connsiteX3-77" fmla="*/ 880206 w 2314151"/>
              <a:gd name="connsiteY3-78" fmla="*/ 1996295 h 1996295"/>
              <a:gd name="connsiteX4-79" fmla="*/ 0 w 2314151"/>
              <a:gd name="connsiteY4-80" fmla="*/ 1965378 h 1996295"/>
              <a:gd name="connsiteX0-81" fmla="*/ 0 w 2314151"/>
              <a:gd name="connsiteY0-82" fmla="*/ 1965378 h 1996295"/>
              <a:gd name="connsiteX1-83" fmla="*/ 1651466 w 2314151"/>
              <a:gd name="connsiteY1-84" fmla="*/ 0 h 1996295"/>
              <a:gd name="connsiteX2-85" fmla="*/ 2314151 w 2314151"/>
              <a:gd name="connsiteY2-86" fmla="*/ 17866 h 1996295"/>
              <a:gd name="connsiteX3-87" fmla="*/ 880206 w 2314151"/>
              <a:gd name="connsiteY3-88" fmla="*/ 1996295 h 1996295"/>
              <a:gd name="connsiteX4-89" fmla="*/ 0 w 2314151"/>
              <a:gd name="connsiteY4-90" fmla="*/ 1965378 h 1996295"/>
              <a:gd name="connsiteX0-91" fmla="*/ 0 w 2069697"/>
              <a:gd name="connsiteY0-92" fmla="*/ 1965379 h 1996295"/>
              <a:gd name="connsiteX1-93" fmla="*/ 1407012 w 2069697"/>
              <a:gd name="connsiteY1-94" fmla="*/ 0 h 1996295"/>
              <a:gd name="connsiteX2-95" fmla="*/ 2069697 w 2069697"/>
              <a:gd name="connsiteY2-96" fmla="*/ 17866 h 1996295"/>
              <a:gd name="connsiteX3-97" fmla="*/ 635752 w 2069697"/>
              <a:gd name="connsiteY3-98" fmla="*/ 1996295 h 1996295"/>
              <a:gd name="connsiteX4-99" fmla="*/ 0 w 2069697"/>
              <a:gd name="connsiteY4-100" fmla="*/ 1965379 h 1996295"/>
              <a:gd name="connsiteX0-101" fmla="*/ 0 w 2069697"/>
              <a:gd name="connsiteY0-102" fmla="*/ 1965379 h 1996295"/>
              <a:gd name="connsiteX1-103" fmla="*/ 1407012 w 2069697"/>
              <a:gd name="connsiteY1-104" fmla="*/ 0 h 1996295"/>
              <a:gd name="connsiteX2-105" fmla="*/ 2069697 w 2069697"/>
              <a:gd name="connsiteY2-106" fmla="*/ 17866 h 1996295"/>
              <a:gd name="connsiteX3-107" fmla="*/ 635752 w 2069697"/>
              <a:gd name="connsiteY3-108" fmla="*/ 1996295 h 1996295"/>
              <a:gd name="connsiteX4-109" fmla="*/ 0 w 2069697"/>
              <a:gd name="connsiteY4-110" fmla="*/ 1965379 h 1996295"/>
              <a:gd name="connsiteX0-111" fmla="*/ 0 w 2069697"/>
              <a:gd name="connsiteY0-112" fmla="*/ 1965379 h 1996295"/>
              <a:gd name="connsiteX1-113" fmla="*/ 1407012 w 2069697"/>
              <a:gd name="connsiteY1-114" fmla="*/ 0 h 1996295"/>
              <a:gd name="connsiteX2-115" fmla="*/ 2069697 w 2069697"/>
              <a:gd name="connsiteY2-116" fmla="*/ 17866 h 1996295"/>
              <a:gd name="connsiteX3-117" fmla="*/ 635752 w 2069697"/>
              <a:gd name="connsiteY3-118" fmla="*/ 1996295 h 1996295"/>
              <a:gd name="connsiteX4-119" fmla="*/ 0 w 2069697"/>
              <a:gd name="connsiteY4-120" fmla="*/ 1965379 h 1996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69697" h="1996295">
                <a:moveTo>
                  <a:pt x="0" y="1965379"/>
                </a:moveTo>
                <a:cubicBezTo>
                  <a:pt x="520857" y="1162800"/>
                  <a:pt x="841709" y="745409"/>
                  <a:pt x="1407012" y="0"/>
                </a:cubicBezTo>
                <a:lnTo>
                  <a:pt x="2069697" y="17866"/>
                </a:lnTo>
                <a:lnTo>
                  <a:pt x="635752" y="1996295"/>
                </a:lnTo>
                <a:lnTo>
                  <a:pt x="0" y="1965379"/>
                </a:lnTo>
                <a:close/>
              </a:path>
            </a:pathLst>
          </a:custGeom>
          <a:solidFill>
            <a:srgbClr val="89C53B"/>
          </a:solidFill>
          <a:ln>
            <a:solidFill>
              <a:srgbClr val="89C53B"/>
            </a:solidFill>
          </a:ln>
          <a:effectLst>
            <a:outerShdw blurRad="101600" dist="635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7"/>
          <p:cNvSpPr/>
          <p:nvPr userDrawn="1"/>
        </p:nvSpPr>
        <p:spPr>
          <a:xfrm rot="10800000">
            <a:off x="10512181" y="2338111"/>
            <a:ext cx="1925818" cy="2197448"/>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 name="connsiteX0-41" fmla="*/ 1 w 9292210"/>
              <a:gd name="connsiteY0-42" fmla="*/ 1988246 h 1996295"/>
              <a:gd name="connsiteX1-43" fmla="*/ 8629525 w 9292210"/>
              <a:gd name="connsiteY1-44" fmla="*/ 0 h 1996295"/>
              <a:gd name="connsiteX2-45" fmla="*/ 9292210 w 9292210"/>
              <a:gd name="connsiteY2-46" fmla="*/ 17866 h 1996295"/>
              <a:gd name="connsiteX3-47" fmla="*/ 7858265 w 9292210"/>
              <a:gd name="connsiteY3-48" fmla="*/ 1996295 h 1996295"/>
              <a:gd name="connsiteX4-49" fmla="*/ 1 w 9292210"/>
              <a:gd name="connsiteY4-50" fmla="*/ 1988246 h 1996295"/>
              <a:gd name="connsiteX0-51" fmla="*/ 1 w 2314152"/>
              <a:gd name="connsiteY0-52" fmla="*/ 1965378 h 1996295"/>
              <a:gd name="connsiteX1-53" fmla="*/ 1651467 w 2314152"/>
              <a:gd name="connsiteY1-54" fmla="*/ 0 h 1996295"/>
              <a:gd name="connsiteX2-55" fmla="*/ 2314152 w 2314152"/>
              <a:gd name="connsiteY2-56" fmla="*/ 17866 h 1996295"/>
              <a:gd name="connsiteX3-57" fmla="*/ 880207 w 2314152"/>
              <a:gd name="connsiteY3-58" fmla="*/ 1996295 h 1996295"/>
              <a:gd name="connsiteX4-59" fmla="*/ 1 w 2314152"/>
              <a:gd name="connsiteY4-60" fmla="*/ 1965378 h 1996295"/>
              <a:gd name="connsiteX0-61" fmla="*/ 0 w 2314151"/>
              <a:gd name="connsiteY0-62" fmla="*/ 1965378 h 1996295"/>
              <a:gd name="connsiteX1-63" fmla="*/ 1651466 w 2314151"/>
              <a:gd name="connsiteY1-64" fmla="*/ 0 h 1996295"/>
              <a:gd name="connsiteX2-65" fmla="*/ 2314151 w 2314151"/>
              <a:gd name="connsiteY2-66" fmla="*/ 17866 h 1996295"/>
              <a:gd name="connsiteX3-67" fmla="*/ 880206 w 2314151"/>
              <a:gd name="connsiteY3-68" fmla="*/ 1996295 h 1996295"/>
              <a:gd name="connsiteX4-69" fmla="*/ 0 w 2314151"/>
              <a:gd name="connsiteY4-70" fmla="*/ 1965378 h 1996295"/>
              <a:gd name="connsiteX0-71" fmla="*/ 0 w 2314151"/>
              <a:gd name="connsiteY0-72" fmla="*/ 1965378 h 1996295"/>
              <a:gd name="connsiteX1-73" fmla="*/ 1651466 w 2314151"/>
              <a:gd name="connsiteY1-74" fmla="*/ 0 h 1996295"/>
              <a:gd name="connsiteX2-75" fmla="*/ 2314151 w 2314151"/>
              <a:gd name="connsiteY2-76" fmla="*/ 17866 h 1996295"/>
              <a:gd name="connsiteX3-77" fmla="*/ 880206 w 2314151"/>
              <a:gd name="connsiteY3-78" fmla="*/ 1996295 h 1996295"/>
              <a:gd name="connsiteX4-79" fmla="*/ 0 w 2314151"/>
              <a:gd name="connsiteY4-80" fmla="*/ 1965378 h 1996295"/>
              <a:gd name="connsiteX0-81" fmla="*/ 0 w 2314151"/>
              <a:gd name="connsiteY0-82" fmla="*/ 1965378 h 1996295"/>
              <a:gd name="connsiteX1-83" fmla="*/ 1651466 w 2314151"/>
              <a:gd name="connsiteY1-84" fmla="*/ 0 h 1996295"/>
              <a:gd name="connsiteX2-85" fmla="*/ 2314151 w 2314151"/>
              <a:gd name="connsiteY2-86" fmla="*/ 17866 h 1996295"/>
              <a:gd name="connsiteX3-87" fmla="*/ 880206 w 2314151"/>
              <a:gd name="connsiteY3-88" fmla="*/ 1996295 h 1996295"/>
              <a:gd name="connsiteX4-89" fmla="*/ 0 w 2314151"/>
              <a:gd name="connsiteY4-90" fmla="*/ 1965378 h 1996295"/>
              <a:gd name="connsiteX0-91" fmla="*/ 0 w 2069697"/>
              <a:gd name="connsiteY0-92" fmla="*/ 1965379 h 1996295"/>
              <a:gd name="connsiteX1-93" fmla="*/ 1407012 w 2069697"/>
              <a:gd name="connsiteY1-94" fmla="*/ 0 h 1996295"/>
              <a:gd name="connsiteX2-95" fmla="*/ 2069697 w 2069697"/>
              <a:gd name="connsiteY2-96" fmla="*/ 17866 h 1996295"/>
              <a:gd name="connsiteX3-97" fmla="*/ 635752 w 2069697"/>
              <a:gd name="connsiteY3-98" fmla="*/ 1996295 h 1996295"/>
              <a:gd name="connsiteX4-99" fmla="*/ 0 w 2069697"/>
              <a:gd name="connsiteY4-100" fmla="*/ 1965379 h 1996295"/>
              <a:gd name="connsiteX0-101" fmla="*/ 0 w 2069697"/>
              <a:gd name="connsiteY0-102" fmla="*/ 1965379 h 1996295"/>
              <a:gd name="connsiteX1-103" fmla="*/ 1407012 w 2069697"/>
              <a:gd name="connsiteY1-104" fmla="*/ 0 h 1996295"/>
              <a:gd name="connsiteX2-105" fmla="*/ 2069697 w 2069697"/>
              <a:gd name="connsiteY2-106" fmla="*/ 17866 h 1996295"/>
              <a:gd name="connsiteX3-107" fmla="*/ 635752 w 2069697"/>
              <a:gd name="connsiteY3-108" fmla="*/ 1996295 h 1996295"/>
              <a:gd name="connsiteX4-109" fmla="*/ 0 w 2069697"/>
              <a:gd name="connsiteY4-110" fmla="*/ 1965379 h 1996295"/>
              <a:gd name="connsiteX0-111" fmla="*/ 0 w 2069697"/>
              <a:gd name="connsiteY0-112" fmla="*/ 1965379 h 1996295"/>
              <a:gd name="connsiteX1-113" fmla="*/ 1407012 w 2069697"/>
              <a:gd name="connsiteY1-114" fmla="*/ 0 h 1996295"/>
              <a:gd name="connsiteX2-115" fmla="*/ 2069697 w 2069697"/>
              <a:gd name="connsiteY2-116" fmla="*/ 17866 h 1996295"/>
              <a:gd name="connsiteX3-117" fmla="*/ 635752 w 2069697"/>
              <a:gd name="connsiteY3-118" fmla="*/ 1996295 h 1996295"/>
              <a:gd name="connsiteX4-119" fmla="*/ 0 w 2069697"/>
              <a:gd name="connsiteY4-120" fmla="*/ 1965379 h 1996295"/>
              <a:gd name="connsiteX0-121" fmla="*/ 0 w 2069697"/>
              <a:gd name="connsiteY0-122" fmla="*/ 1947513 h 1978429"/>
              <a:gd name="connsiteX1-123" fmla="*/ 384749 w 2069697"/>
              <a:gd name="connsiteY1-124" fmla="*/ 5002 h 1978429"/>
              <a:gd name="connsiteX2-125" fmla="*/ 2069697 w 2069697"/>
              <a:gd name="connsiteY2-126" fmla="*/ 0 h 1978429"/>
              <a:gd name="connsiteX3-127" fmla="*/ 635752 w 2069697"/>
              <a:gd name="connsiteY3-128" fmla="*/ 1978429 h 1978429"/>
              <a:gd name="connsiteX4-129" fmla="*/ 0 w 2069697"/>
              <a:gd name="connsiteY4-130" fmla="*/ 1947513 h 1978429"/>
              <a:gd name="connsiteX0-131" fmla="*/ 0 w 2069697"/>
              <a:gd name="connsiteY0-132" fmla="*/ 1947513 h 1978429"/>
              <a:gd name="connsiteX1-133" fmla="*/ 384749 w 2069697"/>
              <a:gd name="connsiteY1-134" fmla="*/ 5002 h 1978429"/>
              <a:gd name="connsiteX2-135" fmla="*/ 2069697 w 2069697"/>
              <a:gd name="connsiteY2-136" fmla="*/ 0 h 1978429"/>
              <a:gd name="connsiteX3-137" fmla="*/ 635752 w 2069697"/>
              <a:gd name="connsiteY3-138" fmla="*/ 1978429 h 1978429"/>
              <a:gd name="connsiteX4-139" fmla="*/ 0 w 2069697"/>
              <a:gd name="connsiteY4-140" fmla="*/ 1947513 h 1978429"/>
              <a:gd name="connsiteX0-141" fmla="*/ 0 w 2069697"/>
              <a:gd name="connsiteY0-142" fmla="*/ 1947513 h 1978429"/>
              <a:gd name="connsiteX1-143" fmla="*/ 384749 w 2069697"/>
              <a:gd name="connsiteY1-144" fmla="*/ 5002 h 1978429"/>
              <a:gd name="connsiteX2-145" fmla="*/ 2069697 w 2069697"/>
              <a:gd name="connsiteY2-146" fmla="*/ 0 h 1978429"/>
              <a:gd name="connsiteX3-147" fmla="*/ 635752 w 2069697"/>
              <a:gd name="connsiteY3-148" fmla="*/ 1978429 h 1978429"/>
              <a:gd name="connsiteX4-149" fmla="*/ 0 w 2069697"/>
              <a:gd name="connsiteY4-150" fmla="*/ 1947513 h 1978429"/>
              <a:gd name="connsiteX0-151" fmla="*/ 4156 w 1684948"/>
              <a:gd name="connsiteY0-152" fmla="*/ 1970382 h 1978429"/>
              <a:gd name="connsiteX1-153" fmla="*/ 0 w 1684948"/>
              <a:gd name="connsiteY1-154" fmla="*/ 5002 h 1978429"/>
              <a:gd name="connsiteX2-155" fmla="*/ 1684948 w 1684948"/>
              <a:gd name="connsiteY2-156" fmla="*/ 0 h 1978429"/>
              <a:gd name="connsiteX3-157" fmla="*/ 251003 w 1684948"/>
              <a:gd name="connsiteY3-158" fmla="*/ 1978429 h 1978429"/>
              <a:gd name="connsiteX4-159" fmla="*/ 4156 w 1684948"/>
              <a:gd name="connsiteY4-160" fmla="*/ 1970382 h 1978429"/>
              <a:gd name="connsiteX0-161" fmla="*/ 4156 w 1684948"/>
              <a:gd name="connsiteY0-162" fmla="*/ 1970382 h 1978429"/>
              <a:gd name="connsiteX1-163" fmla="*/ 0 w 1684948"/>
              <a:gd name="connsiteY1-164" fmla="*/ 5002 h 1978429"/>
              <a:gd name="connsiteX2-165" fmla="*/ 1684948 w 1684948"/>
              <a:gd name="connsiteY2-166" fmla="*/ 0 h 1978429"/>
              <a:gd name="connsiteX3-167" fmla="*/ 251003 w 1684948"/>
              <a:gd name="connsiteY3-168" fmla="*/ 1978429 h 1978429"/>
              <a:gd name="connsiteX4-169" fmla="*/ 4156 w 1684948"/>
              <a:gd name="connsiteY4-170" fmla="*/ 1970382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84948" h="1978429">
                <a:moveTo>
                  <a:pt x="4156" y="1970382"/>
                </a:moveTo>
                <a:cubicBezTo>
                  <a:pt x="2770" y="859080"/>
                  <a:pt x="1386" y="944792"/>
                  <a:pt x="0" y="5002"/>
                </a:cubicBezTo>
                <a:lnTo>
                  <a:pt x="1684948" y="0"/>
                </a:lnTo>
                <a:lnTo>
                  <a:pt x="251003" y="1978429"/>
                </a:lnTo>
                <a:lnTo>
                  <a:pt x="4156" y="1970382"/>
                </a:lnTo>
                <a:close/>
              </a:path>
            </a:pathLst>
          </a:custGeom>
          <a:solidFill>
            <a:srgbClr val="5B5C5E"/>
          </a:solidFill>
          <a:ln>
            <a:solidFill>
              <a:srgbClr val="5B5C5E"/>
            </a:solidFill>
          </a:ln>
          <a:effectLst>
            <a:outerShdw blurRad="101600" dist="635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userDrawn="1"/>
        </p:nvPicPr>
        <p:blipFill>
          <a:blip r:embed="rId2"/>
          <a:stretch>
            <a:fillRect/>
          </a:stretch>
        </p:blipFill>
        <p:spPr>
          <a:xfrm>
            <a:off x="123305" y="136526"/>
            <a:ext cx="3458095" cy="714150"/>
          </a:xfrm>
          <a:prstGeom prst="rect">
            <a:avLst/>
          </a:prstGeom>
        </p:spPr>
      </p:pic>
      <p:sp>
        <p:nvSpPr>
          <p:cNvPr id="16" name="副标题 2"/>
          <p:cNvSpPr>
            <a:spLocks noGrp="1"/>
          </p:cNvSpPr>
          <p:nvPr>
            <p:ph type="subTitle" idx="1" hasCustomPrompt="1"/>
          </p:nvPr>
        </p:nvSpPr>
        <p:spPr>
          <a:xfrm>
            <a:off x="3570316" y="4835740"/>
            <a:ext cx="5051367" cy="1076498"/>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单击此处编辑母版标题样式</a:t>
            </a:r>
          </a:p>
        </p:txBody>
      </p:sp>
      <p:sp>
        <p:nvSpPr>
          <p:cNvPr id="2" name="标题 1"/>
          <p:cNvSpPr>
            <a:spLocks noGrp="1"/>
          </p:cNvSpPr>
          <p:nvPr>
            <p:ph type="title"/>
          </p:nvPr>
        </p:nvSpPr>
        <p:spPr>
          <a:xfrm>
            <a:off x="1166665" y="2668931"/>
            <a:ext cx="7786835" cy="1257626"/>
          </a:xfrm>
        </p:spPr>
        <p:txBody>
          <a:bodyPr anchor="b">
            <a:normAutofit/>
          </a:bodyPr>
          <a:lstStyle>
            <a:lvl1pPr algn="ctr" defTabSz="914400" rtl="0" eaLnBrk="1" latinLnBrk="0" hangingPunct="1">
              <a:lnSpc>
                <a:spcPct val="90000"/>
              </a:lnSpc>
              <a:spcBef>
                <a:spcPct val="0"/>
              </a:spcBef>
              <a:buNone/>
              <a:defRPr lang="zh-CN" altLang="en-US" sz="4400" b="1" kern="1200" dirty="0">
                <a:solidFill>
                  <a:schemeClr val="bg1"/>
                </a:solidFill>
                <a:latin typeface="+mn-ea"/>
                <a:ea typeface="+mn-ea"/>
                <a:cs typeface="+mj-cs"/>
              </a:defRPr>
            </a:lvl1pPr>
          </a:lstStyle>
          <a:p>
            <a:r>
              <a:rPr lang="zh-CN" altLang="en-US" dirty="0"/>
              <a:t>单击此处编辑母版标题样式</a:t>
            </a:r>
          </a:p>
        </p:txBody>
      </p:sp>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8553" y="98414"/>
            <a:ext cx="864989" cy="864989"/>
          </a:xfrm>
          <a:prstGeom prst="rect">
            <a:avLst/>
          </a:prstGeom>
        </p:spPr>
      </p:pic>
      <p:pic>
        <p:nvPicPr>
          <p:cNvPr id="13" name="图片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158038"/>
            <a:ext cx="1944546" cy="671126"/>
          </a:xfrm>
          <a:prstGeom prst="rect">
            <a:avLst/>
          </a:prstGeom>
        </p:spPr>
      </p:pic>
      <p:pic>
        <p:nvPicPr>
          <p:cNvPr id="17" name="图片 16"/>
          <p:cNvPicPr>
            <a:picLocks noChangeAspect="1"/>
          </p:cNvPicPr>
          <p:nvPr userDrawn="1"/>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Effect>
                      <a14:colorTemperature colorTemp="11500"/>
                    </a14:imgEffect>
                    <a14:imgEffect>
                      <a14:saturation sat="400000"/>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9691521" y="6197600"/>
            <a:ext cx="2438400" cy="523875"/>
          </a:xfrm>
          <a:prstGeom prst="rect">
            <a:avLst/>
          </a:prstGeom>
          <a:noFill/>
        </p:spPr>
      </p:pic>
      <p:sp>
        <p:nvSpPr>
          <p:cNvPr id="18" name="日期占位符 3"/>
          <p:cNvSpPr txBox="1"/>
          <p:nvPr userDrawn="1"/>
        </p:nvSpPr>
        <p:spPr>
          <a:xfrm>
            <a:off x="-8313" y="6459537"/>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343342" y="943067"/>
            <a:ext cx="3505315" cy="755962"/>
          </a:xfrm>
        </p:spPr>
        <p:txBody>
          <a:bodyPr>
            <a:normAutofit/>
          </a:bodyPr>
          <a:lstStyle>
            <a:lvl1pPr algn="ctr">
              <a:defRPr sz="4000" b="1">
                <a:latin typeface="+mn-ea"/>
                <a:ea typeface="+mn-ea"/>
              </a:defRPr>
            </a:lvl1pPr>
          </a:lstStyle>
          <a:p>
            <a:r>
              <a:rPr lang="zh-CN" altLang="en-US" dirty="0"/>
              <a:t>目    录</a:t>
            </a:r>
          </a:p>
        </p:txBody>
      </p:sp>
      <p:sp>
        <p:nvSpPr>
          <p:cNvPr id="3" name="日期占位符 2"/>
          <p:cNvSpPr>
            <a:spLocks noGrp="1"/>
          </p:cNvSpPr>
          <p:nvPr>
            <p:ph type="dt" sz="half" idx="10"/>
          </p:nvPr>
        </p:nvSpPr>
        <p:spPr/>
        <p:txBody>
          <a:bodyPr/>
          <a:lstStyle/>
          <a:p>
            <a:fld id="{50B3365A-2AB1-404D-9041-0D18E18537C7}"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D2954C-C39F-4447-B79E-84761DF66E42}" type="slidenum">
              <a:rPr lang="zh-CN" altLang="en-US" smtClean="0"/>
              <a:t>‹#›</a:t>
            </a:fld>
            <a:endParaRPr lang="zh-CN" altLang="en-US"/>
          </a:p>
        </p:txBody>
      </p:sp>
      <p:pic>
        <p:nvPicPr>
          <p:cNvPr id="6" name="Picture 3" descr="C:\Users\Administrator\Desktop\交通运输\零件\交通运输ppt 零件-12.png"/>
          <p:cNvPicPr>
            <a:picLocks noChangeAspect="1" noChangeArrowheads="1"/>
          </p:cNvPicPr>
          <p:nvPr userDrawn="1"/>
        </p:nvPicPr>
        <p:blipFill>
          <a:blip r:embed="rId2" cstate="print"/>
          <a:srcRect/>
          <a:stretch>
            <a:fillRect/>
          </a:stretch>
        </p:blipFill>
        <p:spPr bwMode="auto">
          <a:xfrm>
            <a:off x="1" y="866897"/>
            <a:ext cx="4460558" cy="1456360"/>
          </a:xfrm>
          <a:prstGeom prst="rect">
            <a:avLst/>
          </a:prstGeom>
          <a:noFill/>
        </p:spPr>
      </p:pic>
      <p:pic>
        <p:nvPicPr>
          <p:cNvPr id="7" name="Picture 4" descr="C:\Users\Administrator\Desktop\交通运输\零件\交通运输ppt 零件-13.png"/>
          <p:cNvPicPr>
            <a:picLocks noChangeAspect="1" noChangeArrowheads="1"/>
          </p:cNvPicPr>
          <p:nvPr userDrawn="1"/>
        </p:nvPicPr>
        <p:blipFill>
          <a:blip r:embed="rId3" cstate="print">
            <a:duotone>
              <a:schemeClr val="accent6">
                <a:shade val="45000"/>
                <a:satMod val="135000"/>
              </a:schemeClr>
              <a:prstClr val="white"/>
            </a:duotone>
          </a:blip>
          <a:srcRect/>
          <a:stretch>
            <a:fillRect/>
          </a:stretch>
        </p:blipFill>
        <p:spPr bwMode="auto">
          <a:xfrm>
            <a:off x="5" y="2010336"/>
            <a:ext cx="4460560" cy="1042185"/>
          </a:xfrm>
          <a:prstGeom prst="rect">
            <a:avLst/>
          </a:prstGeom>
          <a:noFill/>
        </p:spPr>
      </p:pic>
      <p:pic>
        <p:nvPicPr>
          <p:cNvPr id="8" name="Picture 5" descr="C:\Users\Administrator\Desktop\交通运输\零件\交通运输ppt 零件-14.png"/>
          <p:cNvPicPr>
            <a:picLocks noChangeAspect="1" noChangeArrowheads="1"/>
          </p:cNvPicPr>
          <p:nvPr userDrawn="1"/>
        </p:nvPicPr>
        <p:blipFill>
          <a:blip r:embed="rId4" cstate="print"/>
          <a:srcRect/>
          <a:stretch>
            <a:fillRect/>
          </a:stretch>
        </p:blipFill>
        <p:spPr bwMode="auto">
          <a:xfrm>
            <a:off x="5" y="3070157"/>
            <a:ext cx="4460558" cy="907130"/>
          </a:xfrm>
          <a:prstGeom prst="rect">
            <a:avLst/>
          </a:prstGeom>
          <a:noFill/>
        </p:spPr>
      </p:pic>
      <p:pic>
        <p:nvPicPr>
          <p:cNvPr id="9" name="Picture 6" descr="C:\Users\Administrator\Desktop\交通运输\零件\交通运输ppt 零件-15.png"/>
          <p:cNvPicPr>
            <a:picLocks noChangeAspect="1" noChangeArrowheads="1"/>
          </p:cNvPicPr>
          <p:nvPr userDrawn="1"/>
        </p:nvPicPr>
        <p:blipFill>
          <a:blip r:embed="rId5" cstate="print">
            <a:duotone>
              <a:schemeClr val="accent6">
                <a:shade val="45000"/>
                <a:satMod val="135000"/>
              </a:schemeClr>
              <a:prstClr val="white"/>
            </a:duotone>
          </a:blip>
          <a:srcRect/>
          <a:stretch>
            <a:fillRect/>
          </a:stretch>
        </p:blipFill>
        <p:spPr bwMode="auto">
          <a:xfrm>
            <a:off x="2" y="4073746"/>
            <a:ext cx="4460558" cy="1042186"/>
          </a:xfrm>
          <a:prstGeom prst="rect">
            <a:avLst/>
          </a:prstGeom>
          <a:noFill/>
        </p:spPr>
      </p:pic>
      <p:pic>
        <p:nvPicPr>
          <p:cNvPr id="10" name="Picture 7" descr="C:\Users\Administrator\Desktop\交通运输\零件\交通运输ppt 零件-16.png"/>
          <p:cNvPicPr>
            <a:picLocks noChangeAspect="1" noChangeArrowheads="1"/>
          </p:cNvPicPr>
          <p:nvPr userDrawn="1"/>
        </p:nvPicPr>
        <p:blipFill>
          <a:blip r:embed="rId6" cstate="print"/>
          <a:srcRect/>
          <a:stretch>
            <a:fillRect/>
          </a:stretch>
        </p:blipFill>
        <p:spPr bwMode="auto">
          <a:xfrm>
            <a:off x="5" y="4776001"/>
            <a:ext cx="4460558" cy="1483370"/>
          </a:xfrm>
          <a:prstGeom prst="rect">
            <a:avLst/>
          </a:prstGeom>
          <a:noFill/>
        </p:spPr>
      </p:pic>
      <p:sp>
        <p:nvSpPr>
          <p:cNvPr id="19" name="平行四边形 7"/>
          <p:cNvSpPr/>
          <p:nvPr userDrawn="1"/>
        </p:nvSpPr>
        <p:spPr>
          <a:xfrm rot="10800000">
            <a:off x="11582399" y="5686424"/>
            <a:ext cx="609600" cy="1171575"/>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userDrawn="1"/>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rightnessContrast bright="-100000" contrast="100000"/>
                    </a14:imgEffect>
                    <a14:imgEffect>
                      <a14:colorTemperature colorTemp="11500"/>
                    </a14:imgEffect>
                    <a14:imgEffect>
                      <a14:saturation sat="400000"/>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9294357" y="6197600"/>
            <a:ext cx="2438400" cy="523875"/>
          </a:xfrm>
          <a:prstGeom prst="rect">
            <a:avLst/>
          </a:prstGeom>
          <a:noFill/>
        </p:spPr>
      </p:pic>
      <p:sp>
        <p:nvSpPr>
          <p:cNvPr id="13" name="文本占位符 12"/>
          <p:cNvSpPr>
            <a:spLocks noGrp="1"/>
          </p:cNvSpPr>
          <p:nvPr>
            <p:ph type="body" sz="quarter" idx="13" hasCustomPrompt="1"/>
          </p:nvPr>
        </p:nvSpPr>
        <p:spPr>
          <a:xfrm>
            <a:off x="4464858" y="1728555"/>
            <a:ext cx="5518150" cy="3889375"/>
          </a:xfrm>
        </p:spPr>
        <p:txBody>
          <a:bodyPr/>
          <a:lstStyle>
            <a:lvl1pPr marL="0" indent="0">
              <a:buNone/>
              <a:defRPr/>
            </a:lvl1pPr>
          </a:lstStyle>
          <a:p>
            <a:pPr>
              <a:lnSpc>
                <a:spcPct val="150000"/>
              </a:lnSpc>
            </a:pPr>
            <a:r>
              <a:rPr lang="zh-CN" altLang="en-US" sz="2800" b="1" dirty="0"/>
              <a:t>第一节</a:t>
            </a:r>
            <a:endParaRPr lang="en-US" altLang="zh-CN" sz="2800" b="1" dirty="0"/>
          </a:p>
          <a:p>
            <a:pPr>
              <a:lnSpc>
                <a:spcPct val="150000"/>
              </a:lnSpc>
            </a:pPr>
            <a:r>
              <a:rPr lang="zh-CN" altLang="en-US" sz="2800" b="1" dirty="0"/>
              <a:t>第二节</a:t>
            </a:r>
            <a:endParaRPr lang="en-US" altLang="zh-CN" sz="2800" b="1" dirty="0"/>
          </a:p>
          <a:p>
            <a:pPr>
              <a:lnSpc>
                <a:spcPct val="150000"/>
              </a:lnSpc>
            </a:pPr>
            <a:r>
              <a:rPr lang="zh-CN" altLang="en-US" sz="2800" b="1" dirty="0"/>
              <a:t>第三节</a:t>
            </a:r>
            <a:endParaRPr lang="en-US" altLang="zh-CN" sz="2800" b="1" dirty="0"/>
          </a:p>
          <a:p>
            <a:pPr>
              <a:lnSpc>
                <a:spcPct val="150000"/>
              </a:lnSpc>
            </a:pPr>
            <a:r>
              <a:rPr lang="zh-CN" altLang="en-US" sz="2800" b="1" dirty="0"/>
              <a:t>第四节</a:t>
            </a:r>
            <a:endParaRPr lang="en-US" altLang="zh-CN" sz="2800" b="1" dirty="0"/>
          </a:p>
          <a:p>
            <a:pPr>
              <a:lnSpc>
                <a:spcPct val="150000"/>
              </a:lnSpc>
            </a:pPr>
            <a:r>
              <a:rPr lang="zh-CN" altLang="en-US" sz="2800" b="1" dirty="0"/>
              <a:t>第五节</a:t>
            </a:r>
            <a:endParaRPr lang="en-US" altLang="zh-CN" sz="2800" b="1" dirty="0"/>
          </a:p>
          <a:p>
            <a:pPr lvl="0"/>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t="14627"/>
          <a:stretch>
            <a:fillRect/>
          </a:stretch>
        </p:blipFill>
        <p:spPr>
          <a:xfrm>
            <a:off x="485775" y="0"/>
            <a:ext cx="11706225" cy="718398"/>
          </a:xfrm>
          <a:prstGeom prst="rect">
            <a:avLst/>
          </a:prstGeom>
        </p:spPr>
      </p:pic>
      <p:sp>
        <p:nvSpPr>
          <p:cNvPr id="2" name="标题 1"/>
          <p:cNvSpPr>
            <a:spLocks noGrp="1"/>
          </p:cNvSpPr>
          <p:nvPr>
            <p:ph type="title"/>
          </p:nvPr>
        </p:nvSpPr>
        <p:spPr>
          <a:xfrm>
            <a:off x="838200" y="718398"/>
            <a:ext cx="10515600" cy="972290"/>
          </a:xfrm>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9858374" y="136525"/>
            <a:ext cx="1095375" cy="365125"/>
          </a:xfrm>
        </p:spPr>
        <p:txBody>
          <a:bodyPr/>
          <a:lstStyle/>
          <a:p>
            <a:fld id="{50B3365A-2AB1-404D-9041-0D18E18537C7}" type="datetimeFigureOut">
              <a:rPr lang="zh-CN" altLang="en-US" smtClean="0"/>
              <a:t>2024/11/3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D2954C-C39F-4447-B79E-84761DF66E42}" type="slidenum">
              <a:rPr lang="zh-CN" altLang="en-US" smtClean="0"/>
              <a:t>‹#›</a:t>
            </a:fld>
            <a:endParaRPr lang="zh-CN" altLang="en-US"/>
          </a:p>
        </p:txBody>
      </p:sp>
      <p:sp>
        <p:nvSpPr>
          <p:cNvPr id="16" name="平行四边形 7"/>
          <p:cNvSpPr/>
          <p:nvPr userDrawn="1"/>
        </p:nvSpPr>
        <p:spPr>
          <a:xfrm rot="10800000">
            <a:off x="11582399" y="5686424"/>
            <a:ext cx="609600" cy="1171575"/>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35000" y="638175"/>
            <a:ext cx="10515600" cy="718398"/>
          </a:xfrm>
        </p:spPr>
        <p:txBody>
          <a:bodyPr/>
          <a:lstStyle/>
          <a:p>
            <a:r>
              <a:rPr lang="zh-CN" altLang="en-US" dirty="0"/>
              <a:t>单击此处编辑母版标题样式</a:t>
            </a:r>
          </a:p>
        </p:txBody>
      </p:sp>
      <p:sp>
        <p:nvSpPr>
          <p:cNvPr id="3" name="日期占位符 2"/>
          <p:cNvSpPr>
            <a:spLocks noGrp="1"/>
          </p:cNvSpPr>
          <p:nvPr>
            <p:ph type="dt" sz="half" idx="10"/>
          </p:nvPr>
        </p:nvSpPr>
        <p:spPr/>
        <p:txBody>
          <a:bodyPr/>
          <a:lstStyle/>
          <a:p>
            <a:fld id="{50B3365A-2AB1-404D-9041-0D18E18537C7}"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D2954C-C39F-4447-B79E-84761DF66E42}" type="slidenum">
              <a:rPr lang="zh-CN" altLang="en-US" smtClean="0"/>
              <a:t>‹#›</a:t>
            </a:fld>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t="14627"/>
          <a:stretch>
            <a:fillRect/>
          </a:stretch>
        </p:blipFill>
        <p:spPr>
          <a:xfrm>
            <a:off x="485775" y="0"/>
            <a:ext cx="11706225" cy="718398"/>
          </a:xfrm>
          <a:prstGeom prst="rect">
            <a:avLst/>
          </a:prstGeom>
        </p:spPr>
      </p:pic>
      <p:sp>
        <p:nvSpPr>
          <p:cNvPr id="7" name="日期占位符 3"/>
          <p:cNvSpPr txBox="1"/>
          <p:nvPr userDrawn="1"/>
        </p:nvSpPr>
        <p:spPr>
          <a:xfrm>
            <a:off x="9858374" y="136525"/>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sp>
        <p:nvSpPr>
          <p:cNvPr id="8" name="平行四边形 7"/>
          <p:cNvSpPr/>
          <p:nvPr userDrawn="1"/>
        </p:nvSpPr>
        <p:spPr>
          <a:xfrm rot="10800000">
            <a:off x="11582399" y="5686424"/>
            <a:ext cx="609600" cy="1171575"/>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B3365A-2AB1-404D-9041-0D18E18537C7}"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7D2954C-C39F-4447-B79E-84761DF66E42}"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t="14627"/>
          <a:stretch>
            <a:fillRect/>
          </a:stretch>
        </p:blipFill>
        <p:spPr>
          <a:xfrm>
            <a:off x="485775" y="0"/>
            <a:ext cx="11706225" cy="718398"/>
          </a:xfrm>
          <a:prstGeom prst="rect">
            <a:avLst/>
          </a:prstGeom>
        </p:spPr>
      </p:pic>
      <p:sp>
        <p:nvSpPr>
          <p:cNvPr id="6" name="日期占位符 3"/>
          <p:cNvSpPr txBox="1"/>
          <p:nvPr userDrawn="1"/>
        </p:nvSpPr>
        <p:spPr>
          <a:xfrm>
            <a:off x="9858374" y="136525"/>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sp>
        <p:nvSpPr>
          <p:cNvPr id="7" name="平行四边形 7"/>
          <p:cNvSpPr/>
          <p:nvPr userDrawn="1"/>
        </p:nvSpPr>
        <p:spPr>
          <a:xfrm rot="10800000">
            <a:off x="11582399" y="5686424"/>
            <a:ext cx="609600" cy="1171575"/>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4EB8D66-1801-DA11-9365-48A3EA46B382}"/>
              </a:ext>
            </a:extLst>
          </p:cNvPr>
          <p:cNvSpPr/>
          <p:nvPr userDrawn="1"/>
        </p:nvSpPr>
        <p:spPr>
          <a:xfrm>
            <a:off x="-1665" y="2109996"/>
            <a:ext cx="12209638" cy="2620332"/>
          </a:xfrm>
          <a:prstGeom prst="rect">
            <a:avLst/>
          </a:prstGeom>
          <a:solidFill>
            <a:schemeClr val="bg2">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lstStyle/>
          <a:p>
            <a:fld id="{50B3365A-2AB1-404D-9041-0D18E18537C7}"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D2954C-C39F-4447-B79E-84761DF66E42}" type="slidenum">
              <a:rPr lang="zh-CN" altLang="en-US" smtClean="0"/>
              <a:t>‹#›</a:t>
            </a:fld>
            <a:endParaRPr lang="zh-CN" altLang="en-US"/>
          </a:p>
        </p:txBody>
      </p:sp>
      <p:sp>
        <p:nvSpPr>
          <p:cNvPr id="19" name="平行四边形 7"/>
          <p:cNvSpPr/>
          <p:nvPr userDrawn="1"/>
        </p:nvSpPr>
        <p:spPr>
          <a:xfrm>
            <a:off x="1" y="2131508"/>
            <a:ext cx="8153400" cy="2598820"/>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 name="connsiteX0-41" fmla="*/ 4157 w 9296366"/>
              <a:gd name="connsiteY0-42" fmla="*/ 1976812 h 1989784"/>
              <a:gd name="connsiteX1-43" fmla="*/ 0 w 9296366"/>
              <a:gd name="connsiteY1-44" fmla="*/ 0 h 1989784"/>
              <a:gd name="connsiteX2-45" fmla="*/ 9296366 w 9296366"/>
              <a:gd name="connsiteY2-46" fmla="*/ 6432 h 1989784"/>
              <a:gd name="connsiteX3-47" fmla="*/ 7201835 w 9296366"/>
              <a:gd name="connsiteY3-48" fmla="*/ 1989784 h 1989784"/>
              <a:gd name="connsiteX4-49" fmla="*/ 4157 w 9296366"/>
              <a:gd name="connsiteY4-50" fmla="*/ 1976812 h 19897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96366" h="1989784">
                <a:moveTo>
                  <a:pt x="4157" y="1976812"/>
                </a:moveTo>
                <a:cubicBezTo>
                  <a:pt x="2771" y="1322877"/>
                  <a:pt x="1386" y="653935"/>
                  <a:pt x="0" y="0"/>
                </a:cubicBezTo>
                <a:lnTo>
                  <a:pt x="9296366" y="6432"/>
                </a:lnTo>
                <a:lnTo>
                  <a:pt x="7201835" y="1989784"/>
                </a:lnTo>
                <a:lnTo>
                  <a:pt x="4157" y="1976812"/>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流程图: 数据 8"/>
          <p:cNvSpPr/>
          <p:nvPr userDrawn="1"/>
        </p:nvSpPr>
        <p:spPr>
          <a:xfrm>
            <a:off x="7621348" y="2346831"/>
            <a:ext cx="1554477" cy="192975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10000"/>
                </a:moveTo>
                <a:lnTo>
                  <a:pt x="7595" y="0"/>
                </a:lnTo>
                <a:lnTo>
                  <a:pt x="10000" y="0"/>
                </a:lnTo>
                <a:lnTo>
                  <a:pt x="2246" y="10000"/>
                </a:lnTo>
                <a:lnTo>
                  <a:pt x="0" y="10000"/>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数据 8"/>
          <p:cNvSpPr/>
          <p:nvPr userDrawn="1"/>
        </p:nvSpPr>
        <p:spPr>
          <a:xfrm>
            <a:off x="9447386" y="2308741"/>
            <a:ext cx="1547272" cy="3035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2810"/>
              <a:gd name="connsiteY0-172" fmla="*/ 11483 h 11484"/>
              <a:gd name="connsiteX1-173" fmla="*/ 8771 w 12810"/>
              <a:gd name="connsiteY1-174" fmla="*/ 0 h 11484"/>
              <a:gd name="connsiteX2-175" fmla="*/ 12810 w 12810"/>
              <a:gd name="connsiteY2-176" fmla="*/ 9101 h 11484"/>
              <a:gd name="connsiteX3-177" fmla="*/ 2299 w 12810"/>
              <a:gd name="connsiteY3-178" fmla="*/ 11484 h 11484"/>
              <a:gd name="connsiteX4-179" fmla="*/ 0 w 12810"/>
              <a:gd name="connsiteY4-180" fmla="*/ 11483 h 11484"/>
              <a:gd name="connsiteX0-181" fmla="*/ 0 w 12810"/>
              <a:gd name="connsiteY0-182" fmla="*/ 11483 h 11557"/>
              <a:gd name="connsiteX1-183" fmla="*/ 8771 w 12810"/>
              <a:gd name="connsiteY1-184" fmla="*/ 0 h 11557"/>
              <a:gd name="connsiteX2-185" fmla="*/ 12810 w 12810"/>
              <a:gd name="connsiteY2-186" fmla="*/ 9101 h 11557"/>
              <a:gd name="connsiteX3-187" fmla="*/ 10755 w 12810"/>
              <a:gd name="connsiteY3-188" fmla="*/ 11557 h 11557"/>
              <a:gd name="connsiteX4-189" fmla="*/ 0 w 12810"/>
              <a:gd name="connsiteY4-190" fmla="*/ 11483 h 11557"/>
              <a:gd name="connsiteX0-191" fmla="*/ 0 w 12810"/>
              <a:gd name="connsiteY0-192" fmla="*/ 2419 h 2493"/>
              <a:gd name="connsiteX1-193" fmla="*/ 2072 w 12810"/>
              <a:gd name="connsiteY1-194" fmla="*/ 0 h 2493"/>
              <a:gd name="connsiteX2-195" fmla="*/ 12810 w 12810"/>
              <a:gd name="connsiteY2-196" fmla="*/ 37 h 2493"/>
              <a:gd name="connsiteX3-197" fmla="*/ 10755 w 12810"/>
              <a:gd name="connsiteY3-198" fmla="*/ 2493 h 2493"/>
              <a:gd name="connsiteX4-199" fmla="*/ 0 w 12810"/>
              <a:gd name="connsiteY4-200" fmla="*/ 2419 h 2493"/>
              <a:gd name="connsiteX0-201" fmla="*/ 0 w 10000"/>
              <a:gd name="connsiteY0-202" fmla="*/ 9703 h 10000"/>
              <a:gd name="connsiteX1-203" fmla="*/ 2399 w 10000"/>
              <a:gd name="connsiteY1-204" fmla="*/ 0 h 10000"/>
              <a:gd name="connsiteX2-205" fmla="*/ 10000 w 10000"/>
              <a:gd name="connsiteY2-206" fmla="*/ 148 h 10000"/>
              <a:gd name="connsiteX3-207" fmla="*/ 8396 w 10000"/>
              <a:gd name="connsiteY3-208" fmla="*/ 10000 h 10000"/>
              <a:gd name="connsiteX4-209" fmla="*/ 0 w 10000"/>
              <a:gd name="connsiteY4-210" fmla="*/ 9703 h 10000"/>
              <a:gd name="connsiteX0-211" fmla="*/ 0 w 8304"/>
              <a:gd name="connsiteY0-212" fmla="*/ 10296 h 10296"/>
              <a:gd name="connsiteX1-213" fmla="*/ 703 w 8304"/>
              <a:gd name="connsiteY1-214" fmla="*/ 0 h 10296"/>
              <a:gd name="connsiteX2-215" fmla="*/ 8304 w 8304"/>
              <a:gd name="connsiteY2-216" fmla="*/ 148 h 10296"/>
              <a:gd name="connsiteX3-217" fmla="*/ 6700 w 8304"/>
              <a:gd name="connsiteY3-218" fmla="*/ 10000 h 10296"/>
              <a:gd name="connsiteX4-219" fmla="*/ 0 w 8304"/>
              <a:gd name="connsiteY4-220" fmla="*/ 10296 h 10296"/>
              <a:gd name="connsiteX0-221" fmla="*/ 0 w 10064"/>
              <a:gd name="connsiteY0-222" fmla="*/ 10000 h 10000"/>
              <a:gd name="connsiteX1-223" fmla="*/ 911 w 10064"/>
              <a:gd name="connsiteY1-224" fmla="*/ 0 h 10000"/>
              <a:gd name="connsiteX2-225" fmla="*/ 10064 w 10064"/>
              <a:gd name="connsiteY2-226" fmla="*/ 144 h 10000"/>
              <a:gd name="connsiteX3-227" fmla="*/ 8132 w 10064"/>
              <a:gd name="connsiteY3-228" fmla="*/ 9713 h 10000"/>
              <a:gd name="connsiteX4-229" fmla="*/ 0 w 10064"/>
              <a:gd name="connsiteY4-230" fmla="*/ 10000 h 10000"/>
              <a:gd name="connsiteX0-231" fmla="*/ 0 w 10064"/>
              <a:gd name="connsiteY0-232" fmla="*/ 10000 h 10000"/>
              <a:gd name="connsiteX1-233" fmla="*/ 911 w 10064"/>
              <a:gd name="connsiteY1-234" fmla="*/ 0 h 10000"/>
              <a:gd name="connsiteX2-235" fmla="*/ 10064 w 10064"/>
              <a:gd name="connsiteY2-236" fmla="*/ 144 h 10000"/>
              <a:gd name="connsiteX3-237" fmla="*/ 6584 w 10064"/>
              <a:gd name="connsiteY3-238" fmla="*/ 9878 h 10000"/>
              <a:gd name="connsiteX4-239" fmla="*/ 0 w 10064"/>
              <a:gd name="connsiteY4-240" fmla="*/ 10000 h 10000"/>
              <a:gd name="connsiteX0-241" fmla="*/ 0 w 7814"/>
              <a:gd name="connsiteY0-242" fmla="*/ 10021 h 10021"/>
              <a:gd name="connsiteX1-243" fmla="*/ 911 w 7814"/>
              <a:gd name="connsiteY1-244" fmla="*/ 21 h 10021"/>
              <a:gd name="connsiteX2-245" fmla="*/ 7814 w 7814"/>
              <a:gd name="connsiteY2-246" fmla="*/ 0 h 10021"/>
              <a:gd name="connsiteX3-247" fmla="*/ 6584 w 7814"/>
              <a:gd name="connsiteY3-248" fmla="*/ 9899 h 10021"/>
              <a:gd name="connsiteX4-249" fmla="*/ 0 w 7814"/>
              <a:gd name="connsiteY4-250" fmla="*/ 10021 h 10021"/>
              <a:gd name="connsiteX0-251" fmla="*/ 0 w 10000"/>
              <a:gd name="connsiteY0-252" fmla="*/ 10000 h 10000"/>
              <a:gd name="connsiteX1-253" fmla="*/ 1166 w 10000"/>
              <a:gd name="connsiteY1-254" fmla="*/ 21 h 10000"/>
              <a:gd name="connsiteX2-255" fmla="*/ 10000 w 10000"/>
              <a:gd name="connsiteY2-256" fmla="*/ 0 h 10000"/>
              <a:gd name="connsiteX3-257" fmla="*/ 8426 w 10000"/>
              <a:gd name="connsiteY3-258" fmla="*/ 9878 h 10000"/>
              <a:gd name="connsiteX4-259" fmla="*/ 0 w 10000"/>
              <a:gd name="connsiteY4-260" fmla="*/ 10000 h 10000"/>
              <a:gd name="connsiteX0-261" fmla="*/ 0 w 10000"/>
              <a:gd name="connsiteY0-262" fmla="*/ 10000 h 10000"/>
              <a:gd name="connsiteX1-263" fmla="*/ 1391 w 10000"/>
              <a:gd name="connsiteY1-264" fmla="*/ 21 h 10000"/>
              <a:gd name="connsiteX2-265" fmla="*/ 10000 w 10000"/>
              <a:gd name="connsiteY2-266" fmla="*/ 0 h 10000"/>
              <a:gd name="connsiteX3-267" fmla="*/ 8426 w 10000"/>
              <a:gd name="connsiteY3-268" fmla="*/ 9878 h 10000"/>
              <a:gd name="connsiteX4-269" fmla="*/ 0 w 10000"/>
              <a:gd name="connsiteY4-270" fmla="*/ 10000 h 10000"/>
              <a:gd name="connsiteX0-271" fmla="*/ 1749 w 11749"/>
              <a:gd name="connsiteY0-272" fmla="*/ 10143 h 10143"/>
              <a:gd name="connsiteX1-273" fmla="*/ 36 w 11749"/>
              <a:gd name="connsiteY1-274" fmla="*/ 0 h 10143"/>
              <a:gd name="connsiteX2-275" fmla="*/ 11749 w 11749"/>
              <a:gd name="connsiteY2-276" fmla="*/ 143 h 10143"/>
              <a:gd name="connsiteX3-277" fmla="*/ 10175 w 11749"/>
              <a:gd name="connsiteY3-278" fmla="*/ 10021 h 10143"/>
              <a:gd name="connsiteX4-279" fmla="*/ 1749 w 11749"/>
              <a:gd name="connsiteY4-280" fmla="*/ 10143 h 10143"/>
              <a:gd name="connsiteX0-281" fmla="*/ 0 w 13267"/>
              <a:gd name="connsiteY0-282" fmla="*/ 10472 h 10472"/>
              <a:gd name="connsiteX1-283" fmla="*/ 1554 w 13267"/>
              <a:gd name="connsiteY1-284" fmla="*/ 0 h 10472"/>
              <a:gd name="connsiteX2-285" fmla="*/ 13267 w 13267"/>
              <a:gd name="connsiteY2-286" fmla="*/ 143 h 10472"/>
              <a:gd name="connsiteX3-287" fmla="*/ 11693 w 13267"/>
              <a:gd name="connsiteY3-288" fmla="*/ 10021 h 10472"/>
              <a:gd name="connsiteX4-289" fmla="*/ 0 w 13267"/>
              <a:gd name="connsiteY4-290" fmla="*/ 10472 h 104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267" h="10472">
                <a:moveTo>
                  <a:pt x="0" y="10472"/>
                </a:moveTo>
                <a:cubicBezTo>
                  <a:pt x="361" y="7146"/>
                  <a:pt x="1193" y="3326"/>
                  <a:pt x="1554" y="0"/>
                </a:cubicBezTo>
                <a:lnTo>
                  <a:pt x="13267" y="143"/>
                </a:lnTo>
                <a:lnTo>
                  <a:pt x="11693" y="10021"/>
                </a:lnTo>
                <a:lnTo>
                  <a:pt x="0" y="10472"/>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数据 8"/>
          <p:cNvSpPr/>
          <p:nvPr userDrawn="1"/>
        </p:nvSpPr>
        <p:spPr>
          <a:xfrm>
            <a:off x="9625253" y="2313494"/>
            <a:ext cx="1737283" cy="22161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 h="11484">
                <a:moveTo>
                  <a:pt x="0" y="11483"/>
                </a:moveTo>
                <a:lnTo>
                  <a:pt x="8771" y="0"/>
                </a:lnTo>
                <a:lnTo>
                  <a:pt x="11176" y="0"/>
                </a:lnTo>
                <a:lnTo>
                  <a:pt x="2299" y="11484"/>
                </a:lnTo>
                <a:lnTo>
                  <a:pt x="0" y="11483"/>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数据 8"/>
          <p:cNvSpPr/>
          <p:nvPr userDrawn="1"/>
        </p:nvSpPr>
        <p:spPr>
          <a:xfrm>
            <a:off x="8950595" y="2760626"/>
            <a:ext cx="1446596" cy="176051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9306"/>
              <a:gd name="connsiteY0-142" fmla="*/ 9086 h 10000"/>
              <a:gd name="connsiteX1-143" fmla="*/ 6901 w 9306"/>
              <a:gd name="connsiteY1-144" fmla="*/ 0 h 10000"/>
              <a:gd name="connsiteX2-145" fmla="*/ 9306 w 9306"/>
              <a:gd name="connsiteY2-146" fmla="*/ 0 h 10000"/>
              <a:gd name="connsiteX3-147" fmla="*/ 1552 w 9306"/>
              <a:gd name="connsiteY3-148" fmla="*/ 10000 h 10000"/>
              <a:gd name="connsiteX4-149" fmla="*/ 0 w 9306"/>
              <a:gd name="connsiteY4-150" fmla="*/ 9086 h 10000"/>
              <a:gd name="connsiteX0-151" fmla="*/ 0 w 10000"/>
              <a:gd name="connsiteY0-152" fmla="*/ 9086 h 9123"/>
              <a:gd name="connsiteX1-153" fmla="*/ 7416 w 10000"/>
              <a:gd name="connsiteY1-154" fmla="*/ 0 h 9123"/>
              <a:gd name="connsiteX2-155" fmla="*/ 10000 w 10000"/>
              <a:gd name="connsiteY2-156" fmla="*/ 0 h 9123"/>
              <a:gd name="connsiteX3-157" fmla="*/ 2414 w 10000"/>
              <a:gd name="connsiteY3-158" fmla="*/ 9123 h 9123"/>
              <a:gd name="connsiteX4-159" fmla="*/ 0 w 10000"/>
              <a:gd name="connsiteY4-160" fmla="*/ 9086 h 91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9123">
                <a:moveTo>
                  <a:pt x="0" y="9086"/>
                </a:moveTo>
                <a:lnTo>
                  <a:pt x="7416" y="0"/>
                </a:lnTo>
                <a:lnTo>
                  <a:pt x="10000" y="0"/>
                </a:lnTo>
                <a:lnTo>
                  <a:pt x="2414" y="9123"/>
                </a:lnTo>
                <a:lnTo>
                  <a:pt x="0" y="9086"/>
                </a:lnTo>
                <a:close/>
              </a:path>
            </a:pathLst>
          </a:custGeom>
          <a:solidFill>
            <a:srgbClr val="8CC63F"/>
          </a:solidFill>
          <a:ln>
            <a:solidFill>
              <a:srgbClr val="89C53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7"/>
          <p:cNvSpPr/>
          <p:nvPr userDrawn="1"/>
        </p:nvSpPr>
        <p:spPr>
          <a:xfrm rot="10800000">
            <a:off x="10324018" y="2109993"/>
            <a:ext cx="1867982" cy="2620333"/>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数据 8"/>
          <p:cNvSpPr/>
          <p:nvPr userDrawn="1"/>
        </p:nvSpPr>
        <p:spPr>
          <a:xfrm>
            <a:off x="8265394" y="2613590"/>
            <a:ext cx="1561167" cy="191602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1176"/>
              <a:gd name="connsiteY0-172" fmla="*/ 11483 h 11484"/>
              <a:gd name="connsiteX1-173" fmla="*/ 7546 w 11176"/>
              <a:gd name="connsiteY1-174" fmla="*/ 1592 h 11484"/>
              <a:gd name="connsiteX2-175" fmla="*/ 11176 w 11176"/>
              <a:gd name="connsiteY2-176" fmla="*/ 0 h 11484"/>
              <a:gd name="connsiteX3-177" fmla="*/ 2299 w 11176"/>
              <a:gd name="connsiteY3-178" fmla="*/ 11484 h 11484"/>
              <a:gd name="connsiteX4-179" fmla="*/ 0 w 11176"/>
              <a:gd name="connsiteY4-180" fmla="*/ 11483 h 11484"/>
              <a:gd name="connsiteX0-181" fmla="*/ 0 w 10012"/>
              <a:gd name="connsiteY0-182" fmla="*/ 9916 h 9917"/>
              <a:gd name="connsiteX1-183" fmla="*/ 7546 w 10012"/>
              <a:gd name="connsiteY1-184" fmla="*/ 25 h 9917"/>
              <a:gd name="connsiteX2-185" fmla="*/ 10012 w 10012"/>
              <a:gd name="connsiteY2-186" fmla="*/ 0 h 9917"/>
              <a:gd name="connsiteX3-187" fmla="*/ 2299 w 10012"/>
              <a:gd name="connsiteY3-188" fmla="*/ 9917 h 9917"/>
              <a:gd name="connsiteX4-189" fmla="*/ 0 w 10012"/>
              <a:gd name="connsiteY4-190" fmla="*/ 9916 h 9917"/>
              <a:gd name="connsiteX0-191" fmla="*/ 0 w 10031"/>
              <a:gd name="connsiteY0-192" fmla="*/ 10011 h 10012"/>
              <a:gd name="connsiteX1-193" fmla="*/ 7537 w 10031"/>
              <a:gd name="connsiteY1-194" fmla="*/ 37 h 10012"/>
              <a:gd name="connsiteX2-195" fmla="*/ 10031 w 10031"/>
              <a:gd name="connsiteY2-196" fmla="*/ 0 h 10012"/>
              <a:gd name="connsiteX3-197" fmla="*/ 2296 w 10031"/>
              <a:gd name="connsiteY3-198" fmla="*/ 10012 h 10012"/>
              <a:gd name="connsiteX4-199" fmla="*/ 0 w 10031"/>
              <a:gd name="connsiteY4-200" fmla="*/ 10011 h 10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31" h="10012">
                <a:moveTo>
                  <a:pt x="0" y="10011"/>
                </a:moveTo>
                <a:lnTo>
                  <a:pt x="7537" y="37"/>
                </a:lnTo>
                <a:lnTo>
                  <a:pt x="10031" y="0"/>
                </a:lnTo>
                <a:lnTo>
                  <a:pt x="2296" y="10012"/>
                </a:lnTo>
                <a:lnTo>
                  <a:pt x="0" y="10011"/>
                </a:lnTo>
                <a:close/>
              </a:path>
            </a:pathLst>
          </a:custGeom>
          <a:solidFill>
            <a:srgbClr val="00519C"/>
          </a:solidFill>
          <a:ln>
            <a:solidFill>
              <a:srgbClr val="00519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数据 8"/>
          <p:cNvSpPr/>
          <p:nvPr userDrawn="1"/>
        </p:nvSpPr>
        <p:spPr>
          <a:xfrm>
            <a:off x="7235379" y="2304155"/>
            <a:ext cx="1587276" cy="195155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0211"/>
              <a:gd name="connsiteY0-172" fmla="*/ 10113 h 11484"/>
              <a:gd name="connsiteX1-173" fmla="*/ 7806 w 10211"/>
              <a:gd name="connsiteY1-174" fmla="*/ 0 h 11484"/>
              <a:gd name="connsiteX2-175" fmla="*/ 10211 w 10211"/>
              <a:gd name="connsiteY2-176" fmla="*/ 0 h 11484"/>
              <a:gd name="connsiteX3-177" fmla="*/ 1334 w 10211"/>
              <a:gd name="connsiteY3-178" fmla="*/ 11484 h 11484"/>
              <a:gd name="connsiteX4-179" fmla="*/ 0 w 10211"/>
              <a:gd name="connsiteY4-180" fmla="*/ 10113 h 11484"/>
              <a:gd name="connsiteX0-181" fmla="*/ 0 w 10211"/>
              <a:gd name="connsiteY0-182" fmla="*/ 10113 h 10113"/>
              <a:gd name="connsiteX1-183" fmla="*/ 7806 w 10211"/>
              <a:gd name="connsiteY1-184" fmla="*/ 0 h 10113"/>
              <a:gd name="connsiteX2-185" fmla="*/ 10211 w 10211"/>
              <a:gd name="connsiteY2-186" fmla="*/ 0 h 10113"/>
              <a:gd name="connsiteX3-187" fmla="*/ 2514 w 10211"/>
              <a:gd name="connsiteY3-188" fmla="*/ 10077 h 10113"/>
              <a:gd name="connsiteX4-189" fmla="*/ 0 w 10211"/>
              <a:gd name="connsiteY4-190" fmla="*/ 10113 h 101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211" h="10113">
                <a:moveTo>
                  <a:pt x="0" y="10113"/>
                </a:moveTo>
                <a:lnTo>
                  <a:pt x="7806" y="0"/>
                </a:lnTo>
                <a:lnTo>
                  <a:pt x="10211" y="0"/>
                </a:lnTo>
                <a:lnTo>
                  <a:pt x="2514" y="10077"/>
                </a:lnTo>
                <a:lnTo>
                  <a:pt x="0" y="10113"/>
                </a:lnTo>
                <a:close/>
              </a:path>
            </a:pathLst>
          </a:cu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流程图: 数据 8"/>
          <p:cNvSpPr/>
          <p:nvPr userDrawn="1"/>
        </p:nvSpPr>
        <p:spPr>
          <a:xfrm>
            <a:off x="7980872" y="2301735"/>
            <a:ext cx="1575307" cy="194576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0134"/>
              <a:gd name="connsiteY0-172" fmla="*/ 10052 h 11484"/>
              <a:gd name="connsiteX1-173" fmla="*/ 7729 w 10134"/>
              <a:gd name="connsiteY1-174" fmla="*/ 0 h 11484"/>
              <a:gd name="connsiteX2-175" fmla="*/ 10134 w 10134"/>
              <a:gd name="connsiteY2-176" fmla="*/ 0 h 11484"/>
              <a:gd name="connsiteX3-177" fmla="*/ 1257 w 10134"/>
              <a:gd name="connsiteY3-178" fmla="*/ 11484 h 11484"/>
              <a:gd name="connsiteX4-179" fmla="*/ 0 w 10134"/>
              <a:gd name="connsiteY4-180" fmla="*/ 10052 h 11484"/>
              <a:gd name="connsiteX0-181" fmla="*/ 0 w 10134"/>
              <a:gd name="connsiteY0-182" fmla="*/ 10052 h 10053"/>
              <a:gd name="connsiteX1-183" fmla="*/ 7729 w 10134"/>
              <a:gd name="connsiteY1-184" fmla="*/ 0 h 10053"/>
              <a:gd name="connsiteX2-185" fmla="*/ 10134 w 10134"/>
              <a:gd name="connsiteY2-186" fmla="*/ 0 h 10053"/>
              <a:gd name="connsiteX3-187" fmla="*/ 2253 w 10134"/>
              <a:gd name="connsiteY3-188" fmla="*/ 10053 h 10053"/>
              <a:gd name="connsiteX4-189" fmla="*/ 0 w 10134"/>
              <a:gd name="connsiteY4-190" fmla="*/ 10052 h 100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34" h="10053">
                <a:moveTo>
                  <a:pt x="0" y="10052"/>
                </a:moveTo>
                <a:lnTo>
                  <a:pt x="7729" y="0"/>
                </a:lnTo>
                <a:lnTo>
                  <a:pt x="10134" y="0"/>
                </a:lnTo>
                <a:lnTo>
                  <a:pt x="2253" y="10053"/>
                </a:lnTo>
                <a:lnTo>
                  <a:pt x="0" y="10052"/>
                </a:lnTo>
                <a:close/>
              </a:path>
            </a:pathLst>
          </a:cu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数据 8"/>
          <p:cNvSpPr/>
          <p:nvPr userDrawn="1"/>
        </p:nvSpPr>
        <p:spPr>
          <a:xfrm>
            <a:off x="7076858" y="4247500"/>
            <a:ext cx="1252655" cy="27990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1176"/>
              <a:gd name="connsiteY0-172" fmla="*/ 11483 h 11484"/>
              <a:gd name="connsiteX1-173" fmla="*/ 897 w 11176"/>
              <a:gd name="connsiteY1-174" fmla="*/ 10341 h 11484"/>
              <a:gd name="connsiteX2-175" fmla="*/ 11176 w 11176"/>
              <a:gd name="connsiteY2-176" fmla="*/ 0 h 11484"/>
              <a:gd name="connsiteX3-177" fmla="*/ 2299 w 11176"/>
              <a:gd name="connsiteY3-178" fmla="*/ 11484 h 11484"/>
              <a:gd name="connsiteX4-179" fmla="*/ 0 w 11176"/>
              <a:gd name="connsiteY4-180" fmla="*/ 11483 h 11484"/>
              <a:gd name="connsiteX0-181" fmla="*/ 0 w 3272"/>
              <a:gd name="connsiteY0-182" fmla="*/ 1216 h 1217"/>
              <a:gd name="connsiteX1-183" fmla="*/ 897 w 3272"/>
              <a:gd name="connsiteY1-184" fmla="*/ 74 h 1217"/>
              <a:gd name="connsiteX2-185" fmla="*/ 3272 w 3272"/>
              <a:gd name="connsiteY2-186" fmla="*/ 0 h 1217"/>
              <a:gd name="connsiteX3-187" fmla="*/ 2299 w 3272"/>
              <a:gd name="connsiteY3-188" fmla="*/ 1217 h 1217"/>
              <a:gd name="connsiteX4-189" fmla="*/ 0 w 3272"/>
              <a:gd name="connsiteY4-190" fmla="*/ 1216 h 1217"/>
              <a:gd name="connsiteX0-191" fmla="*/ 0 w 10000"/>
              <a:gd name="connsiteY0-192" fmla="*/ 11209 h 11217"/>
              <a:gd name="connsiteX1-193" fmla="*/ 3396 w 10000"/>
              <a:gd name="connsiteY1-194" fmla="*/ 0 h 11217"/>
              <a:gd name="connsiteX2-195" fmla="*/ 10000 w 10000"/>
              <a:gd name="connsiteY2-196" fmla="*/ 1217 h 11217"/>
              <a:gd name="connsiteX3-197" fmla="*/ 7026 w 10000"/>
              <a:gd name="connsiteY3-198" fmla="*/ 11217 h 11217"/>
              <a:gd name="connsiteX4-199" fmla="*/ 0 w 10000"/>
              <a:gd name="connsiteY4-200" fmla="*/ 11209 h 11217"/>
              <a:gd name="connsiteX0-201" fmla="*/ 0 w 10094"/>
              <a:gd name="connsiteY0-202" fmla="*/ 11614 h 11622"/>
              <a:gd name="connsiteX1-203" fmla="*/ 3396 w 10094"/>
              <a:gd name="connsiteY1-204" fmla="*/ 405 h 11622"/>
              <a:gd name="connsiteX2-205" fmla="*/ 10094 w 10094"/>
              <a:gd name="connsiteY2-206" fmla="*/ 0 h 11622"/>
              <a:gd name="connsiteX3-207" fmla="*/ 7026 w 10094"/>
              <a:gd name="connsiteY3-208" fmla="*/ 11622 h 11622"/>
              <a:gd name="connsiteX4-209" fmla="*/ 0 w 10094"/>
              <a:gd name="connsiteY4-210" fmla="*/ 11614 h 11622"/>
              <a:gd name="connsiteX0-211" fmla="*/ 0 w 10094"/>
              <a:gd name="connsiteY0-212" fmla="*/ 11615 h 11623"/>
              <a:gd name="connsiteX1-213" fmla="*/ 4154 w 10094"/>
              <a:gd name="connsiteY1-214" fmla="*/ 0 h 11623"/>
              <a:gd name="connsiteX2-215" fmla="*/ 10094 w 10094"/>
              <a:gd name="connsiteY2-216" fmla="*/ 1 h 11623"/>
              <a:gd name="connsiteX3-217" fmla="*/ 7026 w 10094"/>
              <a:gd name="connsiteY3-218" fmla="*/ 11623 h 11623"/>
              <a:gd name="connsiteX4-219" fmla="*/ 0 w 10094"/>
              <a:gd name="connsiteY4-220" fmla="*/ 11615 h 11623"/>
              <a:gd name="connsiteX0-221" fmla="*/ 0 w 9125"/>
              <a:gd name="connsiteY0-222" fmla="*/ 12122 h 12122"/>
              <a:gd name="connsiteX1-223" fmla="*/ 3185 w 9125"/>
              <a:gd name="connsiteY1-224" fmla="*/ 0 h 12122"/>
              <a:gd name="connsiteX2-225" fmla="*/ 9125 w 9125"/>
              <a:gd name="connsiteY2-226" fmla="*/ 1 h 12122"/>
              <a:gd name="connsiteX3-227" fmla="*/ 6057 w 9125"/>
              <a:gd name="connsiteY3-228" fmla="*/ 11623 h 12122"/>
              <a:gd name="connsiteX4-229" fmla="*/ 0 w 9125"/>
              <a:gd name="connsiteY4-230" fmla="*/ 12122 h 12122"/>
              <a:gd name="connsiteX0-231" fmla="*/ 0 w 10092"/>
              <a:gd name="connsiteY0-232" fmla="*/ 9916 h 9916"/>
              <a:gd name="connsiteX1-233" fmla="*/ 3582 w 10092"/>
              <a:gd name="connsiteY1-234" fmla="*/ 0 h 9916"/>
              <a:gd name="connsiteX2-235" fmla="*/ 10092 w 10092"/>
              <a:gd name="connsiteY2-236" fmla="*/ 1 h 9916"/>
              <a:gd name="connsiteX3-237" fmla="*/ 6730 w 10092"/>
              <a:gd name="connsiteY3-238" fmla="*/ 9588 h 9916"/>
              <a:gd name="connsiteX4-239" fmla="*/ 0 w 10092"/>
              <a:gd name="connsiteY4-240" fmla="*/ 9916 h 9916"/>
              <a:gd name="connsiteX0-241" fmla="*/ 0 w 10000"/>
              <a:gd name="connsiteY0-242" fmla="*/ 10000 h 10000"/>
              <a:gd name="connsiteX1-243" fmla="*/ 3549 w 10000"/>
              <a:gd name="connsiteY1-244" fmla="*/ 0 h 10000"/>
              <a:gd name="connsiteX2-245" fmla="*/ 10000 w 10000"/>
              <a:gd name="connsiteY2-246" fmla="*/ 1 h 10000"/>
              <a:gd name="connsiteX3-247" fmla="*/ 6943 w 10000"/>
              <a:gd name="connsiteY3-248" fmla="*/ 9416 h 10000"/>
              <a:gd name="connsiteX4-249" fmla="*/ 0 w 10000"/>
              <a:gd name="connsiteY4-250" fmla="*/ 10000 h 10000"/>
              <a:gd name="connsiteX0-251" fmla="*/ 0 w 9771"/>
              <a:gd name="connsiteY0-252" fmla="*/ 9494 h 9494"/>
              <a:gd name="connsiteX1-253" fmla="*/ 3320 w 9771"/>
              <a:gd name="connsiteY1-254" fmla="*/ 0 h 9494"/>
              <a:gd name="connsiteX2-255" fmla="*/ 9771 w 9771"/>
              <a:gd name="connsiteY2-256" fmla="*/ 1 h 9494"/>
              <a:gd name="connsiteX3-257" fmla="*/ 6714 w 9771"/>
              <a:gd name="connsiteY3-258" fmla="*/ 9416 h 9494"/>
              <a:gd name="connsiteX4-259" fmla="*/ 0 w 9771"/>
              <a:gd name="connsiteY4-260" fmla="*/ 9494 h 9494"/>
              <a:gd name="connsiteX0-261" fmla="*/ 4066 w 14066"/>
              <a:gd name="connsiteY0-262" fmla="*/ 10178 h 10178"/>
              <a:gd name="connsiteX1-263" fmla="*/ 0 w 14066"/>
              <a:gd name="connsiteY1-264" fmla="*/ 0 h 10178"/>
              <a:gd name="connsiteX2-265" fmla="*/ 14066 w 14066"/>
              <a:gd name="connsiteY2-266" fmla="*/ 179 h 10178"/>
              <a:gd name="connsiteX3-267" fmla="*/ 10937 w 14066"/>
              <a:gd name="connsiteY3-268" fmla="*/ 10096 h 10178"/>
              <a:gd name="connsiteX4-269" fmla="*/ 4066 w 14066"/>
              <a:gd name="connsiteY4-270" fmla="*/ 10178 h 10178"/>
              <a:gd name="connsiteX0-271" fmla="*/ 0 w 17280"/>
              <a:gd name="connsiteY0-272" fmla="*/ 10711 h 10711"/>
              <a:gd name="connsiteX1-273" fmla="*/ 3214 w 17280"/>
              <a:gd name="connsiteY1-274" fmla="*/ 0 h 10711"/>
              <a:gd name="connsiteX2-275" fmla="*/ 17280 w 17280"/>
              <a:gd name="connsiteY2-276" fmla="*/ 179 h 10711"/>
              <a:gd name="connsiteX3-277" fmla="*/ 14151 w 17280"/>
              <a:gd name="connsiteY3-278" fmla="*/ 10096 h 10711"/>
              <a:gd name="connsiteX4-279" fmla="*/ 0 w 17280"/>
              <a:gd name="connsiteY4-280" fmla="*/ 10711 h 10711"/>
              <a:gd name="connsiteX0-281" fmla="*/ 0 w 17280"/>
              <a:gd name="connsiteY0-282" fmla="*/ 10444 h 10444"/>
              <a:gd name="connsiteX1-283" fmla="*/ 3214 w 17280"/>
              <a:gd name="connsiteY1-284" fmla="*/ 0 h 10444"/>
              <a:gd name="connsiteX2-285" fmla="*/ 17280 w 17280"/>
              <a:gd name="connsiteY2-286" fmla="*/ 179 h 10444"/>
              <a:gd name="connsiteX3-287" fmla="*/ 14151 w 17280"/>
              <a:gd name="connsiteY3-288" fmla="*/ 10096 h 10444"/>
              <a:gd name="connsiteX4-289" fmla="*/ 0 w 17280"/>
              <a:gd name="connsiteY4-290" fmla="*/ 10444 h 10444"/>
              <a:gd name="connsiteX0-291" fmla="*/ 0 w 21385"/>
              <a:gd name="connsiteY0-292" fmla="*/ 10444 h 10444"/>
              <a:gd name="connsiteX1-293" fmla="*/ 3214 w 21385"/>
              <a:gd name="connsiteY1-294" fmla="*/ 0 h 10444"/>
              <a:gd name="connsiteX2-295" fmla="*/ 17280 w 21385"/>
              <a:gd name="connsiteY2-296" fmla="*/ 179 h 10444"/>
              <a:gd name="connsiteX3-297" fmla="*/ 21385 w 21385"/>
              <a:gd name="connsiteY3-298" fmla="*/ 10096 h 10444"/>
              <a:gd name="connsiteX4-299" fmla="*/ 0 w 21385"/>
              <a:gd name="connsiteY4-300" fmla="*/ 10444 h 10444"/>
              <a:gd name="connsiteX0-301" fmla="*/ 0 w 24560"/>
              <a:gd name="connsiteY0-302" fmla="*/ 10444 h 10444"/>
              <a:gd name="connsiteX1-303" fmla="*/ 3214 w 24560"/>
              <a:gd name="connsiteY1-304" fmla="*/ 0 h 10444"/>
              <a:gd name="connsiteX2-305" fmla="*/ 24560 w 24560"/>
              <a:gd name="connsiteY2-306" fmla="*/ 90 h 10444"/>
              <a:gd name="connsiteX3-307" fmla="*/ 21385 w 24560"/>
              <a:gd name="connsiteY3-308" fmla="*/ 10096 h 10444"/>
              <a:gd name="connsiteX4-309" fmla="*/ 0 w 24560"/>
              <a:gd name="connsiteY4-310" fmla="*/ 10444 h 10444"/>
              <a:gd name="connsiteX0-311" fmla="*/ 0 w 24237"/>
              <a:gd name="connsiteY0-312" fmla="*/ 10444 h 10444"/>
              <a:gd name="connsiteX1-313" fmla="*/ 3214 w 24237"/>
              <a:gd name="connsiteY1-314" fmla="*/ 0 h 10444"/>
              <a:gd name="connsiteX2-315" fmla="*/ 24237 w 24237"/>
              <a:gd name="connsiteY2-316" fmla="*/ 90 h 10444"/>
              <a:gd name="connsiteX3-317" fmla="*/ 21385 w 24237"/>
              <a:gd name="connsiteY3-318" fmla="*/ 10096 h 10444"/>
              <a:gd name="connsiteX4-319" fmla="*/ 0 w 24237"/>
              <a:gd name="connsiteY4-320" fmla="*/ 10444 h 10444"/>
              <a:gd name="connsiteX0-321" fmla="*/ 0 w 24237"/>
              <a:gd name="connsiteY0-322" fmla="*/ 10444 h 10444"/>
              <a:gd name="connsiteX1-323" fmla="*/ 3214 w 24237"/>
              <a:gd name="connsiteY1-324" fmla="*/ 0 h 10444"/>
              <a:gd name="connsiteX2-325" fmla="*/ 24237 w 24237"/>
              <a:gd name="connsiteY2-326" fmla="*/ 90 h 10444"/>
              <a:gd name="connsiteX3-327" fmla="*/ 21201 w 24237"/>
              <a:gd name="connsiteY3-328" fmla="*/ 10096 h 10444"/>
              <a:gd name="connsiteX4-329" fmla="*/ 0 w 24237"/>
              <a:gd name="connsiteY4-330" fmla="*/ 10444 h 104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37" h="10444">
                <a:moveTo>
                  <a:pt x="0" y="10444"/>
                </a:moveTo>
                <a:lnTo>
                  <a:pt x="3214" y="0"/>
                </a:lnTo>
                <a:lnTo>
                  <a:pt x="24237" y="90"/>
                </a:lnTo>
                <a:lnTo>
                  <a:pt x="21201" y="10096"/>
                </a:lnTo>
                <a:lnTo>
                  <a:pt x="0" y="10444"/>
                </a:lnTo>
                <a:close/>
              </a:path>
            </a:pathLst>
          </a:cu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Picture 5" descr="C:\Users\Administrator\Desktop\zhao ppt\ppt-09.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rcRect l="36626" t="26627" r="33408" b="30769"/>
          <a:stretch>
            <a:fillRect/>
          </a:stretch>
        </p:blipFill>
        <p:spPr bwMode="auto">
          <a:xfrm>
            <a:off x="-76111" y="3968365"/>
            <a:ext cx="857206" cy="761961"/>
          </a:xfrm>
          <a:prstGeom prst="rect">
            <a:avLst/>
          </a:prstGeom>
          <a:noFill/>
          <a:ln w="9525">
            <a:noFill/>
            <a:miter lim="800000"/>
            <a:headEnd/>
            <a:tailEnd/>
          </a:ln>
          <a:effectLst/>
        </p:spPr>
      </p:pic>
      <p:pic>
        <p:nvPicPr>
          <p:cNvPr id="32" name="图片 31"/>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10000" b="90000" l="10000" r="90000">
                        <a14:foregroundMark x1="67244" y1="45100" x2="66850" y2="79929"/>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06047" y="4123029"/>
            <a:ext cx="792963" cy="528850"/>
          </a:xfrm>
          <a:prstGeom prst="rect">
            <a:avLst/>
          </a:prstGeom>
          <a:effectLst/>
        </p:spPr>
      </p:pic>
      <p:pic>
        <p:nvPicPr>
          <p:cNvPr id="29" name="图片 28"/>
          <p:cNvPicPr>
            <a:picLocks noChangeAspect="1"/>
          </p:cNvPicPr>
          <p:nvPr userDrawn="1"/>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Effect>
                      <a14:colorTemperature colorTemp="11500"/>
                    </a14:imgEffect>
                    <a14:imgEffect>
                      <a14:saturation sat="400000"/>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9691521" y="6197600"/>
            <a:ext cx="2438400" cy="523875"/>
          </a:xfrm>
          <a:prstGeom prst="rect">
            <a:avLst/>
          </a:prstGeom>
          <a:noFill/>
        </p:spPr>
      </p:pic>
      <p:sp>
        <p:nvSpPr>
          <p:cNvPr id="9" name="文本占位符 8"/>
          <p:cNvSpPr>
            <a:spLocks noGrp="1"/>
          </p:cNvSpPr>
          <p:nvPr>
            <p:ph type="body" sz="quarter" idx="13"/>
          </p:nvPr>
        </p:nvSpPr>
        <p:spPr>
          <a:xfrm>
            <a:off x="1549775" y="2228056"/>
            <a:ext cx="3952875" cy="1031875"/>
          </a:xfrm>
          <a:effectLst/>
        </p:spPr>
        <p:txBody>
          <a:bodyPr>
            <a:normAutofit/>
          </a:bodyPr>
          <a:lstStyle>
            <a:lvl1pPr marL="0" indent="0">
              <a:buNone/>
              <a:defRPr sz="6600" b="1">
                <a:solidFill>
                  <a:schemeClr val="bg1"/>
                </a:solidFill>
              </a:defRPr>
            </a:lvl1pPr>
          </a:lstStyle>
          <a:p>
            <a:pPr lvl="0"/>
            <a:endParaRPr lang="zh-CN" altLang="en-US" dirty="0"/>
          </a:p>
        </p:txBody>
      </p:sp>
      <p:sp>
        <p:nvSpPr>
          <p:cNvPr id="36" name="文本占位符 8"/>
          <p:cNvSpPr>
            <a:spLocks noGrp="1"/>
          </p:cNvSpPr>
          <p:nvPr>
            <p:ph type="body" sz="quarter" idx="14"/>
          </p:nvPr>
        </p:nvSpPr>
        <p:spPr>
          <a:xfrm>
            <a:off x="2216926" y="3760643"/>
            <a:ext cx="3952875" cy="1031875"/>
          </a:xfrm>
          <a:effectLst/>
        </p:spPr>
        <p:txBody>
          <a:bodyPr>
            <a:normAutofit/>
          </a:bodyPr>
          <a:lstStyle>
            <a:lvl1pPr marL="0" indent="0">
              <a:buNone/>
              <a:defRPr sz="2400" b="1">
                <a:solidFill>
                  <a:schemeClr val="bg1"/>
                </a:solidFill>
              </a:defRPr>
            </a:lvl1pPr>
          </a:lstStyle>
          <a:p>
            <a:pPr lvl="0"/>
            <a:endParaRPr lang="zh-CN" altLang="en-US" dirty="0"/>
          </a:p>
        </p:txBody>
      </p:sp>
      <p:pic>
        <p:nvPicPr>
          <p:cNvPr id="7" name="图片 6">
            <a:extLst>
              <a:ext uri="{FF2B5EF4-FFF2-40B4-BE49-F238E27FC236}">
                <a16:creationId xmlns:a16="http://schemas.microsoft.com/office/drawing/2014/main" id="{14A72C2A-E93B-3ACB-8411-B9BEFF34283B}"/>
              </a:ext>
            </a:extLst>
          </p:cNvPr>
          <p:cNvPicPr>
            <a:picLocks noChangeAspect="1"/>
          </p:cNvPicPr>
          <p:nvPr userDrawn="1"/>
        </p:nvPicPr>
        <p:blipFill>
          <a:blip r:embed="rId8"/>
          <a:stretch>
            <a:fillRect/>
          </a:stretch>
        </p:blipFill>
        <p:spPr>
          <a:xfrm>
            <a:off x="4167219" y="136525"/>
            <a:ext cx="2336717" cy="482569"/>
          </a:xfrm>
          <a:prstGeom prst="rect">
            <a:avLst/>
          </a:prstGeom>
        </p:spPr>
      </p:pic>
      <p:pic>
        <p:nvPicPr>
          <p:cNvPr id="8" name="图片 7">
            <a:extLst>
              <a:ext uri="{FF2B5EF4-FFF2-40B4-BE49-F238E27FC236}">
                <a16:creationId xmlns:a16="http://schemas.microsoft.com/office/drawing/2014/main" id="{812B102A-8963-807B-27CC-0B6E704D8A0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64029" y="86728"/>
            <a:ext cx="636341" cy="636341"/>
          </a:xfrm>
          <a:prstGeom prst="rect">
            <a:avLst/>
          </a:prstGeom>
        </p:spPr>
      </p:pic>
      <p:pic>
        <p:nvPicPr>
          <p:cNvPr id="10" name="图片 9">
            <a:extLst>
              <a:ext uri="{FF2B5EF4-FFF2-40B4-BE49-F238E27FC236}">
                <a16:creationId xmlns:a16="http://schemas.microsoft.com/office/drawing/2014/main" id="{FC0C7F06-D038-9026-C7CC-98CA49371A4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96214" y="158038"/>
            <a:ext cx="1430532" cy="493723"/>
          </a:xfrm>
          <a:prstGeom prst="rect">
            <a:avLst/>
          </a:prstGeom>
        </p:spPr>
      </p:pic>
      <p:pic>
        <p:nvPicPr>
          <p:cNvPr id="11" name="图片 10" descr="交通运输ppt 零件-06.png">
            <a:extLst>
              <a:ext uri="{FF2B5EF4-FFF2-40B4-BE49-F238E27FC236}">
                <a16:creationId xmlns:a16="http://schemas.microsoft.com/office/drawing/2014/main" id="{CE667778-23EE-9015-7760-8D8CC55897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74934" y="-292090"/>
            <a:ext cx="4572000" cy="139903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3570316" y="4835740"/>
            <a:ext cx="5051367" cy="1076498"/>
          </a:xfrm>
        </p:spPr>
        <p:txBody>
          <a:bodyPr>
            <a:normAutofit/>
          </a:bodyPr>
          <a:lstStyle>
            <a:lvl1pPr marL="0" indent="0" algn="ctr">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主讲人：</a:t>
            </a:r>
            <a:endParaRPr lang="en-US" altLang="zh-CN" dirty="0"/>
          </a:p>
          <a:p>
            <a:r>
              <a:rPr lang="zh-CN" altLang="en-US" dirty="0"/>
              <a:t>同济大学城市交通研究院</a:t>
            </a:r>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D2954C-C39F-4447-B79E-84761DF66E42}"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123305" y="136526"/>
            <a:ext cx="3458095" cy="714150"/>
          </a:xfrm>
          <a:prstGeom prst="rect">
            <a:avLst/>
          </a:prstGeom>
        </p:spPr>
      </p:pic>
      <p:sp>
        <p:nvSpPr>
          <p:cNvPr id="8" name="平行四边形 7"/>
          <p:cNvSpPr/>
          <p:nvPr userDrawn="1"/>
        </p:nvSpPr>
        <p:spPr>
          <a:xfrm>
            <a:off x="-1665" y="2352979"/>
            <a:ext cx="8793307" cy="2204592"/>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96366" h="1984861">
                <a:moveTo>
                  <a:pt x="4157" y="1976812"/>
                </a:moveTo>
                <a:cubicBezTo>
                  <a:pt x="2771" y="1322877"/>
                  <a:pt x="1386" y="653935"/>
                  <a:pt x="0" y="0"/>
                </a:cubicBezTo>
                <a:lnTo>
                  <a:pt x="9296366" y="6432"/>
                </a:lnTo>
                <a:lnTo>
                  <a:pt x="7862421" y="1984861"/>
                </a:lnTo>
                <a:lnTo>
                  <a:pt x="4157" y="1976812"/>
                </a:lnTo>
                <a:close/>
              </a:path>
            </a:pathLst>
          </a:custGeom>
          <a:solidFill>
            <a:srgbClr val="00519C"/>
          </a:solidFill>
          <a:ln>
            <a:solidFill>
              <a:srgbClr val="00519C"/>
            </a:solidFill>
          </a:ln>
          <a:effectLst>
            <a:outerShdw blurRad="101600" dist="635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数据 8"/>
          <p:cNvSpPr/>
          <p:nvPr userDrawn="1"/>
        </p:nvSpPr>
        <p:spPr>
          <a:xfrm>
            <a:off x="8209741" y="2374784"/>
            <a:ext cx="1554477" cy="192975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10000"/>
                </a:moveTo>
                <a:lnTo>
                  <a:pt x="7595" y="0"/>
                </a:lnTo>
                <a:lnTo>
                  <a:pt x="10000" y="0"/>
                </a:lnTo>
                <a:lnTo>
                  <a:pt x="2246" y="10000"/>
                </a:lnTo>
                <a:lnTo>
                  <a:pt x="0" y="10000"/>
                </a:lnTo>
                <a:close/>
              </a:path>
            </a:pathLst>
          </a:custGeom>
          <a:solidFill>
            <a:srgbClr val="00519C"/>
          </a:solidFill>
          <a:ln>
            <a:solidFill>
              <a:srgbClr val="00519C"/>
            </a:solidFill>
          </a:ln>
          <a:effectLst>
            <a:outerShdw blurRad="50800" dist="139700" dir="5400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数据 8"/>
          <p:cNvSpPr/>
          <p:nvPr userDrawn="1"/>
        </p:nvSpPr>
        <p:spPr>
          <a:xfrm>
            <a:off x="10035779" y="2336694"/>
            <a:ext cx="1547272" cy="3035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2810"/>
              <a:gd name="connsiteY0-172" fmla="*/ 11483 h 11484"/>
              <a:gd name="connsiteX1-173" fmla="*/ 8771 w 12810"/>
              <a:gd name="connsiteY1-174" fmla="*/ 0 h 11484"/>
              <a:gd name="connsiteX2-175" fmla="*/ 12810 w 12810"/>
              <a:gd name="connsiteY2-176" fmla="*/ 9101 h 11484"/>
              <a:gd name="connsiteX3-177" fmla="*/ 2299 w 12810"/>
              <a:gd name="connsiteY3-178" fmla="*/ 11484 h 11484"/>
              <a:gd name="connsiteX4-179" fmla="*/ 0 w 12810"/>
              <a:gd name="connsiteY4-180" fmla="*/ 11483 h 11484"/>
              <a:gd name="connsiteX0-181" fmla="*/ 0 w 12810"/>
              <a:gd name="connsiteY0-182" fmla="*/ 11483 h 11557"/>
              <a:gd name="connsiteX1-183" fmla="*/ 8771 w 12810"/>
              <a:gd name="connsiteY1-184" fmla="*/ 0 h 11557"/>
              <a:gd name="connsiteX2-185" fmla="*/ 12810 w 12810"/>
              <a:gd name="connsiteY2-186" fmla="*/ 9101 h 11557"/>
              <a:gd name="connsiteX3-187" fmla="*/ 10755 w 12810"/>
              <a:gd name="connsiteY3-188" fmla="*/ 11557 h 11557"/>
              <a:gd name="connsiteX4-189" fmla="*/ 0 w 12810"/>
              <a:gd name="connsiteY4-190" fmla="*/ 11483 h 11557"/>
              <a:gd name="connsiteX0-191" fmla="*/ 0 w 12810"/>
              <a:gd name="connsiteY0-192" fmla="*/ 2419 h 2493"/>
              <a:gd name="connsiteX1-193" fmla="*/ 2072 w 12810"/>
              <a:gd name="connsiteY1-194" fmla="*/ 0 h 2493"/>
              <a:gd name="connsiteX2-195" fmla="*/ 12810 w 12810"/>
              <a:gd name="connsiteY2-196" fmla="*/ 37 h 2493"/>
              <a:gd name="connsiteX3-197" fmla="*/ 10755 w 12810"/>
              <a:gd name="connsiteY3-198" fmla="*/ 2493 h 2493"/>
              <a:gd name="connsiteX4-199" fmla="*/ 0 w 12810"/>
              <a:gd name="connsiteY4-200" fmla="*/ 2419 h 2493"/>
              <a:gd name="connsiteX0-201" fmla="*/ 0 w 10000"/>
              <a:gd name="connsiteY0-202" fmla="*/ 9703 h 10000"/>
              <a:gd name="connsiteX1-203" fmla="*/ 2399 w 10000"/>
              <a:gd name="connsiteY1-204" fmla="*/ 0 h 10000"/>
              <a:gd name="connsiteX2-205" fmla="*/ 10000 w 10000"/>
              <a:gd name="connsiteY2-206" fmla="*/ 148 h 10000"/>
              <a:gd name="connsiteX3-207" fmla="*/ 8396 w 10000"/>
              <a:gd name="connsiteY3-208" fmla="*/ 10000 h 10000"/>
              <a:gd name="connsiteX4-209" fmla="*/ 0 w 10000"/>
              <a:gd name="connsiteY4-210" fmla="*/ 9703 h 10000"/>
              <a:gd name="connsiteX0-211" fmla="*/ 0 w 8304"/>
              <a:gd name="connsiteY0-212" fmla="*/ 10296 h 10296"/>
              <a:gd name="connsiteX1-213" fmla="*/ 703 w 8304"/>
              <a:gd name="connsiteY1-214" fmla="*/ 0 h 10296"/>
              <a:gd name="connsiteX2-215" fmla="*/ 8304 w 8304"/>
              <a:gd name="connsiteY2-216" fmla="*/ 148 h 10296"/>
              <a:gd name="connsiteX3-217" fmla="*/ 6700 w 8304"/>
              <a:gd name="connsiteY3-218" fmla="*/ 10000 h 10296"/>
              <a:gd name="connsiteX4-219" fmla="*/ 0 w 8304"/>
              <a:gd name="connsiteY4-220" fmla="*/ 10296 h 10296"/>
              <a:gd name="connsiteX0-221" fmla="*/ 0 w 10064"/>
              <a:gd name="connsiteY0-222" fmla="*/ 10000 h 10000"/>
              <a:gd name="connsiteX1-223" fmla="*/ 911 w 10064"/>
              <a:gd name="connsiteY1-224" fmla="*/ 0 h 10000"/>
              <a:gd name="connsiteX2-225" fmla="*/ 10064 w 10064"/>
              <a:gd name="connsiteY2-226" fmla="*/ 144 h 10000"/>
              <a:gd name="connsiteX3-227" fmla="*/ 8132 w 10064"/>
              <a:gd name="connsiteY3-228" fmla="*/ 9713 h 10000"/>
              <a:gd name="connsiteX4-229" fmla="*/ 0 w 10064"/>
              <a:gd name="connsiteY4-230" fmla="*/ 10000 h 10000"/>
              <a:gd name="connsiteX0-231" fmla="*/ 0 w 10064"/>
              <a:gd name="connsiteY0-232" fmla="*/ 10000 h 10000"/>
              <a:gd name="connsiteX1-233" fmla="*/ 911 w 10064"/>
              <a:gd name="connsiteY1-234" fmla="*/ 0 h 10000"/>
              <a:gd name="connsiteX2-235" fmla="*/ 10064 w 10064"/>
              <a:gd name="connsiteY2-236" fmla="*/ 144 h 10000"/>
              <a:gd name="connsiteX3-237" fmla="*/ 6584 w 10064"/>
              <a:gd name="connsiteY3-238" fmla="*/ 9878 h 10000"/>
              <a:gd name="connsiteX4-239" fmla="*/ 0 w 10064"/>
              <a:gd name="connsiteY4-240" fmla="*/ 10000 h 10000"/>
              <a:gd name="connsiteX0-241" fmla="*/ 0 w 7814"/>
              <a:gd name="connsiteY0-242" fmla="*/ 10021 h 10021"/>
              <a:gd name="connsiteX1-243" fmla="*/ 911 w 7814"/>
              <a:gd name="connsiteY1-244" fmla="*/ 21 h 10021"/>
              <a:gd name="connsiteX2-245" fmla="*/ 7814 w 7814"/>
              <a:gd name="connsiteY2-246" fmla="*/ 0 h 10021"/>
              <a:gd name="connsiteX3-247" fmla="*/ 6584 w 7814"/>
              <a:gd name="connsiteY3-248" fmla="*/ 9899 h 10021"/>
              <a:gd name="connsiteX4-249" fmla="*/ 0 w 7814"/>
              <a:gd name="connsiteY4-250" fmla="*/ 10021 h 10021"/>
              <a:gd name="connsiteX0-251" fmla="*/ 0 w 10000"/>
              <a:gd name="connsiteY0-252" fmla="*/ 10000 h 10000"/>
              <a:gd name="connsiteX1-253" fmla="*/ 1166 w 10000"/>
              <a:gd name="connsiteY1-254" fmla="*/ 21 h 10000"/>
              <a:gd name="connsiteX2-255" fmla="*/ 10000 w 10000"/>
              <a:gd name="connsiteY2-256" fmla="*/ 0 h 10000"/>
              <a:gd name="connsiteX3-257" fmla="*/ 8426 w 10000"/>
              <a:gd name="connsiteY3-258" fmla="*/ 9878 h 10000"/>
              <a:gd name="connsiteX4-259" fmla="*/ 0 w 10000"/>
              <a:gd name="connsiteY4-260" fmla="*/ 10000 h 10000"/>
              <a:gd name="connsiteX0-261" fmla="*/ 0 w 10000"/>
              <a:gd name="connsiteY0-262" fmla="*/ 10000 h 10000"/>
              <a:gd name="connsiteX1-263" fmla="*/ 1391 w 10000"/>
              <a:gd name="connsiteY1-264" fmla="*/ 21 h 10000"/>
              <a:gd name="connsiteX2-265" fmla="*/ 10000 w 10000"/>
              <a:gd name="connsiteY2-266" fmla="*/ 0 h 10000"/>
              <a:gd name="connsiteX3-267" fmla="*/ 8426 w 10000"/>
              <a:gd name="connsiteY3-268" fmla="*/ 9878 h 10000"/>
              <a:gd name="connsiteX4-269" fmla="*/ 0 w 10000"/>
              <a:gd name="connsiteY4-270" fmla="*/ 10000 h 10000"/>
              <a:gd name="connsiteX0-271" fmla="*/ 1749 w 11749"/>
              <a:gd name="connsiteY0-272" fmla="*/ 10143 h 10143"/>
              <a:gd name="connsiteX1-273" fmla="*/ 36 w 11749"/>
              <a:gd name="connsiteY1-274" fmla="*/ 0 h 10143"/>
              <a:gd name="connsiteX2-275" fmla="*/ 11749 w 11749"/>
              <a:gd name="connsiteY2-276" fmla="*/ 143 h 10143"/>
              <a:gd name="connsiteX3-277" fmla="*/ 10175 w 11749"/>
              <a:gd name="connsiteY3-278" fmla="*/ 10021 h 10143"/>
              <a:gd name="connsiteX4-279" fmla="*/ 1749 w 11749"/>
              <a:gd name="connsiteY4-280" fmla="*/ 10143 h 10143"/>
              <a:gd name="connsiteX0-281" fmla="*/ 0 w 13267"/>
              <a:gd name="connsiteY0-282" fmla="*/ 10472 h 10472"/>
              <a:gd name="connsiteX1-283" fmla="*/ 1554 w 13267"/>
              <a:gd name="connsiteY1-284" fmla="*/ 0 h 10472"/>
              <a:gd name="connsiteX2-285" fmla="*/ 13267 w 13267"/>
              <a:gd name="connsiteY2-286" fmla="*/ 143 h 10472"/>
              <a:gd name="connsiteX3-287" fmla="*/ 11693 w 13267"/>
              <a:gd name="connsiteY3-288" fmla="*/ 10021 h 10472"/>
              <a:gd name="connsiteX4-289" fmla="*/ 0 w 13267"/>
              <a:gd name="connsiteY4-290" fmla="*/ 10472 h 104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267" h="10472">
                <a:moveTo>
                  <a:pt x="0" y="10472"/>
                </a:moveTo>
                <a:cubicBezTo>
                  <a:pt x="361" y="7146"/>
                  <a:pt x="1193" y="3326"/>
                  <a:pt x="1554" y="0"/>
                </a:cubicBezTo>
                <a:lnTo>
                  <a:pt x="13267" y="143"/>
                </a:lnTo>
                <a:lnTo>
                  <a:pt x="11693" y="10021"/>
                </a:lnTo>
                <a:lnTo>
                  <a:pt x="0" y="10472"/>
                </a:lnTo>
                <a:close/>
              </a:path>
            </a:pathLst>
          </a:custGeom>
          <a:solidFill>
            <a:srgbClr val="00519C"/>
          </a:solidFill>
          <a:ln>
            <a:solidFill>
              <a:srgbClr val="00519C"/>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数据 8"/>
          <p:cNvSpPr/>
          <p:nvPr userDrawn="1"/>
        </p:nvSpPr>
        <p:spPr>
          <a:xfrm>
            <a:off x="10213646" y="2341447"/>
            <a:ext cx="1737283" cy="22161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 h="11484">
                <a:moveTo>
                  <a:pt x="0" y="11483"/>
                </a:moveTo>
                <a:lnTo>
                  <a:pt x="8771" y="0"/>
                </a:lnTo>
                <a:lnTo>
                  <a:pt x="11176" y="0"/>
                </a:lnTo>
                <a:lnTo>
                  <a:pt x="2299" y="11484"/>
                </a:lnTo>
                <a:lnTo>
                  <a:pt x="0" y="11483"/>
                </a:lnTo>
                <a:close/>
              </a:path>
            </a:pathLst>
          </a:custGeom>
          <a:solidFill>
            <a:srgbClr val="00519C"/>
          </a:solidFill>
          <a:ln>
            <a:solidFill>
              <a:srgbClr val="00519C"/>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数据 8"/>
          <p:cNvSpPr/>
          <p:nvPr userDrawn="1"/>
        </p:nvSpPr>
        <p:spPr>
          <a:xfrm>
            <a:off x="9538988" y="2788579"/>
            <a:ext cx="1446596" cy="176051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9306"/>
              <a:gd name="connsiteY0-142" fmla="*/ 9086 h 10000"/>
              <a:gd name="connsiteX1-143" fmla="*/ 6901 w 9306"/>
              <a:gd name="connsiteY1-144" fmla="*/ 0 h 10000"/>
              <a:gd name="connsiteX2-145" fmla="*/ 9306 w 9306"/>
              <a:gd name="connsiteY2-146" fmla="*/ 0 h 10000"/>
              <a:gd name="connsiteX3-147" fmla="*/ 1552 w 9306"/>
              <a:gd name="connsiteY3-148" fmla="*/ 10000 h 10000"/>
              <a:gd name="connsiteX4-149" fmla="*/ 0 w 9306"/>
              <a:gd name="connsiteY4-150" fmla="*/ 9086 h 10000"/>
              <a:gd name="connsiteX0-151" fmla="*/ 0 w 10000"/>
              <a:gd name="connsiteY0-152" fmla="*/ 9086 h 9123"/>
              <a:gd name="connsiteX1-153" fmla="*/ 7416 w 10000"/>
              <a:gd name="connsiteY1-154" fmla="*/ 0 h 9123"/>
              <a:gd name="connsiteX2-155" fmla="*/ 10000 w 10000"/>
              <a:gd name="connsiteY2-156" fmla="*/ 0 h 9123"/>
              <a:gd name="connsiteX3-157" fmla="*/ 2414 w 10000"/>
              <a:gd name="connsiteY3-158" fmla="*/ 9123 h 9123"/>
              <a:gd name="connsiteX4-159" fmla="*/ 0 w 10000"/>
              <a:gd name="connsiteY4-160" fmla="*/ 9086 h 91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9123">
                <a:moveTo>
                  <a:pt x="0" y="9086"/>
                </a:moveTo>
                <a:lnTo>
                  <a:pt x="7416" y="0"/>
                </a:lnTo>
                <a:lnTo>
                  <a:pt x="10000" y="0"/>
                </a:lnTo>
                <a:lnTo>
                  <a:pt x="2414" y="9123"/>
                </a:lnTo>
                <a:lnTo>
                  <a:pt x="0" y="9086"/>
                </a:lnTo>
                <a:close/>
              </a:path>
            </a:pathLst>
          </a:custGeom>
          <a:solidFill>
            <a:srgbClr val="8CC63F"/>
          </a:solidFill>
          <a:ln>
            <a:solidFill>
              <a:srgbClr val="8CC63F"/>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7"/>
          <p:cNvSpPr/>
          <p:nvPr userDrawn="1"/>
        </p:nvSpPr>
        <p:spPr>
          <a:xfrm rot="10800000">
            <a:off x="10849458" y="2346273"/>
            <a:ext cx="1358515" cy="2211297"/>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8015337 w 9447415"/>
              <a:gd name="connsiteY0-22" fmla="*/ 2004137 h 2004137"/>
              <a:gd name="connsiteX1-23" fmla="*/ 0 w 9447415"/>
              <a:gd name="connsiteY1-24" fmla="*/ 0 h 2004137"/>
              <a:gd name="connsiteX2-25" fmla="*/ 9447415 w 9447415"/>
              <a:gd name="connsiteY2-26" fmla="*/ 0 h 2004137"/>
              <a:gd name="connsiteX3-27" fmla="*/ 8013470 w 9447415"/>
              <a:gd name="connsiteY3-28" fmla="*/ 1978429 h 2004137"/>
              <a:gd name="connsiteX4-29" fmla="*/ 8015337 w 9447415"/>
              <a:gd name="connsiteY4-30" fmla="*/ 2004137 h 2004137"/>
              <a:gd name="connsiteX0-31" fmla="*/ 4157 w 1436235"/>
              <a:gd name="connsiteY0-32" fmla="*/ 2004137 h 2004137"/>
              <a:gd name="connsiteX1-33" fmla="*/ 0 w 1436235"/>
              <a:gd name="connsiteY1-34" fmla="*/ 8466 h 2004137"/>
              <a:gd name="connsiteX2-35" fmla="*/ 1436235 w 1436235"/>
              <a:gd name="connsiteY2-36" fmla="*/ 0 h 2004137"/>
              <a:gd name="connsiteX3-37" fmla="*/ 2290 w 1436235"/>
              <a:gd name="connsiteY3-38" fmla="*/ 1978429 h 2004137"/>
              <a:gd name="connsiteX4-39" fmla="*/ 4157 w 1436235"/>
              <a:gd name="connsiteY4-40" fmla="*/ 2004137 h 2004137"/>
              <a:gd name="connsiteX0-41" fmla="*/ 4157 w 1436235"/>
              <a:gd name="connsiteY0-42" fmla="*/ 1959687 h 1978429"/>
              <a:gd name="connsiteX1-43" fmla="*/ 0 w 1436235"/>
              <a:gd name="connsiteY1-44" fmla="*/ 8466 h 1978429"/>
              <a:gd name="connsiteX2-45" fmla="*/ 1436235 w 1436235"/>
              <a:gd name="connsiteY2-46" fmla="*/ 0 h 1978429"/>
              <a:gd name="connsiteX3-47" fmla="*/ 2290 w 1436235"/>
              <a:gd name="connsiteY3-48" fmla="*/ 1978429 h 1978429"/>
              <a:gd name="connsiteX4-49" fmla="*/ 4157 w 1436235"/>
              <a:gd name="connsiteY4-50" fmla="*/ 1959687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6235" h="1978429">
                <a:moveTo>
                  <a:pt x="4157" y="1959687"/>
                </a:moveTo>
                <a:cubicBezTo>
                  <a:pt x="2771" y="1305752"/>
                  <a:pt x="1386" y="662401"/>
                  <a:pt x="0" y="8466"/>
                </a:cubicBezTo>
                <a:lnTo>
                  <a:pt x="1436235" y="0"/>
                </a:lnTo>
                <a:lnTo>
                  <a:pt x="2290" y="1978429"/>
                </a:lnTo>
                <a:lnTo>
                  <a:pt x="4157" y="1959687"/>
                </a:lnTo>
                <a:close/>
              </a:path>
            </a:pathLst>
          </a:custGeom>
          <a:solidFill>
            <a:srgbClr val="5B5C5E"/>
          </a:solidFill>
          <a:ln>
            <a:solidFill>
              <a:srgbClr val="5B5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数据 8"/>
          <p:cNvSpPr/>
          <p:nvPr userDrawn="1"/>
        </p:nvSpPr>
        <p:spPr>
          <a:xfrm>
            <a:off x="8853787" y="2641543"/>
            <a:ext cx="1561167" cy="191602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1176"/>
              <a:gd name="connsiteY0-172" fmla="*/ 11483 h 11484"/>
              <a:gd name="connsiteX1-173" fmla="*/ 7546 w 11176"/>
              <a:gd name="connsiteY1-174" fmla="*/ 1592 h 11484"/>
              <a:gd name="connsiteX2-175" fmla="*/ 11176 w 11176"/>
              <a:gd name="connsiteY2-176" fmla="*/ 0 h 11484"/>
              <a:gd name="connsiteX3-177" fmla="*/ 2299 w 11176"/>
              <a:gd name="connsiteY3-178" fmla="*/ 11484 h 11484"/>
              <a:gd name="connsiteX4-179" fmla="*/ 0 w 11176"/>
              <a:gd name="connsiteY4-180" fmla="*/ 11483 h 11484"/>
              <a:gd name="connsiteX0-181" fmla="*/ 0 w 10012"/>
              <a:gd name="connsiteY0-182" fmla="*/ 9916 h 9917"/>
              <a:gd name="connsiteX1-183" fmla="*/ 7546 w 10012"/>
              <a:gd name="connsiteY1-184" fmla="*/ 25 h 9917"/>
              <a:gd name="connsiteX2-185" fmla="*/ 10012 w 10012"/>
              <a:gd name="connsiteY2-186" fmla="*/ 0 h 9917"/>
              <a:gd name="connsiteX3-187" fmla="*/ 2299 w 10012"/>
              <a:gd name="connsiteY3-188" fmla="*/ 9917 h 9917"/>
              <a:gd name="connsiteX4-189" fmla="*/ 0 w 10012"/>
              <a:gd name="connsiteY4-190" fmla="*/ 9916 h 9917"/>
              <a:gd name="connsiteX0-191" fmla="*/ 0 w 10031"/>
              <a:gd name="connsiteY0-192" fmla="*/ 10011 h 10012"/>
              <a:gd name="connsiteX1-193" fmla="*/ 7537 w 10031"/>
              <a:gd name="connsiteY1-194" fmla="*/ 37 h 10012"/>
              <a:gd name="connsiteX2-195" fmla="*/ 10031 w 10031"/>
              <a:gd name="connsiteY2-196" fmla="*/ 0 h 10012"/>
              <a:gd name="connsiteX3-197" fmla="*/ 2296 w 10031"/>
              <a:gd name="connsiteY3-198" fmla="*/ 10012 h 10012"/>
              <a:gd name="connsiteX4-199" fmla="*/ 0 w 10031"/>
              <a:gd name="connsiteY4-200" fmla="*/ 10011 h 10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31" h="10012">
                <a:moveTo>
                  <a:pt x="0" y="10011"/>
                </a:moveTo>
                <a:lnTo>
                  <a:pt x="7537" y="37"/>
                </a:lnTo>
                <a:lnTo>
                  <a:pt x="10031" y="0"/>
                </a:lnTo>
                <a:lnTo>
                  <a:pt x="2296" y="10012"/>
                </a:lnTo>
                <a:lnTo>
                  <a:pt x="0" y="10011"/>
                </a:lnTo>
                <a:close/>
              </a:path>
            </a:pathLst>
          </a:custGeom>
          <a:solidFill>
            <a:srgbClr val="00519C"/>
          </a:solidFill>
          <a:ln>
            <a:solidFill>
              <a:srgbClr val="00519C"/>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数据 8"/>
          <p:cNvSpPr/>
          <p:nvPr userDrawn="1"/>
        </p:nvSpPr>
        <p:spPr>
          <a:xfrm>
            <a:off x="7823772" y="2332108"/>
            <a:ext cx="1587276" cy="195155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0211"/>
              <a:gd name="connsiteY0-172" fmla="*/ 10113 h 11484"/>
              <a:gd name="connsiteX1-173" fmla="*/ 7806 w 10211"/>
              <a:gd name="connsiteY1-174" fmla="*/ 0 h 11484"/>
              <a:gd name="connsiteX2-175" fmla="*/ 10211 w 10211"/>
              <a:gd name="connsiteY2-176" fmla="*/ 0 h 11484"/>
              <a:gd name="connsiteX3-177" fmla="*/ 1334 w 10211"/>
              <a:gd name="connsiteY3-178" fmla="*/ 11484 h 11484"/>
              <a:gd name="connsiteX4-179" fmla="*/ 0 w 10211"/>
              <a:gd name="connsiteY4-180" fmla="*/ 10113 h 11484"/>
              <a:gd name="connsiteX0-181" fmla="*/ 0 w 10211"/>
              <a:gd name="connsiteY0-182" fmla="*/ 10113 h 10113"/>
              <a:gd name="connsiteX1-183" fmla="*/ 7806 w 10211"/>
              <a:gd name="connsiteY1-184" fmla="*/ 0 h 10113"/>
              <a:gd name="connsiteX2-185" fmla="*/ 10211 w 10211"/>
              <a:gd name="connsiteY2-186" fmla="*/ 0 h 10113"/>
              <a:gd name="connsiteX3-187" fmla="*/ 2514 w 10211"/>
              <a:gd name="connsiteY3-188" fmla="*/ 10077 h 10113"/>
              <a:gd name="connsiteX4-189" fmla="*/ 0 w 10211"/>
              <a:gd name="connsiteY4-190" fmla="*/ 10113 h 101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211" h="10113">
                <a:moveTo>
                  <a:pt x="0" y="10113"/>
                </a:moveTo>
                <a:lnTo>
                  <a:pt x="7806" y="0"/>
                </a:lnTo>
                <a:lnTo>
                  <a:pt x="10211" y="0"/>
                </a:lnTo>
                <a:lnTo>
                  <a:pt x="2514" y="10077"/>
                </a:lnTo>
                <a:lnTo>
                  <a:pt x="0" y="10113"/>
                </a:lnTo>
                <a:close/>
              </a:path>
            </a:pathLst>
          </a:custGeom>
          <a:solidFill>
            <a:schemeClr val="bg1"/>
          </a:solidFill>
          <a:ln>
            <a:solidFill>
              <a:schemeClr val="bg1"/>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数据 8"/>
          <p:cNvSpPr/>
          <p:nvPr userDrawn="1"/>
        </p:nvSpPr>
        <p:spPr>
          <a:xfrm>
            <a:off x="8569265" y="2329688"/>
            <a:ext cx="1575307" cy="194576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0134"/>
              <a:gd name="connsiteY0-172" fmla="*/ 10052 h 11484"/>
              <a:gd name="connsiteX1-173" fmla="*/ 7729 w 10134"/>
              <a:gd name="connsiteY1-174" fmla="*/ 0 h 11484"/>
              <a:gd name="connsiteX2-175" fmla="*/ 10134 w 10134"/>
              <a:gd name="connsiteY2-176" fmla="*/ 0 h 11484"/>
              <a:gd name="connsiteX3-177" fmla="*/ 1257 w 10134"/>
              <a:gd name="connsiteY3-178" fmla="*/ 11484 h 11484"/>
              <a:gd name="connsiteX4-179" fmla="*/ 0 w 10134"/>
              <a:gd name="connsiteY4-180" fmla="*/ 10052 h 11484"/>
              <a:gd name="connsiteX0-181" fmla="*/ 0 w 10134"/>
              <a:gd name="connsiteY0-182" fmla="*/ 10052 h 10053"/>
              <a:gd name="connsiteX1-183" fmla="*/ 7729 w 10134"/>
              <a:gd name="connsiteY1-184" fmla="*/ 0 h 10053"/>
              <a:gd name="connsiteX2-185" fmla="*/ 10134 w 10134"/>
              <a:gd name="connsiteY2-186" fmla="*/ 0 h 10053"/>
              <a:gd name="connsiteX3-187" fmla="*/ 2253 w 10134"/>
              <a:gd name="connsiteY3-188" fmla="*/ 10053 h 10053"/>
              <a:gd name="connsiteX4-189" fmla="*/ 0 w 10134"/>
              <a:gd name="connsiteY4-190" fmla="*/ 10052 h 100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34" h="10053">
                <a:moveTo>
                  <a:pt x="0" y="10052"/>
                </a:moveTo>
                <a:lnTo>
                  <a:pt x="7729" y="0"/>
                </a:lnTo>
                <a:lnTo>
                  <a:pt x="10134" y="0"/>
                </a:lnTo>
                <a:lnTo>
                  <a:pt x="2253" y="10053"/>
                </a:lnTo>
                <a:lnTo>
                  <a:pt x="0" y="10052"/>
                </a:lnTo>
                <a:close/>
              </a:path>
            </a:pathLst>
          </a:custGeom>
          <a:solidFill>
            <a:schemeClr val="bg1"/>
          </a:solidFill>
          <a:ln>
            <a:solidFill>
              <a:schemeClr val="bg1"/>
            </a:solidFill>
          </a:ln>
          <a:effectLst>
            <a:outerShdw blurRad="50800" dist="139700" dir="5400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数据 8"/>
          <p:cNvSpPr/>
          <p:nvPr userDrawn="1"/>
        </p:nvSpPr>
        <p:spPr>
          <a:xfrm>
            <a:off x="7665251" y="4275453"/>
            <a:ext cx="1252655" cy="27990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00 h 10000"/>
              <a:gd name="connsiteX1-3" fmla="*/ 3231 w 10000"/>
              <a:gd name="connsiteY1-4" fmla="*/ 294 h 10000"/>
              <a:gd name="connsiteX2-5" fmla="*/ 10000 w 10000"/>
              <a:gd name="connsiteY2-6" fmla="*/ 0 h 10000"/>
              <a:gd name="connsiteX3-7" fmla="*/ 8000 w 10000"/>
              <a:gd name="connsiteY3-8" fmla="*/ 10000 h 10000"/>
              <a:gd name="connsiteX4-9" fmla="*/ 0 w 10000"/>
              <a:gd name="connsiteY4-10" fmla="*/ 10000 h 10000"/>
              <a:gd name="connsiteX0-11" fmla="*/ 0 w 10000"/>
              <a:gd name="connsiteY0-12" fmla="*/ 10000 h 10000"/>
              <a:gd name="connsiteX1-13" fmla="*/ 3135 w 10000"/>
              <a:gd name="connsiteY1-14" fmla="*/ 84 h 10000"/>
              <a:gd name="connsiteX2-15" fmla="*/ 10000 w 10000"/>
              <a:gd name="connsiteY2-16" fmla="*/ 0 h 10000"/>
              <a:gd name="connsiteX3-17" fmla="*/ 8000 w 10000"/>
              <a:gd name="connsiteY3-18" fmla="*/ 10000 h 10000"/>
              <a:gd name="connsiteX4-19" fmla="*/ 0 w 10000"/>
              <a:gd name="connsiteY4-20" fmla="*/ 10000 h 10000"/>
              <a:gd name="connsiteX0-21" fmla="*/ 0 w 10000"/>
              <a:gd name="connsiteY0-22" fmla="*/ 10000 h 10042"/>
              <a:gd name="connsiteX1-23" fmla="*/ 3135 w 10000"/>
              <a:gd name="connsiteY1-24" fmla="*/ 84 h 10042"/>
              <a:gd name="connsiteX2-25" fmla="*/ 10000 w 10000"/>
              <a:gd name="connsiteY2-26" fmla="*/ 0 h 10042"/>
              <a:gd name="connsiteX3-27" fmla="*/ 1058 w 10000"/>
              <a:gd name="connsiteY3-28" fmla="*/ 10042 h 10042"/>
              <a:gd name="connsiteX4-29" fmla="*/ 0 w 10000"/>
              <a:gd name="connsiteY4-30" fmla="*/ 10000 h 10042"/>
              <a:gd name="connsiteX0-31" fmla="*/ 0 w 4173"/>
              <a:gd name="connsiteY0-32" fmla="*/ 9916 h 9958"/>
              <a:gd name="connsiteX1-33" fmla="*/ 3135 w 4173"/>
              <a:gd name="connsiteY1-34" fmla="*/ 0 h 9958"/>
              <a:gd name="connsiteX2-35" fmla="*/ 4173 w 4173"/>
              <a:gd name="connsiteY2-36" fmla="*/ 42 h 9958"/>
              <a:gd name="connsiteX3-37" fmla="*/ 1058 w 4173"/>
              <a:gd name="connsiteY3-38" fmla="*/ 9958 h 9958"/>
              <a:gd name="connsiteX4-39" fmla="*/ 0 w 4173"/>
              <a:gd name="connsiteY4-40" fmla="*/ 9916 h 9958"/>
              <a:gd name="connsiteX0-41" fmla="*/ 0 w 10046"/>
              <a:gd name="connsiteY0-42" fmla="*/ 9958 h 10000"/>
              <a:gd name="connsiteX1-43" fmla="*/ 7513 w 10046"/>
              <a:gd name="connsiteY1-44" fmla="*/ 0 h 10000"/>
              <a:gd name="connsiteX2-45" fmla="*/ 10046 w 10046"/>
              <a:gd name="connsiteY2-46" fmla="*/ 42 h 10000"/>
              <a:gd name="connsiteX3-47" fmla="*/ 2535 w 10046"/>
              <a:gd name="connsiteY3-48" fmla="*/ 10000 h 10000"/>
              <a:gd name="connsiteX4-49" fmla="*/ 0 w 10046"/>
              <a:gd name="connsiteY4-50" fmla="*/ 9958 h 10000"/>
              <a:gd name="connsiteX0-51" fmla="*/ 0 w 8756"/>
              <a:gd name="connsiteY0-52" fmla="*/ 8355 h 10000"/>
              <a:gd name="connsiteX1-53" fmla="*/ 6223 w 8756"/>
              <a:gd name="connsiteY1-54" fmla="*/ 0 h 10000"/>
              <a:gd name="connsiteX2-55" fmla="*/ 8756 w 8756"/>
              <a:gd name="connsiteY2-56" fmla="*/ 42 h 10000"/>
              <a:gd name="connsiteX3-57" fmla="*/ 1245 w 8756"/>
              <a:gd name="connsiteY3-58" fmla="*/ 10000 h 10000"/>
              <a:gd name="connsiteX4-59" fmla="*/ 0 w 8756"/>
              <a:gd name="connsiteY4-60" fmla="*/ 8355 h 10000"/>
              <a:gd name="connsiteX0-61" fmla="*/ 0 w 10000"/>
              <a:gd name="connsiteY0-62" fmla="*/ 8355 h 8481"/>
              <a:gd name="connsiteX1-63" fmla="*/ 7107 w 10000"/>
              <a:gd name="connsiteY1-64" fmla="*/ 0 h 8481"/>
              <a:gd name="connsiteX2-65" fmla="*/ 10000 w 10000"/>
              <a:gd name="connsiteY2-66" fmla="*/ 42 h 8481"/>
              <a:gd name="connsiteX3-67" fmla="*/ 2790 w 10000"/>
              <a:gd name="connsiteY3-68" fmla="*/ 8481 h 8481"/>
              <a:gd name="connsiteX4-69" fmla="*/ 0 w 10000"/>
              <a:gd name="connsiteY4-70" fmla="*/ 8355 h 8481"/>
              <a:gd name="connsiteX0-71" fmla="*/ 0 w 10000"/>
              <a:gd name="connsiteY0-72" fmla="*/ 9851 h 10348"/>
              <a:gd name="connsiteX1-73" fmla="*/ 7107 w 10000"/>
              <a:gd name="connsiteY1-74" fmla="*/ 0 h 10348"/>
              <a:gd name="connsiteX2-75" fmla="*/ 10000 w 10000"/>
              <a:gd name="connsiteY2-76" fmla="*/ 50 h 10348"/>
              <a:gd name="connsiteX3-77" fmla="*/ 2527 w 10000"/>
              <a:gd name="connsiteY3-78" fmla="*/ 10348 h 10348"/>
              <a:gd name="connsiteX4-79" fmla="*/ 0 w 10000"/>
              <a:gd name="connsiteY4-80" fmla="*/ 9851 h 10348"/>
              <a:gd name="connsiteX0-81" fmla="*/ 0 w 10368"/>
              <a:gd name="connsiteY0-82" fmla="*/ 10398 h 10398"/>
              <a:gd name="connsiteX1-83" fmla="*/ 7475 w 10368"/>
              <a:gd name="connsiteY1-84" fmla="*/ 0 h 10398"/>
              <a:gd name="connsiteX2-85" fmla="*/ 10368 w 10368"/>
              <a:gd name="connsiteY2-86" fmla="*/ 50 h 10398"/>
              <a:gd name="connsiteX3-87" fmla="*/ 2895 w 10368"/>
              <a:gd name="connsiteY3-88" fmla="*/ 10348 h 10398"/>
              <a:gd name="connsiteX4-89" fmla="*/ 0 w 10368"/>
              <a:gd name="connsiteY4-90" fmla="*/ 10398 h 10398"/>
              <a:gd name="connsiteX0-91" fmla="*/ 0 w 10368"/>
              <a:gd name="connsiteY0-92" fmla="*/ 10398 h 10497"/>
              <a:gd name="connsiteX1-93" fmla="*/ 7475 w 10368"/>
              <a:gd name="connsiteY1-94" fmla="*/ 0 h 10497"/>
              <a:gd name="connsiteX2-95" fmla="*/ 10368 w 10368"/>
              <a:gd name="connsiteY2-96" fmla="*/ 50 h 10497"/>
              <a:gd name="connsiteX3-97" fmla="*/ 2158 w 10368"/>
              <a:gd name="connsiteY3-98" fmla="*/ 10497 h 10497"/>
              <a:gd name="connsiteX4-99" fmla="*/ 0 w 10368"/>
              <a:gd name="connsiteY4-100" fmla="*/ 10398 h 10497"/>
              <a:gd name="connsiteX0-101" fmla="*/ 0 w 9842"/>
              <a:gd name="connsiteY0-102" fmla="*/ 10398 h 10497"/>
              <a:gd name="connsiteX1-103" fmla="*/ 7475 w 9842"/>
              <a:gd name="connsiteY1-104" fmla="*/ 0 h 10497"/>
              <a:gd name="connsiteX2-105" fmla="*/ 9842 w 9842"/>
              <a:gd name="connsiteY2-106" fmla="*/ 0 h 10497"/>
              <a:gd name="connsiteX3-107" fmla="*/ 2158 w 9842"/>
              <a:gd name="connsiteY3-108" fmla="*/ 10497 h 10497"/>
              <a:gd name="connsiteX4-109" fmla="*/ 0 w 9842"/>
              <a:gd name="connsiteY4-110" fmla="*/ 10398 h 10497"/>
              <a:gd name="connsiteX0-111" fmla="*/ 0 w 10000"/>
              <a:gd name="connsiteY0-112" fmla="*/ 9906 h 10000"/>
              <a:gd name="connsiteX1-113" fmla="*/ 7595 w 10000"/>
              <a:gd name="connsiteY1-114" fmla="*/ 0 h 10000"/>
              <a:gd name="connsiteX2-115" fmla="*/ 10000 w 10000"/>
              <a:gd name="connsiteY2-116" fmla="*/ 0 h 10000"/>
              <a:gd name="connsiteX3-117" fmla="*/ 2246 w 10000"/>
              <a:gd name="connsiteY3-118" fmla="*/ 10000 h 10000"/>
              <a:gd name="connsiteX4-119" fmla="*/ 0 w 10000"/>
              <a:gd name="connsiteY4-120" fmla="*/ 9906 h 10000"/>
              <a:gd name="connsiteX0-121" fmla="*/ 0 w 10000"/>
              <a:gd name="connsiteY0-122" fmla="*/ 9906 h 9906"/>
              <a:gd name="connsiteX1-123" fmla="*/ 7595 w 10000"/>
              <a:gd name="connsiteY1-124" fmla="*/ 0 h 9906"/>
              <a:gd name="connsiteX2-125" fmla="*/ 10000 w 10000"/>
              <a:gd name="connsiteY2-126" fmla="*/ 0 h 9906"/>
              <a:gd name="connsiteX3-127" fmla="*/ 2299 w 10000"/>
              <a:gd name="connsiteY3-128" fmla="*/ 9858 h 9906"/>
              <a:gd name="connsiteX4-129" fmla="*/ 0 w 10000"/>
              <a:gd name="connsiteY4-130" fmla="*/ 9906 h 9906"/>
              <a:gd name="connsiteX0-131" fmla="*/ 0 w 10000"/>
              <a:gd name="connsiteY0-132" fmla="*/ 10000 h 10000"/>
              <a:gd name="connsiteX1-133" fmla="*/ 7595 w 10000"/>
              <a:gd name="connsiteY1-134" fmla="*/ 0 h 10000"/>
              <a:gd name="connsiteX2-135" fmla="*/ 10000 w 10000"/>
              <a:gd name="connsiteY2-136" fmla="*/ 0 h 10000"/>
              <a:gd name="connsiteX3-137" fmla="*/ 2246 w 10000"/>
              <a:gd name="connsiteY3-138" fmla="*/ 10000 h 10000"/>
              <a:gd name="connsiteX4-139" fmla="*/ 0 w 10000"/>
              <a:gd name="connsiteY4-140" fmla="*/ 10000 h 10000"/>
              <a:gd name="connsiteX0-141" fmla="*/ 0 w 11176"/>
              <a:gd name="connsiteY0-142" fmla="*/ 11483 h 11483"/>
              <a:gd name="connsiteX1-143" fmla="*/ 8771 w 11176"/>
              <a:gd name="connsiteY1-144" fmla="*/ 0 h 11483"/>
              <a:gd name="connsiteX2-145" fmla="*/ 11176 w 11176"/>
              <a:gd name="connsiteY2-146" fmla="*/ 0 h 11483"/>
              <a:gd name="connsiteX3-147" fmla="*/ 3422 w 11176"/>
              <a:gd name="connsiteY3-148" fmla="*/ 10000 h 11483"/>
              <a:gd name="connsiteX4-149" fmla="*/ 0 w 11176"/>
              <a:gd name="connsiteY4-150" fmla="*/ 11483 h 11483"/>
              <a:gd name="connsiteX0-151" fmla="*/ 0 w 11176"/>
              <a:gd name="connsiteY0-152" fmla="*/ 11483 h 11483"/>
              <a:gd name="connsiteX1-153" fmla="*/ 8771 w 11176"/>
              <a:gd name="connsiteY1-154" fmla="*/ 0 h 11483"/>
              <a:gd name="connsiteX2-155" fmla="*/ 11176 w 11176"/>
              <a:gd name="connsiteY2-156" fmla="*/ 0 h 11483"/>
              <a:gd name="connsiteX3-157" fmla="*/ 2352 w 11176"/>
              <a:gd name="connsiteY3-158" fmla="*/ 11388 h 11483"/>
              <a:gd name="connsiteX4-159" fmla="*/ 0 w 11176"/>
              <a:gd name="connsiteY4-160" fmla="*/ 11483 h 11483"/>
              <a:gd name="connsiteX0-161" fmla="*/ 0 w 11176"/>
              <a:gd name="connsiteY0-162" fmla="*/ 11483 h 11484"/>
              <a:gd name="connsiteX1-163" fmla="*/ 8771 w 11176"/>
              <a:gd name="connsiteY1-164" fmla="*/ 0 h 11484"/>
              <a:gd name="connsiteX2-165" fmla="*/ 11176 w 11176"/>
              <a:gd name="connsiteY2-166" fmla="*/ 0 h 11484"/>
              <a:gd name="connsiteX3-167" fmla="*/ 2299 w 11176"/>
              <a:gd name="connsiteY3-168" fmla="*/ 11484 h 11484"/>
              <a:gd name="connsiteX4-169" fmla="*/ 0 w 11176"/>
              <a:gd name="connsiteY4-170" fmla="*/ 11483 h 11484"/>
              <a:gd name="connsiteX0-171" fmla="*/ 0 w 11176"/>
              <a:gd name="connsiteY0-172" fmla="*/ 11483 h 11484"/>
              <a:gd name="connsiteX1-173" fmla="*/ 897 w 11176"/>
              <a:gd name="connsiteY1-174" fmla="*/ 10341 h 11484"/>
              <a:gd name="connsiteX2-175" fmla="*/ 11176 w 11176"/>
              <a:gd name="connsiteY2-176" fmla="*/ 0 h 11484"/>
              <a:gd name="connsiteX3-177" fmla="*/ 2299 w 11176"/>
              <a:gd name="connsiteY3-178" fmla="*/ 11484 h 11484"/>
              <a:gd name="connsiteX4-179" fmla="*/ 0 w 11176"/>
              <a:gd name="connsiteY4-180" fmla="*/ 11483 h 11484"/>
              <a:gd name="connsiteX0-181" fmla="*/ 0 w 3272"/>
              <a:gd name="connsiteY0-182" fmla="*/ 1216 h 1217"/>
              <a:gd name="connsiteX1-183" fmla="*/ 897 w 3272"/>
              <a:gd name="connsiteY1-184" fmla="*/ 74 h 1217"/>
              <a:gd name="connsiteX2-185" fmla="*/ 3272 w 3272"/>
              <a:gd name="connsiteY2-186" fmla="*/ 0 h 1217"/>
              <a:gd name="connsiteX3-187" fmla="*/ 2299 w 3272"/>
              <a:gd name="connsiteY3-188" fmla="*/ 1217 h 1217"/>
              <a:gd name="connsiteX4-189" fmla="*/ 0 w 3272"/>
              <a:gd name="connsiteY4-190" fmla="*/ 1216 h 1217"/>
              <a:gd name="connsiteX0-191" fmla="*/ 0 w 10000"/>
              <a:gd name="connsiteY0-192" fmla="*/ 11209 h 11217"/>
              <a:gd name="connsiteX1-193" fmla="*/ 3396 w 10000"/>
              <a:gd name="connsiteY1-194" fmla="*/ 0 h 11217"/>
              <a:gd name="connsiteX2-195" fmla="*/ 10000 w 10000"/>
              <a:gd name="connsiteY2-196" fmla="*/ 1217 h 11217"/>
              <a:gd name="connsiteX3-197" fmla="*/ 7026 w 10000"/>
              <a:gd name="connsiteY3-198" fmla="*/ 11217 h 11217"/>
              <a:gd name="connsiteX4-199" fmla="*/ 0 w 10000"/>
              <a:gd name="connsiteY4-200" fmla="*/ 11209 h 11217"/>
              <a:gd name="connsiteX0-201" fmla="*/ 0 w 10094"/>
              <a:gd name="connsiteY0-202" fmla="*/ 11614 h 11622"/>
              <a:gd name="connsiteX1-203" fmla="*/ 3396 w 10094"/>
              <a:gd name="connsiteY1-204" fmla="*/ 405 h 11622"/>
              <a:gd name="connsiteX2-205" fmla="*/ 10094 w 10094"/>
              <a:gd name="connsiteY2-206" fmla="*/ 0 h 11622"/>
              <a:gd name="connsiteX3-207" fmla="*/ 7026 w 10094"/>
              <a:gd name="connsiteY3-208" fmla="*/ 11622 h 11622"/>
              <a:gd name="connsiteX4-209" fmla="*/ 0 w 10094"/>
              <a:gd name="connsiteY4-210" fmla="*/ 11614 h 11622"/>
              <a:gd name="connsiteX0-211" fmla="*/ 0 w 10094"/>
              <a:gd name="connsiteY0-212" fmla="*/ 11615 h 11623"/>
              <a:gd name="connsiteX1-213" fmla="*/ 4154 w 10094"/>
              <a:gd name="connsiteY1-214" fmla="*/ 0 h 11623"/>
              <a:gd name="connsiteX2-215" fmla="*/ 10094 w 10094"/>
              <a:gd name="connsiteY2-216" fmla="*/ 1 h 11623"/>
              <a:gd name="connsiteX3-217" fmla="*/ 7026 w 10094"/>
              <a:gd name="connsiteY3-218" fmla="*/ 11623 h 11623"/>
              <a:gd name="connsiteX4-219" fmla="*/ 0 w 10094"/>
              <a:gd name="connsiteY4-220" fmla="*/ 11615 h 11623"/>
              <a:gd name="connsiteX0-221" fmla="*/ 0 w 9125"/>
              <a:gd name="connsiteY0-222" fmla="*/ 12122 h 12122"/>
              <a:gd name="connsiteX1-223" fmla="*/ 3185 w 9125"/>
              <a:gd name="connsiteY1-224" fmla="*/ 0 h 12122"/>
              <a:gd name="connsiteX2-225" fmla="*/ 9125 w 9125"/>
              <a:gd name="connsiteY2-226" fmla="*/ 1 h 12122"/>
              <a:gd name="connsiteX3-227" fmla="*/ 6057 w 9125"/>
              <a:gd name="connsiteY3-228" fmla="*/ 11623 h 12122"/>
              <a:gd name="connsiteX4-229" fmla="*/ 0 w 9125"/>
              <a:gd name="connsiteY4-230" fmla="*/ 12122 h 12122"/>
              <a:gd name="connsiteX0-231" fmla="*/ 0 w 10092"/>
              <a:gd name="connsiteY0-232" fmla="*/ 9916 h 9916"/>
              <a:gd name="connsiteX1-233" fmla="*/ 3582 w 10092"/>
              <a:gd name="connsiteY1-234" fmla="*/ 0 h 9916"/>
              <a:gd name="connsiteX2-235" fmla="*/ 10092 w 10092"/>
              <a:gd name="connsiteY2-236" fmla="*/ 1 h 9916"/>
              <a:gd name="connsiteX3-237" fmla="*/ 6730 w 10092"/>
              <a:gd name="connsiteY3-238" fmla="*/ 9588 h 9916"/>
              <a:gd name="connsiteX4-239" fmla="*/ 0 w 10092"/>
              <a:gd name="connsiteY4-240" fmla="*/ 9916 h 9916"/>
              <a:gd name="connsiteX0-241" fmla="*/ 0 w 10000"/>
              <a:gd name="connsiteY0-242" fmla="*/ 10000 h 10000"/>
              <a:gd name="connsiteX1-243" fmla="*/ 3549 w 10000"/>
              <a:gd name="connsiteY1-244" fmla="*/ 0 h 10000"/>
              <a:gd name="connsiteX2-245" fmla="*/ 10000 w 10000"/>
              <a:gd name="connsiteY2-246" fmla="*/ 1 h 10000"/>
              <a:gd name="connsiteX3-247" fmla="*/ 6943 w 10000"/>
              <a:gd name="connsiteY3-248" fmla="*/ 9416 h 10000"/>
              <a:gd name="connsiteX4-249" fmla="*/ 0 w 10000"/>
              <a:gd name="connsiteY4-250" fmla="*/ 10000 h 10000"/>
              <a:gd name="connsiteX0-251" fmla="*/ 0 w 9771"/>
              <a:gd name="connsiteY0-252" fmla="*/ 9494 h 9494"/>
              <a:gd name="connsiteX1-253" fmla="*/ 3320 w 9771"/>
              <a:gd name="connsiteY1-254" fmla="*/ 0 h 9494"/>
              <a:gd name="connsiteX2-255" fmla="*/ 9771 w 9771"/>
              <a:gd name="connsiteY2-256" fmla="*/ 1 h 9494"/>
              <a:gd name="connsiteX3-257" fmla="*/ 6714 w 9771"/>
              <a:gd name="connsiteY3-258" fmla="*/ 9416 h 9494"/>
              <a:gd name="connsiteX4-259" fmla="*/ 0 w 9771"/>
              <a:gd name="connsiteY4-260" fmla="*/ 9494 h 9494"/>
              <a:gd name="connsiteX0-261" fmla="*/ 4066 w 14066"/>
              <a:gd name="connsiteY0-262" fmla="*/ 10178 h 10178"/>
              <a:gd name="connsiteX1-263" fmla="*/ 0 w 14066"/>
              <a:gd name="connsiteY1-264" fmla="*/ 0 h 10178"/>
              <a:gd name="connsiteX2-265" fmla="*/ 14066 w 14066"/>
              <a:gd name="connsiteY2-266" fmla="*/ 179 h 10178"/>
              <a:gd name="connsiteX3-267" fmla="*/ 10937 w 14066"/>
              <a:gd name="connsiteY3-268" fmla="*/ 10096 h 10178"/>
              <a:gd name="connsiteX4-269" fmla="*/ 4066 w 14066"/>
              <a:gd name="connsiteY4-270" fmla="*/ 10178 h 10178"/>
              <a:gd name="connsiteX0-271" fmla="*/ 0 w 17280"/>
              <a:gd name="connsiteY0-272" fmla="*/ 10711 h 10711"/>
              <a:gd name="connsiteX1-273" fmla="*/ 3214 w 17280"/>
              <a:gd name="connsiteY1-274" fmla="*/ 0 h 10711"/>
              <a:gd name="connsiteX2-275" fmla="*/ 17280 w 17280"/>
              <a:gd name="connsiteY2-276" fmla="*/ 179 h 10711"/>
              <a:gd name="connsiteX3-277" fmla="*/ 14151 w 17280"/>
              <a:gd name="connsiteY3-278" fmla="*/ 10096 h 10711"/>
              <a:gd name="connsiteX4-279" fmla="*/ 0 w 17280"/>
              <a:gd name="connsiteY4-280" fmla="*/ 10711 h 10711"/>
              <a:gd name="connsiteX0-281" fmla="*/ 0 w 17280"/>
              <a:gd name="connsiteY0-282" fmla="*/ 10444 h 10444"/>
              <a:gd name="connsiteX1-283" fmla="*/ 3214 w 17280"/>
              <a:gd name="connsiteY1-284" fmla="*/ 0 h 10444"/>
              <a:gd name="connsiteX2-285" fmla="*/ 17280 w 17280"/>
              <a:gd name="connsiteY2-286" fmla="*/ 179 h 10444"/>
              <a:gd name="connsiteX3-287" fmla="*/ 14151 w 17280"/>
              <a:gd name="connsiteY3-288" fmla="*/ 10096 h 10444"/>
              <a:gd name="connsiteX4-289" fmla="*/ 0 w 17280"/>
              <a:gd name="connsiteY4-290" fmla="*/ 10444 h 10444"/>
              <a:gd name="connsiteX0-291" fmla="*/ 0 w 21385"/>
              <a:gd name="connsiteY0-292" fmla="*/ 10444 h 10444"/>
              <a:gd name="connsiteX1-293" fmla="*/ 3214 w 21385"/>
              <a:gd name="connsiteY1-294" fmla="*/ 0 h 10444"/>
              <a:gd name="connsiteX2-295" fmla="*/ 17280 w 21385"/>
              <a:gd name="connsiteY2-296" fmla="*/ 179 h 10444"/>
              <a:gd name="connsiteX3-297" fmla="*/ 21385 w 21385"/>
              <a:gd name="connsiteY3-298" fmla="*/ 10096 h 10444"/>
              <a:gd name="connsiteX4-299" fmla="*/ 0 w 21385"/>
              <a:gd name="connsiteY4-300" fmla="*/ 10444 h 10444"/>
              <a:gd name="connsiteX0-301" fmla="*/ 0 w 24560"/>
              <a:gd name="connsiteY0-302" fmla="*/ 10444 h 10444"/>
              <a:gd name="connsiteX1-303" fmla="*/ 3214 w 24560"/>
              <a:gd name="connsiteY1-304" fmla="*/ 0 h 10444"/>
              <a:gd name="connsiteX2-305" fmla="*/ 24560 w 24560"/>
              <a:gd name="connsiteY2-306" fmla="*/ 90 h 10444"/>
              <a:gd name="connsiteX3-307" fmla="*/ 21385 w 24560"/>
              <a:gd name="connsiteY3-308" fmla="*/ 10096 h 10444"/>
              <a:gd name="connsiteX4-309" fmla="*/ 0 w 24560"/>
              <a:gd name="connsiteY4-310" fmla="*/ 10444 h 10444"/>
              <a:gd name="connsiteX0-311" fmla="*/ 0 w 24237"/>
              <a:gd name="connsiteY0-312" fmla="*/ 10444 h 10444"/>
              <a:gd name="connsiteX1-313" fmla="*/ 3214 w 24237"/>
              <a:gd name="connsiteY1-314" fmla="*/ 0 h 10444"/>
              <a:gd name="connsiteX2-315" fmla="*/ 24237 w 24237"/>
              <a:gd name="connsiteY2-316" fmla="*/ 90 h 10444"/>
              <a:gd name="connsiteX3-317" fmla="*/ 21385 w 24237"/>
              <a:gd name="connsiteY3-318" fmla="*/ 10096 h 10444"/>
              <a:gd name="connsiteX4-319" fmla="*/ 0 w 24237"/>
              <a:gd name="connsiteY4-320" fmla="*/ 10444 h 10444"/>
              <a:gd name="connsiteX0-321" fmla="*/ 0 w 24237"/>
              <a:gd name="connsiteY0-322" fmla="*/ 10444 h 10444"/>
              <a:gd name="connsiteX1-323" fmla="*/ 3214 w 24237"/>
              <a:gd name="connsiteY1-324" fmla="*/ 0 h 10444"/>
              <a:gd name="connsiteX2-325" fmla="*/ 24237 w 24237"/>
              <a:gd name="connsiteY2-326" fmla="*/ 90 h 10444"/>
              <a:gd name="connsiteX3-327" fmla="*/ 21201 w 24237"/>
              <a:gd name="connsiteY3-328" fmla="*/ 10096 h 10444"/>
              <a:gd name="connsiteX4-329" fmla="*/ 0 w 24237"/>
              <a:gd name="connsiteY4-330" fmla="*/ 10444 h 104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37" h="10444">
                <a:moveTo>
                  <a:pt x="0" y="10444"/>
                </a:moveTo>
                <a:lnTo>
                  <a:pt x="3214" y="0"/>
                </a:lnTo>
                <a:lnTo>
                  <a:pt x="24237" y="90"/>
                </a:lnTo>
                <a:lnTo>
                  <a:pt x="21201" y="10096"/>
                </a:lnTo>
                <a:lnTo>
                  <a:pt x="0" y="10444"/>
                </a:lnTo>
                <a:close/>
              </a:path>
            </a:pathLst>
          </a:custGeom>
          <a:solidFill>
            <a:schemeClr val="bg1"/>
          </a:solidFill>
          <a:ln>
            <a:solidFill>
              <a:schemeClr val="bg1"/>
            </a:solidFill>
          </a:ln>
          <a:effectLst>
            <a:outerShdw blurRad="50800" dist="1397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ctrTitle"/>
          </p:nvPr>
        </p:nvSpPr>
        <p:spPr>
          <a:xfrm>
            <a:off x="281101" y="3024397"/>
            <a:ext cx="6963295" cy="911954"/>
          </a:xfrm>
        </p:spPr>
        <p:txBody>
          <a:bodyPr anchor="b">
            <a:noAutofit/>
          </a:bodyPr>
          <a:lstStyle>
            <a:lvl1pPr algn="ctr">
              <a:defRPr sz="4400" b="1">
                <a:solidFill>
                  <a:schemeClr val="bg1"/>
                </a:solidFill>
                <a:latin typeface="+mn-ea"/>
                <a:ea typeface="+mn-ea"/>
              </a:defRPr>
            </a:lvl1pPr>
          </a:lstStyle>
          <a:p>
            <a:r>
              <a:rPr lang="zh-CN" altLang="en-US" dirty="0"/>
              <a:t>单击此处编辑母版标题样式</a:t>
            </a:r>
          </a:p>
        </p:txBody>
      </p:sp>
      <p:pic>
        <p:nvPicPr>
          <p:cNvPr id="15" name="图片 14"/>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Effect>
                      <a14:colorTemperature colorTemp="11500"/>
                    </a14:imgEffect>
                    <a14:imgEffect>
                      <a14:saturation sat="400000"/>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9691521" y="6197600"/>
            <a:ext cx="2438400" cy="523875"/>
          </a:xfrm>
          <a:prstGeom prst="rect">
            <a:avLst/>
          </a:prstGeom>
          <a:noFill/>
        </p:spPr>
      </p:pic>
      <p:pic>
        <p:nvPicPr>
          <p:cNvPr id="22" name="图片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78553" y="98414"/>
            <a:ext cx="864989" cy="864989"/>
          </a:xfrm>
          <a:prstGeom prst="rect">
            <a:avLst/>
          </a:prstGeom>
        </p:spPr>
      </p:pic>
      <p:pic>
        <p:nvPicPr>
          <p:cNvPr id="24" name="图片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2200" y="158038"/>
            <a:ext cx="1944546" cy="671126"/>
          </a:xfrm>
          <a:prstGeom prst="rect">
            <a:avLst/>
          </a:prstGeom>
        </p:spPr>
      </p:pic>
      <p:sp>
        <p:nvSpPr>
          <p:cNvPr id="21" name="日期占位符 3"/>
          <p:cNvSpPr txBox="1"/>
          <p:nvPr userDrawn="1"/>
        </p:nvSpPr>
        <p:spPr>
          <a:xfrm>
            <a:off x="0" y="6538911"/>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平行四边形 7"/>
          <p:cNvSpPr/>
          <p:nvPr userDrawn="1"/>
        </p:nvSpPr>
        <p:spPr>
          <a:xfrm>
            <a:off x="-1665" y="2352979"/>
            <a:ext cx="10625319" cy="2204592"/>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96366" h="1984861">
                <a:moveTo>
                  <a:pt x="4157" y="1976812"/>
                </a:moveTo>
                <a:cubicBezTo>
                  <a:pt x="2771" y="1322877"/>
                  <a:pt x="1386" y="653935"/>
                  <a:pt x="0" y="0"/>
                </a:cubicBezTo>
                <a:lnTo>
                  <a:pt x="9296366" y="6432"/>
                </a:lnTo>
                <a:lnTo>
                  <a:pt x="7862421" y="1984861"/>
                </a:lnTo>
                <a:lnTo>
                  <a:pt x="4157" y="1976812"/>
                </a:lnTo>
                <a:close/>
              </a:path>
            </a:pathLst>
          </a:custGeom>
          <a:solidFill>
            <a:srgbClr val="00519C"/>
          </a:solidFill>
          <a:ln>
            <a:solidFill>
              <a:srgbClr val="00519C"/>
            </a:solidFill>
          </a:ln>
          <a:effectLst>
            <a:outerShdw blurRad="101600" dist="635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a:off x="-8313" y="2335876"/>
            <a:ext cx="0" cy="2219499"/>
          </a:xfrm>
          <a:custGeom>
            <a:avLst/>
            <a:gdLst>
              <a:gd name="connsiteX0" fmla="*/ 0 w 0"/>
              <a:gd name="connsiteY0" fmla="*/ 0 h 2219499"/>
              <a:gd name="connsiteX1" fmla="*/ 0 w 0"/>
              <a:gd name="connsiteY1" fmla="*/ 2219499 h 2219499"/>
            </a:gdLst>
            <a:ahLst/>
            <a:cxnLst>
              <a:cxn ang="0">
                <a:pos x="connsiteX0" y="connsiteY0"/>
              </a:cxn>
              <a:cxn ang="0">
                <a:pos x="connsiteX1" y="connsiteY1"/>
              </a:cxn>
            </a:cxnLst>
            <a:rect l="l" t="t" r="r" b="b"/>
            <a:pathLst>
              <a:path h="2219499">
                <a:moveTo>
                  <a:pt x="0" y="0"/>
                </a:moveTo>
                <a:lnTo>
                  <a:pt x="0" y="221949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7"/>
          <p:cNvSpPr/>
          <p:nvPr userDrawn="1"/>
        </p:nvSpPr>
        <p:spPr>
          <a:xfrm rot="10800000">
            <a:off x="9316697" y="2335876"/>
            <a:ext cx="2365568" cy="2217292"/>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 name="connsiteX0-41" fmla="*/ 1 w 9292210"/>
              <a:gd name="connsiteY0-42" fmla="*/ 1988246 h 1996295"/>
              <a:gd name="connsiteX1-43" fmla="*/ 8629525 w 9292210"/>
              <a:gd name="connsiteY1-44" fmla="*/ 0 h 1996295"/>
              <a:gd name="connsiteX2-45" fmla="*/ 9292210 w 9292210"/>
              <a:gd name="connsiteY2-46" fmla="*/ 17866 h 1996295"/>
              <a:gd name="connsiteX3-47" fmla="*/ 7858265 w 9292210"/>
              <a:gd name="connsiteY3-48" fmla="*/ 1996295 h 1996295"/>
              <a:gd name="connsiteX4-49" fmla="*/ 1 w 9292210"/>
              <a:gd name="connsiteY4-50" fmla="*/ 1988246 h 1996295"/>
              <a:gd name="connsiteX0-51" fmla="*/ 1 w 2314152"/>
              <a:gd name="connsiteY0-52" fmla="*/ 1965378 h 1996295"/>
              <a:gd name="connsiteX1-53" fmla="*/ 1651467 w 2314152"/>
              <a:gd name="connsiteY1-54" fmla="*/ 0 h 1996295"/>
              <a:gd name="connsiteX2-55" fmla="*/ 2314152 w 2314152"/>
              <a:gd name="connsiteY2-56" fmla="*/ 17866 h 1996295"/>
              <a:gd name="connsiteX3-57" fmla="*/ 880207 w 2314152"/>
              <a:gd name="connsiteY3-58" fmla="*/ 1996295 h 1996295"/>
              <a:gd name="connsiteX4-59" fmla="*/ 1 w 2314152"/>
              <a:gd name="connsiteY4-60" fmla="*/ 1965378 h 1996295"/>
              <a:gd name="connsiteX0-61" fmla="*/ 0 w 2314151"/>
              <a:gd name="connsiteY0-62" fmla="*/ 1965378 h 1996295"/>
              <a:gd name="connsiteX1-63" fmla="*/ 1651466 w 2314151"/>
              <a:gd name="connsiteY1-64" fmla="*/ 0 h 1996295"/>
              <a:gd name="connsiteX2-65" fmla="*/ 2314151 w 2314151"/>
              <a:gd name="connsiteY2-66" fmla="*/ 17866 h 1996295"/>
              <a:gd name="connsiteX3-67" fmla="*/ 880206 w 2314151"/>
              <a:gd name="connsiteY3-68" fmla="*/ 1996295 h 1996295"/>
              <a:gd name="connsiteX4-69" fmla="*/ 0 w 2314151"/>
              <a:gd name="connsiteY4-70" fmla="*/ 1965378 h 1996295"/>
              <a:gd name="connsiteX0-71" fmla="*/ 0 w 2314151"/>
              <a:gd name="connsiteY0-72" fmla="*/ 1965378 h 1996295"/>
              <a:gd name="connsiteX1-73" fmla="*/ 1651466 w 2314151"/>
              <a:gd name="connsiteY1-74" fmla="*/ 0 h 1996295"/>
              <a:gd name="connsiteX2-75" fmla="*/ 2314151 w 2314151"/>
              <a:gd name="connsiteY2-76" fmla="*/ 17866 h 1996295"/>
              <a:gd name="connsiteX3-77" fmla="*/ 880206 w 2314151"/>
              <a:gd name="connsiteY3-78" fmla="*/ 1996295 h 1996295"/>
              <a:gd name="connsiteX4-79" fmla="*/ 0 w 2314151"/>
              <a:gd name="connsiteY4-80" fmla="*/ 1965378 h 1996295"/>
              <a:gd name="connsiteX0-81" fmla="*/ 0 w 2314151"/>
              <a:gd name="connsiteY0-82" fmla="*/ 1965378 h 1996295"/>
              <a:gd name="connsiteX1-83" fmla="*/ 1651466 w 2314151"/>
              <a:gd name="connsiteY1-84" fmla="*/ 0 h 1996295"/>
              <a:gd name="connsiteX2-85" fmla="*/ 2314151 w 2314151"/>
              <a:gd name="connsiteY2-86" fmla="*/ 17866 h 1996295"/>
              <a:gd name="connsiteX3-87" fmla="*/ 880206 w 2314151"/>
              <a:gd name="connsiteY3-88" fmla="*/ 1996295 h 1996295"/>
              <a:gd name="connsiteX4-89" fmla="*/ 0 w 2314151"/>
              <a:gd name="connsiteY4-90" fmla="*/ 1965378 h 1996295"/>
              <a:gd name="connsiteX0-91" fmla="*/ 0 w 2069697"/>
              <a:gd name="connsiteY0-92" fmla="*/ 1965379 h 1996295"/>
              <a:gd name="connsiteX1-93" fmla="*/ 1407012 w 2069697"/>
              <a:gd name="connsiteY1-94" fmla="*/ 0 h 1996295"/>
              <a:gd name="connsiteX2-95" fmla="*/ 2069697 w 2069697"/>
              <a:gd name="connsiteY2-96" fmla="*/ 17866 h 1996295"/>
              <a:gd name="connsiteX3-97" fmla="*/ 635752 w 2069697"/>
              <a:gd name="connsiteY3-98" fmla="*/ 1996295 h 1996295"/>
              <a:gd name="connsiteX4-99" fmla="*/ 0 w 2069697"/>
              <a:gd name="connsiteY4-100" fmla="*/ 1965379 h 1996295"/>
              <a:gd name="connsiteX0-101" fmla="*/ 0 w 2069697"/>
              <a:gd name="connsiteY0-102" fmla="*/ 1965379 h 1996295"/>
              <a:gd name="connsiteX1-103" fmla="*/ 1407012 w 2069697"/>
              <a:gd name="connsiteY1-104" fmla="*/ 0 h 1996295"/>
              <a:gd name="connsiteX2-105" fmla="*/ 2069697 w 2069697"/>
              <a:gd name="connsiteY2-106" fmla="*/ 17866 h 1996295"/>
              <a:gd name="connsiteX3-107" fmla="*/ 635752 w 2069697"/>
              <a:gd name="connsiteY3-108" fmla="*/ 1996295 h 1996295"/>
              <a:gd name="connsiteX4-109" fmla="*/ 0 w 2069697"/>
              <a:gd name="connsiteY4-110" fmla="*/ 1965379 h 1996295"/>
              <a:gd name="connsiteX0-111" fmla="*/ 0 w 2069697"/>
              <a:gd name="connsiteY0-112" fmla="*/ 1965379 h 1996295"/>
              <a:gd name="connsiteX1-113" fmla="*/ 1407012 w 2069697"/>
              <a:gd name="connsiteY1-114" fmla="*/ 0 h 1996295"/>
              <a:gd name="connsiteX2-115" fmla="*/ 2069697 w 2069697"/>
              <a:gd name="connsiteY2-116" fmla="*/ 17866 h 1996295"/>
              <a:gd name="connsiteX3-117" fmla="*/ 635752 w 2069697"/>
              <a:gd name="connsiteY3-118" fmla="*/ 1996295 h 1996295"/>
              <a:gd name="connsiteX4-119" fmla="*/ 0 w 2069697"/>
              <a:gd name="connsiteY4-120" fmla="*/ 1965379 h 1996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69697" h="1996295">
                <a:moveTo>
                  <a:pt x="0" y="1965379"/>
                </a:moveTo>
                <a:cubicBezTo>
                  <a:pt x="520857" y="1162800"/>
                  <a:pt x="841709" y="745409"/>
                  <a:pt x="1407012" y="0"/>
                </a:cubicBezTo>
                <a:lnTo>
                  <a:pt x="2069697" y="17866"/>
                </a:lnTo>
                <a:lnTo>
                  <a:pt x="635752" y="1996295"/>
                </a:lnTo>
                <a:lnTo>
                  <a:pt x="0" y="1965379"/>
                </a:lnTo>
                <a:close/>
              </a:path>
            </a:pathLst>
          </a:custGeom>
          <a:solidFill>
            <a:srgbClr val="89C53B"/>
          </a:solidFill>
          <a:ln>
            <a:solidFill>
              <a:srgbClr val="89C53B"/>
            </a:solidFill>
          </a:ln>
          <a:effectLst>
            <a:outerShdw blurRad="101600" dist="635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7"/>
          <p:cNvSpPr/>
          <p:nvPr userDrawn="1"/>
        </p:nvSpPr>
        <p:spPr>
          <a:xfrm rot="10800000">
            <a:off x="10512181" y="2338111"/>
            <a:ext cx="1925818" cy="2197448"/>
          </a:xfrm>
          <a:custGeom>
            <a:avLst/>
            <a:gdLst>
              <a:gd name="connsiteX0" fmla="*/ 0 w 9942022"/>
              <a:gd name="connsiteY0" fmla="*/ 1978429 h 1978429"/>
              <a:gd name="connsiteX1" fmla="*/ 494607 w 9942022"/>
              <a:gd name="connsiteY1" fmla="*/ 0 h 1978429"/>
              <a:gd name="connsiteX2" fmla="*/ 9942022 w 9942022"/>
              <a:gd name="connsiteY2" fmla="*/ 0 h 1978429"/>
              <a:gd name="connsiteX3" fmla="*/ 9447415 w 9942022"/>
              <a:gd name="connsiteY3" fmla="*/ 1978429 h 1978429"/>
              <a:gd name="connsiteX4" fmla="*/ 0 w 9942022"/>
              <a:gd name="connsiteY4" fmla="*/ 1978429 h 1978429"/>
              <a:gd name="connsiteX0-1" fmla="*/ 0 w 9942022"/>
              <a:gd name="connsiteY0-2" fmla="*/ 1978429 h 1978429"/>
              <a:gd name="connsiteX1-3" fmla="*/ 494607 w 9942022"/>
              <a:gd name="connsiteY1-4" fmla="*/ 0 h 1978429"/>
              <a:gd name="connsiteX2-5" fmla="*/ 9942022 w 9942022"/>
              <a:gd name="connsiteY2-6" fmla="*/ 0 h 1978429"/>
              <a:gd name="connsiteX3-7" fmla="*/ 8508077 w 9942022"/>
              <a:gd name="connsiteY3-8" fmla="*/ 1978429 h 1978429"/>
              <a:gd name="connsiteX4-9" fmla="*/ 0 w 9942022"/>
              <a:gd name="connsiteY4-10" fmla="*/ 1978429 h 1978429"/>
              <a:gd name="connsiteX0-11" fmla="*/ 4157 w 9447415"/>
              <a:gd name="connsiteY0-12" fmla="*/ 1961804 h 1978429"/>
              <a:gd name="connsiteX1-13" fmla="*/ 0 w 9447415"/>
              <a:gd name="connsiteY1-14" fmla="*/ 0 h 1978429"/>
              <a:gd name="connsiteX2-15" fmla="*/ 9447415 w 9447415"/>
              <a:gd name="connsiteY2-16" fmla="*/ 0 h 1978429"/>
              <a:gd name="connsiteX3-17" fmla="*/ 8013470 w 9447415"/>
              <a:gd name="connsiteY3-18" fmla="*/ 1978429 h 1978429"/>
              <a:gd name="connsiteX4-19" fmla="*/ 4157 w 9447415"/>
              <a:gd name="connsiteY4-20" fmla="*/ 1961804 h 1978429"/>
              <a:gd name="connsiteX0-21" fmla="*/ 155206 w 9447415"/>
              <a:gd name="connsiteY0-22" fmla="*/ 1970380 h 1978429"/>
              <a:gd name="connsiteX1-23" fmla="*/ 0 w 9447415"/>
              <a:gd name="connsiteY1-24" fmla="*/ 0 h 1978429"/>
              <a:gd name="connsiteX2-25" fmla="*/ 9447415 w 9447415"/>
              <a:gd name="connsiteY2-26" fmla="*/ 0 h 1978429"/>
              <a:gd name="connsiteX3-27" fmla="*/ 8013470 w 9447415"/>
              <a:gd name="connsiteY3-28" fmla="*/ 1978429 h 1978429"/>
              <a:gd name="connsiteX4-29" fmla="*/ 155206 w 9447415"/>
              <a:gd name="connsiteY4-30" fmla="*/ 1970380 h 1978429"/>
              <a:gd name="connsiteX0-31" fmla="*/ 4157 w 9296366"/>
              <a:gd name="connsiteY0-32" fmla="*/ 1976812 h 1984861"/>
              <a:gd name="connsiteX1-33" fmla="*/ 0 w 9296366"/>
              <a:gd name="connsiteY1-34" fmla="*/ 0 h 1984861"/>
              <a:gd name="connsiteX2-35" fmla="*/ 9296366 w 9296366"/>
              <a:gd name="connsiteY2-36" fmla="*/ 6432 h 1984861"/>
              <a:gd name="connsiteX3-37" fmla="*/ 7862421 w 9296366"/>
              <a:gd name="connsiteY3-38" fmla="*/ 1984861 h 1984861"/>
              <a:gd name="connsiteX4-39" fmla="*/ 4157 w 9296366"/>
              <a:gd name="connsiteY4-40" fmla="*/ 1976812 h 1984861"/>
              <a:gd name="connsiteX0-41" fmla="*/ 1 w 9292210"/>
              <a:gd name="connsiteY0-42" fmla="*/ 1988246 h 1996295"/>
              <a:gd name="connsiteX1-43" fmla="*/ 8629525 w 9292210"/>
              <a:gd name="connsiteY1-44" fmla="*/ 0 h 1996295"/>
              <a:gd name="connsiteX2-45" fmla="*/ 9292210 w 9292210"/>
              <a:gd name="connsiteY2-46" fmla="*/ 17866 h 1996295"/>
              <a:gd name="connsiteX3-47" fmla="*/ 7858265 w 9292210"/>
              <a:gd name="connsiteY3-48" fmla="*/ 1996295 h 1996295"/>
              <a:gd name="connsiteX4-49" fmla="*/ 1 w 9292210"/>
              <a:gd name="connsiteY4-50" fmla="*/ 1988246 h 1996295"/>
              <a:gd name="connsiteX0-51" fmla="*/ 1 w 2314152"/>
              <a:gd name="connsiteY0-52" fmla="*/ 1965378 h 1996295"/>
              <a:gd name="connsiteX1-53" fmla="*/ 1651467 w 2314152"/>
              <a:gd name="connsiteY1-54" fmla="*/ 0 h 1996295"/>
              <a:gd name="connsiteX2-55" fmla="*/ 2314152 w 2314152"/>
              <a:gd name="connsiteY2-56" fmla="*/ 17866 h 1996295"/>
              <a:gd name="connsiteX3-57" fmla="*/ 880207 w 2314152"/>
              <a:gd name="connsiteY3-58" fmla="*/ 1996295 h 1996295"/>
              <a:gd name="connsiteX4-59" fmla="*/ 1 w 2314152"/>
              <a:gd name="connsiteY4-60" fmla="*/ 1965378 h 1996295"/>
              <a:gd name="connsiteX0-61" fmla="*/ 0 w 2314151"/>
              <a:gd name="connsiteY0-62" fmla="*/ 1965378 h 1996295"/>
              <a:gd name="connsiteX1-63" fmla="*/ 1651466 w 2314151"/>
              <a:gd name="connsiteY1-64" fmla="*/ 0 h 1996295"/>
              <a:gd name="connsiteX2-65" fmla="*/ 2314151 w 2314151"/>
              <a:gd name="connsiteY2-66" fmla="*/ 17866 h 1996295"/>
              <a:gd name="connsiteX3-67" fmla="*/ 880206 w 2314151"/>
              <a:gd name="connsiteY3-68" fmla="*/ 1996295 h 1996295"/>
              <a:gd name="connsiteX4-69" fmla="*/ 0 w 2314151"/>
              <a:gd name="connsiteY4-70" fmla="*/ 1965378 h 1996295"/>
              <a:gd name="connsiteX0-71" fmla="*/ 0 w 2314151"/>
              <a:gd name="connsiteY0-72" fmla="*/ 1965378 h 1996295"/>
              <a:gd name="connsiteX1-73" fmla="*/ 1651466 w 2314151"/>
              <a:gd name="connsiteY1-74" fmla="*/ 0 h 1996295"/>
              <a:gd name="connsiteX2-75" fmla="*/ 2314151 w 2314151"/>
              <a:gd name="connsiteY2-76" fmla="*/ 17866 h 1996295"/>
              <a:gd name="connsiteX3-77" fmla="*/ 880206 w 2314151"/>
              <a:gd name="connsiteY3-78" fmla="*/ 1996295 h 1996295"/>
              <a:gd name="connsiteX4-79" fmla="*/ 0 w 2314151"/>
              <a:gd name="connsiteY4-80" fmla="*/ 1965378 h 1996295"/>
              <a:gd name="connsiteX0-81" fmla="*/ 0 w 2314151"/>
              <a:gd name="connsiteY0-82" fmla="*/ 1965378 h 1996295"/>
              <a:gd name="connsiteX1-83" fmla="*/ 1651466 w 2314151"/>
              <a:gd name="connsiteY1-84" fmla="*/ 0 h 1996295"/>
              <a:gd name="connsiteX2-85" fmla="*/ 2314151 w 2314151"/>
              <a:gd name="connsiteY2-86" fmla="*/ 17866 h 1996295"/>
              <a:gd name="connsiteX3-87" fmla="*/ 880206 w 2314151"/>
              <a:gd name="connsiteY3-88" fmla="*/ 1996295 h 1996295"/>
              <a:gd name="connsiteX4-89" fmla="*/ 0 w 2314151"/>
              <a:gd name="connsiteY4-90" fmla="*/ 1965378 h 1996295"/>
              <a:gd name="connsiteX0-91" fmla="*/ 0 w 2069697"/>
              <a:gd name="connsiteY0-92" fmla="*/ 1965379 h 1996295"/>
              <a:gd name="connsiteX1-93" fmla="*/ 1407012 w 2069697"/>
              <a:gd name="connsiteY1-94" fmla="*/ 0 h 1996295"/>
              <a:gd name="connsiteX2-95" fmla="*/ 2069697 w 2069697"/>
              <a:gd name="connsiteY2-96" fmla="*/ 17866 h 1996295"/>
              <a:gd name="connsiteX3-97" fmla="*/ 635752 w 2069697"/>
              <a:gd name="connsiteY3-98" fmla="*/ 1996295 h 1996295"/>
              <a:gd name="connsiteX4-99" fmla="*/ 0 w 2069697"/>
              <a:gd name="connsiteY4-100" fmla="*/ 1965379 h 1996295"/>
              <a:gd name="connsiteX0-101" fmla="*/ 0 w 2069697"/>
              <a:gd name="connsiteY0-102" fmla="*/ 1965379 h 1996295"/>
              <a:gd name="connsiteX1-103" fmla="*/ 1407012 w 2069697"/>
              <a:gd name="connsiteY1-104" fmla="*/ 0 h 1996295"/>
              <a:gd name="connsiteX2-105" fmla="*/ 2069697 w 2069697"/>
              <a:gd name="connsiteY2-106" fmla="*/ 17866 h 1996295"/>
              <a:gd name="connsiteX3-107" fmla="*/ 635752 w 2069697"/>
              <a:gd name="connsiteY3-108" fmla="*/ 1996295 h 1996295"/>
              <a:gd name="connsiteX4-109" fmla="*/ 0 w 2069697"/>
              <a:gd name="connsiteY4-110" fmla="*/ 1965379 h 1996295"/>
              <a:gd name="connsiteX0-111" fmla="*/ 0 w 2069697"/>
              <a:gd name="connsiteY0-112" fmla="*/ 1965379 h 1996295"/>
              <a:gd name="connsiteX1-113" fmla="*/ 1407012 w 2069697"/>
              <a:gd name="connsiteY1-114" fmla="*/ 0 h 1996295"/>
              <a:gd name="connsiteX2-115" fmla="*/ 2069697 w 2069697"/>
              <a:gd name="connsiteY2-116" fmla="*/ 17866 h 1996295"/>
              <a:gd name="connsiteX3-117" fmla="*/ 635752 w 2069697"/>
              <a:gd name="connsiteY3-118" fmla="*/ 1996295 h 1996295"/>
              <a:gd name="connsiteX4-119" fmla="*/ 0 w 2069697"/>
              <a:gd name="connsiteY4-120" fmla="*/ 1965379 h 1996295"/>
              <a:gd name="connsiteX0-121" fmla="*/ 0 w 2069697"/>
              <a:gd name="connsiteY0-122" fmla="*/ 1947513 h 1978429"/>
              <a:gd name="connsiteX1-123" fmla="*/ 384749 w 2069697"/>
              <a:gd name="connsiteY1-124" fmla="*/ 5002 h 1978429"/>
              <a:gd name="connsiteX2-125" fmla="*/ 2069697 w 2069697"/>
              <a:gd name="connsiteY2-126" fmla="*/ 0 h 1978429"/>
              <a:gd name="connsiteX3-127" fmla="*/ 635752 w 2069697"/>
              <a:gd name="connsiteY3-128" fmla="*/ 1978429 h 1978429"/>
              <a:gd name="connsiteX4-129" fmla="*/ 0 w 2069697"/>
              <a:gd name="connsiteY4-130" fmla="*/ 1947513 h 1978429"/>
              <a:gd name="connsiteX0-131" fmla="*/ 0 w 2069697"/>
              <a:gd name="connsiteY0-132" fmla="*/ 1947513 h 1978429"/>
              <a:gd name="connsiteX1-133" fmla="*/ 384749 w 2069697"/>
              <a:gd name="connsiteY1-134" fmla="*/ 5002 h 1978429"/>
              <a:gd name="connsiteX2-135" fmla="*/ 2069697 w 2069697"/>
              <a:gd name="connsiteY2-136" fmla="*/ 0 h 1978429"/>
              <a:gd name="connsiteX3-137" fmla="*/ 635752 w 2069697"/>
              <a:gd name="connsiteY3-138" fmla="*/ 1978429 h 1978429"/>
              <a:gd name="connsiteX4-139" fmla="*/ 0 w 2069697"/>
              <a:gd name="connsiteY4-140" fmla="*/ 1947513 h 1978429"/>
              <a:gd name="connsiteX0-141" fmla="*/ 0 w 2069697"/>
              <a:gd name="connsiteY0-142" fmla="*/ 1947513 h 1978429"/>
              <a:gd name="connsiteX1-143" fmla="*/ 384749 w 2069697"/>
              <a:gd name="connsiteY1-144" fmla="*/ 5002 h 1978429"/>
              <a:gd name="connsiteX2-145" fmla="*/ 2069697 w 2069697"/>
              <a:gd name="connsiteY2-146" fmla="*/ 0 h 1978429"/>
              <a:gd name="connsiteX3-147" fmla="*/ 635752 w 2069697"/>
              <a:gd name="connsiteY3-148" fmla="*/ 1978429 h 1978429"/>
              <a:gd name="connsiteX4-149" fmla="*/ 0 w 2069697"/>
              <a:gd name="connsiteY4-150" fmla="*/ 1947513 h 1978429"/>
              <a:gd name="connsiteX0-151" fmla="*/ 4156 w 1684948"/>
              <a:gd name="connsiteY0-152" fmla="*/ 1970382 h 1978429"/>
              <a:gd name="connsiteX1-153" fmla="*/ 0 w 1684948"/>
              <a:gd name="connsiteY1-154" fmla="*/ 5002 h 1978429"/>
              <a:gd name="connsiteX2-155" fmla="*/ 1684948 w 1684948"/>
              <a:gd name="connsiteY2-156" fmla="*/ 0 h 1978429"/>
              <a:gd name="connsiteX3-157" fmla="*/ 251003 w 1684948"/>
              <a:gd name="connsiteY3-158" fmla="*/ 1978429 h 1978429"/>
              <a:gd name="connsiteX4-159" fmla="*/ 4156 w 1684948"/>
              <a:gd name="connsiteY4-160" fmla="*/ 1970382 h 1978429"/>
              <a:gd name="connsiteX0-161" fmla="*/ 4156 w 1684948"/>
              <a:gd name="connsiteY0-162" fmla="*/ 1970382 h 1978429"/>
              <a:gd name="connsiteX1-163" fmla="*/ 0 w 1684948"/>
              <a:gd name="connsiteY1-164" fmla="*/ 5002 h 1978429"/>
              <a:gd name="connsiteX2-165" fmla="*/ 1684948 w 1684948"/>
              <a:gd name="connsiteY2-166" fmla="*/ 0 h 1978429"/>
              <a:gd name="connsiteX3-167" fmla="*/ 251003 w 1684948"/>
              <a:gd name="connsiteY3-168" fmla="*/ 1978429 h 1978429"/>
              <a:gd name="connsiteX4-169" fmla="*/ 4156 w 1684948"/>
              <a:gd name="connsiteY4-170" fmla="*/ 1970382 h 1978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84948" h="1978429">
                <a:moveTo>
                  <a:pt x="4156" y="1970382"/>
                </a:moveTo>
                <a:cubicBezTo>
                  <a:pt x="2770" y="859080"/>
                  <a:pt x="1386" y="944792"/>
                  <a:pt x="0" y="5002"/>
                </a:cubicBezTo>
                <a:lnTo>
                  <a:pt x="1684948" y="0"/>
                </a:lnTo>
                <a:lnTo>
                  <a:pt x="251003" y="1978429"/>
                </a:lnTo>
                <a:lnTo>
                  <a:pt x="4156" y="1970382"/>
                </a:lnTo>
                <a:close/>
              </a:path>
            </a:pathLst>
          </a:custGeom>
          <a:solidFill>
            <a:srgbClr val="5B5C5E"/>
          </a:solidFill>
          <a:ln>
            <a:solidFill>
              <a:srgbClr val="5B5C5E"/>
            </a:solidFill>
          </a:ln>
          <a:effectLst>
            <a:outerShdw blurRad="101600" dist="635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userDrawn="1"/>
        </p:nvPicPr>
        <p:blipFill>
          <a:blip r:embed="rId2"/>
          <a:stretch>
            <a:fillRect/>
          </a:stretch>
        </p:blipFill>
        <p:spPr>
          <a:xfrm>
            <a:off x="123305" y="136526"/>
            <a:ext cx="3458095" cy="714150"/>
          </a:xfrm>
          <a:prstGeom prst="rect">
            <a:avLst/>
          </a:prstGeom>
        </p:spPr>
      </p:pic>
      <p:sp>
        <p:nvSpPr>
          <p:cNvPr id="16" name="副标题 2"/>
          <p:cNvSpPr>
            <a:spLocks noGrp="1"/>
          </p:cNvSpPr>
          <p:nvPr>
            <p:ph type="subTitle" idx="1" hasCustomPrompt="1"/>
          </p:nvPr>
        </p:nvSpPr>
        <p:spPr>
          <a:xfrm>
            <a:off x="3570316" y="4835740"/>
            <a:ext cx="5051367" cy="1076498"/>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单击此处编辑母版标题样式</a:t>
            </a:r>
          </a:p>
        </p:txBody>
      </p:sp>
      <p:sp>
        <p:nvSpPr>
          <p:cNvPr id="2" name="标题 1"/>
          <p:cNvSpPr>
            <a:spLocks noGrp="1"/>
          </p:cNvSpPr>
          <p:nvPr>
            <p:ph type="title"/>
          </p:nvPr>
        </p:nvSpPr>
        <p:spPr>
          <a:xfrm>
            <a:off x="1166665" y="2668931"/>
            <a:ext cx="7786835" cy="1257626"/>
          </a:xfrm>
        </p:spPr>
        <p:txBody>
          <a:bodyPr anchor="b">
            <a:normAutofit/>
          </a:bodyPr>
          <a:lstStyle>
            <a:lvl1pPr algn="ctr" defTabSz="914400" rtl="0" eaLnBrk="1" latinLnBrk="0" hangingPunct="1">
              <a:lnSpc>
                <a:spcPct val="90000"/>
              </a:lnSpc>
              <a:spcBef>
                <a:spcPct val="0"/>
              </a:spcBef>
              <a:buNone/>
              <a:defRPr lang="zh-CN" altLang="en-US" sz="4400" b="1" kern="1200" dirty="0">
                <a:solidFill>
                  <a:schemeClr val="bg1"/>
                </a:solidFill>
                <a:latin typeface="+mn-ea"/>
                <a:ea typeface="+mn-ea"/>
                <a:cs typeface="+mj-cs"/>
              </a:defRPr>
            </a:lvl1pPr>
          </a:lstStyle>
          <a:p>
            <a:r>
              <a:rPr lang="zh-CN" altLang="en-US" dirty="0"/>
              <a:t>单击此处编辑母版标题样式</a:t>
            </a:r>
          </a:p>
        </p:txBody>
      </p:sp>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8553" y="98414"/>
            <a:ext cx="864989" cy="864989"/>
          </a:xfrm>
          <a:prstGeom prst="rect">
            <a:avLst/>
          </a:prstGeom>
        </p:spPr>
      </p:pic>
      <p:pic>
        <p:nvPicPr>
          <p:cNvPr id="13" name="图片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158038"/>
            <a:ext cx="1944546" cy="671126"/>
          </a:xfrm>
          <a:prstGeom prst="rect">
            <a:avLst/>
          </a:prstGeom>
        </p:spPr>
      </p:pic>
      <p:pic>
        <p:nvPicPr>
          <p:cNvPr id="17" name="图片 16"/>
          <p:cNvPicPr>
            <a:picLocks noChangeAspect="1"/>
          </p:cNvPicPr>
          <p:nvPr userDrawn="1"/>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Effect>
                      <a14:colorTemperature colorTemp="11500"/>
                    </a14:imgEffect>
                    <a14:imgEffect>
                      <a14:saturation sat="400000"/>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9691521" y="6197600"/>
            <a:ext cx="2438400" cy="523875"/>
          </a:xfrm>
          <a:prstGeom prst="rect">
            <a:avLst/>
          </a:prstGeom>
          <a:noFill/>
        </p:spPr>
      </p:pic>
      <p:sp>
        <p:nvSpPr>
          <p:cNvPr id="18" name="日期占位符 3"/>
          <p:cNvSpPr txBox="1"/>
          <p:nvPr userDrawn="1"/>
        </p:nvSpPr>
        <p:spPr>
          <a:xfrm>
            <a:off x="-8313" y="6459537"/>
            <a:ext cx="1095375"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B3365A-2AB1-404D-9041-0D18E18537C7}" type="datetimeFigureOut">
              <a:rPr lang="zh-CN" altLang="en-US" smtClean="0"/>
              <a:t>2024/11/3</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3365A-2AB1-404D-9041-0D18E18537C7}" type="datetimeFigureOut">
              <a:rPr lang="zh-CN" altLang="en-US" smtClean="0"/>
              <a:t>2024/11/3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2954C-C39F-4447-B79E-84761DF66E4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3365A-2AB1-404D-9041-0D18E18537C7}" type="datetimeFigureOut">
              <a:rPr lang="zh-CN" altLang="en-US" smtClean="0"/>
              <a:t>2024/11/3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2954C-C39F-4447-B79E-84761DF66E4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1.png"/><Relationship Id="rId11" Type="http://schemas.openxmlformats.org/officeDocument/2006/relationships/image" Target="../media/image44.png"/><Relationship Id="rId5" Type="http://schemas.microsoft.com/office/2007/relationships/hdphoto" Target="../media/hdphoto5.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chart" Target="../charts/chart8.xml"/><Relationship Id="rId10" Type="http://schemas.openxmlformats.org/officeDocument/2006/relationships/image" Target="../media/image57.jpeg"/><Relationship Id="rId4" Type="http://schemas.openxmlformats.org/officeDocument/2006/relationships/image" Target="../media/image52.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2.jpeg"/><Relationship Id="rId11" Type="http://schemas.openxmlformats.org/officeDocument/2006/relationships/image" Target="../media/image66.png"/><Relationship Id="rId5" Type="http://schemas.openxmlformats.org/officeDocument/2006/relationships/image" Target="../media/image61.jpeg"/><Relationship Id="rId10" Type="http://schemas.microsoft.com/office/2007/relationships/hdphoto" Target="../media/hdphoto8.wdp"/><Relationship Id="rId4" Type="http://schemas.openxmlformats.org/officeDocument/2006/relationships/image" Target="../media/image60.pn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microsoft.com/office/2007/relationships/hdphoto" Target="../media/hdphoto9.wdp"/><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s>
</file>

<file path=ppt/slides/_rels/slide1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67.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68.png"/><Relationship Id="rId4" Type="http://schemas.openxmlformats.org/officeDocument/2006/relationships/image" Target="../media/image73.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3494" y="2534183"/>
            <a:ext cx="11808363" cy="1407795"/>
          </a:xfrm>
        </p:spPr>
        <p:txBody>
          <a:bodyPr/>
          <a:lstStyle/>
          <a:p>
            <a:pPr algn="l"/>
            <a:r>
              <a:rPr lang="en-US" altLang="zh-CN" sz="3000" dirty="0"/>
              <a:t>The Local Travel Characteristics and Difficulties </a:t>
            </a:r>
            <a:br>
              <a:rPr lang="en-US" altLang="zh-CN" sz="3000" dirty="0"/>
            </a:br>
            <a:r>
              <a:rPr lang="en-US" altLang="zh-CN" sz="3000" dirty="0"/>
              <a:t>of the Elderly in Workers’ Neighborhood</a:t>
            </a:r>
            <a:br>
              <a:rPr lang="en-US" altLang="zh-CN" sz="3000" dirty="0"/>
            </a:br>
            <a:r>
              <a:rPr lang="en-US" altLang="zh-CN" sz="2400" dirty="0"/>
              <a:t>——Case Study in Anshan </a:t>
            </a:r>
            <a:r>
              <a:rPr lang="en-US" altLang="zh-CN" sz="2400" dirty="0" err="1"/>
              <a:t>Xincun</a:t>
            </a:r>
            <a:r>
              <a:rPr lang="en-US" altLang="zh-CN" sz="2400" dirty="0"/>
              <a:t> Shanghai</a:t>
            </a:r>
            <a:endParaRPr lang="zh-CN" altLang="en-US" sz="2400" dirty="0"/>
          </a:p>
        </p:txBody>
      </p:sp>
      <p:sp>
        <p:nvSpPr>
          <p:cNvPr id="3" name="副标题 2"/>
          <p:cNvSpPr>
            <a:spLocks noGrp="1"/>
          </p:cNvSpPr>
          <p:nvPr>
            <p:ph type="subTitle" idx="1"/>
          </p:nvPr>
        </p:nvSpPr>
        <p:spPr>
          <a:xfrm>
            <a:off x="3570316" y="4794262"/>
            <a:ext cx="5051367" cy="1240778"/>
          </a:xfrm>
        </p:spPr>
        <p:txBody>
          <a:bodyPr>
            <a:normAutofit/>
          </a:bodyPr>
          <a:lstStyle/>
          <a:p>
            <a:pPr>
              <a:lnSpc>
                <a:spcPct val="100000"/>
              </a:lnSpc>
            </a:pPr>
            <a:r>
              <a:rPr lang="en-US" altLang="zh-CN" dirty="0">
                <a:solidFill>
                  <a:schemeClr val="tx1">
                    <a:lumMod val="50000"/>
                    <a:lumOff val="50000"/>
                  </a:schemeClr>
                </a:solidFill>
              </a:rPr>
              <a:t>Speaker: Dong Huan</a:t>
            </a:r>
          </a:p>
          <a:p>
            <a:pPr>
              <a:lnSpc>
                <a:spcPct val="100000"/>
              </a:lnSpc>
            </a:pPr>
            <a:r>
              <a:rPr lang="en-US" altLang="zh-CN" sz="1800" dirty="0">
                <a:solidFill>
                  <a:schemeClr val="tx1">
                    <a:lumMod val="50000"/>
                    <a:lumOff val="50000"/>
                  </a:schemeClr>
                </a:solidFill>
              </a:rPr>
              <a:t>Tongji University</a:t>
            </a:r>
          </a:p>
          <a:p>
            <a:pPr>
              <a:lnSpc>
                <a:spcPct val="100000"/>
              </a:lnSpc>
            </a:pPr>
            <a:r>
              <a:rPr lang="en-US" altLang="zh-CN" sz="1800" dirty="0">
                <a:solidFill>
                  <a:schemeClr val="tx1">
                    <a:lumMod val="50000"/>
                    <a:lumOff val="50000"/>
                  </a:schemeClr>
                </a:solidFill>
              </a:rPr>
              <a:t>Urban Mobility Institute</a:t>
            </a:r>
          </a:p>
        </p:txBody>
      </p:sp>
      <p:sp>
        <p:nvSpPr>
          <p:cNvPr id="4" name="标题 1">
            <a:extLst>
              <a:ext uri="{FF2B5EF4-FFF2-40B4-BE49-F238E27FC236}">
                <a16:creationId xmlns:a16="http://schemas.microsoft.com/office/drawing/2014/main" id="{8B571BBD-E48C-0FDE-2EEF-7060E39A5FF1}"/>
              </a:ext>
            </a:extLst>
          </p:cNvPr>
          <p:cNvSpPr txBox="1">
            <a:spLocks/>
          </p:cNvSpPr>
          <p:nvPr/>
        </p:nvSpPr>
        <p:spPr>
          <a:xfrm>
            <a:off x="93494" y="3941978"/>
            <a:ext cx="6335683" cy="4724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a:solidFill>
                  <a:schemeClr val="bg1"/>
                </a:solidFill>
                <a:latin typeface="+mn-ea"/>
                <a:ea typeface="+mn-ea"/>
                <a:cs typeface="+mj-cs"/>
              </a:defRPr>
            </a:lvl1pPr>
          </a:lstStyle>
          <a:p>
            <a:pPr algn="l"/>
            <a:r>
              <a:rPr lang="en-US" altLang="zh-CN" sz="1600" i="1" dirty="0">
                <a:solidFill>
                  <a:schemeClr val="bg2"/>
                </a:solidFill>
              </a:rPr>
              <a:t>Huan Dong, </a:t>
            </a:r>
            <a:r>
              <a:rPr lang="en-US" altLang="zh-CN" sz="1600" i="1" dirty="0" err="1">
                <a:solidFill>
                  <a:schemeClr val="bg2"/>
                </a:solidFill>
              </a:rPr>
              <a:t>Haixiao</a:t>
            </a:r>
            <a:r>
              <a:rPr lang="en-US" altLang="zh-CN" sz="1600" i="1" dirty="0">
                <a:solidFill>
                  <a:schemeClr val="bg2"/>
                </a:solidFill>
              </a:rPr>
              <a:t> Pan*, </a:t>
            </a:r>
            <a:r>
              <a:rPr lang="en-US" altLang="zh-CN" sz="1600" i="1" dirty="0" err="1">
                <a:solidFill>
                  <a:schemeClr val="bg2"/>
                </a:solidFill>
              </a:rPr>
              <a:t>Zhendong</a:t>
            </a:r>
            <a:r>
              <a:rPr lang="en-US" altLang="zh-CN" sz="1600" i="1" dirty="0">
                <a:solidFill>
                  <a:schemeClr val="bg2"/>
                </a:solidFill>
              </a:rPr>
              <a:t> Wang, Kun Li</a:t>
            </a:r>
            <a:endParaRPr lang="zh-CN" altLang="en-US" sz="1600" i="1"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4E230-15DC-00F8-0FD5-6F27D9771831}"/>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F5A70701-3C56-6A9F-7CCC-1153B11F7D15}"/>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D6969B27-E343-F025-37E2-9B649585C9B2}"/>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738AE218-1ADC-25BB-5821-329C314A2980}"/>
              </a:ext>
            </a:extLst>
          </p:cNvPr>
          <p:cNvSpPr txBox="1"/>
          <p:nvPr/>
        </p:nvSpPr>
        <p:spPr>
          <a:xfrm>
            <a:off x="510865" y="1795821"/>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Travel characteristics</a:t>
            </a:r>
            <a:endParaRPr lang="zh-CN" altLang="en-US" dirty="0"/>
          </a:p>
        </p:txBody>
      </p:sp>
      <p:pic>
        <p:nvPicPr>
          <p:cNvPr id="14" name="图片 13">
            <a:extLst>
              <a:ext uri="{FF2B5EF4-FFF2-40B4-BE49-F238E27FC236}">
                <a16:creationId xmlns:a16="http://schemas.microsoft.com/office/drawing/2014/main" id="{B5CB4274-385C-0682-53B7-B357EA027241}"/>
              </a:ext>
            </a:extLst>
          </p:cNvPr>
          <p:cNvPicPr>
            <a:picLocks noChangeAspect="1"/>
          </p:cNvPicPr>
          <p:nvPr/>
        </p:nvPicPr>
        <p:blipFill>
          <a:blip r:embed="rId3"/>
          <a:stretch>
            <a:fillRect/>
          </a:stretch>
        </p:blipFill>
        <p:spPr>
          <a:xfrm>
            <a:off x="425651" y="2213615"/>
            <a:ext cx="8533154" cy="4490153"/>
          </a:xfrm>
          <a:prstGeom prst="rect">
            <a:avLst/>
          </a:prstGeom>
        </p:spPr>
      </p:pic>
      <p:sp>
        <p:nvSpPr>
          <p:cNvPr id="23" name="矩形 22">
            <a:extLst>
              <a:ext uri="{FF2B5EF4-FFF2-40B4-BE49-F238E27FC236}">
                <a16:creationId xmlns:a16="http://schemas.microsoft.com/office/drawing/2014/main" id="{DB8D1923-7B31-B9EF-7AD1-4D53B5D21032}"/>
              </a:ext>
            </a:extLst>
          </p:cNvPr>
          <p:cNvSpPr/>
          <p:nvPr/>
        </p:nvSpPr>
        <p:spPr>
          <a:xfrm>
            <a:off x="1015306" y="2553674"/>
            <a:ext cx="2341877" cy="396505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F76EFE8E-814D-7540-DD3E-25A9FF04BE50}"/>
              </a:ext>
            </a:extLst>
          </p:cNvPr>
          <p:cNvSpPr/>
          <p:nvPr/>
        </p:nvSpPr>
        <p:spPr>
          <a:xfrm>
            <a:off x="5796483" y="2528533"/>
            <a:ext cx="2849806" cy="396505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a:extLst>
              <a:ext uri="{FF2B5EF4-FFF2-40B4-BE49-F238E27FC236}">
                <a16:creationId xmlns:a16="http://schemas.microsoft.com/office/drawing/2014/main" id="{EDDDA408-7D16-E07D-8301-1CC27C2D3EC4}"/>
              </a:ext>
            </a:extLst>
          </p:cNvPr>
          <p:cNvGrpSpPr/>
          <p:nvPr/>
        </p:nvGrpSpPr>
        <p:grpSpPr>
          <a:xfrm>
            <a:off x="8958805" y="2476165"/>
            <a:ext cx="2973789" cy="3965052"/>
            <a:chOff x="8958805" y="2476165"/>
            <a:chExt cx="2973789" cy="3965052"/>
          </a:xfrm>
        </p:grpSpPr>
        <p:pic>
          <p:nvPicPr>
            <p:cNvPr id="28" name="图片 27">
              <a:extLst>
                <a:ext uri="{FF2B5EF4-FFF2-40B4-BE49-F238E27FC236}">
                  <a16:creationId xmlns:a16="http://schemas.microsoft.com/office/drawing/2014/main" id="{480D3B84-5C74-9328-DBEF-A011AC9C261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8958805" y="2476165"/>
              <a:ext cx="2973789" cy="3965052"/>
            </a:xfrm>
            <a:prstGeom prst="rect">
              <a:avLst/>
            </a:prstGeom>
          </p:spPr>
        </p:pic>
        <p:sp>
          <p:nvSpPr>
            <p:cNvPr id="35" name="任意多边形: 形状 34">
              <a:extLst>
                <a:ext uri="{FF2B5EF4-FFF2-40B4-BE49-F238E27FC236}">
                  <a16:creationId xmlns:a16="http://schemas.microsoft.com/office/drawing/2014/main" id="{AF2021B6-5A53-646D-C7E0-138C81A77608}"/>
                </a:ext>
              </a:extLst>
            </p:cNvPr>
            <p:cNvSpPr/>
            <p:nvPr/>
          </p:nvSpPr>
          <p:spPr>
            <a:xfrm>
              <a:off x="9626600" y="3129280"/>
              <a:ext cx="1940560" cy="2641600"/>
            </a:xfrm>
            <a:custGeom>
              <a:avLst/>
              <a:gdLst>
                <a:gd name="connsiteX0" fmla="*/ 731520 w 1940560"/>
                <a:gd name="connsiteY0" fmla="*/ 218440 h 2641600"/>
                <a:gd name="connsiteX1" fmla="*/ 812800 w 1940560"/>
                <a:gd name="connsiteY1" fmla="*/ 121920 h 2641600"/>
                <a:gd name="connsiteX2" fmla="*/ 858520 w 1940560"/>
                <a:gd name="connsiteY2" fmla="*/ 55880 h 2641600"/>
                <a:gd name="connsiteX3" fmla="*/ 889000 w 1940560"/>
                <a:gd name="connsiteY3" fmla="*/ 35560 h 2641600"/>
                <a:gd name="connsiteX4" fmla="*/ 944880 w 1940560"/>
                <a:gd name="connsiteY4" fmla="*/ 5080 h 2641600"/>
                <a:gd name="connsiteX5" fmla="*/ 960120 w 1940560"/>
                <a:gd name="connsiteY5" fmla="*/ 0 h 2641600"/>
                <a:gd name="connsiteX6" fmla="*/ 1082040 w 1940560"/>
                <a:gd name="connsiteY6" fmla="*/ 10160 h 2641600"/>
                <a:gd name="connsiteX7" fmla="*/ 1219200 w 1940560"/>
                <a:gd name="connsiteY7" fmla="*/ 60960 h 2641600"/>
                <a:gd name="connsiteX8" fmla="*/ 1254760 w 1940560"/>
                <a:gd name="connsiteY8" fmla="*/ 71120 h 2641600"/>
                <a:gd name="connsiteX9" fmla="*/ 1270000 w 1940560"/>
                <a:gd name="connsiteY9" fmla="*/ 81280 h 2641600"/>
                <a:gd name="connsiteX10" fmla="*/ 1320800 w 1940560"/>
                <a:gd name="connsiteY10" fmla="*/ 167640 h 2641600"/>
                <a:gd name="connsiteX11" fmla="*/ 1346200 w 1940560"/>
                <a:gd name="connsiteY11" fmla="*/ 228600 h 2641600"/>
                <a:gd name="connsiteX12" fmla="*/ 1351280 w 1940560"/>
                <a:gd name="connsiteY12" fmla="*/ 259080 h 2641600"/>
                <a:gd name="connsiteX13" fmla="*/ 1361440 w 1940560"/>
                <a:gd name="connsiteY13" fmla="*/ 299720 h 2641600"/>
                <a:gd name="connsiteX14" fmla="*/ 1371600 w 1940560"/>
                <a:gd name="connsiteY14" fmla="*/ 330200 h 2641600"/>
                <a:gd name="connsiteX15" fmla="*/ 1437640 w 1940560"/>
                <a:gd name="connsiteY15" fmla="*/ 355600 h 2641600"/>
                <a:gd name="connsiteX16" fmla="*/ 1483360 w 1940560"/>
                <a:gd name="connsiteY16" fmla="*/ 406400 h 2641600"/>
                <a:gd name="connsiteX17" fmla="*/ 1529080 w 1940560"/>
                <a:gd name="connsiteY17" fmla="*/ 452120 h 2641600"/>
                <a:gd name="connsiteX18" fmla="*/ 1584960 w 1940560"/>
                <a:gd name="connsiteY18" fmla="*/ 487680 h 2641600"/>
                <a:gd name="connsiteX19" fmla="*/ 1686560 w 1940560"/>
                <a:gd name="connsiteY19" fmla="*/ 568960 h 2641600"/>
                <a:gd name="connsiteX20" fmla="*/ 1737360 w 1940560"/>
                <a:gd name="connsiteY20" fmla="*/ 619760 h 2641600"/>
                <a:gd name="connsiteX21" fmla="*/ 1772920 w 1940560"/>
                <a:gd name="connsiteY21" fmla="*/ 680720 h 2641600"/>
                <a:gd name="connsiteX22" fmla="*/ 1844040 w 1940560"/>
                <a:gd name="connsiteY22" fmla="*/ 792480 h 2641600"/>
                <a:gd name="connsiteX23" fmla="*/ 1869440 w 1940560"/>
                <a:gd name="connsiteY23" fmla="*/ 853440 h 2641600"/>
                <a:gd name="connsiteX24" fmla="*/ 1899920 w 1940560"/>
                <a:gd name="connsiteY24" fmla="*/ 914400 h 2641600"/>
                <a:gd name="connsiteX25" fmla="*/ 1915160 w 1940560"/>
                <a:gd name="connsiteY25" fmla="*/ 960120 h 2641600"/>
                <a:gd name="connsiteX26" fmla="*/ 1940560 w 1940560"/>
                <a:gd name="connsiteY26" fmla="*/ 1076960 h 2641600"/>
                <a:gd name="connsiteX27" fmla="*/ 1935480 w 1940560"/>
                <a:gd name="connsiteY27" fmla="*/ 1346200 h 2641600"/>
                <a:gd name="connsiteX28" fmla="*/ 1915160 w 1940560"/>
                <a:gd name="connsiteY28" fmla="*/ 1442720 h 2641600"/>
                <a:gd name="connsiteX29" fmla="*/ 1905000 w 1940560"/>
                <a:gd name="connsiteY29" fmla="*/ 1503680 h 2641600"/>
                <a:gd name="connsiteX30" fmla="*/ 1859280 w 1940560"/>
                <a:gd name="connsiteY30" fmla="*/ 1635760 h 2641600"/>
                <a:gd name="connsiteX31" fmla="*/ 1844040 w 1940560"/>
                <a:gd name="connsiteY31" fmla="*/ 1666240 h 2641600"/>
                <a:gd name="connsiteX32" fmla="*/ 1788160 w 1940560"/>
                <a:gd name="connsiteY32" fmla="*/ 1722120 h 2641600"/>
                <a:gd name="connsiteX33" fmla="*/ 1762760 w 1940560"/>
                <a:gd name="connsiteY33" fmla="*/ 1747520 h 2641600"/>
                <a:gd name="connsiteX34" fmla="*/ 1737360 w 1940560"/>
                <a:gd name="connsiteY34" fmla="*/ 1772920 h 2641600"/>
                <a:gd name="connsiteX35" fmla="*/ 1676400 w 1940560"/>
                <a:gd name="connsiteY35" fmla="*/ 1808480 h 2641600"/>
                <a:gd name="connsiteX36" fmla="*/ 1610360 w 1940560"/>
                <a:gd name="connsiteY36" fmla="*/ 1828800 h 2641600"/>
                <a:gd name="connsiteX37" fmla="*/ 1574800 w 1940560"/>
                <a:gd name="connsiteY37" fmla="*/ 1849120 h 2641600"/>
                <a:gd name="connsiteX38" fmla="*/ 1554480 w 1940560"/>
                <a:gd name="connsiteY38" fmla="*/ 1869440 h 2641600"/>
                <a:gd name="connsiteX39" fmla="*/ 1549400 w 1940560"/>
                <a:gd name="connsiteY39" fmla="*/ 1894840 h 2641600"/>
                <a:gd name="connsiteX40" fmla="*/ 1534160 w 1940560"/>
                <a:gd name="connsiteY40" fmla="*/ 1930400 h 2641600"/>
                <a:gd name="connsiteX41" fmla="*/ 1518920 w 1940560"/>
                <a:gd name="connsiteY41" fmla="*/ 2418080 h 2641600"/>
                <a:gd name="connsiteX42" fmla="*/ 1498600 w 1940560"/>
                <a:gd name="connsiteY42" fmla="*/ 2438400 h 2641600"/>
                <a:gd name="connsiteX43" fmla="*/ 1463040 w 1940560"/>
                <a:gd name="connsiteY43" fmla="*/ 2463800 h 2641600"/>
                <a:gd name="connsiteX44" fmla="*/ 1407160 w 1940560"/>
                <a:gd name="connsiteY44" fmla="*/ 2489200 h 2641600"/>
                <a:gd name="connsiteX45" fmla="*/ 1275080 w 1940560"/>
                <a:gd name="connsiteY45" fmla="*/ 2473960 h 2641600"/>
                <a:gd name="connsiteX46" fmla="*/ 1219200 w 1940560"/>
                <a:gd name="connsiteY46" fmla="*/ 2453640 h 2641600"/>
                <a:gd name="connsiteX47" fmla="*/ 1188720 w 1940560"/>
                <a:gd name="connsiteY47" fmla="*/ 2433320 h 2641600"/>
                <a:gd name="connsiteX48" fmla="*/ 1168400 w 1940560"/>
                <a:gd name="connsiteY48" fmla="*/ 2418080 h 2641600"/>
                <a:gd name="connsiteX49" fmla="*/ 1148080 w 1940560"/>
                <a:gd name="connsiteY49" fmla="*/ 2413000 h 2641600"/>
                <a:gd name="connsiteX50" fmla="*/ 1076960 w 1940560"/>
                <a:gd name="connsiteY50" fmla="*/ 2448560 h 2641600"/>
                <a:gd name="connsiteX51" fmla="*/ 1071880 w 1940560"/>
                <a:gd name="connsiteY51" fmla="*/ 2468880 h 2641600"/>
                <a:gd name="connsiteX52" fmla="*/ 1066800 w 1940560"/>
                <a:gd name="connsiteY52" fmla="*/ 2499360 h 2641600"/>
                <a:gd name="connsiteX53" fmla="*/ 1000760 w 1940560"/>
                <a:gd name="connsiteY53" fmla="*/ 2570480 h 2641600"/>
                <a:gd name="connsiteX54" fmla="*/ 965200 w 1940560"/>
                <a:gd name="connsiteY54" fmla="*/ 2595880 h 2641600"/>
                <a:gd name="connsiteX55" fmla="*/ 934720 w 1940560"/>
                <a:gd name="connsiteY55" fmla="*/ 2611120 h 2641600"/>
                <a:gd name="connsiteX56" fmla="*/ 894080 w 1940560"/>
                <a:gd name="connsiteY56" fmla="*/ 2641600 h 2641600"/>
                <a:gd name="connsiteX57" fmla="*/ 767080 w 1940560"/>
                <a:gd name="connsiteY57" fmla="*/ 2616200 h 2641600"/>
                <a:gd name="connsiteX58" fmla="*/ 716280 w 1940560"/>
                <a:gd name="connsiteY58" fmla="*/ 2590800 h 2641600"/>
                <a:gd name="connsiteX59" fmla="*/ 690880 w 1940560"/>
                <a:gd name="connsiteY59" fmla="*/ 2534920 h 2641600"/>
                <a:gd name="connsiteX60" fmla="*/ 665480 w 1940560"/>
                <a:gd name="connsiteY60" fmla="*/ 2494280 h 2641600"/>
                <a:gd name="connsiteX61" fmla="*/ 655320 w 1940560"/>
                <a:gd name="connsiteY61" fmla="*/ 2473960 h 2641600"/>
                <a:gd name="connsiteX62" fmla="*/ 640080 w 1940560"/>
                <a:gd name="connsiteY62" fmla="*/ 2458720 h 2641600"/>
                <a:gd name="connsiteX63" fmla="*/ 614680 w 1940560"/>
                <a:gd name="connsiteY63" fmla="*/ 2413000 h 2641600"/>
                <a:gd name="connsiteX64" fmla="*/ 553720 w 1940560"/>
                <a:gd name="connsiteY64" fmla="*/ 2346960 h 2641600"/>
                <a:gd name="connsiteX65" fmla="*/ 528320 w 1940560"/>
                <a:gd name="connsiteY65" fmla="*/ 2341880 h 2641600"/>
                <a:gd name="connsiteX66" fmla="*/ 447040 w 1940560"/>
                <a:gd name="connsiteY66" fmla="*/ 2372360 h 2641600"/>
                <a:gd name="connsiteX67" fmla="*/ 350520 w 1940560"/>
                <a:gd name="connsiteY67" fmla="*/ 2392680 h 2641600"/>
                <a:gd name="connsiteX68" fmla="*/ 309880 w 1940560"/>
                <a:gd name="connsiteY68" fmla="*/ 2423160 h 2641600"/>
                <a:gd name="connsiteX69" fmla="*/ 264160 w 1940560"/>
                <a:gd name="connsiteY69" fmla="*/ 2453640 h 2641600"/>
                <a:gd name="connsiteX70" fmla="*/ 40640 w 1940560"/>
                <a:gd name="connsiteY70" fmla="*/ 2397760 h 2641600"/>
                <a:gd name="connsiteX71" fmla="*/ 10160 w 1940560"/>
                <a:gd name="connsiteY71" fmla="*/ 2321560 h 2641600"/>
                <a:gd name="connsiteX72" fmla="*/ 0 w 1940560"/>
                <a:gd name="connsiteY72" fmla="*/ 2280920 h 2641600"/>
                <a:gd name="connsiteX73" fmla="*/ 20320 w 1940560"/>
                <a:gd name="connsiteY73" fmla="*/ 1894840 h 2641600"/>
                <a:gd name="connsiteX74" fmla="*/ 35560 w 1940560"/>
                <a:gd name="connsiteY74" fmla="*/ 1762760 h 2641600"/>
                <a:gd name="connsiteX75" fmla="*/ 40640 w 1940560"/>
                <a:gd name="connsiteY75" fmla="*/ 1737360 h 2641600"/>
                <a:gd name="connsiteX76" fmla="*/ 86360 w 1940560"/>
                <a:gd name="connsiteY76" fmla="*/ 1671320 h 2641600"/>
                <a:gd name="connsiteX77" fmla="*/ 132080 w 1940560"/>
                <a:gd name="connsiteY77" fmla="*/ 1600200 h 2641600"/>
                <a:gd name="connsiteX78" fmla="*/ 167640 w 1940560"/>
                <a:gd name="connsiteY78" fmla="*/ 1529080 h 2641600"/>
                <a:gd name="connsiteX79" fmla="*/ 193040 w 1940560"/>
                <a:gd name="connsiteY79" fmla="*/ 1468120 h 2641600"/>
                <a:gd name="connsiteX80" fmla="*/ 208280 w 1940560"/>
                <a:gd name="connsiteY80" fmla="*/ 1351280 h 2641600"/>
                <a:gd name="connsiteX81" fmla="*/ 299720 w 1940560"/>
                <a:gd name="connsiteY81" fmla="*/ 1264920 h 2641600"/>
                <a:gd name="connsiteX82" fmla="*/ 401320 w 1940560"/>
                <a:gd name="connsiteY82" fmla="*/ 1244600 h 2641600"/>
                <a:gd name="connsiteX83" fmla="*/ 487680 w 1940560"/>
                <a:gd name="connsiteY83" fmla="*/ 1209040 h 2641600"/>
                <a:gd name="connsiteX84" fmla="*/ 508000 w 1940560"/>
                <a:gd name="connsiteY84" fmla="*/ 1173480 h 2641600"/>
                <a:gd name="connsiteX85" fmla="*/ 548640 w 1940560"/>
                <a:gd name="connsiteY85" fmla="*/ 1132840 h 2641600"/>
                <a:gd name="connsiteX86" fmla="*/ 604520 w 1940560"/>
                <a:gd name="connsiteY86" fmla="*/ 1021080 h 2641600"/>
                <a:gd name="connsiteX87" fmla="*/ 609600 w 1940560"/>
                <a:gd name="connsiteY87" fmla="*/ 970280 h 2641600"/>
                <a:gd name="connsiteX88" fmla="*/ 624840 w 1940560"/>
                <a:gd name="connsiteY88" fmla="*/ 772160 h 2641600"/>
                <a:gd name="connsiteX89" fmla="*/ 645160 w 1940560"/>
                <a:gd name="connsiteY89" fmla="*/ 726440 h 2641600"/>
                <a:gd name="connsiteX90" fmla="*/ 690880 w 1940560"/>
                <a:gd name="connsiteY90" fmla="*/ 640080 h 2641600"/>
                <a:gd name="connsiteX91" fmla="*/ 711200 w 1940560"/>
                <a:gd name="connsiteY91" fmla="*/ 614680 h 2641600"/>
                <a:gd name="connsiteX92" fmla="*/ 741680 w 1940560"/>
                <a:gd name="connsiteY92" fmla="*/ 553720 h 2641600"/>
                <a:gd name="connsiteX93" fmla="*/ 736600 w 1940560"/>
                <a:gd name="connsiteY93" fmla="*/ 462280 h 2641600"/>
                <a:gd name="connsiteX94" fmla="*/ 731520 w 1940560"/>
                <a:gd name="connsiteY94" fmla="*/ 421640 h 2641600"/>
                <a:gd name="connsiteX95" fmla="*/ 726440 w 1940560"/>
                <a:gd name="connsiteY95" fmla="*/ 304800 h 2641600"/>
                <a:gd name="connsiteX96" fmla="*/ 731520 w 1940560"/>
                <a:gd name="connsiteY96" fmla="*/ 21844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40560" h="2641600">
                  <a:moveTo>
                    <a:pt x="731520" y="218440"/>
                  </a:moveTo>
                  <a:cubicBezTo>
                    <a:pt x="745913" y="187960"/>
                    <a:pt x="788858" y="156503"/>
                    <a:pt x="812800" y="121920"/>
                  </a:cubicBezTo>
                  <a:cubicBezTo>
                    <a:pt x="828040" y="99907"/>
                    <a:pt x="840806" y="75956"/>
                    <a:pt x="858520" y="55880"/>
                  </a:cubicBezTo>
                  <a:cubicBezTo>
                    <a:pt x="866599" y="46724"/>
                    <a:pt x="878601" y="41960"/>
                    <a:pt x="889000" y="35560"/>
                  </a:cubicBezTo>
                  <a:cubicBezTo>
                    <a:pt x="898798" y="29531"/>
                    <a:pt x="930287" y="11334"/>
                    <a:pt x="944880" y="5080"/>
                  </a:cubicBezTo>
                  <a:cubicBezTo>
                    <a:pt x="949802" y="2971"/>
                    <a:pt x="955040" y="1693"/>
                    <a:pt x="960120" y="0"/>
                  </a:cubicBezTo>
                  <a:cubicBezTo>
                    <a:pt x="1000760" y="3387"/>
                    <a:pt x="1041979" y="2529"/>
                    <a:pt x="1082040" y="10160"/>
                  </a:cubicBezTo>
                  <a:cubicBezTo>
                    <a:pt x="1154948" y="24047"/>
                    <a:pt x="1161953" y="38942"/>
                    <a:pt x="1219200" y="60960"/>
                  </a:cubicBezTo>
                  <a:cubicBezTo>
                    <a:pt x="1233306" y="66385"/>
                    <a:pt x="1241647" y="64563"/>
                    <a:pt x="1254760" y="71120"/>
                  </a:cubicBezTo>
                  <a:cubicBezTo>
                    <a:pt x="1260221" y="73850"/>
                    <a:pt x="1264920" y="77893"/>
                    <a:pt x="1270000" y="81280"/>
                  </a:cubicBezTo>
                  <a:cubicBezTo>
                    <a:pt x="1290423" y="111915"/>
                    <a:pt x="1298965" y="123971"/>
                    <a:pt x="1320800" y="167640"/>
                  </a:cubicBezTo>
                  <a:cubicBezTo>
                    <a:pt x="1333536" y="193113"/>
                    <a:pt x="1339324" y="201096"/>
                    <a:pt x="1346200" y="228600"/>
                  </a:cubicBezTo>
                  <a:cubicBezTo>
                    <a:pt x="1348698" y="238593"/>
                    <a:pt x="1349122" y="249008"/>
                    <a:pt x="1351280" y="259080"/>
                  </a:cubicBezTo>
                  <a:cubicBezTo>
                    <a:pt x="1354206" y="272734"/>
                    <a:pt x="1357604" y="286294"/>
                    <a:pt x="1361440" y="299720"/>
                  </a:cubicBezTo>
                  <a:cubicBezTo>
                    <a:pt x="1364382" y="310018"/>
                    <a:pt x="1362964" y="323867"/>
                    <a:pt x="1371600" y="330200"/>
                  </a:cubicBezTo>
                  <a:cubicBezTo>
                    <a:pt x="1390619" y="344148"/>
                    <a:pt x="1437640" y="355600"/>
                    <a:pt x="1437640" y="355600"/>
                  </a:cubicBezTo>
                  <a:cubicBezTo>
                    <a:pt x="1508421" y="426381"/>
                    <a:pt x="1395070" y="311803"/>
                    <a:pt x="1483360" y="406400"/>
                  </a:cubicBezTo>
                  <a:cubicBezTo>
                    <a:pt x="1498066" y="422156"/>
                    <a:pt x="1510897" y="440549"/>
                    <a:pt x="1529080" y="452120"/>
                  </a:cubicBezTo>
                  <a:cubicBezTo>
                    <a:pt x="1547707" y="463973"/>
                    <a:pt x="1566836" y="475072"/>
                    <a:pt x="1584960" y="487680"/>
                  </a:cubicBezTo>
                  <a:cubicBezTo>
                    <a:pt x="1620322" y="512280"/>
                    <a:pt x="1655150" y="539295"/>
                    <a:pt x="1686560" y="568960"/>
                  </a:cubicBezTo>
                  <a:cubicBezTo>
                    <a:pt x="1703970" y="585403"/>
                    <a:pt x="1722717" y="600811"/>
                    <a:pt x="1737360" y="619760"/>
                  </a:cubicBezTo>
                  <a:cubicBezTo>
                    <a:pt x="1751744" y="638375"/>
                    <a:pt x="1760290" y="660873"/>
                    <a:pt x="1772920" y="680720"/>
                  </a:cubicBezTo>
                  <a:cubicBezTo>
                    <a:pt x="1811390" y="741173"/>
                    <a:pt x="1810107" y="724613"/>
                    <a:pt x="1844040" y="792480"/>
                  </a:cubicBezTo>
                  <a:cubicBezTo>
                    <a:pt x="1853885" y="812169"/>
                    <a:pt x="1860268" y="833428"/>
                    <a:pt x="1869440" y="853440"/>
                  </a:cubicBezTo>
                  <a:cubicBezTo>
                    <a:pt x="1878906" y="874093"/>
                    <a:pt x="1890971" y="893518"/>
                    <a:pt x="1899920" y="914400"/>
                  </a:cubicBezTo>
                  <a:cubicBezTo>
                    <a:pt x="1906248" y="929165"/>
                    <a:pt x="1910933" y="944622"/>
                    <a:pt x="1915160" y="960120"/>
                  </a:cubicBezTo>
                  <a:cubicBezTo>
                    <a:pt x="1924722" y="995179"/>
                    <a:pt x="1933278" y="1040550"/>
                    <a:pt x="1940560" y="1076960"/>
                  </a:cubicBezTo>
                  <a:cubicBezTo>
                    <a:pt x="1938867" y="1166707"/>
                    <a:pt x="1941699" y="1256653"/>
                    <a:pt x="1935480" y="1346200"/>
                  </a:cubicBezTo>
                  <a:cubicBezTo>
                    <a:pt x="1933202" y="1379000"/>
                    <a:pt x="1921408" y="1410440"/>
                    <a:pt x="1915160" y="1442720"/>
                  </a:cubicBezTo>
                  <a:cubicBezTo>
                    <a:pt x="1911245" y="1462945"/>
                    <a:pt x="1909040" y="1483480"/>
                    <a:pt x="1905000" y="1503680"/>
                  </a:cubicBezTo>
                  <a:cubicBezTo>
                    <a:pt x="1896242" y="1547468"/>
                    <a:pt x="1878040" y="1598241"/>
                    <a:pt x="1859280" y="1635760"/>
                  </a:cubicBezTo>
                  <a:cubicBezTo>
                    <a:pt x="1854200" y="1645920"/>
                    <a:pt x="1851261" y="1657471"/>
                    <a:pt x="1844040" y="1666240"/>
                  </a:cubicBezTo>
                  <a:cubicBezTo>
                    <a:pt x="1827294" y="1686574"/>
                    <a:pt x="1806787" y="1703493"/>
                    <a:pt x="1788160" y="1722120"/>
                  </a:cubicBezTo>
                  <a:lnTo>
                    <a:pt x="1762760" y="1747520"/>
                  </a:lnTo>
                  <a:cubicBezTo>
                    <a:pt x="1754293" y="1755987"/>
                    <a:pt x="1747703" y="1766887"/>
                    <a:pt x="1737360" y="1772920"/>
                  </a:cubicBezTo>
                  <a:cubicBezTo>
                    <a:pt x="1717040" y="1784773"/>
                    <a:pt x="1699019" y="1802017"/>
                    <a:pt x="1676400" y="1808480"/>
                  </a:cubicBezTo>
                  <a:cubicBezTo>
                    <a:pt x="1665941" y="1811468"/>
                    <a:pt x="1621782" y="1823528"/>
                    <a:pt x="1610360" y="1828800"/>
                  </a:cubicBezTo>
                  <a:cubicBezTo>
                    <a:pt x="1597964" y="1834521"/>
                    <a:pt x="1585841" y="1841090"/>
                    <a:pt x="1574800" y="1849120"/>
                  </a:cubicBezTo>
                  <a:cubicBezTo>
                    <a:pt x="1567053" y="1854754"/>
                    <a:pt x="1561253" y="1862667"/>
                    <a:pt x="1554480" y="1869440"/>
                  </a:cubicBezTo>
                  <a:cubicBezTo>
                    <a:pt x="1552787" y="1877907"/>
                    <a:pt x="1552130" y="1886649"/>
                    <a:pt x="1549400" y="1894840"/>
                  </a:cubicBezTo>
                  <a:cubicBezTo>
                    <a:pt x="1545322" y="1907074"/>
                    <a:pt x="1535188" y="1917545"/>
                    <a:pt x="1534160" y="1930400"/>
                  </a:cubicBezTo>
                  <a:cubicBezTo>
                    <a:pt x="1513428" y="2189552"/>
                    <a:pt x="1548552" y="2136572"/>
                    <a:pt x="1518920" y="2418080"/>
                  </a:cubicBezTo>
                  <a:cubicBezTo>
                    <a:pt x="1517917" y="2427606"/>
                    <a:pt x="1506014" y="2432334"/>
                    <a:pt x="1498600" y="2438400"/>
                  </a:cubicBezTo>
                  <a:cubicBezTo>
                    <a:pt x="1487326" y="2447624"/>
                    <a:pt x="1475865" y="2456894"/>
                    <a:pt x="1463040" y="2463800"/>
                  </a:cubicBezTo>
                  <a:cubicBezTo>
                    <a:pt x="1290369" y="2556776"/>
                    <a:pt x="1564201" y="2394976"/>
                    <a:pt x="1407160" y="2489200"/>
                  </a:cubicBezTo>
                  <a:cubicBezTo>
                    <a:pt x="1363133" y="2484120"/>
                    <a:pt x="1318626" y="2482198"/>
                    <a:pt x="1275080" y="2473960"/>
                  </a:cubicBezTo>
                  <a:cubicBezTo>
                    <a:pt x="1255605" y="2470276"/>
                    <a:pt x="1237133" y="2462079"/>
                    <a:pt x="1219200" y="2453640"/>
                  </a:cubicBezTo>
                  <a:cubicBezTo>
                    <a:pt x="1208151" y="2448441"/>
                    <a:pt x="1198489" y="2440646"/>
                    <a:pt x="1188720" y="2433320"/>
                  </a:cubicBezTo>
                  <a:cubicBezTo>
                    <a:pt x="1181947" y="2428240"/>
                    <a:pt x="1175973" y="2421866"/>
                    <a:pt x="1168400" y="2418080"/>
                  </a:cubicBezTo>
                  <a:cubicBezTo>
                    <a:pt x="1162155" y="2414958"/>
                    <a:pt x="1154853" y="2414693"/>
                    <a:pt x="1148080" y="2413000"/>
                  </a:cubicBezTo>
                  <a:cubicBezTo>
                    <a:pt x="1117395" y="2421767"/>
                    <a:pt x="1100241" y="2422369"/>
                    <a:pt x="1076960" y="2448560"/>
                  </a:cubicBezTo>
                  <a:cubicBezTo>
                    <a:pt x="1072322" y="2453778"/>
                    <a:pt x="1073249" y="2462034"/>
                    <a:pt x="1071880" y="2468880"/>
                  </a:cubicBezTo>
                  <a:cubicBezTo>
                    <a:pt x="1069860" y="2478980"/>
                    <a:pt x="1071406" y="2490147"/>
                    <a:pt x="1066800" y="2499360"/>
                  </a:cubicBezTo>
                  <a:cubicBezTo>
                    <a:pt x="1051919" y="2529122"/>
                    <a:pt x="1026159" y="2550523"/>
                    <a:pt x="1000760" y="2570480"/>
                  </a:cubicBezTo>
                  <a:cubicBezTo>
                    <a:pt x="989306" y="2579480"/>
                    <a:pt x="977606" y="2588246"/>
                    <a:pt x="965200" y="2595880"/>
                  </a:cubicBezTo>
                  <a:cubicBezTo>
                    <a:pt x="955526" y="2601833"/>
                    <a:pt x="943907" y="2604439"/>
                    <a:pt x="934720" y="2611120"/>
                  </a:cubicBezTo>
                  <a:cubicBezTo>
                    <a:pt x="885328" y="2647042"/>
                    <a:pt x="929716" y="2629721"/>
                    <a:pt x="894080" y="2641600"/>
                  </a:cubicBezTo>
                  <a:cubicBezTo>
                    <a:pt x="861572" y="2636182"/>
                    <a:pt x="797551" y="2626798"/>
                    <a:pt x="767080" y="2616200"/>
                  </a:cubicBezTo>
                  <a:cubicBezTo>
                    <a:pt x="749199" y="2609980"/>
                    <a:pt x="733213" y="2599267"/>
                    <a:pt x="716280" y="2590800"/>
                  </a:cubicBezTo>
                  <a:cubicBezTo>
                    <a:pt x="707071" y="2567777"/>
                    <a:pt x="703759" y="2557458"/>
                    <a:pt x="690880" y="2534920"/>
                  </a:cubicBezTo>
                  <a:cubicBezTo>
                    <a:pt x="682954" y="2521050"/>
                    <a:pt x="673529" y="2508079"/>
                    <a:pt x="665480" y="2494280"/>
                  </a:cubicBezTo>
                  <a:cubicBezTo>
                    <a:pt x="661664" y="2487739"/>
                    <a:pt x="659722" y="2480122"/>
                    <a:pt x="655320" y="2473960"/>
                  </a:cubicBezTo>
                  <a:cubicBezTo>
                    <a:pt x="651144" y="2468114"/>
                    <a:pt x="644065" y="2464698"/>
                    <a:pt x="640080" y="2458720"/>
                  </a:cubicBezTo>
                  <a:cubicBezTo>
                    <a:pt x="630409" y="2444214"/>
                    <a:pt x="624151" y="2427637"/>
                    <a:pt x="614680" y="2413000"/>
                  </a:cubicBezTo>
                  <a:cubicBezTo>
                    <a:pt x="600443" y="2390997"/>
                    <a:pt x="578325" y="2360381"/>
                    <a:pt x="553720" y="2346960"/>
                  </a:cubicBezTo>
                  <a:cubicBezTo>
                    <a:pt x="546140" y="2342825"/>
                    <a:pt x="536787" y="2343573"/>
                    <a:pt x="528320" y="2341880"/>
                  </a:cubicBezTo>
                  <a:cubicBezTo>
                    <a:pt x="501227" y="2352040"/>
                    <a:pt x="475235" y="2365854"/>
                    <a:pt x="447040" y="2372360"/>
                  </a:cubicBezTo>
                  <a:cubicBezTo>
                    <a:pt x="370964" y="2389916"/>
                    <a:pt x="403284" y="2383886"/>
                    <a:pt x="350520" y="2392680"/>
                  </a:cubicBezTo>
                  <a:cubicBezTo>
                    <a:pt x="336973" y="2402840"/>
                    <a:pt x="323714" y="2413395"/>
                    <a:pt x="309880" y="2423160"/>
                  </a:cubicBezTo>
                  <a:cubicBezTo>
                    <a:pt x="294916" y="2433723"/>
                    <a:pt x="264160" y="2453640"/>
                    <a:pt x="264160" y="2453640"/>
                  </a:cubicBezTo>
                  <a:cubicBezTo>
                    <a:pt x="189276" y="2444039"/>
                    <a:pt x="81579" y="2475916"/>
                    <a:pt x="40640" y="2397760"/>
                  </a:cubicBezTo>
                  <a:cubicBezTo>
                    <a:pt x="27946" y="2373527"/>
                    <a:pt x="19147" y="2347398"/>
                    <a:pt x="10160" y="2321560"/>
                  </a:cubicBezTo>
                  <a:cubicBezTo>
                    <a:pt x="5573" y="2308371"/>
                    <a:pt x="3387" y="2294467"/>
                    <a:pt x="0" y="2280920"/>
                  </a:cubicBezTo>
                  <a:cubicBezTo>
                    <a:pt x="6773" y="2152227"/>
                    <a:pt x="12445" y="2023471"/>
                    <a:pt x="20320" y="1894840"/>
                  </a:cubicBezTo>
                  <a:cubicBezTo>
                    <a:pt x="29452" y="1745684"/>
                    <a:pt x="21717" y="1825052"/>
                    <a:pt x="35560" y="1762760"/>
                  </a:cubicBezTo>
                  <a:cubicBezTo>
                    <a:pt x="37433" y="1754331"/>
                    <a:pt x="37689" y="1745474"/>
                    <a:pt x="40640" y="1737360"/>
                  </a:cubicBezTo>
                  <a:cubicBezTo>
                    <a:pt x="53558" y="1701835"/>
                    <a:pt x="61274" y="1703248"/>
                    <a:pt x="86360" y="1671320"/>
                  </a:cubicBezTo>
                  <a:cubicBezTo>
                    <a:pt x="105680" y="1646731"/>
                    <a:pt x="117668" y="1627714"/>
                    <a:pt x="132080" y="1600200"/>
                  </a:cubicBezTo>
                  <a:cubicBezTo>
                    <a:pt x="144378" y="1576721"/>
                    <a:pt x="157446" y="1553546"/>
                    <a:pt x="167640" y="1529080"/>
                  </a:cubicBezTo>
                  <a:lnTo>
                    <a:pt x="193040" y="1468120"/>
                  </a:lnTo>
                  <a:cubicBezTo>
                    <a:pt x="198120" y="1429173"/>
                    <a:pt x="200322" y="1389742"/>
                    <a:pt x="208280" y="1351280"/>
                  </a:cubicBezTo>
                  <a:cubicBezTo>
                    <a:pt x="216612" y="1311007"/>
                    <a:pt x="272573" y="1276554"/>
                    <a:pt x="299720" y="1264920"/>
                  </a:cubicBezTo>
                  <a:cubicBezTo>
                    <a:pt x="331465" y="1251315"/>
                    <a:pt x="368795" y="1256216"/>
                    <a:pt x="401320" y="1244600"/>
                  </a:cubicBezTo>
                  <a:cubicBezTo>
                    <a:pt x="478190" y="1217147"/>
                    <a:pt x="451495" y="1233164"/>
                    <a:pt x="487680" y="1209040"/>
                  </a:cubicBezTo>
                  <a:cubicBezTo>
                    <a:pt x="494453" y="1197187"/>
                    <a:pt x="499355" y="1184046"/>
                    <a:pt x="508000" y="1173480"/>
                  </a:cubicBezTo>
                  <a:cubicBezTo>
                    <a:pt x="549536" y="1122714"/>
                    <a:pt x="519457" y="1181479"/>
                    <a:pt x="548640" y="1132840"/>
                  </a:cubicBezTo>
                  <a:cubicBezTo>
                    <a:pt x="595363" y="1054968"/>
                    <a:pt x="585993" y="1076660"/>
                    <a:pt x="604520" y="1021080"/>
                  </a:cubicBezTo>
                  <a:cubicBezTo>
                    <a:pt x="606213" y="1004147"/>
                    <a:pt x="608215" y="987241"/>
                    <a:pt x="609600" y="970280"/>
                  </a:cubicBezTo>
                  <a:cubicBezTo>
                    <a:pt x="614989" y="904264"/>
                    <a:pt x="615282" y="837702"/>
                    <a:pt x="624840" y="772160"/>
                  </a:cubicBezTo>
                  <a:cubicBezTo>
                    <a:pt x="627247" y="755657"/>
                    <a:pt x="638021" y="741512"/>
                    <a:pt x="645160" y="726440"/>
                  </a:cubicBezTo>
                  <a:cubicBezTo>
                    <a:pt x="654081" y="707607"/>
                    <a:pt x="677453" y="660220"/>
                    <a:pt x="690880" y="640080"/>
                  </a:cubicBezTo>
                  <a:cubicBezTo>
                    <a:pt x="696894" y="631058"/>
                    <a:pt x="704982" y="623563"/>
                    <a:pt x="711200" y="614680"/>
                  </a:cubicBezTo>
                  <a:cubicBezTo>
                    <a:pt x="727318" y="591654"/>
                    <a:pt x="730069" y="580812"/>
                    <a:pt x="741680" y="553720"/>
                  </a:cubicBezTo>
                  <a:cubicBezTo>
                    <a:pt x="739987" y="523240"/>
                    <a:pt x="738941" y="492717"/>
                    <a:pt x="736600" y="462280"/>
                  </a:cubicBezTo>
                  <a:cubicBezTo>
                    <a:pt x="735553" y="448668"/>
                    <a:pt x="732399" y="435264"/>
                    <a:pt x="731520" y="421640"/>
                  </a:cubicBezTo>
                  <a:cubicBezTo>
                    <a:pt x="729010" y="382737"/>
                    <a:pt x="728133" y="343747"/>
                    <a:pt x="726440" y="304800"/>
                  </a:cubicBezTo>
                  <a:cubicBezTo>
                    <a:pt x="754413" y="209692"/>
                    <a:pt x="717127" y="248920"/>
                    <a:pt x="731520" y="218440"/>
                  </a:cubicBezTo>
                  <a:close/>
                </a:path>
              </a:pathLst>
            </a:cu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D60EE4A7-6B68-A873-84F1-0327A88FCAD6}"/>
                </a:ext>
              </a:extLst>
            </p:cNvPr>
            <p:cNvSpPr/>
            <p:nvPr/>
          </p:nvSpPr>
          <p:spPr>
            <a:xfrm>
              <a:off x="11035665" y="3023235"/>
              <a:ext cx="93345" cy="175268"/>
            </a:xfrm>
            <a:custGeom>
              <a:avLst/>
              <a:gdLst>
                <a:gd name="connsiteX0" fmla="*/ 30480 w 93345"/>
                <a:gd name="connsiteY0" fmla="*/ 169545 h 175268"/>
                <a:gd name="connsiteX1" fmla="*/ 5715 w 93345"/>
                <a:gd name="connsiteY1" fmla="*/ 89535 h 175268"/>
                <a:gd name="connsiteX2" fmla="*/ 0 w 93345"/>
                <a:gd name="connsiteY2" fmla="*/ 47625 h 175268"/>
                <a:gd name="connsiteX3" fmla="*/ 20955 w 93345"/>
                <a:gd name="connsiteY3" fmla="*/ 3810 h 175268"/>
                <a:gd name="connsiteX4" fmla="*/ 32385 w 93345"/>
                <a:gd name="connsiteY4" fmla="*/ 0 h 175268"/>
                <a:gd name="connsiteX5" fmla="*/ 57150 w 93345"/>
                <a:gd name="connsiteY5" fmla="*/ 7620 h 175268"/>
                <a:gd name="connsiteX6" fmla="*/ 93345 w 93345"/>
                <a:gd name="connsiteY6" fmla="*/ 53340 h 175268"/>
                <a:gd name="connsiteX7" fmla="*/ 81915 w 93345"/>
                <a:gd name="connsiteY7" fmla="*/ 89535 h 175268"/>
                <a:gd name="connsiteX8" fmla="*/ 59055 w 93345"/>
                <a:gd name="connsiteY8" fmla="*/ 120015 h 175268"/>
                <a:gd name="connsiteX9" fmla="*/ 45720 w 93345"/>
                <a:gd name="connsiteY9" fmla="*/ 140970 h 175268"/>
                <a:gd name="connsiteX10" fmla="*/ 36195 w 93345"/>
                <a:gd name="connsiteY10" fmla="*/ 160020 h 175268"/>
                <a:gd name="connsiteX11" fmla="*/ 30480 w 93345"/>
                <a:gd name="connsiteY11" fmla="*/ 169545 h 17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345" h="175268">
                  <a:moveTo>
                    <a:pt x="30480" y="169545"/>
                  </a:moveTo>
                  <a:cubicBezTo>
                    <a:pt x="25400" y="157797"/>
                    <a:pt x="18839" y="148086"/>
                    <a:pt x="5715" y="89535"/>
                  </a:cubicBezTo>
                  <a:cubicBezTo>
                    <a:pt x="2631" y="75777"/>
                    <a:pt x="1905" y="61595"/>
                    <a:pt x="0" y="47625"/>
                  </a:cubicBezTo>
                  <a:cubicBezTo>
                    <a:pt x="5214" y="19815"/>
                    <a:pt x="-925" y="17876"/>
                    <a:pt x="20955" y="3810"/>
                  </a:cubicBezTo>
                  <a:cubicBezTo>
                    <a:pt x="24333" y="1638"/>
                    <a:pt x="28575" y="1270"/>
                    <a:pt x="32385" y="0"/>
                  </a:cubicBezTo>
                  <a:cubicBezTo>
                    <a:pt x="40640" y="2540"/>
                    <a:pt x="50087" y="2650"/>
                    <a:pt x="57150" y="7620"/>
                  </a:cubicBezTo>
                  <a:cubicBezTo>
                    <a:pt x="77839" y="22179"/>
                    <a:pt x="82732" y="34237"/>
                    <a:pt x="93345" y="53340"/>
                  </a:cubicBezTo>
                  <a:cubicBezTo>
                    <a:pt x="89535" y="65405"/>
                    <a:pt x="87701" y="78283"/>
                    <a:pt x="81915" y="89535"/>
                  </a:cubicBezTo>
                  <a:cubicBezTo>
                    <a:pt x="76107" y="100829"/>
                    <a:pt x="66364" y="109629"/>
                    <a:pt x="59055" y="120015"/>
                  </a:cubicBezTo>
                  <a:cubicBezTo>
                    <a:pt x="54290" y="126786"/>
                    <a:pt x="49828" y="133781"/>
                    <a:pt x="45720" y="140970"/>
                  </a:cubicBezTo>
                  <a:cubicBezTo>
                    <a:pt x="42198" y="147134"/>
                    <a:pt x="39848" y="153932"/>
                    <a:pt x="36195" y="160020"/>
                  </a:cubicBezTo>
                  <a:cubicBezTo>
                    <a:pt x="28178" y="173381"/>
                    <a:pt x="35560" y="181293"/>
                    <a:pt x="30480" y="169545"/>
                  </a:cubicBezTo>
                  <a:close/>
                </a:path>
              </a:pathLst>
            </a:cu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40">
              <a:extLst>
                <a:ext uri="{FF2B5EF4-FFF2-40B4-BE49-F238E27FC236}">
                  <a16:creationId xmlns:a16="http://schemas.microsoft.com/office/drawing/2014/main" id="{45BE56B7-D2B6-4B50-C05A-1658CB4F477A}"/>
                </a:ext>
              </a:extLst>
            </p:cNvPr>
            <p:cNvSpPr/>
            <p:nvPr/>
          </p:nvSpPr>
          <p:spPr>
            <a:xfrm>
              <a:off x="11139093" y="3177327"/>
              <a:ext cx="119872" cy="67005"/>
            </a:xfrm>
            <a:custGeom>
              <a:avLst/>
              <a:gdLst>
                <a:gd name="connsiteX0" fmla="*/ 3252 w 119872"/>
                <a:gd name="connsiteY0" fmla="*/ 36408 h 67005"/>
                <a:gd name="connsiteX1" fmla="*/ 81357 w 119872"/>
                <a:gd name="connsiteY1" fmla="*/ 213 h 67005"/>
                <a:gd name="connsiteX2" fmla="*/ 96597 w 119872"/>
                <a:gd name="connsiteY2" fmla="*/ 5928 h 67005"/>
                <a:gd name="connsiteX3" fmla="*/ 119457 w 119872"/>
                <a:gd name="connsiteY3" fmla="*/ 51648 h 67005"/>
                <a:gd name="connsiteX4" fmla="*/ 113742 w 119872"/>
                <a:gd name="connsiteY4" fmla="*/ 64983 h 67005"/>
                <a:gd name="connsiteX5" fmla="*/ 92787 w 119872"/>
                <a:gd name="connsiteY5" fmla="*/ 66888 h 67005"/>
                <a:gd name="connsiteX6" fmla="*/ 62307 w 119872"/>
                <a:gd name="connsiteY6" fmla="*/ 63078 h 67005"/>
                <a:gd name="connsiteX7" fmla="*/ 31827 w 119872"/>
                <a:gd name="connsiteY7" fmla="*/ 57363 h 67005"/>
                <a:gd name="connsiteX8" fmla="*/ 18492 w 119872"/>
                <a:gd name="connsiteY8" fmla="*/ 55458 h 67005"/>
                <a:gd name="connsiteX9" fmla="*/ 3252 w 119872"/>
                <a:gd name="connsiteY9" fmla="*/ 36408 h 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872" h="67005">
                  <a:moveTo>
                    <a:pt x="3252" y="36408"/>
                  </a:moveTo>
                  <a:cubicBezTo>
                    <a:pt x="13729" y="27201"/>
                    <a:pt x="22067" y="15035"/>
                    <a:pt x="81357" y="213"/>
                  </a:cubicBezTo>
                  <a:cubicBezTo>
                    <a:pt x="86620" y="-1103"/>
                    <a:pt x="91517" y="4023"/>
                    <a:pt x="96597" y="5928"/>
                  </a:cubicBezTo>
                  <a:cubicBezTo>
                    <a:pt x="111333" y="24683"/>
                    <a:pt x="122163" y="28648"/>
                    <a:pt x="119457" y="51648"/>
                  </a:cubicBezTo>
                  <a:cubicBezTo>
                    <a:pt x="118892" y="56451"/>
                    <a:pt x="117941" y="62584"/>
                    <a:pt x="113742" y="64983"/>
                  </a:cubicBezTo>
                  <a:cubicBezTo>
                    <a:pt x="107652" y="68463"/>
                    <a:pt x="99772" y="66253"/>
                    <a:pt x="92787" y="66888"/>
                  </a:cubicBezTo>
                  <a:cubicBezTo>
                    <a:pt x="82627" y="65618"/>
                    <a:pt x="72423" y="64659"/>
                    <a:pt x="62307" y="63078"/>
                  </a:cubicBezTo>
                  <a:cubicBezTo>
                    <a:pt x="52094" y="61482"/>
                    <a:pt x="42011" y="59134"/>
                    <a:pt x="31827" y="57363"/>
                  </a:cubicBezTo>
                  <a:cubicBezTo>
                    <a:pt x="27403" y="56594"/>
                    <a:pt x="22977" y="55682"/>
                    <a:pt x="18492" y="55458"/>
                  </a:cubicBezTo>
                  <a:cubicBezTo>
                    <a:pt x="10247" y="55046"/>
                    <a:pt x="-7225" y="45615"/>
                    <a:pt x="3252" y="36408"/>
                  </a:cubicBezTo>
                  <a:close/>
                </a:path>
              </a:pathLst>
            </a:cu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形状 43">
              <a:extLst>
                <a:ext uri="{FF2B5EF4-FFF2-40B4-BE49-F238E27FC236}">
                  <a16:creationId xmlns:a16="http://schemas.microsoft.com/office/drawing/2014/main" id="{7107A65A-4F1D-757E-885F-C3FC26423A3F}"/>
                </a:ext>
              </a:extLst>
            </p:cNvPr>
            <p:cNvSpPr/>
            <p:nvPr/>
          </p:nvSpPr>
          <p:spPr>
            <a:xfrm>
              <a:off x="10915239" y="3068316"/>
              <a:ext cx="67596" cy="121927"/>
            </a:xfrm>
            <a:custGeom>
              <a:avLst/>
              <a:gdLst>
                <a:gd name="connsiteX0" fmla="*/ 83875 w 84796"/>
                <a:gd name="connsiteY0" fmla="*/ 140970 h 140977"/>
                <a:gd name="connsiteX1" fmla="*/ 76255 w 84796"/>
                <a:gd name="connsiteY1" fmla="*/ 118110 h 140977"/>
                <a:gd name="connsiteX2" fmla="*/ 62920 w 84796"/>
                <a:gd name="connsiteY2" fmla="*/ 72390 h 140977"/>
                <a:gd name="connsiteX3" fmla="*/ 41965 w 84796"/>
                <a:gd name="connsiteY3" fmla="*/ 26670 h 140977"/>
                <a:gd name="connsiteX4" fmla="*/ 19105 w 84796"/>
                <a:gd name="connsiteY4" fmla="*/ 0 h 140977"/>
                <a:gd name="connsiteX5" fmla="*/ 13390 w 84796"/>
                <a:gd name="connsiteY5" fmla="*/ 3810 h 140977"/>
                <a:gd name="connsiteX6" fmla="*/ 1960 w 84796"/>
                <a:gd name="connsiteY6" fmla="*/ 36195 h 140977"/>
                <a:gd name="connsiteX7" fmla="*/ 55 w 84796"/>
                <a:gd name="connsiteY7" fmla="*/ 60960 h 140977"/>
                <a:gd name="connsiteX8" fmla="*/ 7675 w 84796"/>
                <a:gd name="connsiteY8" fmla="*/ 83820 h 140977"/>
                <a:gd name="connsiteX9" fmla="*/ 9580 w 84796"/>
                <a:gd name="connsiteY9" fmla="*/ 89535 h 140977"/>
                <a:gd name="connsiteX10" fmla="*/ 17200 w 84796"/>
                <a:gd name="connsiteY10" fmla="*/ 95250 h 140977"/>
                <a:gd name="connsiteX11" fmla="*/ 45775 w 84796"/>
                <a:gd name="connsiteY11" fmla="*/ 112395 h 140977"/>
                <a:gd name="connsiteX12" fmla="*/ 53395 w 84796"/>
                <a:gd name="connsiteY12" fmla="*/ 120015 h 140977"/>
                <a:gd name="connsiteX13" fmla="*/ 83875 w 84796"/>
                <a:gd name="connsiteY13" fmla="*/ 140970 h 1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96" h="140977">
                  <a:moveTo>
                    <a:pt x="83875" y="140970"/>
                  </a:moveTo>
                  <a:cubicBezTo>
                    <a:pt x="87685" y="140653"/>
                    <a:pt x="78602" y="125792"/>
                    <a:pt x="76255" y="118110"/>
                  </a:cubicBezTo>
                  <a:cubicBezTo>
                    <a:pt x="71616" y="102928"/>
                    <a:pt x="68494" y="87254"/>
                    <a:pt x="62920" y="72390"/>
                  </a:cubicBezTo>
                  <a:cubicBezTo>
                    <a:pt x="57034" y="56693"/>
                    <a:pt x="49632" y="41578"/>
                    <a:pt x="41965" y="26670"/>
                  </a:cubicBezTo>
                  <a:cubicBezTo>
                    <a:pt x="30893" y="5142"/>
                    <a:pt x="33828" y="8834"/>
                    <a:pt x="19105" y="0"/>
                  </a:cubicBezTo>
                  <a:cubicBezTo>
                    <a:pt x="17200" y="1270"/>
                    <a:pt x="14619" y="1878"/>
                    <a:pt x="13390" y="3810"/>
                  </a:cubicBezTo>
                  <a:cubicBezTo>
                    <a:pt x="6367" y="14847"/>
                    <a:pt x="5007" y="24008"/>
                    <a:pt x="1960" y="36195"/>
                  </a:cubicBezTo>
                  <a:cubicBezTo>
                    <a:pt x="1325" y="44450"/>
                    <a:pt x="-321" y="52689"/>
                    <a:pt x="55" y="60960"/>
                  </a:cubicBezTo>
                  <a:cubicBezTo>
                    <a:pt x="1044" y="82729"/>
                    <a:pt x="1915" y="72300"/>
                    <a:pt x="7675" y="83820"/>
                  </a:cubicBezTo>
                  <a:cubicBezTo>
                    <a:pt x="8573" y="85616"/>
                    <a:pt x="8294" y="87992"/>
                    <a:pt x="9580" y="89535"/>
                  </a:cubicBezTo>
                  <a:cubicBezTo>
                    <a:pt x="11613" y="91974"/>
                    <a:pt x="14721" y="93267"/>
                    <a:pt x="17200" y="95250"/>
                  </a:cubicBezTo>
                  <a:cubicBezTo>
                    <a:pt x="34956" y="109455"/>
                    <a:pt x="22179" y="101908"/>
                    <a:pt x="45775" y="112395"/>
                  </a:cubicBezTo>
                  <a:cubicBezTo>
                    <a:pt x="48315" y="114935"/>
                    <a:pt x="50725" y="117612"/>
                    <a:pt x="53395" y="120015"/>
                  </a:cubicBezTo>
                  <a:cubicBezTo>
                    <a:pt x="66675" y="131967"/>
                    <a:pt x="80065" y="141287"/>
                    <a:pt x="83875" y="140970"/>
                  </a:cubicBezTo>
                  <a:close/>
                </a:path>
              </a:pathLst>
            </a:cu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a:extLst>
              <a:ext uri="{FF2B5EF4-FFF2-40B4-BE49-F238E27FC236}">
                <a16:creationId xmlns:a16="http://schemas.microsoft.com/office/drawing/2014/main" id="{B50D39E1-BA2B-6A2A-B603-D29EA7589D40}"/>
              </a:ext>
            </a:extLst>
          </p:cNvPr>
          <p:cNvSpPr/>
          <p:nvPr/>
        </p:nvSpPr>
        <p:spPr>
          <a:xfrm>
            <a:off x="8712459" y="2189302"/>
            <a:ext cx="3307032" cy="4338769"/>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a:extLst>
              <a:ext uri="{FF2B5EF4-FFF2-40B4-BE49-F238E27FC236}">
                <a16:creationId xmlns:a16="http://schemas.microsoft.com/office/drawing/2014/main" id="{E4C167BB-C6F6-32E3-77BB-2F0AB8CAA3EE}"/>
              </a:ext>
            </a:extLst>
          </p:cNvPr>
          <p:cNvGrpSpPr/>
          <p:nvPr/>
        </p:nvGrpSpPr>
        <p:grpSpPr>
          <a:xfrm>
            <a:off x="8208642" y="2510962"/>
            <a:ext cx="3723952" cy="4000194"/>
            <a:chOff x="8375582" y="2500526"/>
            <a:chExt cx="3723952" cy="4000194"/>
          </a:xfrm>
        </p:grpSpPr>
        <p:pic>
          <p:nvPicPr>
            <p:cNvPr id="61" name="图片 60">
              <a:extLst>
                <a:ext uri="{FF2B5EF4-FFF2-40B4-BE49-F238E27FC236}">
                  <a16:creationId xmlns:a16="http://schemas.microsoft.com/office/drawing/2014/main" id="{84870C12-F7B3-915D-7F98-F17E6E7CAE23}"/>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8375582" y="2500526"/>
              <a:ext cx="3723952" cy="4000194"/>
            </a:xfrm>
            <a:prstGeom prst="rect">
              <a:avLst/>
            </a:prstGeom>
          </p:spPr>
        </p:pic>
        <p:sp>
          <p:nvSpPr>
            <p:cNvPr id="63" name="任意多边形: 形状 62">
              <a:extLst>
                <a:ext uri="{FF2B5EF4-FFF2-40B4-BE49-F238E27FC236}">
                  <a16:creationId xmlns:a16="http://schemas.microsoft.com/office/drawing/2014/main" id="{D4BB1BC6-2FFC-6635-6943-8D24B5718C10}"/>
                </a:ext>
              </a:extLst>
            </p:cNvPr>
            <p:cNvSpPr/>
            <p:nvPr/>
          </p:nvSpPr>
          <p:spPr>
            <a:xfrm>
              <a:off x="9621305" y="3434080"/>
              <a:ext cx="1986495" cy="2560320"/>
            </a:xfrm>
            <a:custGeom>
              <a:avLst/>
              <a:gdLst>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935695 w 1986495"/>
                <a:gd name="connsiteY75" fmla="*/ 838200 h 2560320"/>
                <a:gd name="connsiteX76" fmla="*/ 1910295 w 1986495"/>
                <a:gd name="connsiteY76" fmla="*/ 777240 h 2560320"/>
                <a:gd name="connsiteX77" fmla="*/ 1905215 w 1986495"/>
                <a:gd name="connsiteY77" fmla="*/ 751840 h 2560320"/>
                <a:gd name="connsiteX78" fmla="*/ 1900135 w 1986495"/>
                <a:gd name="connsiteY78" fmla="*/ 716280 h 2560320"/>
                <a:gd name="connsiteX79" fmla="*/ 1874735 w 1986495"/>
                <a:gd name="connsiteY79" fmla="*/ 680720 h 2560320"/>
                <a:gd name="connsiteX80" fmla="*/ 1834095 w 1986495"/>
                <a:gd name="connsiteY80" fmla="*/ 655320 h 2560320"/>
                <a:gd name="connsiteX81" fmla="*/ 1818855 w 1986495"/>
                <a:gd name="connsiteY81" fmla="*/ 635000 h 2560320"/>
                <a:gd name="connsiteX82" fmla="*/ 1778215 w 1986495"/>
                <a:gd name="connsiteY82" fmla="*/ 619760 h 2560320"/>
                <a:gd name="connsiteX83" fmla="*/ 1712175 w 1986495"/>
                <a:gd name="connsiteY83" fmla="*/ 64008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935695 w 1986495"/>
                <a:gd name="connsiteY75" fmla="*/ 838200 h 2560320"/>
                <a:gd name="connsiteX76" fmla="*/ 1910295 w 1986495"/>
                <a:gd name="connsiteY76" fmla="*/ 777240 h 2560320"/>
                <a:gd name="connsiteX77" fmla="*/ 1905215 w 1986495"/>
                <a:gd name="connsiteY77" fmla="*/ 751840 h 2560320"/>
                <a:gd name="connsiteX78" fmla="*/ 1900135 w 1986495"/>
                <a:gd name="connsiteY78" fmla="*/ 716280 h 2560320"/>
                <a:gd name="connsiteX79" fmla="*/ 1874735 w 1986495"/>
                <a:gd name="connsiteY79" fmla="*/ 680720 h 2560320"/>
                <a:gd name="connsiteX80" fmla="*/ 1834095 w 1986495"/>
                <a:gd name="connsiteY80" fmla="*/ 655320 h 2560320"/>
                <a:gd name="connsiteX81" fmla="*/ 1747735 w 1986495"/>
                <a:gd name="connsiteY81" fmla="*/ 695960 h 2560320"/>
                <a:gd name="connsiteX82" fmla="*/ 1778215 w 1986495"/>
                <a:gd name="connsiteY82" fmla="*/ 619760 h 2560320"/>
                <a:gd name="connsiteX83" fmla="*/ 1712175 w 1986495"/>
                <a:gd name="connsiteY83" fmla="*/ 64008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935695 w 1986495"/>
                <a:gd name="connsiteY75" fmla="*/ 838200 h 2560320"/>
                <a:gd name="connsiteX76" fmla="*/ 1910295 w 1986495"/>
                <a:gd name="connsiteY76" fmla="*/ 777240 h 2560320"/>
                <a:gd name="connsiteX77" fmla="*/ 1905215 w 1986495"/>
                <a:gd name="connsiteY77" fmla="*/ 751840 h 2560320"/>
                <a:gd name="connsiteX78" fmla="*/ 1869655 w 1986495"/>
                <a:gd name="connsiteY78" fmla="*/ 797560 h 2560320"/>
                <a:gd name="connsiteX79" fmla="*/ 1874735 w 1986495"/>
                <a:gd name="connsiteY79" fmla="*/ 680720 h 2560320"/>
                <a:gd name="connsiteX80" fmla="*/ 1834095 w 1986495"/>
                <a:gd name="connsiteY80" fmla="*/ 655320 h 2560320"/>
                <a:gd name="connsiteX81" fmla="*/ 1747735 w 1986495"/>
                <a:gd name="connsiteY81" fmla="*/ 695960 h 2560320"/>
                <a:gd name="connsiteX82" fmla="*/ 1778215 w 1986495"/>
                <a:gd name="connsiteY82" fmla="*/ 619760 h 2560320"/>
                <a:gd name="connsiteX83" fmla="*/ 1712175 w 1986495"/>
                <a:gd name="connsiteY83" fmla="*/ 64008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935695 w 1986495"/>
                <a:gd name="connsiteY75" fmla="*/ 838200 h 2560320"/>
                <a:gd name="connsiteX76" fmla="*/ 1910295 w 1986495"/>
                <a:gd name="connsiteY76" fmla="*/ 777240 h 2560320"/>
                <a:gd name="connsiteX77" fmla="*/ 1905215 w 1986495"/>
                <a:gd name="connsiteY77" fmla="*/ 751840 h 2560320"/>
                <a:gd name="connsiteX78" fmla="*/ 1869655 w 1986495"/>
                <a:gd name="connsiteY78" fmla="*/ 797560 h 2560320"/>
                <a:gd name="connsiteX79" fmla="*/ 1874735 w 1986495"/>
                <a:gd name="connsiteY79" fmla="*/ 680720 h 2560320"/>
                <a:gd name="connsiteX80" fmla="*/ 1778215 w 1986495"/>
                <a:gd name="connsiteY80" fmla="*/ 741680 h 2560320"/>
                <a:gd name="connsiteX81" fmla="*/ 1747735 w 1986495"/>
                <a:gd name="connsiteY81" fmla="*/ 695960 h 2560320"/>
                <a:gd name="connsiteX82" fmla="*/ 1778215 w 1986495"/>
                <a:gd name="connsiteY82" fmla="*/ 619760 h 2560320"/>
                <a:gd name="connsiteX83" fmla="*/ 1712175 w 1986495"/>
                <a:gd name="connsiteY83" fmla="*/ 64008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935695 w 1986495"/>
                <a:gd name="connsiteY75" fmla="*/ 838200 h 2560320"/>
                <a:gd name="connsiteX76" fmla="*/ 1910295 w 1986495"/>
                <a:gd name="connsiteY76" fmla="*/ 777240 h 2560320"/>
                <a:gd name="connsiteX77" fmla="*/ 1905215 w 1986495"/>
                <a:gd name="connsiteY77" fmla="*/ 751840 h 2560320"/>
                <a:gd name="connsiteX78" fmla="*/ 1869655 w 1986495"/>
                <a:gd name="connsiteY78" fmla="*/ 797560 h 2560320"/>
                <a:gd name="connsiteX79" fmla="*/ 1849335 w 1986495"/>
                <a:gd name="connsiteY79" fmla="*/ 726440 h 2560320"/>
                <a:gd name="connsiteX80" fmla="*/ 1778215 w 1986495"/>
                <a:gd name="connsiteY80" fmla="*/ 741680 h 2560320"/>
                <a:gd name="connsiteX81" fmla="*/ 1747735 w 1986495"/>
                <a:gd name="connsiteY81" fmla="*/ 695960 h 2560320"/>
                <a:gd name="connsiteX82" fmla="*/ 1778215 w 1986495"/>
                <a:gd name="connsiteY82" fmla="*/ 619760 h 2560320"/>
                <a:gd name="connsiteX83" fmla="*/ 1712175 w 1986495"/>
                <a:gd name="connsiteY83" fmla="*/ 64008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864575 w 1986495"/>
                <a:gd name="connsiteY75" fmla="*/ 848360 h 2560320"/>
                <a:gd name="connsiteX76" fmla="*/ 1910295 w 1986495"/>
                <a:gd name="connsiteY76" fmla="*/ 777240 h 2560320"/>
                <a:gd name="connsiteX77" fmla="*/ 1905215 w 1986495"/>
                <a:gd name="connsiteY77" fmla="*/ 751840 h 2560320"/>
                <a:gd name="connsiteX78" fmla="*/ 1869655 w 1986495"/>
                <a:gd name="connsiteY78" fmla="*/ 797560 h 2560320"/>
                <a:gd name="connsiteX79" fmla="*/ 1849335 w 1986495"/>
                <a:gd name="connsiteY79" fmla="*/ 726440 h 2560320"/>
                <a:gd name="connsiteX80" fmla="*/ 1778215 w 1986495"/>
                <a:gd name="connsiteY80" fmla="*/ 741680 h 2560320"/>
                <a:gd name="connsiteX81" fmla="*/ 1747735 w 1986495"/>
                <a:gd name="connsiteY81" fmla="*/ 695960 h 2560320"/>
                <a:gd name="connsiteX82" fmla="*/ 1778215 w 1986495"/>
                <a:gd name="connsiteY82" fmla="*/ 619760 h 2560320"/>
                <a:gd name="connsiteX83" fmla="*/ 1712175 w 1986495"/>
                <a:gd name="connsiteY83" fmla="*/ 64008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864575 w 1986495"/>
                <a:gd name="connsiteY75" fmla="*/ 848360 h 2560320"/>
                <a:gd name="connsiteX76" fmla="*/ 1910295 w 1986495"/>
                <a:gd name="connsiteY76" fmla="*/ 777240 h 2560320"/>
                <a:gd name="connsiteX77" fmla="*/ 1905215 w 1986495"/>
                <a:gd name="connsiteY77" fmla="*/ 751840 h 2560320"/>
                <a:gd name="connsiteX78" fmla="*/ 1834095 w 1986495"/>
                <a:gd name="connsiteY78" fmla="*/ 797560 h 2560320"/>
                <a:gd name="connsiteX79" fmla="*/ 1849335 w 1986495"/>
                <a:gd name="connsiteY79" fmla="*/ 726440 h 2560320"/>
                <a:gd name="connsiteX80" fmla="*/ 1778215 w 1986495"/>
                <a:gd name="connsiteY80" fmla="*/ 741680 h 2560320"/>
                <a:gd name="connsiteX81" fmla="*/ 1747735 w 1986495"/>
                <a:gd name="connsiteY81" fmla="*/ 695960 h 2560320"/>
                <a:gd name="connsiteX82" fmla="*/ 1778215 w 1986495"/>
                <a:gd name="connsiteY82" fmla="*/ 619760 h 2560320"/>
                <a:gd name="connsiteX83" fmla="*/ 1712175 w 1986495"/>
                <a:gd name="connsiteY83" fmla="*/ 64008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864575 w 1986495"/>
                <a:gd name="connsiteY75" fmla="*/ 848360 h 2560320"/>
                <a:gd name="connsiteX76" fmla="*/ 1910295 w 1986495"/>
                <a:gd name="connsiteY76" fmla="*/ 777240 h 2560320"/>
                <a:gd name="connsiteX77" fmla="*/ 1905215 w 1986495"/>
                <a:gd name="connsiteY77" fmla="*/ 751840 h 2560320"/>
                <a:gd name="connsiteX78" fmla="*/ 1834095 w 1986495"/>
                <a:gd name="connsiteY78" fmla="*/ 797560 h 2560320"/>
                <a:gd name="connsiteX79" fmla="*/ 1849335 w 1986495"/>
                <a:gd name="connsiteY79" fmla="*/ 726440 h 2560320"/>
                <a:gd name="connsiteX80" fmla="*/ 1778215 w 1986495"/>
                <a:gd name="connsiteY80" fmla="*/ 741680 h 2560320"/>
                <a:gd name="connsiteX81" fmla="*/ 1702015 w 1986495"/>
                <a:gd name="connsiteY81" fmla="*/ 701040 h 2560320"/>
                <a:gd name="connsiteX82" fmla="*/ 1778215 w 1986495"/>
                <a:gd name="connsiteY82" fmla="*/ 619760 h 2560320"/>
                <a:gd name="connsiteX83" fmla="*/ 1712175 w 1986495"/>
                <a:gd name="connsiteY83" fmla="*/ 64008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864575 w 1986495"/>
                <a:gd name="connsiteY75" fmla="*/ 848360 h 2560320"/>
                <a:gd name="connsiteX76" fmla="*/ 1910295 w 1986495"/>
                <a:gd name="connsiteY76" fmla="*/ 777240 h 2560320"/>
                <a:gd name="connsiteX77" fmla="*/ 1905215 w 1986495"/>
                <a:gd name="connsiteY77" fmla="*/ 751840 h 2560320"/>
                <a:gd name="connsiteX78" fmla="*/ 1834095 w 1986495"/>
                <a:gd name="connsiteY78" fmla="*/ 797560 h 2560320"/>
                <a:gd name="connsiteX79" fmla="*/ 1849335 w 1986495"/>
                <a:gd name="connsiteY79" fmla="*/ 726440 h 2560320"/>
                <a:gd name="connsiteX80" fmla="*/ 1778215 w 1986495"/>
                <a:gd name="connsiteY80" fmla="*/ 741680 h 2560320"/>
                <a:gd name="connsiteX81" fmla="*/ 1702015 w 1986495"/>
                <a:gd name="connsiteY81" fmla="*/ 701040 h 2560320"/>
                <a:gd name="connsiteX82" fmla="*/ 1722335 w 1986495"/>
                <a:gd name="connsiteY82" fmla="*/ 645160 h 2560320"/>
                <a:gd name="connsiteX83" fmla="*/ 1712175 w 1986495"/>
                <a:gd name="connsiteY83" fmla="*/ 64008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864575 w 1986495"/>
                <a:gd name="connsiteY75" fmla="*/ 848360 h 2560320"/>
                <a:gd name="connsiteX76" fmla="*/ 1910295 w 1986495"/>
                <a:gd name="connsiteY76" fmla="*/ 777240 h 2560320"/>
                <a:gd name="connsiteX77" fmla="*/ 1905215 w 1986495"/>
                <a:gd name="connsiteY77" fmla="*/ 751840 h 2560320"/>
                <a:gd name="connsiteX78" fmla="*/ 1834095 w 1986495"/>
                <a:gd name="connsiteY78" fmla="*/ 797560 h 2560320"/>
                <a:gd name="connsiteX79" fmla="*/ 1849335 w 1986495"/>
                <a:gd name="connsiteY79" fmla="*/ 726440 h 2560320"/>
                <a:gd name="connsiteX80" fmla="*/ 1778215 w 1986495"/>
                <a:gd name="connsiteY80" fmla="*/ 741680 h 2560320"/>
                <a:gd name="connsiteX81" fmla="*/ 1702015 w 1986495"/>
                <a:gd name="connsiteY81" fmla="*/ 701040 h 2560320"/>
                <a:gd name="connsiteX82" fmla="*/ 1722335 w 1986495"/>
                <a:gd name="connsiteY82" fmla="*/ 645160 h 2560320"/>
                <a:gd name="connsiteX83" fmla="*/ 1666455 w 1986495"/>
                <a:gd name="connsiteY83" fmla="*/ 67056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 name="connsiteX0" fmla="*/ 264375 w 1986495"/>
                <a:gd name="connsiteY0" fmla="*/ 50800 h 2560320"/>
                <a:gd name="connsiteX1" fmla="*/ 264375 w 1986495"/>
                <a:gd name="connsiteY1" fmla="*/ 50800 h 2560320"/>
                <a:gd name="connsiteX2" fmla="*/ 193255 w 1986495"/>
                <a:gd name="connsiteY2" fmla="*/ 106680 h 2560320"/>
                <a:gd name="connsiteX3" fmla="*/ 147535 w 1986495"/>
                <a:gd name="connsiteY3" fmla="*/ 218440 h 2560320"/>
                <a:gd name="connsiteX4" fmla="*/ 152615 w 1986495"/>
                <a:gd name="connsiteY4" fmla="*/ 345440 h 2560320"/>
                <a:gd name="connsiteX5" fmla="*/ 172935 w 1986495"/>
                <a:gd name="connsiteY5" fmla="*/ 431800 h 2560320"/>
                <a:gd name="connsiteX6" fmla="*/ 178015 w 1986495"/>
                <a:gd name="connsiteY6" fmla="*/ 487680 h 2560320"/>
                <a:gd name="connsiteX7" fmla="*/ 183095 w 1986495"/>
                <a:gd name="connsiteY7" fmla="*/ 584200 h 2560320"/>
                <a:gd name="connsiteX8" fmla="*/ 157695 w 1986495"/>
                <a:gd name="connsiteY8" fmla="*/ 609600 h 2560320"/>
                <a:gd name="connsiteX9" fmla="*/ 101815 w 1986495"/>
                <a:gd name="connsiteY9" fmla="*/ 675640 h 2560320"/>
                <a:gd name="connsiteX10" fmla="*/ 66255 w 1986495"/>
                <a:gd name="connsiteY10" fmla="*/ 736600 h 2560320"/>
                <a:gd name="connsiteX11" fmla="*/ 45935 w 1986495"/>
                <a:gd name="connsiteY11" fmla="*/ 792480 h 2560320"/>
                <a:gd name="connsiteX12" fmla="*/ 20535 w 1986495"/>
                <a:gd name="connsiteY12" fmla="*/ 853440 h 2560320"/>
                <a:gd name="connsiteX13" fmla="*/ 5295 w 1986495"/>
                <a:gd name="connsiteY13" fmla="*/ 990600 h 2560320"/>
                <a:gd name="connsiteX14" fmla="*/ 215 w 1986495"/>
                <a:gd name="connsiteY14" fmla="*/ 1071880 h 2560320"/>
                <a:gd name="connsiteX15" fmla="*/ 5295 w 1986495"/>
                <a:gd name="connsiteY15" fmla="*/ 1686560 h 2560320"/>
                <a:gd name="connsiteX16" fmla="*/ 30695 w 1986495"/>
                <a:gd name="connsiteY16" fmla="*/ 1762760 h 2560320"/>
                <a:gd name="connsiteX17" fmla="*/ 45935 w 1986495"/>
                <a:gd name="connsiteY17" fmla="*/ 1808480 h 2560320"/>
                <a:gd name="connsiteX18" fmla="*/ 51015 w 1986495"/>
                <a:gd name="connsiteY18" fmla="*/ 1859280 h 2560320"/>
                <a:gd name="connsiteX19" fmla="*/ 56095 w 1986495"/>
                <a:gd name="connsiteY19" fmla="*/ 1894840 h 2560320"/>
                <a:gd name="connsiteX20" fmla="*/ 61175 w 1986495"/>
                <a:gd name="connsiteY20" fmla="*/ 1996440 h 2560320"/>
                <a:gd name="connsiteX21" fmla="*/ 66255 w 1986495"/>
                <a:gd name="connsiteY21" fmla="*/ 2052320 h 2560320"/>
                <a:gd name="connsiteX22" fmla="*/ 76415 w 1986495"/>
                <a:gd name="connsiteY22" fmla="*/ 2189480 h 2560320"/>
                <a:gd name="connsiteX23" fmla="*/ 91655 w 1986495"/>
                <a:gd name="connsiteY23" fmla="*/ 2265680 h 2560320"/>
                <a:gd name="connsiteX24" fmla="*/ 106895 w 1986495"/>
                <a:gd name="connsiteY24" fmla="*/ 2372360 h 2560320"/>
                <a:gd name="connsiteX25" fmla="*/ 127215 w 1986495"/>
                <a:gd name="connsiteY25" fmla="*/ 2428240 h 2560320"/>
                <a:gd name="connsiteX26" fmla="*/ 178015 w 1986495"/>
                <a:gd name="connsiteY26" fmla="*/ 2433320 h 2560320"/>
                <a:gd name="connsiteX27" fmla="*/ 203415 w 1986495"/>
                <a:gd name="connsiteY27" fmla="*/ 2438400 h 2560320"/>
                <a:gd name="connsiteX28" fmla="*/ 279615 w 1986495"/>
                <a:gd name="connsiteY28" fmla="*/ 2443480 h 2560320"/>
                <a:gd name="connsiteX29" fmla="*/ 919695 w 1986495"/>
                <a:gd name="connsiteY29" fmla="*/ 2468880 h 2560320"/>
                <a:gd name="connsiteX30" fmla="*/ 1107655 w 1986495"/>
                <a:gd name="connsiteY30" fmla="*/ 2504440 h 2560320"/>
                <a:gd name="connsiteX31" fmla="*/ 1234655 w 1986495"/>
                <a:gd name="connsiteY31" fmla="*/ 2524760 h 2560320"/>
                <a:gd name="connsiteX32" fmla="*/ 1280375 w 1986495"/>
                <a:gd name="connsiteY32" fmla="*/ 2534920 h 2560320"/>
                <a:gd name="connsiteX33" fmla="*/ 1407375 w 1986495"/>
                <a:gd name="connsiteY33" fmla="*/ 2545080 h 2560320"/>
                <a:gd name="connsiteX34" fmla="*/ 1564855 w 1986495"/>
                <a:gd name="connsiteY34" fmla="*/ 2560320 h 2560320"/>
                <a:gd name="connsiteX35" fmla="*/ 1702015 w 1986495"/>
                <a:gd name="connsiteY35" fmla="*/ 2540000 h 2560320"/>
                <a:gd name="connsiteX36" fmla="*/ 1732495 w 1986495"/>
                <a:gd name="connsiteY36" fmla="*/ 2514600 h 2560320"/>
                <a:gd name="connsiteX37" fmla="*/ 1778215 w 1986495"/>
                <a:gd name="connsiteY37" fmla="*/ 2499360 h 2560320"/>
                <a:gd name="connsiteX38" fmla="*/ 1844255 w 1986495"/>
                <a:gd name="connsiteY38" fmla="*/ 2473960 h 2560320"/>
                <a:gd name="connsiteX39" fmla="*/ 1834095 w 1986495"/>
                <a:gd name="connsiteY39" fmla="*/ 2433320 h 2560320"/>
                <a:gd name="connsiteX40" fmla="*/ 1727415 w 1986495"/>
                <a:gd name="connsiteY40" fmla="*/ 2397760 h 2560320"/>
                <a:gd name="connsiteX41" fmla="*/ 1641055 w 1986495"/>
                <a:gd name="connsiteY41" fmla="*/ 2372360 h 2560320"/>
                <a:gd name="connsiteX42" fmla="*/ 1610575 w 1986495"/>
                <a:gd name="connsiteY42" fmla="*/ 2367280 h 2560320"/>
                <a:gd name="connsiteX43" fmla="*/ 1534375 w 1986495"/>
                <a:gd name="connsiteY43" fmla="*/ 2352040 h 2560320"/>
                <a:gd name="connsiteX44" fmla="*/ 1514055 w 1986495"/>
                <a:gd name="connsiteY44" fmla="*/ 2331720 h 2560320"/>
                <a:gd name="connsiteX45" fmla="*/ 1483575 w 1986495"/>
                <a:gd name="connsiteY45" fmla="*/ 2082800 h 2560320"/>
                <a:gd name="connsiteX46" fmla="*/ 1473415 w 1986495"/>
                <a:gd name="connsiteY46" fmla="*/ 1955800 h 2560320"/>
                <a:gd name="connsiteX47" fmla="*/ 1463255 w 1986495"/>
                <a:gd name="connsiteY47" fmla="*/ 1884680 h 2560320"/>
                <a:gd name="connsiteX48" fmla="*/ 1453095 w 1986495"/>
                <a:gd name="connsiteY48" fmla="*/ 1854200 h 2560320"/>
                <a:gd name="connsiteX49" fmla="*/ 1448015 w 1986495"/>
                <a:gd name="connsiteY49" fmla="*/ 1833880 h 2560320"/>
                <a:gd name="connsiteX50" fmla="*/ 1163535 w 1986495"/>
                <a:gd name="connsiteY50" fmla="*/ 1808480 h 2560320"/>
                <a:gd name="connsiteX51" fmla="*/ 1087335 w 1986495"/>
                <a:gd name="connsiteY51" fmla="*/ 1783080 h 2560320"/>
                <a:gd name="connsiteX52" fmla="*/ 1041615 w 1986495"/>
                <a:gd name="connsiteY52" fmla="*/ 1762760 h 2560320"/>
                <a:gd name="connsiteX53" fmla="*/ 1026375 w 1986495"/>
                <a:gd name="connsiteY53" fmla="*/ 1590040 h 2560320"/>
                <a:gd name="connsiteX54" fmla="*/ 1021295 w 1986495"/>
                <a:gd name="connsiteY54" fmla="*/ 1529080 h 2560320"/>
                <a:gd name="connsiteX55" fmla="*/ 1000975 w 1986495"/>
                <a:gd name="connsiteY55" fmla="*/ 1381760 h 2560320"/>
                <a:gd name="connsiteX56" fmla="*/ 1016215 w 1986495"/>
                <a:gd name="connsiteY56" fmla="*/ 1300480 h 2560320"/>
                <a:gd name="connsiteX57" fmla="*/ 1087335 w 1986495"/>
                <a:gd name="connsiteY57" fmla="*/ 1275080 h 2560320"/>
                <a:gd name="connsiteX58" fmla="*/ 1127975 w 1986495"/>
                <a:gd name="connsiteY58" fmla="*/ 1254760 h 2560320"/>
                <a:gd name="connsiteX59" fmla="*/ 1168615 w 1986495"/>
                <a:gd name="connsiteY59" fmla="*/ 1239520 h 2560320"/>
                <a:gd name="connsiteX60" fmla="*/ 1214335 w 1986495"/>
                <a:gd name="connsiteY60" fmla="*/ 1219200 h 2560320"/>
                <a:gd name="connsiteX61" fmla="*/ 1275295 w 1986495"/>
                <a:gd name="connsiteY61" fmla="*/ 1209040 h 2560320"/>
                <a:gd name="connsiteX62" fmla="*/ 1300695 w 1986495"/>
                <a:gd name="connsiteY62" fmla="*/ 1198880 h 2560320"/>
                <a:gd name="connsiteX63" fmla="*/ 1331175 w 1986495"/>
                <a:gd name="connsiteY63" fmla="*/ 1183640 h 2560320"/>
                <a:gd name="connsiteX64" fmla="*/ 1549615 w 1986495"/>
                <a:gd name="connsiteY64" fmla="*/ 1122680 h 2560320"/>
                <a:gd name="connsiteX65" fmla="*/ 1610575 w 1986495"/>
                <a:gd name="connsiteY65" fmla="*/ 1097280 h 2560320"/>
                <a:gd name="connsiteX66" fmla="*/ 1646135 w 1986495"/>
                <a:gd name="connsiteY66" fmla="*/ 1087120 h 2560320"/>
                <a:gd name="connsiteX67" fmla="*/ 1676615 w 1986495"/>
                <a:gd name="connsiteY67" fmla="*/ 1076960 h 2560320"/>
                <a:gd name="connsiteX68" fmla="*/ 1727415 w 1986495"/>
                <a:gd name="connsiteY68" fmla="*/ 1066800 h 2560320"/>
                <a:gd name="connsiteX69" fmla="*/ 1788375 w 1986495"/>
                <a:gd name="connsiteY69" fmla="*/ 1041400 h 2560320"/>
                <a:gd name="connsiteX70" fmla="*/ 1915375 w 1986495"/>
                <a:gd name="connsiteY70" fmla="*/ 1016000 h 2560320"/>
                <a:gd name="connsiteX71" fmla="*/ 1945855 w 1986495"/>
                <a:gd name="connsiteY71" fmla="*/ 1005840 h 2560320"/>
                <a:gd name="connsiteX72" fmla="*/ 1961095 w 1986495"/>
                <a:gd name="connsiteY72" fmla="*/ 990600 h 2560320"/>
                <a:gd name="connsiteX73" fmla="*/ 1986495 w 1986495"/>
                <a:gd name="connsiteY73" fmla="*/ 970280 h 2560320"/>
                <a:gd name="connsiteX74" fmla="*/ 1966175 w 1986495"/>
                <a:gd name="connsiteY74" fmla="*/ 894080 h 2560320"/>
                <a:gd name="connsiteX75" fmla="*/ 1864575 w 1986495"/>
                <a:gd name="connsiteY75" fmla="*/ 848360 h 2560320"/>
                <a:gd name="connsiteX76" fmla="*/ 1910295 w 1986495"/>
                <a:gd name="connsiteY76" fmla="*/ 777240 h 2560320"/>
                <a:gd name="connsiteX77" fmla="*/ 1844255 w 1986495"/>
                <a:gd name="connsiteY77" fmla="*/ 792480 h 2560320"/>
                <a:gd name="connsiteX78" fmla="*/ 1834095 w 1986495"/>
                <a:gd name="connsiteY78" fmla="*/ 797560 h 2560320"/>
                <a:gd name="connsiteX79" fmla="*/ 1849335 w 1986495"/>
                <a:gd name="connsiteY79" fmla="*/ 726440 h 2560320"/>
                <a:gd name="connsiteX80" fmla="*/ 1778215 w 1986495"/>
                <a:gd name="connsiteY80" fmla="*/ 741680 h 2560320"/>
                <a:gd name="connsiteX81" fmla="*/ 1702015 w 1986495"/>
                <a:gd name="connsiteY81" fmla="*/ 701040 h 2560320"/>
                <a:gd name="connsiteX82" fmla="*/ 1722335 w 1986495"/>
                <a:gd name="connsiteY82" fmla="*/ 645160 h 2560320"/>
                <a:gd name="connsiteX83" fmla="*/ 1666455 w 1986495"/>
                <a:gd name="connsiteY83" fmla="*/ 670560 h 2560320"/>
                <a:gd name="connsiteX84" fmla="*/ 1676615 w 1986495"/>
                <a:gd name="connsiteY84" fmla="*/ 650240 h 2560320"/>
                <a:gd name="connsiteX85" fmla="*/ 1610575 w 1986495"/>
                <a:gd name="connsiteY85" fmla="*/ 680720 h 2560320"/>
                <a:gd name="connsiteX86" fmla="*/ 1590255 w 1986495"/>
                <a:gd name="connsiteY86" fmla="*/ 695960 h 2560320"/>
                <a:gd name="connsiteX87" fmla="*/ 1473415 w 1986495"/>
                <a:gd name="connsiteY87" fmla="*/ 731520 h 2560320"/>
                <a:gd name="connsiteX88" fmla="*/ 1392135 w 1986495"/>
                <a:gd name="connsiteY88" fmla="*/ 746760 h 2560320"/>
                <a:gd name="connsiteX89" fmla="*/ 1295615 w 1986495"/>
                <a:gd name="connsiteY89" fmla="*/ 772160 h 2560320"/>
                <a:gd name="connsiteX90" fmla="*/ 1219415 w 1986495"/>
                <a:gd name="connsiteY90" fmla="*/ 782320 h 2560320"/>
                <a:gd name="connsiteX91" fmla="*/ 1143215 w 1986495"/>
                <a:gd name="connsiteY91" fmla="*/ 772160 h 2560320"/>
                <a:gd name="connsiteX92" fmla="*/ 1117815 w 1986495"/>
                <a:gd name="connsiteY92" fmla="*/ 756920 h 2560320"/>
                <a:gd name="connsiteX93" fmla="*/ 1097495 w 1986495"/>
                <a:gd name="connsiteY93" fmla="*/ 746760 h 2560320"/>
                <a:gd name="connsiteX94" fmla="*/ 1061935 w 1986495"/>
                <a:gd name="connsiteY94" fmla="*/ 726440 h 2560320"/>
                <a:gd name="connsiteX95" fmla="*/ 980655 w 1986495"/>
                <a:gd name="connsiteY95" fmla="*/ 685800 h 2560320"/>
                <a:gd name="connsiteX96" fmla="*/ 909535 w 1986495"/>
                <a:gd name="connsiteY96" fmla="*/ 604520 h 2560320"/>
                <a:gd name="connsiteX97" fmla="*/ 894295 w 1986495"/>
                <a:gd name="connsiteY97" fmla="*/ 599440 h 2560320"/>
                <a:gd name="connsiteX98" fmla="*/ 879055 w 1986495"/>
                <a:gd name="connsiteY98" fmla="*/ 421640 h 2560320"/>
                <a:gd name="connsiteX99" fmla="*/ 873975 w 1986495"/>
                <a:gd name="connsiteY99" fmla="*/ 391160 h 2560320"/>
                <a:gd name="connsiteX100" fmla="*/ 868895 w 1986495"/>
                <a:gd name="connsiteY100" fmla="*/ 330200 h 2560320"/>
                <a:gd name="connsiteX101" fmla="*/ 863815 w 1986495"/>
                <a:gd name="connsiteY101" fmla="*/ 299720 h 2560320"/>
                <a:gd name="connsiteX102" fmla="*/ 853655 w 1986495"/>
                <a:gd name="connsiteY102" fmla="*/ 187960 h 2560320"/>
                <a:gd name="connsiteX103" fmla="*/ 848575 w 1986495"/>
                <a:gd name="connsiteY103" fmla="*/ 172720 h 2560320"/>
                <a:gd name="connsiteX104" fmla="*/ 833335 w 1986495"/>
                <a:gd name="connsiteY104" fmla="*/ 157480 h 2560320"/>
                <a:gd name="connsiteX105" fmla="*/ 767295 w 1986495"/>
                <a:gd name="connsiteY105" fmla="*/ 81280 h 2560320"/>
                <a:gd name="connsiteX106" fmla="*/ 736815 w 1986495"/>
                <a:gd name="connsiteY106" fmla="*/ 76200 h 2560320"/>
                <a:gd name="connsiteX107" fmla="*/ 609815 w 1986495"/>
                <a:gd name="connsiteY107" fmla="*/ 45720 h 2560320"/>
                <a:gd name="connsiteX108" fmla="*/ 584415 w 1986495"/>
                <a:gd name="connsiteY108" fmla="*/ 30480 h 2560320"/>
                <a:gd name="connsiteX109" fmla="*/ 518375 w 1986495"/>
                <a:gd name="connsiteY109" fmla="*/ 10160 h 2560320"/>
                <a:gd name="connsiteX110" fmla="*/ 467575 w 1986495"/>
                <a:gd name="connsiteY110" fmla="*/ 0 h 2560320"/>
                <a:gd name="connsiteX111" fmla="*/ 320255 w 1986495"/>
                <a:gd name="connsiteY111" fmla="*/ 20320 h 2560320"/>
                <a:gd name="connsiteX112" fmla="*/ 264375 w 1986495"/>
                <a:gd name="connsiteY112" fmla="*/ 50800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986495" h="2560320">
                  <a:moveTo>
                    <a:pt x="264375" y="50800"/>
                  </a:moveTo>
                  <a:lnTo>
                    <a:pt x="264375" y="50800"/>
                  </a:lnTo>
                  <a:cubicBezTo>
                    <a:pt x="240668" y="69427"/>
                    <a:pt x="214574" y="85361"/>
                    <a:pt x="193255" y="106680"/>
                  </a:cubicBezTo>
                  <a:cubicBezTo>
                    <a:pt x="164020" y="135915"/>
                    <a:pt x="157995" y="181830"/>
                    <a:pt x="147535" y="218440"/>
                  </a:cubicBezTo>
                  <a:cubicBezTo>
                    <a:pt x="149228" y="260773"/>
                    <a:pt x="148891" y="303237"/>
                    <a:pt x="152615" y="345440"/>
                  </a:cubicBezTo>
                  <a:cubicBezTo>
                    <a:pt x="153514" y="355632"/>
                    <a:pt x="169981" y="419984"/>
                    <a:pt x="172935" y="431800"/>
                  </a:cubicBezTo>
                  <a:cubicBezTo>
                    <a:pt x="174628" y="450427"/>
                    <a:pt x="174765" y="469261"/>
                    <a:pt x="178015" y="487680"/>
                  </a:cubicBezTo>
                  <a:cubicBezTo>
                    <a:pt x="186579" y="536212"/>
                    <a:pt x="206679" y="513448"/>
                    <a:pt x="183095" y="584200"/>
                  </a:cubicBezTo>
                  <a:cubicBezTo>
                    <a:pt x="179309" y="595559"/>
                    <a:pt x="165650" y="600651"/>
                    <a:pt x="157695" y="609600"/>
                  </a:cubicBezTo>
                  <a:cubicBezTo>
                    <a:pt x="138537" y="631153"/>
                    <a:pt x="101815" y="675640"/>
                    <a:pt x="101815" y="675640"/>
                  </a:cubicBezTo>
                  <a:cubicBezTo>
                    <a:pt x="71278" y="767250"/>
                    <a:pt x="118510" y="637896"/>
                    <a:pt x="66255" y="736600"/>
                  </a:cubicBezTo>
                  <a:cubicBezTo>
                    <a:pt x="56981" y="754117"/>
                    <a:pt x="53157" y="774023"/>
                    <a:pt x="45935" y="792480"/>
                  </a:cubicBezTo>
                  <a:cubicBezTo>
                    <a:pt x="37913" y="812980"/>
                    <a:pt x="29002" y="833120"/>
                    <a:pt x="20535" y="853440"/>
                  </a:cubicBezTo>
                  <a:cubicBezTo>
                    <a:pt x="14332" y="903062"/>
                    <a:pt x="10036" y="935288"/>
                    <a:pt x="5295" y="990600"/>
                  </a:cubicBezTo>
                  <a:cubicBezTo>
                    <a:pt x="2977" y="1017647"/>
                    <a:pt x="1908" y="1044787"/>
                    <a:pt x="215" y="1071880"/>
                  </a:cubicBezTo>
                  <a:cubicBezTo>
                    <a:pt x="1908" y="1276773"/>
                    <a:pt x="-3736" y="1481859"/>
                    <a:pt x="5295" y="1686560"/>
                  </a:cubicBezTo>
                  <a:cubicBezTo>
                    <a:pt x="6475" y="1713308"/>
                    <a:pt x="22228" y="1737360"/>
                    <a:pt x="30695" y="1762760"/>
                  </a:cubicBezTo>
                  <a:lnTo>
                    <a:pt x="45935" y="1808480"/>
                  </a:lnTo>
                  <a:cubicBezTo>
                    <a:pt x="47628" y="1825413"/>
                    <a:pt x="49027" y="1842379"/>
                    <a:pt x="51015" y="1859280"/>
                  </a:cubicBezTo>
                  <a:cubicBezTo>
                    <a:pt x="52414" y="1871172"/>
                    <a:pt x="55210" y="1882899"/>
                    <a:pt x="56095" y="1894840"/>
                  </a:cubicBezTo>
                  <a:cubicBezTo>
                    <a:pt x="58600" y="1928656"/>
                    <a:pt x="58992" y="1962601"/>
                    <a:pt x="61175" y="1996440"/>
                  </a:cubicBezTo>
                  <a:cubicBezTo>
                    <a:pt x="62379" y="2015105"/>
                    <a:pt x="64783" y="2033675"/>
                    <a:pt x="66255" y="2052320"/>
                  </a:cubicBezTo>
                  <a:cubicBezTo>
                    <a:pt x="69863" y="2098023"/>
                    <a:pt x="67424" y="2144525"/>
                    <a:pt x="76415" y="2189480"/>
                  </a:cubicBezTo>
                  <a:lnTo>
                    <a:pt x="91655" y="2265680"/>
                  </a:lnTo>
                  <a:cubicBezTo>
                    <a:pt x="100171" y="2359351"/>
                    <a:pt x="91338" y="2284206"/>
                    <a:pt x="106895" y="2372360"/>
                  </a:cubicBezTo>
                  <a:cubicBezTo>
                    <a:pt x="109061" y="2384634"/>
                    <a:pt x="107698" y="2420733"/>
                    <a:pt x="127215" y="2428240"/>
                  </a:cubicBezTo>
                  <a:cubicBezTo>
                    <a:pt x="143098" y="2434349"/>
                    <a:pt x="161146" y="2431071"/>
                    <a:pt x="178015" y="2433320"/>
                  </a:cubicBezTo>
                  <a:cubicBezTo>
                    <a:pt x="186574" y="2434461"/>
                    <a:pt x="194824" y="2437541"/>
                    <a:pt x="203415" y="2438400"/>
                  </a:cubicBezTo>
                  <a:cubicBezTo>
                    <a:pt x="228745" y="2440933"/>
                    <a:pt x="254285" y="2440947"/>
                    <a:pt x="279615" y="2443480"/>
                  </a:cubicBezTo>
                  <a:cubicBezTo>
                    <a:pt x="663629" y="2481881"/>
                    <a:pt x="260569" y="2461637"/>
                    <a:pt x="919695" y="2468880"/>
                  </a:cubicBezTo>
                  <a:cubicBezTo>
                    <a:pt x="982348" y="2480733"/>
                    <a:pt x="1044691" y="2494366"/>
                    <a:pt x="1107655" y="2504440"/>
                  </a:cubicBezTo>
                  <a:lnTo>
                    <a:pt x="1234655" y="2524760"/>
                  </a:lnTo>
                  <a:cubicBezTo>
                    <a:pt x="1250029" y="2527473"/>
                    <a:pt x="1264976" y="2532353"/>
                    <a:pt x="1280375" y="2534920"/>
                  </a:cubicBezTo>
                  <a:cubicBezTo>
                    <a:pt x="1318676" y="2541304"/>
                    <a:pt x="1371689" y="2542043"/>
                    <a:pt x="1407375" y="2545080"/>
                  </a:cubicBezTo>
                  <a:cubicBezTo>
                    <a:pt x="1459924" y="2549552"/>
                    <a:pt x="1512362" y="2555240"/>
                    <a:pt x="1564855" y="2560320"/>
                  </a:cubicBezTo>
                  <a:cubicBezTo>
                    <a:pt x="1610575" y="2553547"/>
                    <a:pt x="1657425" y="2552161"/>
                    <a:pt x="1702015" y="2540000"/>
                  </a:cubicBezTo>
                  <a:cubicBezTo>
                    <a:pt x="1714774" y="2536520"/>
                    <a:pt x="1720826" y="2520824"/>
                    <a:pt x="1732495" y="2514600"/>
                  </a:cubicBezTo>
                  <a:cubicBezTo>
                    <a:pt x="1746669" y="2507040"/>
                    <a:pt x="1763118" y="2504850"/>
                    <a:pt x="1778215" y="2499360"/>
                  </a:cubicBezTo>
                  <a:cubicBezTo>
                    <a:pt x="1800380" y="2491300"/>
                    <a:pt x="1844255" y="2473960"/>
                    <a:pt x="1844255" y="2473960"/>
                  </a:cubicBezTo>
                  <a:cubicBezTo>
                    <a:pt x="1840868" y="2460413"/>
                    <a:pt x="1837235" y="2446926"/>
                    <a:pt x="1834095" y="2433320"/>
                  </a:cubicBezTo>
                  <a:cubicBezTo>
                    <a:pt x="1820489" y="2374360"/>
                    <a:pt x="1844904" y="2409509"/>
                    <a:pt x="1727415" y="2397760"/>
                  </a:cubicBezTo>
                  <a:cubicBezTo>
                    <a:pt x="1700790" y="2388885"/>
                    <a:pt x="1669167" y="2377045"/>
                    <a:pt x="1641055" y="2372360"/>
                  </a:cubicBezTo>
                  <a:cubicBezTo>
                    <a:pt x="1630895" y="2370667"/>
                    <a:pt x="1620647" y="2369438"/>
                    <a:pt x="1610575" y="2367280"/>
                  </a:cubicBezTo>
                  <a:cubicBezTo>
                    <a:pt x="1532191" y="2350483"/>
                    <a:pt x="1606163" y="2362295"/>
                    <a:pt x="1534375" y="2352040"/>
                  </a:cubicBezTo>
                  <a:cubicBezTo>
                    <a:pt x="1518420" y="2346722"/>
                    <a:pt x="1516463" y="2350585"/>
                    <a:pt x="1514055" y="2331720"/>
                  </a:cubicBezTo>
                  <a:cubicBezTo>
                    <a:pt x="1478682" y="2054628"/>
                    <a:pt x="1504397" y="2186911"/>
                    <a:pt x="1483575" y="2082800"/>
                  </a:cubicBezTo>
                  <a:cubicBezTo>
                    <a:pt x="1480188" y="2040467"/>
                    <a:pt x="1477748" y="1998047"/>
                    <a:pt x="1473415" y="1955800"/>
                  </a:cubicBezTo>
                  <a:cubicBezTo>
                    <a:pt x="1470972" y="1931978"/>
                    <a:pt x="1467951" y="1908162"/>
                    <a:pt x="1463255" y="1884680"/>
                  </a:cubicBezTo>
                  <a:cubicBezTo>
                    <a:pt x="1461155" y="1874178"/>
                    <a:pt x="1456172" y="1864458"/>
                    <a:pt x="1453095" y="1854200"/>
                  </a:cubicBezTo>
                  <a:cubicBezTo>
                    <a:pt x="1451089" y="1847513"/>
                    <a:pt x="1449933" y="1840593"/>
                    <a:pt x="1448015" y="1833880"/>
                  </a:cubicBezTo>
                  <a:cubicBezTo>
                    <a:pt x="1418452" y="1730409"/>
                    <a:pt x="1361481" y="1815678"/>
                    <a:pt x="1163535" y="1808480"/>
                  </a:cubicBezTo>
                  <a:cubicBezTo>
                    <a:pt x="1102948" y="1791169"/>
                    <a:pt x="1152563" y="1806376"/>
                    <a:pt x="1087335" y="1783080"/>
                  </a:cubicBezTo>
                  <a:cubicBezTo>
                    <a:pt x="1048273" y="1769129"/>
                    <a:pt x="1067357" y="1779921"/>
                    <a:pt x="1041615" y="1762760"/>
                  </a:cubicBezTo>
                  <a:cubicBezTo>
                    <a:pt x="1036535" y="1705187"/>
                    <a:pt x="1031382" y="1647620"/>
                    <a:pt x="1026375" y="1590040"/>
                  </a:cubicBezTo>
                  <a:cubicBezTo>
                    <a:pt x="1024609" y="1569726"/>
                    <a:pt x="1023932" y="1549299"/>
                    <a:pt x="1021295" y="1529080"/>
                  </a:cubicBezTo>
                  <a:cubicBezTo>
                    <a:pt x="1004723" y="1402026"/>
                    <a:pt x="1012512" y="1450982"/>
                    <a:pt x="1000975" y="1381760"/>
                  </a:cubicBezTo>
                  <a:cubicBezTo>
                    <a:pt x="1006055" y="1354667"/>
                    <a:pt x="998871" y="1321905"/>
                    <a:pt x="1016215" y="1300480"/>
                  </a:cubicBezTo>
                  <a:cubicBezTo>
                    <a:pt x="1032054" y="1280914"/>
                    <a:pt x="1064036" y="1284611"/>
                    <a:pt x="1087335" y="1275080"/>
                  </a:cubicBezTo>
                  <a:cubicBezTo>
                    <a:pt x="1101353" y="1269345"/>
                    <a:pt x="1114099" y="1260831"/>
                    <a:pt x="1127975" y="1254760"/>
                  </a:cubicBezTo>
                  <a:cubicBezTo>
                    <a:pt x="1141230" y="1248961"/>
                    <a:pt x="1155237" y="1245029"/>
                    <a:pt x="1168615" y="1239520"/>
                  </a:cubicBezTo>
                  <a:cubicBezTo>
                    <a:pt x="1184036" y="1233170"/>
                    <a:pt x="1198299" y="1223782"/>
                    <a:pt x="1214335" y="1219200"/>
                  </a:cubicBezTo>
                  <a:cubicBezTo>
                    <a:pt x="1234143" y="1213541"/>
                    <a:pt x="1254975" y="1212427"/>
                    <a:pt x="1275295" y="1209040"/>
                  </a:cubicBezTo>
                  <a:cubicBezTo>
                    <a:pt x="1283762" y="1205653"/>
                    <a:pt x="1292393" y="1202653"/>
                    <a:pt x="1300695" y="1198880"/>
                  </a:cubicBezTo>
                  <a:cubicBezTo>
                    <a:pt x="1311036" y="1194180"/>
                    <a:pt x="1320295" y="1186904"/>
                    <a:pt x="1331175" y="1183640"/>
                  </a:cubicBezTo>
                  <a:cubicBezTo>
                    <a:pt x="1405602" y="1161312"/>
                    <a:pt x="1477763" y="1152618"/>
                    <a:pt x="1549615" y="1122680"/>
                  </a:cubicBezTo>
                  <a:cubicBezTo>
                    <a:pt x="1569935" y="1114213"/>
                    <a:pt x="1589919" y="1104890"/>
                    <a:pt x="1610575" y="1097280"/>
                  </a:cubicBezTo>
                  <a:cubicBezTo>
                    <a:pt x="1622143" y="1093018"/>
                    <a:pt x="1634352" y="1090745"/>
                    <a:pt x="1646135" y="1087120"/>
                  </a:cubicBezTo>
                  <a:cubicBezTo>
                    <a:pt x="1656371" y="1083970"/>
                    <a:pt x="1666357" y="1080037"/>
                    <a:pt x="1676615" y="1076960"/>
                  </a:cubicBezTo>
                  <a:cubicBezTo>
                    <a:pt x="1695560" y="1071276"/>
                    <a:pt x="1706818" y="1070233"/>
                    <a:pt x="1727415" y="1066800"/>
                  </a:cubicBezTo>
                  <a:cubicBezTo>
                    <a:pt x="1747735" y="1058333"/>
                    <a:pt x="1767290" y="1047725"/>
                    <a:pt x="1788375" y="1041400"/>
                  </a:cubicBezTo>
                  <a:cubicBezTo>
                    <a:pt x="1840460" y="1025774"/>
                    <a:pt x="1868480" y="1022699"/>
                    <a:pt x="1915375" y="1016000"/>
                  </a:cubicBezTo>
                  <a:cubicBezTo>
                    <a:pt x="1925535" y="1012613"/>
                    <a:pt x="1936493" y="1011041"/>
                    <a:pt x="1945855" y="1005840"/>
                  </a:cubicBezTo>
                  <a:cubicBezTo>
                    <a:pt x="1952135" y="1002351"/>
                    <a:pt x="1955688" y="995331"/>
                    <a:pt x="1961095" y="990600"/>
                  </a:cubicBezTo>
                  <a:cubicBezTo>
                    <a:pt x="1969255" y="983460"/>
                    <a:pt x="1978028" y="977053"/>
                    <a:pt x="1986495" y="970280"/>
                  </a:cubicBezTo>
                  <a:cubicBezTo>
                    <a:pt x="1981872" y="949474"/>
                    <a:pt x="1986495" y="914400"/>
                    <a:pt x="1966175" y="894080"/>
                  </a:cubicBezTo>
                  <a:cubicBezTo>
                    <a:pt x="1945855" y="873760"/>
                    <a:pt x="1888548" y="903156"/>
                    <a:pt x="1864575" y="848360"/>
                  </a:cubicBezTo>
                  <a:cubicBezTo>
                    <a:pt x="1855752" y="828192"/>
                    <a:pt x="1913682" y="786553"/>
                    <a:pt x="1910295" y="777240"/>
                  </a:cubicBezTo>
                  <a:cubicBezTo>
                    <a:pt x="1906908" y="767927"/>
                    <a:pt x="1856955" y="789093"/>
                    <a:pt x="1844255" y="792480"/>
                  </a:cubicBezTo>
                  <a:cubicBezTo>
                    <a:pt x="1831555" y="795867"/>
                    <a:pt x="1833248" y="808567"/>
                    <a:pt x="1834095" y="797560"/>
                  </a:cubicBezTo>
                  <a:cubicBezTo>
                    <a:pt x="1834942" y="786553"/>
                    <a:pt x="1858648" y="735753"/>
                    <a:pt x="1849335" y="726440"/>
                  </a:cubicBezTo>
                  <a:cubicBezTo>
                    <a:pt x="1840022" y="717127"/>
                    <a:pt x="1802768" y="745913"/>
                    <a:pt x="1778215" y="741680"/>
                  </a:cubicBezTo>
                  <a:cubicBezTo>
                    <a:pt x="1753662" y="737447"/>
                    <a:pt x="1711328" y="717127"/>
                    <a:pt x="1702015" y="701040"/>
                  </a:cubicBezTo>
                  <a:cubicBezTo>
                    <a:pt x="1692702" y="684953"/>
                    <a:pt x="1728262" y="650240"/>
                    <a:pt x="1722335" y="645160"/>
                  </a:cubicBezTo>
                  <a:cubicBezTo>
                    <a:pt x="1716408" y="640080"/>
                    <a:pt x="1674075" y="669713"/>
                    <a:pt x="1666455" y="670560"/>
                  </a:cubicBezTo>
                  <a:cubicBezTo>
                    <a:pt x="1658835" y="671407"/>
                    <a:pt x="1685928" y="648547"/>
                    <a:pt x="1676615" y="650240"/>
                  </a:cubicBezTo>
                  <a:cubicBezTo>
                    <a:pt x="1667302" y="651933"/>
                    <a:pt x="1661464" y="663757"/>
                    <a:pt x="1610575" y="680720"/>
                  </a:cubicBezTo>
                  <a:cubicBezTo>
                    <a:pt x="1603802" y="685800"/>
                    <a:pt x="1597688" y="691906"/>
                    <a:pt x="1590255" y="695960"/>
                  </a:cubicBezTo>
                  <a:cubicBezTo>
                    <a:pt x="1553944" y="715766"/>
                    <a:pt x="1513072" y="722189"/>
                    <a:pt x="1473415" y="731520"/>
                  </a:cubicBezTo>
                  <a:cubicBezTo>
                    <a:pt x="1412346" y="745889"/>
                    <a:pt x="1453655" y="739070"/>
                    <a:pt x="1392135" y="746760"/>
                  </a:cubicBezTo>
                  <a:cubicBezTo>
                    <a:pt x="1360073" y="757447"/>
                    <a:pt x="1331646" y="767356"/>
                    <a:pt x="1295615" y="772160"/>
                  </a:cubicBezTo>
                  <a:lnTo>
                    <a:pt x="1219415" y="782320"/>
                  </a:lnTo>
                  <a:cubicBezTo>
                    <a:pt x="1194015" y="778933"/>
                    <a:pt x="1168075" y="778375"/>
                    <a:pt x="1143215" y="772160"/>
                  </a:cubicBezTo>
                  <a:cubicBezTo>
                    <a:pt x="1133636" y="769765"/>
                    <a:pt x="1126446" y="761715"/>
                    <a:pt x="1117815" y="756920"/>
                  </a:cubicBezTo>
                  <a:cubicBezTo>
                    <a:pt x="1111195" y="753242"/>
                    <a:pt x="1104143" y="750386"/>
                    <a:pt x="1097495" y="746760"/>
                  </a:cubicBezTo>
                  <a:cubicBezTo>
                    <a:pt x="1085510" y="740223"/>
                    <a:pt x="1074273" y="732284"/>
                    <a:pt x="1061935" y="726440"/>
                  </a:cubicBezTo>
                  <a:cubicBezTo>
                    <a:pt x="978968" y="687140"/>
                    <a:pt x="1024044" y="718342"/>
                    <a:pt x="980655" y="685800"/>
                  </a:cubicBezTo>
                  <a:cubicBezTo>
                    <a:pt x="960537" y="585211"/>
                    <a:pt x="992085" y="616313"/>
                    <a:pt x="909535" y="604520"/>
                  </a:cubicBezTo>
                  <a:cubicBezTo>
                    <a:pt x="904234" y="603763"/>
                    <a:pt x="899375" y="601133"/>
                    <a:pt x="894295" y="599440"/>
                  </a:cubicBezTo>
                  <a:cubicBezTo>
                    <a:pt x="864510" y="524978"/>
                    <a:pt x="888607" y="593574"/>
                    <a:pt x="879055" y="421640"/>
                  </a:cubicBezTo>
                  <a:cubicBezTo>
                    <a:pt x="878484" y="411356"/>
                    <a:pt x="875112" y="401397"/>
                    <a:pt x="873975" y="391160"/>
                  </a:cubicBezTo>
                  <a:cubicBezTo>
                    <a:pt x="871723" y="370894"/>
                    <a:pt x="871147" y="350466"/>
                    <a:pt x="868895" y="330200"/>
                  </a:cubicBezTo>
                  <a:cubicBezTo>
                    <a:pt x="867758" y="319963"/>
                    <a:pt x="864912" y="309962"/>
                    <a:pt x="863815" y="299720"/>
                  </a:cubicBezTo>
                  <a:cubicBezTo>
                    <a:pt x="859830" y="262526"/>
                    <a:pt x="858112" y="225101"/>
                    <a:pt x="853655" y="187960"/>
                  </a:cubicBezTo>
                  <a:cubicBezTo>
                    <a:pt x="853017" y="182643"/>
                    <a:pt x="851545" y="177175"/>
                    <a:pt x="848575" y="172720"/>
                  </a:cubicBezTo>
                  <a:cubicBezTo>
                    <a:pt x="844590" y="166742"/>
                    <a:pt x="838108" y="162850"/>
                    <a:pt x="833335" y="157480"/>
                  </a:cubicBezTo>
                  <a:cubicBezTo>
                    <a:pt x="811005" y="132358"/>
                    <a:pt x="793005" y="102931"/>
                    <a:pt x="767295" y="81280"/>
                  </a:cubicBezTo>
                  <a:cubicBezTo>
                    <a:pt x="759416" y="74645"/>
                    <a:pt x="746851" y="78516"/>
                    <a:pt x="736815" y="76200"/>
                  </a:cubicBezTo>
                  <a:cubicBezTo>
                    <a:pt x="558103" y="34959"/>
                    <a:pt x="686447" y="61046"/>
                    <a:pt x="609815" y="45720"/>
                  </a:cubicBezTo>
                  <a:cubicBezTo>
                    <a:pt x="601348" y="40640"/>
                    <a:pt x="593404" y="34566"/>
                    <a:pt x="584415" y="30480"/>
                  </a:cubicBezTo>
                  <a:cubicBezTo>
                    <a:pt x="574718" y="26072"/>
                    <a:pt x="526848" y="12154"/>
                    <a:pt x="518375" y="10160"/>
                  </a:cubicBezTo>
                  <a:cubicBezTo>
                    <a:pt x="501565" y="6205"/>
                    <a:pt x="467575" y="0"/>
                    <a:pt x="467575" y="0"/>
                  </a:cubicBezTo>
                  <a:cubicBezTo>
                    <a:pt x="418468" y="6773"/>
                    <a:pt x="369187" y="12385"/>
                    <a:pt x="320255" y="20320"/>
                  </a:cubicBezTo>
                  <a:cubicBezTo>
                    <a:pt x="252536" y="31301"/>
                    <a:pt x="273688" y="45720"/>
                    <a:pt x="264375" y="50800"/>
                  </a:cubicBezTo>
                  <a:close/>
                </a:path>
              </a:pathLst>
            </a:cu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形状 63">
              <a:extLst>
                <a:ext uri="{FF2B5EF4-FFF2-40B4-BE49-F238E27FC236}">
                  <a16:creationId xmlns:a16="http://schemas.microsoft.com/office/drawing/2014/main" id="{E7611F0C-A25C-A6D4-4264-0B72DCFC314F}"/>
                </a:ext>
              </a:extLst>
            </p:cNvPr>
            <p:cNvSpPr/>
            <p:nvPr/>
          </p:nvSpPr>
          <p:spPr>
            <a:xfrm>
              <a:off x="10631554" y="3454400"/>
              <a:ext cx="137479" cy="190564"/>
            </a:xfrm>
            <a:custGeom>
              <a:avLst/>
              <a:gdLst>
                <a:gd name="connsiteX0" fmla="*/ 82166 w 137479"/>
                <a:gd name="connsiteY0" fmla="*/ 5080 h 190564"/>
                <a:gd name="connsiteX1" fmla="*/ 82166 w 137479"/>
                <a:gd name="connsiteY1" fmla="*/ 5080 h 190564"/>
                <a:gd name="connsiteX2" fmla="*/ 84706 w 137479"/>
                <a:gd name="connsiteY2" fmla="*/ 45720 h 190564"/>
                <a:gd name="connsiteX3" fmla="*/ 74546 w 137479"/>
                <a:gd name="connsiteY3" fmla="*/ 124460 h 190564"/>
                <a:gd name="connsiteX4" fmla="*/ 59306 w 137479"/>
                <a:gd name="connsiteY4" fmla="*/ 132080 h 190564"/>
                <a:gd name="connsiteX5" fmla="*/ 46606 w 137479"/>
                <a:gd name="connsiteY5" fmla="*/ 134620 h 190564"/>
                <a:gd name="connsiteX6" fmla="*/ 31366 w 137479"/>
                <a:gd name="connsiteY6" fmla="*/ 139700 h 190564"/>
                <a:gd name="connsiteX7" fmla="*/ 11046 w 137479"/>
                <a:gd name="connsiteY7" fmla="*/ 147320 h 190564"/>
                <a:gd name="connsiteX8" fmla="*/ 3426 w 137479"/>
                <a:gd name="connsiteY8" fmla="*/ 152400 h 190564"/>
                <a:gd name="connsiteX9" fmla="*/ 3426 w 137479"/>
                <a:gd name="connsiteY9" fmla="*/ 180340 h 190564"/>
                <a:gd name="connsiteX10" fmla="*/ 21206 w 137479"/>
                <a:gd name="connsiteY10" fmla="*/ 182880 h 190564"/>
                <a:gd name="connsiteX11" fmla="*/ 44066 w 137479"/>
                <a:gd name="connsiteY11" fmla="*/ 190500 h 190564"/>
                <a:gd name="connsiteX12" fmla="*/ 82166 w 137479"/>
                <a:gd name="connsiteY12" fmla="*/ 180340 h 190564"/>
                <a:gd name="connsiteX13" fmla="*/ 89786 w 137479"/>
                <a:gd name="connsiteY13" fmla="*/ 177800 h 190564"/>
                <a:gd name="connsiteX14" fmla="*/ 110106 w 137479"/>
                <a:gd name="connsiteY14" fmla="*/ 162560 h 190564"/>
                <a:gd name="connsiteX15" fmla="*/ 130426 w 137479"/>
                <a:gd name="connsiteY15" fmla="*/ 144780 h 190564"/>
                <a:gd name="connsiteX16" fmla="*/ 130426 w 137479"/>
                <a:gd name="connsiteY16" fmla="*/ 33020 h 190564"/>
                <a:gd name="connsiteX17" fmla="*/ 125346 w 137479"/>
                <a:gd name="connsiteY17" fmla="*/ 12700 h 190564"/>
                <a:gd name="connsiteX18" fmla="*/ 117726 w 137479"/>
                <a:gd name="connsiteY18" fmla="*/ 0 h 190564"/>
                <a:gd name="connsiteX19" fmla="*/ 82166 w 137479"/>
                <a:gd name="connsiteY19" fmla="*/ 5080 h 1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479" h="190564">
                  <a:moveTo>
                    <a:pt x="82166" y="5080"/>
                  </a:moveTo>
                  <a:lnTo>
                    <a:pt x="82166" y="5080"/>
                  </a:lnTo>
                  <a:cubicBezTo>
                    <a:pt x="83013" y="18627"/>
                    <a:pt x="85571" y="32174"/>
                    <a:pt x="84706" y="45720"/>
                  </a:cubicBezTo>
                  <a:cubicBezTo>
                    <a:pt x="83020" y="72131"/>
                    <a:pt x="82013" y="99071"/>
                    <a:pt x="74546" y="124460"/>
                  </a:cubicBezTo>
                  <a:cubicBezTo>
                    <a:pt x="72943" y="129909"/>
                    <a:pt x="64644" y="130139"/>
                    <a:pt x="59306" y="132080"/>
                  </a:cubicBezTo>
                  <a:cubicBezTo>
                    <a:pt x="55249" y="133555"/>
                    <a:pt x="50771" y="133484"/>
                    <a:pt x="46606" y="134620"/>
                  </a:cubicBezTo>
                  <a:cubicBezTo>
                    <a:pt x="41440" y="136029"/>
                    <a:pt x="36446" y="138007"/>
                    <a:pt x="31366" y="139700"/>
                  </a:cubicBezTo>
                  <a:cubicBezTo>
                    <a:pt x="24771" y="141898"/>
                    <a:pt x="17120" y="144283"/>
                    <a:pt x="11046" y="147320"/>
                  </a:cubicBezTo>
                  <a:cubicBezTo>
                    <a:pt x="8316" y="148685"/>
                    <a:pt x="5966" y="150707"/>
                    <a:pt x="3426" y="152400"/>
                  </a:cubicBezTo>
                  <a:cubicBezTo>
                    <a:pt x="1557" y="159877"/>
                    <a:pt x="-3248" y="173666"/>
                    <a:pt x="3426" y="180340"/>
                  </a:cubicBezTo>
                  <a:cubicBezTo>
                    <a:pt x="7659" y="184573"/>
                    <a:pt x="15279" y="182033"/>
                    <a:pt x="21206" y="182880"/>
                  </a:cubicBezTo>
                  <a:cubicBezTo>
                    <a:pt x="28826" y="185420"/>
                    <a:pt x="36045" y="190078"/>
                    <a:pt x="44066" y="190500"/>
                  </a:cubicBezTo>
                  <a:cubicBezTo>
                    <a:pt x="58584" y="191264"/>
                    <a:pt x="69557" y="185069"/>
                    <a:pt x="82166" y="180340"/>
                  </a:cubicBezTo>
                  <a:cubicBezTo>
                    <a:pt x="84673" y="179400"/>
                    <a:pt x="87246" y="178647"/>
                    <a:pt x="89786" y="177800"/>
                  </a:cubicBezTo>
                  <a:cubicBezTo>
                    <a:pt x="103193" y="164393"/>
                    <a:pt x="91170" y="175184"/>
                    <a:pt x="110106" y="162560"/>
                  </a:cubicBezTo>
                  <a:cubicBezTo>
                    <a:pt x="120600" y="155564"/>
                    <a:pt x="121230" y="153976"/>
                    <a:pt x="130426" y="144780"/>
                  </a:cubicBezTo>
                  <a:cubicBezTo>
                    <a:pt x="143808" y="104635"/>
                    <a:pt x="134835" y="134426"/>
                    <a:pt x="130426" y="33020"/>
                  </a:cubicBezTo>
                  <a:cubicBezTo>
                    <a:pt x="130288" y="29846"/>
                    <a:pt x="127436" y="16880"/>
                    <a:pt x="125346" y="12700"/>
                  </a:cubicBezTo>
                  <a:cubicBezTo>
                    <a:pt x="123138" y="8284"/>
                    <a:pt x="120266" y="4233"/>
                    <a:pt x="117726" y="0"/>
                  </a:cubicBezTo>
                  <a:lnTo>
                    <a:pt x="82166" y="5080"/>
                  </a:lnTo>
                  <a:close/>
                </a:path>
              </a:pathLst>
            </a:custGeom>
            <a:solidFill>
              <a:schemeClr val="accent2">
                <a:lumMod val="60000"/>
                <a:lumOff val="4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形状 64">
              <a:extLst>
                <a:ext uri="{FF2B5EF4-FFF2-40B4-BE49-F238E27FC236}">
                  <a16:creationId xmlns:a16="http://schemas.microsoft.com/office/drawing/2014/main" id="{88ED653E-0128-6A4A-689D-9C403ED1A8AB}"/>
                </a:ext>
              </a:extLst>
            </p:cNvPr>
            <p:cNvSpPr/>
            <p:nvPr/>
          </p:nvSpPr>
          <p:spPr>
            <a:xfrm>
              <a:off x="10655244" y="3649980"/>
              <a:ext cx="175316" cy="102733"/>
            </a:xfrm>
            <a:custGeom>
              <a:avLst/>
              <a:gdLst>
                <a:gd name="connsiteX0" fmla="*/ 5136 w 175316"/>
                <a:gd name="connsiteY0" fmla="*/ 38100 h 102733"/>
                <a:gd name="connsiteX1" fmla="*/ 5136 w 175316"/>
                <a:gd name="connsiteY1" fmla="*/ 38100 h 102733"/>
                <a:gd name="connsiteX2" fmla="*/ 50856 w 175316"/>
                <a:gd name="connsiteY2" fmla="*/ 20320 h 102733"/>
                <a:gd name="connsiteX3" fmla="*/ 61016 w 175316"/>
                <a:gd name="connsiteY3" fmla="*/ 15240 h 102733"/>
                <a:gd name="connsiteX4" fmla="*/ 96576 w 175316"/>
                <a:gd name="connsiteY4" fmla="*/ 10160 h 102733"/>
                <a:gd name="connsiteX5" fmla="*/ 119436 w 175316"/>
                <a:gd name="connsiteY5" fmla="*/ 5080 h 102733"/>
                <a:gd name="connsiteX6" fmla="*/ 139756 w 175316"/>
                <a:gd name="connsiteY6" fmla="*/ 0 h 102733"/>
                <a:gd name="connsiteX7" fmla="*/ 149916 w 175316"/>
                <a:gd name="connsiteY7" fmla="*/ 5080 h 102733"/>
                <a:gd name="connsiteX8" fmla="*/ 160076 w 175316"/>
                <a:gd name="connsiteY8" fmla="*/ 30480 h 102733"/>
                <a:gd name="connsiteX9" fmla="*/ 165156 w 175316"/>
                <a:gd name="connsiteY9" fmla="*/ 40640 h 102733"/>
                <a:gd name="connsiteX10" fmla="*/ 167696 w 175316"/>
                <a:gd name="connsiteY10" fmla="*/ 53340 h 102733"/>
                <a:gd name="connsiteX11" fmla="*/ 172776 w 175316"/>
                <a:gd name="connsiteY11" fmla="*/ 60960 h 102733"/>
                <a:gd name="connsiteX12" fmla="*/ 175316 w 175316"/>
                <a:gd name="connsiteY12" fmla="*/ 78740 h 102733"/>
                <a:gd name="connsiteX13" fmla="*/ 170236 w 175316"/>
                <a:gd name="connsiteY13" fmla="*/ 101600 h 102733"/>
                <a:gd name="connsiteX14" fmla="*/ 157536 w 175316"/>
                <a:gd name="connsiteY14" fmla="*/ 99060 h 102733"/>
                <a:gd name="connsiteX15" fmla="*/ 142296 w 175316"/>
                <a:gd name="connsiteY15" fmla="*/ 93980 h 102733"/>
                <a:gd name="connsiteX16" fmla="*/ 124516 w 175316"/>
                <a:gd name="connsiteY16" fmla="*/ 81280 h 102733"/>
                <a:gd name="connsiteX17" fmla="*/ 114356 w 175316"/>
                <a:gd name="connsiteY17" fmla="*/ 76200 h 102733"/>
                <a:gd name="connsiteX18" fmla="*/ 106736 w 175316"/>
                <a:gd name="connsiteY18" fmla="*/ 66040 h 102733"/>
                <a:gd name="connsiteX19" fmla="*/ 104196 w 175316"/>
                <a:gd name="connsiteY19" fmla="*/ 50800 h 102733"/>
                <a:gd name="connsiteX20" fmla="*/ 91496 w 175316"/>
                <a:gd name="connsiteY20" fmla="*/ 48260 h 102733"/>
                <a:gd name="connsiteX21" fmla="*/ 71176 w 175316"/>
                <a:gd name="connsiteY21" fmla="*/ 50800 h 102733"/>
                <a:gd name="connsiteX22" fmla="*/ 53396 w 175316"/>
                <a:gd name="connsiteY22" fmla="*/ 60960 h 102733"/>
                <a:gd name="connsiteX23" fmla="*/ 45776 w 175316"/>
                <a:gd name="connsiteY23" fmla="*/ 63500 h 102733"/>
                <a:gd name="connsiteX24" fmla="*/ 25456 w 175316"/>
                <a:gd name="connsiteY24" fmla="*/ 68580 h 102733"/>
                <a:gd name="connsiteX25" fmla="*/ 56 w 175316"/>
                <a:gd name="connsiteY25" fmla="*/ 48260 h 102733"/>
                <a:gd name="connsiteX26" fmla="*/ 5136 w 175316"/>
                <a:gd name="connsiteY26" fmla="*/ 38100 h 10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316" h="102733">
                  <a:moveTo>
                    <a:pt x="5136" y="38100"/>
                  </a:moveTo>
                  <a:lnTo>
                    <a:pt x="5136" y="38100"/>
                  </a:lnTo>
                  <a:lnTo>
                    <a:pt x="50856" y="20320"/>
                  </a:lnTo>
                  <a:cubicBezTo>
                    <a:pt x="54360" y="18886"/>
                    <a:pt x="57320" y="16061"/>
                    <a:pt x="61016" y="15240"/>
                  </a:cubicBezTo>
                  <a:cubicBezTo>
                    <a:pt x="72705" y="12643"/>
                    <a:pt x="84779" y="12212"/>
                    <a:pt x="96576" y="10160"/>
                  </a:cubicBezTo>
                  <a:cubicBezTo>
                    <a:pt x="104266" y="8823"/>
                    <a:pt x="111838" y="6868"/>
                    <a:pt x="119436" y="5080"/>
                  </a:cubicBezTo>
                  <a:cubicBezTo>
                    <a:pt x="126232" y="3481"/>
                    <a:pt x="139756" y="0"/>
                    <a:pt x="139756" y="0"/>
                  </a:cubicBezTo>
                  <a:cubicBezTo>
                    <a:pt x="143143" y="1693"/>
                    <a:pt x="147816" y="1930"/>
                    <a:pt x="149916" y="5080"/>
                  </a:cubicBezTo>
                  <a:cubicBezTo>
                    <a:pt x="154974" y="12667"/>
                    <a:pt x="156484" y="22098"/>
                    <a:pt x="160076" y="30480"/>
                  </a:cubicBezTo>
                  <a:cubicBezTo>
                    <a:pt x="161568" y="33960"/>
                    <a:pt x="163463" y="37253"/>
                    <a:pt x="165156" y="40640"/>
                  </a:cubicBezTo>
                  <a:cubicBezTo>
                    <a:pt x="166003" y="44873"/>
                    <a:pt x="166180" y="49298"/>
                    <a:pt x="167696" y="53340"/>
                  </a:cubicBezTo>
                  <a:cubicBezTo>
                    <a:pt x="168768" y="56198"/>
                    <a:pt x="171899" y="58036"/>
                    <a:pt x="172776" y="60960"/>
                  </a:cubicBezTo>
                  <a:cubicBezTo>
                    <a:pt x="174496" y="66694"/>
                    <a:pt x="174469" y="72813"/>
                    <a:pt x="175316" y="78740"/>
                  </a:cubicBezTo>
                  <a:cubicBezTo>
                    <a:pt x="173623" y="86360"/>
                    <a:pt x="175376" y="95725"/>
                    <a:pt x="170236" y="101600"/>
                  </a:cubicBezTo>
                  <a:cubicBezTo>
                    <a:pt x="167393" y="104849"/>
                    <a:pt x="161701" y="100196"/>
                    <a:pt x="157536" y="99060"/>
                  </a:cubicBezTo>
                  <a:cubicBezTo>
                    <a:pt x="152370" y="97651"/>
                    <a:pt x="147189" y="96155"/>
                    <a:pt x="142296" y="93980"/>
                  </a:cubicBezTo>
                  <a:cubicBezTo>
                    <a:pt x="138576" y="92327"/>
                    <a:pt x="126825" y="82723"/>
                    <a:pt x="124516" y="81280"/>
                  </a:cubicBezTo>
                  <a:cubicBezTo>
                    <a:pt x="121305" y="79273"/>
                    <a:pt x="117743" y="77893"/>
                    <a:pt x="114356" y="76200"/>
                  </a:cubicBezTo>
                  <a:cubicBezTo>
                    <a:pt x="111816" y="72813"/>
                    <a:pt x="108308" y="69971"/>
                    <a:pt x="106736" y="66040"/>
                  </a:cubicBezTo>
                  <a:cubicBezTo>
                    <a:pt x="104823" y="61258"/>
                    <a:pt x="107548" y="54710"/>
                    <a:pt x="104196" y="50800"/>
                  </a:cubicBezTo>
                  <a:cubicBezTo>
                    <a:pt x="101386" y="47522"/>
                    <a:pt x="95729" y="49107"/>
                    <a:pt x="91496" y="48260"/>
                  </a:cubicBezTo>
                  <a:cubicBezTo>
                    <a:pt x="84723" y="49107"/>
                    <a:pt x="77798" y="49144"/>
                    <a:pt x="71176" y="50800"/>
                  </a:cubicBezTo>
                  <a:cubicBezTo>
                    <a:pt x="62270" y="53027"/>
                    <a:pt x="60954" y="57181"/>
                    <a:pt x="53396" y="60960"/>
                  </a:cubicBezTo>
                  <a:cubicBezTo>
                    <a:pt x="51001" y="62157"/>
                    <a:pt x="48359" y="62796"/>
                    <a:pt x="45776" y="63500"/>
                  </a:cubicBezTo>
                  <a:cubicBezTo>
                    <a:pt x="39040" y="65337"/>
                    <a:pt x="25456" y="68580"/>
                    <a:pt x="25456" y="68580"/>
                  </a:cubicBezTo>
                  <a:cubicBezTo>
                    <a:pt x="16009" y="63856"/>
                    <a:pt x="1393" y="61628"/>
                    <a:pt x="56" y="48260"/>
                  </a:cubicBezTo>
                  <a:cubicBezTo>
                    <a:pt x="-456" y="43135"/>
                    <a:pt x="2596" y="33020"/>
                    <a:pt x="5136" y="38100"/>
                  </a:cubicBezTo>
                  <a:close/>
                </a:path>
              </a:pathLst>
            </a:custGeom>
            <a:solidFill>
              <a:schemeClr val="accent2">
                <a:lumMod val="60000"/>
                <a:lumOff val="4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65">
              <a:extLst>
                <a:ext uri="{FF2B5EF4-FFF2-40B4-BE49-F238E27FC236}">
                  <a16:creationId xmlns:a16="http://schemas.microsoft.com/office/drawing/2014/main" id="{62DEB9BB-89E0-F245-B5EA-32968EF3EF7A}"/>
                </a:ext>
              </a:extLst>
            </p:cNvPr>
            <p:cNvSpPr/>
            <p:nvPr/>
          </p:nvSpPr>
          <p:spPr>
            <a:xfrm>
              <a:off x="10800156" y="3436507"/>
              <a:ext cx="139624" cy="118094"/>
            </a:xfrm>
            <a:custGeom>
              <a:avLst/>
              <a:gdLst>
                <a:gd name="connsiteX0" fmla="*/ 2464 w 139624"/>
                <a:gd name="connsiteY0" fmla="*/ 2653 h 118094"/>
                <a:gd name="connsiteX1" fmla="*/ 2464 w 139624"/>
                <a:gd name="connsiteY1" fmla="*/ 2653 h 118094"/>
                <a:gd name="connsiteX2" fmla="*/ 27864 w 139624"/>
                <a:gd name="connsiteY2" fmla="*/ 113 h 118094"/>
                <a:gd name="connsiteX3" fmla="*/ 35484 w 139624"/>
                <a:gd name="connsiteY3" fmla="*/ 5193 h 118094"/>
                <a:gd name="connsiteX4" fmla="*/ 58344 w 139624"/>
                <a:gd name="connsiteY4" fmla="*/ 58533 h 118094"/>
                <a:gd name="connsiteX5" fmla="*/ 71044 w 139624"/>
                <a:gd name="connsiteY5" fmla="*/ 66153 h 118094"/>
                <a:gd name="connsiteX6" fmla="*/ 137084 w 139624"/>
                <a:gd name="connsiteY6" fmla="*/ 68693 h 118094"/>
                <a:gd name="connsiteX7" fmla="*/ 139624 w 139624"/>
                <a:gd name="connsiteY7" fmla="*/ 76313 h 118094"/>
                <a:gd name="connsiteX8" fmla="*/ 137084 w 139624"/>
                <a:gd name="connsiteY8" fmla="*/ 94093 h 118094"/>
                <a:gd name="connsiteX9" fmla="*/ 129464 w 139624"/>
                <a:gd name="connsiteY9" fmla="*/ 99173 h 118094"/>
                <a:gd name="connsiteX10" fmla="*/ 119304 w 139624"/>
                <a:gd name="connsiteY10" fmla="*/ 106793 h 118094"/>
                <a:gd name="connsiteX11" fmla="*/ 63424 w 139624"/>
                <a:gd name="connsiteY11" fmla="*/ 114413 h 118094"/>
                <a:gd name="connsiteX12" fmla="*/ 20244 w 139624"/>
                <a:gd name="connsiteY12" fmla="*/ 91553 h 118094"/>
                <a:gd name="connsiteX13" fmla="*/ 15164 w 139624"/>
                <a:gd name="connsiteY13" fmla="*/ 73773 h 118094"/>
                <a:gd name="connsiteX14" fmla="*/ 12624 w 139624"/>
                <a:gd name="connsiteY14" fmla="*/ 66153 h 118094"/>
                <a:gd name="connsiteX15" fmla="*/ 7544 w 139624"/>
                <a:gd name="connsiteY15" fmla="*/ 40753 h 118094"/>
                <a:gd name="connsiteX16" fmla="*/ 2464 w 139624"/>
                <a:gd name="connsiteY16" fmla="*/ 28053 h 118094"/>
                <a:gd name="connsiteX17" fmla="*/ 2464 w 139624"/>
                <a:gd name="connsiteY17" fmla="*/ 2653 h 11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624" h="118094">
                  <a:moveTo>
                    <a:pt x="2464" y="2653"/>
                  </a:moveTo>
                  <a:lnTo>
                    <a:pt x="2464" y="2653"/>
                  </a:lnTo>
                  <a:cubicBezTo>
                    <a:pt x="10931" y="1806"/>
                    <a:pt x="19380" y="-540"/>
                    <a:pt x="27864" y="113"/>
                  </a:cubicBezTo>
                  <a:cubicBezTo>
                    <a:pt x="30908" y="347"/>
                    <a:pt x="33733" y="2692"/>
                    <a:pt x="35484" y="5193"/>
                  </a:cubicBezTo>
                  <a:cubicBezTo>
                    <a:pt x="57228" y="36256"/>
                    <a:pt x="33098" y="18140"/>
                    <a:pt x="58344" y="58533"/>
                  </a:cubicBezTo>
                  <a:cubicBezTo>
                    <a:pt x="60961" y="62719"/>
                    <a:pt x="66148" y="65521"/>
                    <a:pt x="71044" y="66153"/>
                  </a:cubicBezTo>
                  <a:cubicBezTo>
                    <a:pt x="92892" y="68972"/>
                    <a:pt x="115071" y="67846"/>
                    <a:pt x="137084" y="68693"/>
                  </a:cubicBezTo>
                  <a:cubicBezTo>
                    <a:pt x="137931" y="71233"/>
                    <a:pt x="139624" y="73636"/>
                    <a:pt x="139624" y="76313"/>
                  </a:cubicBezTo>
                  <a:cubicBezTo>
                    <a:pt x="139624" y="82300"/>
                    <a:pt x="139515" y="88622"/>
                    <a:pt x="137084" y="94093"/>
                  </a:cubicBezTo>
                  <a:cubicBezTo>
                    <a:pt x="135844" y="96883"/>
                    <a:pt x="131948" y="97399"/>
                    <a:pt x="129464" y="99173"/>
                  </a:cubicBezTo>
                  <a:cubicBezTo>
                    <a:pt x="126019" y="101634"/>
                    <a:pt x="123005" y="104737"/>
                    <a:pt x="119304" y="106793"/>
                  </a:cubicBezTo>
                  <a:cubicBezTo>
                    <a:pt x="101386" y="116747"/>
                    <a:pt x="85322" y="113125"/>
                    <a:pt x="63424" y="114413"/>
                  </a:cubicBezTo>
                  <a:cubicBezTo>
                    <a:pt x="43715" y="120983"/>
                    <a:pt x="48568" y="121647"/>
                    <a:pt x="20244" y="91553"/>
                  </a:cubicBezTo>
                  <a:cubicBezTo>
                    <a:pt x="16020" y="87065"/>
                    <a:pt x="16935" y="79677"/>
                    <a:pt x="15164" y="73773"/>
                  </a:cubicBezTo>
                  <a:cubicBezTo>
                    <a:pt x="14395" y="71209"/>
                    <a:pt x="13226" y="68762"/>
                    <a:pt x="12624" y="66153"/>
                  </a:cubicBezTo>
                  <a:cubicBezTo>
                    <a:pt x="10682" y="57740"/>
                    <a:pt x="9769" y="49096"/>
                    <a:pt x="7544" y="40753"/>
                  </a:cubicBezTo>
                  <a:cubicBezTo>
                    <a:pt x="6369" y="36348"/>
                    <a:pt x="3906" y="32378"/>
                    <a:pt x="2464" y="28053"/>
                  </a:cubicBezTo>
                  <a:cubicBezTo>
                    <a:pt x="-3081" y="11417"/>
                    <a:pt x="2464" y="6886"/>
                    <a:pt x="2464" y="2653"/>
                  </a:cubicBezTo>
                  <a:close/>
                </a:path>
              </a:pathLst>
            </a:custGeom>
            <a:solidFill>
              <a:schemeClr val="accent2">
                <a:lumMod val="60000"/>
                <a:lumOff val="4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形状 66">
              <a:extLst>
                <a:ext uri="{FF2B5EF4-FFF2-40B4-BE49-F238E27FC236}">
                  <a16:creationId xmlns:a16="http://schemas.microsoft.com/office/drawing/2014/main" id="{170283D6-52EA-B8D4-91B0-058F6738EDE5}"/>
                </a:ext>
              </a:extLst>
            </p:cNvPr>
            <p:cNvSpPr/>
            <p:nvPr/>
          </p:nvSpPr>
          <p:spPr>
            <a:xfrm>
              <a:off x="10858329" y="3589020"/>
              <a:ext cx="105395" cy="137189"/>
            </a:xfrm>
            <a:custGeom>
              <a:avLst/>
              <a:gdLst>
                <a:gd name="connsiteX0" fmla="*/ 5251 w 105395"/>
                <a:gd name="connsiteY0" fmla="*/ 43180 h 137189"/>
                <a:gd name="connsiteX1" fmla="*/ 5251 w 105395"/>
                <a:gd name="connsiteY1" fmla="*/ 43180 h 137189"/>
                <a:gd name="connsiteX2" fmla="*/ 56051 w 105395"/>
                <a:gd name="connsiteY2" fmla="*/ 12700 h 137189"/>
                <a:gd name="connsiteX3" fmla="*/ 66211 w 105395"/>
                <a:gd name="connsiteY3" fmla="*/ 5080 h 137189"/>
                <a:gd name="connsiteX4" fmla="*/ 96691 w 105395"/>
                <a:gd name="connsiteY4" fmla="*/ 0 h 137189"/>
                <a:gd name="connsiteX5" fmla="*/ 94151 w 105395"/>
                <a:gd name="connsiteY5" fmla="*/ 20320 h 137189"/>
                <a:gd name="connsiteX6" fmla="*/ 78911 w 105395"/>
                <a:gd name="connsiteY6" fmla="*/ 35560 h 137189"/>
                <a:gd name="connsiteX7" fmla="*/ 71291 w 105395"/>
                <a:gd name="connsiteY7" fmla="*/ 45720 h 137189"/>
                <a:gd name="connsiteX8" fmla="*/ 56051 w 105395"/>
                <a:gd name="connsiteY8" fmla="*/ 71120 h 137189"/>
                <a:gd name="connsiteX9" fmla="*/ 53511 w 105395"/>
                <a:gd name="connsiteY9" fmla="*/ 78740 h 137189"/>
                <a:gd name="connsiteX10" fmla="*/ 56051 w 105395"/>
                <a:gd name="connsiteY10" fmla="*/ 124460 h 137189"/>
                <a:gd name="connsiteX11" fmla="*/ 53511 w 105395"/>
                <a:gd name="connsiteY11" fmla="*/ 137160 h 137189"/>
                <a:gd name="connsiteX12" fmla="*/ 38271 w 105395"/>
                <a:gd name="connsiteY12" fmla="*/ 121920 h 137189"/>
                <a:gd name="connsiteX13" fmla="*/ 30651 w 105395"/>
                <a:gd name="connsiteY13" fmla="*/ 96520 h 137189"/>
                <a:gd name="connsiteX14" fmla="*/ 23031 w 105395"/>
                <a:gd name="connsiteY14" fmla="*/ 78740 h 137189"/>
                <a:gd name="connsiteX15" fmla="*/ 12871 w 105395"/>
                <a:gd name="connsiteY15" fmla="*/ 68580 h 137189"/>
                <a:gd name="connsiteX16" fmla="*/ 171 w 105395"/>
                <a:gd name="connsiteY16" fmla="*/ 50800 h 137189"/>
                <a:gd name="connsiteX17" fmla="*/ 5251 w 105395"/>
                <a:gd name="connsiteY17" fmla="*/ 43180 h 13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395" h="137189">
                  <a:moveTo>
                    <a:pt x="5251" y="43180"/>
                  </a:moveTo>
                  <a:lnTo>
                    <a:pt x="5251" y="43180"/>
                  </a:lnTo>
                  <a:cubicBezTo>
                    <a:pt x="22184" y="33020"/>
                    <a:pt x="40253" y="24548"/>
                    <a:pt x="56051" y="12700"/>
                  </a:cubicBezTo>
                  <a:cubicBezTo>
                    <a:pt x="59438" y="10160"/>
                    <a:pt x="62425" y="6973"/>
                    <a:pt x="66211" y="5080"/>
                  </a:cubicBezTo>
                  <a:cubicBezTo>
                    <a:pt x="71805" y="2283"/>
                    <a:pt x="94784" y="238"/>
                    <a:pt x="96691" y="0"/>
                  </a:cubicBezTo>
                  <a:cubicBezTo>
                    <a:pt x="110364" y="4558"/>
                    <a:pt x="106716" y="574"/>
                    <a:pt x="94151" y="20320"/>
                  </a:cubicBezTo>
                  <a:cubicBezTo>
                    <a:pt x="79624" y="43148"/>
                    <a:pt x="93713" y="20758"/>
                    <a:pt x="78911" y="35560"/>
                  </a:cubicBezTo>
                  <a:cubicBezTo>
                    <a:pt x="75918" y="38553"/>
                    <a:pt x="73719" y="42252"/>
                    <a:pt x="71291" y="45720"/>
                  </a:cubicBezTo>
                  <a:cubicBezTo>
                    <a:pt x="64638" y="55224"/>
                    <a:pt x="60384" y="61011"/>
                    <a:pt x="56051" y="71120"/>
                  </a:cubicBezTo>
                  <a:cubicBezTo>
                    <a:pt x="54996" y="73581"/>
                    <a:pt x="54358" y="76200"/>
                    <a:pt x="53511" y="78740"/>
                  </a:cubicBezTo>
                  <a:cubicBezTo>
                    <a:pt x="54358" y="93980"/>
                    <a:pt x="56051" y="109196"/>
                    <a:pt x="56051" y="124460"/>
                  </a:cubicBezTo>
                  <a:cubicBezTo>
                    <a:pt x="56051" y="128777"/>
                    <a:pt x="57785" y="137771"/>
                    <a:pt x="53511" y="137160"/>
                  </a:cubicBezTo>
                  <a:cubicBezTo>
                    <a:pt x="46399" y="136144"/>
                    <a:pt x="43351" y="127000"/>
                    <a:pt x="38271" y="121920"/>
                  </a:cubicBezTo>
                  <a:cubicBezTo>
                    <a:pt x="32357" y="80524"/>
                    <a:pt x="40552" y="119622"/>
                    <a:pt x="30651" y="96520"/>
                  </a:cubicBezTo>
                  <a:cubicBezTo>
                    <a:pt x="24977" y="83280"/>
                    <a:pt x="32141" y="89368"/>
                    <a:pt x="23031" y="78740"/>
                  </a:cubicBezTo>
                  <a:cubicBezTo>
                    <a:pt x="19914" y="75104"/>
                    <a:pt x="16025" y="72184"/>
                    <a:pt x="12871" y="68580"/>
                  </a:cubicBezTo>
                  <a:cubicBezTo>
                    <a:pt x="11529" y="67046"/>
                    <a:pt x="1752" y="53961"/>
                    <a:pt x="171" y="50800"/>
                  </a:cubicBezTo>
                  <a:cubicBezTo>
                    <a:pt x="-1026" y="48405"/>
                    <a:pt x="4404" y="44450"/>
                    <a:pt x="5251" y="43180"/>
                  </a:cubicBezTo>
                  <a:close/>
                </a:path>
              </a:pathLst>
            </a:custGeom>
            <a:solidFill>
              <a:schemeClr val="accent2">
                <a:lumMod val="60000"/>
                <a:lumOff val="4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9" name="矩形 68">
            <a:extLst>
              <a:ext uri="{FF2B5EF4-FFF2-40B4-BE49-F238E27FC236}">
                <a16:creationId xmlns:a16="http://schemas.microsoft.com/office/drawing/2014/main" id="{1F8422D2-AE78-A55E-94F6-67E16FE1B50B}"/>
              </a:ext>
            </a:extLst>
          </p:cNvPr>
          <p:cNvSpPr/>
          <p:nvPr/>
        </p:nvSpPr>
        <p:spPr>
          <a:xfrm>
            <a:off x="8113971" y="2279128"/>
            <a:ext cx="3985563" cy="4338769"/>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a:extLst>
              <a:ext uri="{FF2B5EF4-FFF2-40B4-BE49-F238E27FC236}">
                <a16:creationId xmlns:a16="http://schemas.microsoft.com/office/drawing/2014/main" id="{3876997D-C3ED-EFC4-09A3-93221D2B126C}"/>
              </a:ext>
            </a:extLst>
          </p:cNvPr>
          <p:cNvGrpSpPr/>
          <p:nvPr/>
        </p:nvGrpSpPr>
        <p:grpSpPr>
          <a:xfrm>
            <a:off x="6761274" y="2681308"/>
            <a:ext cx="5073701" cy="3579397"/>
            <a:chOff x="7025833" y="2678207"/>
            <a:chExt cx="5073701" cy="3579397"/>
          </a:xfrm>
        </p:grpSpPr>
        <p:pic>
          <p:nvPicPr>
            <p:cNvPr id="47" name="图片 46">
              <a:extLst>
                <a:ext uri="{FF2B5EF4-FFF2-40B4-BE49-F238E27FC236}">
                  <a16:creationId xmlns:a16="http://schemas.microsoft.com/office/drawing/2014/main" id="{65907488-D7A9-622C-FA76-72E4267ED42C}"/>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tretch>
              <a:fillRect/>
            </a:stretch>
          </p:blipFill>
          <p:spPr>
            <a:xfrm>
              <a:off x="7025833" y="2678207"/>
              <a:ext cx="5073701" cy="3543746"/>
            </a:xfrm>
            <a:prstGeom prst="rect">
              <a:avLst/>
            </a:prstGeom>
          </p:spPr>
        </p:pic>
        <p:sp>
          <p:nvSpPr>
            <p:cNvPr id="48" name="任意多边形: 形状 47">
              <a:extLst>
                <a:ext uri="{FF2B5EF4-FFF2-40B4-BE49-F238E27FC236}">
                  <a16:creationId xmlns:a16="http://schemas.microsoft.com/office/drawing/2014/main" id="{6E16F190-7594-554D-F6F1-5A82887DBF60}"/>
                </a:ext>
              </a:extLst>
            </p:cNvPr>
            <p:cNvSpPr/>
            <p:nvPr/>
          </p:nvSpPr>
          <p:spPr>
            <a:xfrm>
              <a:off x="9308592" y="3539903"/>
              <a:ext cx="1554480" cy="2717701"/>
            </a:xfrm>
            <a:custGeom>
              <a:avLst/>
              <a:gdLst>
                <a:gd name="connsiteX0" fmla="*/ 256032 w 1554480"/>
                <a:gd name="connsiteY0" fmla="*/ 209137 h 2717701"/>
                <a:gd name="connsiteX1" fmla="*/ 243840 w 1554480"/>
                <a:gd name="connsiteY1" fmla="*/ 245713 h 2717701"/>
                <a:gd name="connsiteX2" fmla="*/ 219456 w 1554480"/>
                <a:gd name="connsiteY2" fmla="*/ 300577 h 2717701"/>
                <a:gd name="connsiteX3" fmla="*/ 213360 w 1554480"/>
                <a:gd name="connsiteY3" fmla="*/ 367633 h 2717701"/>
                <a:gd name="connsiteX4" fmla="*/ 237744 w 1554480"/>
                <a:gd name="connsiteY4" fmla="*/ 465169 h 2717701"/>
                <a:gd name="connsiteX5" fmla="*/ 268224 w 1554480"/>
                <a:gd name="connsiteY5" fmla="*/ 538321 h 2717701"/>
                <a:gd name="connsiteX6" fmla="*/ 249936 w 1554480"/>
                <a:gd name="connsiteY6" fmla="*/ 611473 h 2717701"/>
                <a:gd name="connsiteX7" fmla="*/ 188976 w 1554480"/>
                <a:gd name="connsiteY7" fmla="*/ 666337 h 2717701"/>
                <a:gd name="connsiteX8" fmla="*/ 97536 w 1554480"/>
                <a:gd name="connsiteY8" fmla="*/ 745585 h 2717701"/>
                <a:gd name="connsiteX9" fmla="*/ 73152 w 1554480"/>
                <a:gd name="connsiteY9" fmla="*/ 782161 h 2717701"/>
                <a:gd name="connsiteX10" fmla="*/ 60960 w 1554480"/>
                <a:gd name="connsiteY10" fmla="*/ 812641 h 2717701"/>
                <a:gd name="connsiteX11" fmla="*/ 24384 w 1554480"/>
                <a:gd name="connsiteY11" fmla="*/ 897985 h 2717701"/>
                <a:gd name="connsiteX12" fmla="*/ 18288 w 1554480"/>
                <a:gd name="connsiteY12" fmla="*/ 946753 h 2717701"/>
                <a:gd name="connsiteX13" fmla="*/ 6096 w 1554480"/>
                <a:gd name="connsiteY13" fmla="*/ 1001617 h 2717701"/>
                <a:gd name="connsiteX14" fmla="*/ 0 w 1554480"/>
                <a:gd name="connsiteY14" fmla="*/ 1178401 h 2717701"/>
                <a:gd name="connsiteX15" fmla="*/ 12192 w 1554480"/>
                <a:gd name="connsiteY15" fmla="*/ 1483201 h 2717701"/>
                <a:gd name="connsiteX16" fmla="*/ 36576 w 1554480"/>
                <a:gd name="connsiteY16" fmla="*/ 1519777 h 2717701"/>
                <a:gd name="connsiteX17" fmla="*/ 79248 w 1554480"/>
                <a:gd name="connsiteY17" fmla="*/ 1574641 h 2717701"/>
                <a:gd name="connsiteX18" fmla="*/ 115824 w 1554480"/>
                <a:gd name="connsiteY18" fmla="*/ 1617313 h 2717701"/>
                <a:gd name="connsiteX19" fmla="*/ 109728 w 1554480"/>
                <a:gd name="connsiteY19" fmla="*/ 1751425 h 2717701"/>
                <a:gd name="connsiteX20" fmla="*/ 67056 w 1554480"/>
                <a:gd name="connsiteY20" fmla="*/ 2379313 h 2717701"/>
                <a:gd name="connsiteX21" fmla="*/ 54864 w 1554480"/>
                <a:gd name="connsiteY21" fmla="*/ 2470753 h 2717701"/>
                <a:gd name="connsiteX22" fmla="*/ 79248 w 1554480"/>
                <a:gd name="connsiteY22" fmla="*/ 2592673 h 2717701"/>
                <a:gd name="connsiteX23" fmla="*/ 97536 w 1554480"/>
                <a:gd name="connsiteY23" fmla="*/ 2623153 h 2717701"/>
                <a:gd name="connsiteX24" fmla="*/ 109728 w 1554480"/>
                <a:gd name="connsiteY24" fmla="*/ 2684113 h 2717701"/>
                <a:gd name="connsiteX25" fmla="*/ 335280 w 1554480"/>
                <a:gd name="connsiteY25" fmla="*/ 2678017 h 2717701"/>
                <a:gd name="connsiteX26" fmla="*/ 524256 w 1554480"/>
                <a:gd name="connsiteY26" fmla="*/ 2684113 h 2717701"/>
                <a:gd name="connsiteX27" fmla="*/ 896112 w 1554480"/>
                <a:gd name="connsiteY27" fmla="*/ 2714593 h 2717701"/>
                <a:gd name="connsiteX28" fmla="*/ 1018032 w 1554480"/>
                <a:gd name="connsiteY28" fmla="*/ 2690209 h 2717701"/>
                <a:gd name="connsiteX29" fmla="*/ 1054608 w 1554480"/>
                <a:gd name="connsiteY29" fmla="*/ 2659729 h 2717701"/>
                <a:gd name="connsiteX30" fmla="*/ 1316736 w 1554480"/>
                <a:gd name="connsiteY30" fmla="*/ 2665825 h 2717701"/>
                <a:gd name="connsiteX31" fmla="*/ 1456944 w 1554480"/>
                <a:gd name="connsiteY31" fmla="*/ 2653633 h 2717701"/>
                <a:gd name="connsiteX32" fmla="*/ 1475232 w 1554480"/>
                <a:gd name="connsiteY32" fmla="*/ 2641441 h 2717701"/>
                <a:gd name="connsiteX33" fmla="*/ 1505712 w 1554480"/>
                <a:gd name="connsiteY33" fmla="*/ 2629249 h 2717701"/>
                <a:gd name="connsiteX34" fmla="*/ 1536192 w 1554480"/>
                <a:gd name="connsiteY34" fmla="*/ 2568289 h 2717701"/>
                <a:gd name="connsiteX35" fmla="*/ 1548384 w 1554480"/>
                <a:gd name="connsiteY35" fmla="*/ 2507329 h 2717701"/>
                <a:gd name="connsiteX36" fmla="*/ 1554480 w 1554480"/>
                <a:gd name="connsiteY36" fmla="*/ 2489041 h 2717701"/>
                <a:gd name="connsiteX37" fmla="*/ 1548384 w 1554480"/>
                <a:gd name="connsiteY37" fmla="*/ 2342737 h 2717701"/>
                <a:gd name="connsiteX38" fmla="*/ 1530096 w 1554480"/>
                <a:gd name="connsiteY38" fmla="*/ 2306161 h 2717701"/>
                <a:gd name="connsiteX39" fmla="*/ 1511808 w 1554480"/>
                <a:gd name="connsiteY39" fmla="*/ 2239105 h 2717701"/>
                <a:gd name="connsiteX40" fmla="*/ 1487424 w 1554480"/>
                <a:gd name="connsiteY40" fmla="*/ 2184241 h 2717701"/>
                <a:gd name="connsiteX41" fmla="*/ 1475232 w 1554480"/>
                <a:gd name="connsiteY41" fmla="*/ 2141569 h 2717701"/>
                <a:gd name="connsiteX42" fmla="*/ 1456944 w 1554480"/>
                <a:gd name="connsiteY42" fmla="*/ 2092801 h 2717701"/>
                <a:gd name="connsiteX43" fmla="*/ 1444752 w 1554480"/>
                <a:gd name="connsiteY43" fmla="*/ 2031841 h 2717701"/>
                <a:gd name="connsiteX44" fmla="*/ 1414272 w 1554480"/>
                <a:gd name="connsiteY44" fmla="*/ 1916017 h 2717701"/>
                <a:gd name="connsiteX45" fmla="*/ 1395984 w 1554480"/>
                <a:gd name="connsiteY45" fmla="*/ 1836769 h 2717701"/>
                <a:gd name="connsiteX46" fmla="*/ 1389888 w 1554480"/>
                <a:gd name="connsiteY46" fmla="*/ 1788001 h 2717701"/>
                <a:gd name="connsiteX47" fmla="*/ 1383792 w 1554480"/>
                <a:gd name="connsiteY47" fmla="*/ 1757521 h 2717701"/>
                <a:gd name="connsiteX48" fmla="*/ 1377696 w 1554480"/>
                <a:gd name="connsiteY48" fmla="*/ 1720945 h 2717701"/>
                <a:gd name="connsiteX49" fmla="*/ 1371600 w 1554480"/>
                <a:gd name="connsiteY49" fmla="*/ 1678273 h 2717701"/>
                <a:gd name="connsiteX50" fmla="*/ 1359408 w 1554480"/>
                <a:gd name="connsiteY50" fmla="*/ 1635601 h 2717701"/>
                <a:gd name="connsiteX51" fmla="*/ 1347216 w 1554480"/>
                <a:gd name="connsiteY51" fmla="*/ 1562449 h 2717701"/>
                <a:gd name="connsiteX52" fmla="*/ 1395984 w 1554480"/>
                <a:gd name="connsiteY52" fmla="*/ 1513681 h 2717701"/>
                <a:gd name="connsiteX53" fmla="*/ 1432560 w 1554480"/>
                <a:gd name="connsiteY53" fmla="*/ 1477105 h 2717701"/>
                <a:gd name="connsiteX54" fmla="*/ 1450848 w 1554480"/>
                <a:gd name="connsiteY54" fmla="*/ 1446625 h 2717701"/>
                <a:gd name="connsiteX55" fmla="*/ 1469136 w 1554480"/>
                <a:gd name="connsiteY55" fmla="*/ 1422241 h 2717701"/>
                <a:gd name="connsiteX56" fmla="*/ 1481328 w 1554480"/>
                <a:gd name="connsiteY56" fmla="*/ 1403953 h 2717701"/>
                <a:gd name="connsiteX57" fmla="*/ 1475232 w 1554480"/>
                <a:gd name="connsiteY57" fmla="*/ 1294225 h 2717701"/>
                <a:gd name="connsiteX58" fmla="*/ 1444752 w 1554480"/>
                <a:gd name="connsiteY58" fmla="*/ 1251553 h 2717701"/>
                <a:gd name="connsiteX59" fmla="*/ 1359408 w 1554480"/>
                <a:gd name="connsiteY59" fmla="*/ 1172305 h 2717701"/>
                <a:gd name="connsiteX60" fmla="*/ 1328928 w 1554480"/>
                <a:gd name="connsiteY60" fmla="*/ 1154017 h 2717701"/>
                <a:gd name="connsiteX61" fmla="*/ 1298448 w 1554480"/>
                <a:gd name="connsiteY61" fmla="*/ 1111345 h 2717701"/>
                <a:gd name="connsiteX62" fmla="*/ 1237488 w 1554480"/>
                <a:gd name="connsiteY62" fmla="*/ 1044289 h 2717701"/>
                <a:gd name="connsiteX63" fmla="*/ 1176528 w 1554480"/>
                <a:gd name="connsiteY63" fmla="*/ 1001617 h 2717701"/>
                <a:gd name="connsiteX64" fmla="*/ 1127760 w 1554480"/>
                <a:gd name="connsiteY64" fmla="*/ 934561 h 2717701"/>
                <a:gd name="connsiteX65" fmla="*/ 1109472 w 1554480"/>
                <a:gd name="connsiteY65" fmla="*/ 867505 h 2717701"/>
                <a:gd name="connsiteX66" fmla="*/ 1048512 w 1554480"/>
                <a:gd name="connsiteY66" fmla="*/ 715105 h 2717701"/>
                <a:gd name="connsiteX67" fmla="*/ 993648 w 1554480"/>
                <a:gd name="connsiteY67" fmla="*/ 623665 h 2717701"/>
                <a:gd name="connsiteX68" fmla="*/ 975360 w 1554480"/>
                <a:gd name="connsiteY68" fmla="*/ 593185 h 2717701"/>
                <a:gd name="connsiteX69" fmla="*/ 932688 w 1554480"/>
                <a:gd name="connsiteY69" fmla="*/ 556609 h 2717701"/>
                <a:gd name="connsiteX70" fmla="*/ 914400 w 1554480"/>
                <a:gd name="connsiteY70" fmla="*/ 538321 h 2717701"/>
                <a:gd name="connsiteX71" fmla="*/ 890016 w 1554480"/>
                <a:gd name="connsiteY71" fmla="*/ 532225 h 2717701"/>
                <a:gd name="connsiteX72" fmla="*/ 871728 w 1554480"/>
                <a:gd name="connsiteY72" fmla="*/ 471265 h 2717701"/>
                <a:gd name="connsiteX73" fmla="*/ 865632 w 1554480"/>
                <a:gd name="connsiteY73" fmla="*/ 282289 h 2717701"/>
                <a:gd name="connsiteX74" fmla="*/ 847344 w 1554480"/>
                <a:gd name="connsiteY74" fmla="*/ 184753 h 2717701"/>
                <a:gd name="connsiteX75" fmla="*/ 822960 w 1554480"/>
                <a:gd name="connsiteY75" fmla="*/ 87217 h 2717701"/>
                <a:gd name="connsiteX76" fmla="*/ 786384 w 1554480"/>
                <a:gd name="connsiteY76" fmla="*/ 38449 h 2717701"/>
                <a:gd name="connsiteX77" fmla="*/ 737616 w 1554480"/>
                <a:gd name="connsiteY77" fmla="*/ 1873 h 2717701"/>
                <a:gd name="connsiteX78" fmla="*/ 365760 w 1554480"/>
                <a:gd name="connsiteY78" fmla="*/ 26257 h 2717701"/>
                <a:gd name="connsiteX79" fmla="*/ 341376 w 1554480"/>
                <a:gd name="connsiteY79" fmla="*/ 44545 h 2717701"/>
                <a:gd name="connsiteX80" fmla="*/ 310896 w 1554480"/>
                <a:gd name="connsiteY80" fmla="*/ 62833 h 2717701"/>
                <a:gd name="connsiteX81" fmla="*/ 268224 w 1554480"/>
                <a:gd name="connsiteY81" fmla="*/ 117697 h 2717701"/>
                <a:gd name="connsiteX82" fmla="*/ 256032 w 1554480"/>
                <a:gd name="connsiteY82" fmla="*/ 135985 h 2717701"/>
                <a:gd name="connsiteX83" fmla="*/ 243840 w 1554480"/>
                <a:gd name="connsiteY83" fmla="*/ 184753 h 2717701"/>
                <a:gd name="connsiteX84" fmla="*/ 249936 w 1554480"/>
                <a:gd name="connsiteY84" fmla="*/ 227425 h 2717701"/>
                <a:gd name="connsiteX85" fmla="*/ 256032 w 1554480"/>
                <a:gd name="connsiteY85" fmla="*/ 209137 h 271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554480" h="2717701">
                  <a:moveTo>
                    <a:pt x="256032" y="209137"/>
                  </a:moveTo>
                  <a:cubicBezTo>
                    <a:pt x="255016" y="212185"/>
                    <a:pt x="248613" y="233781"/>
                    <a:pt x="243840" y="245713"/>
                  </a:cubicBezTo>
                  <a:cubicBezTo>
                    <a:pt x="236407" y="264294"/>
                    <a:pt x="224310" y="281162"/>
                    <a:pt x="219456" y="300577"/>
                  </a:cubicBezTo>
                  <a:cubicBezTo>
                    <a:pt x="214012" y="322351"/>
                    <a:pt x="215392" y="345281"/>
                    <a:pt x="213360" y="367633"/>
                  </a:cubicBezTo>
                  <a:cubicBezTo>
                    <a:pt x="221488" y="400145"/>
                    <a:pt x="226734" y="433516"/>
                    <a:pt x="237744" y="465169"/>
                  </a:cubicBezTo>
                  <a:cubicBezTo>
                    <a:pt x="282899" y="594990"/>
                    <a:pt x="249029" y="442348"/>
                    <a:pt x="268224" y="538321"/>
                  </a:cubicBezTo>
                  <a:cubicBezTo>
                    <a:pt x="262128" y="562705"/>
                    <a:pt x="263166" y="590102"/>
                    <a:pt x="249936" y="611473"/>
                  </a:cubicBezTo>
                  <a:cubicBezTo>
                    <a:pt x="235547" y="634717"/>
                    <a:pt x="208822" y="647536"/>
                    <a:pt x="188976" y="666337"/>
                  </a:cubicBezTo>
                  <a:cubicBezTo>
                    <a:pt x="111521" y="739715"/>
                    <a:pt x="162560" y="702235"/>
                    <a:pt x="97536" y="745585"/>
                  </a:cubicBezTo>
                  <a:cubicBezTo>
                    <a:pt x="89408" y="757777"/>
                    <a:pt x="80169" y="769297"/>
                    <a:pt x="73152" y="782161"/>
                  </a:cubicBezTo>
                  <a:cubicBezTo>
                    <a:pt x="67912" y="791768"/>
                    <a:pt x="65546" y="802706"/>
                    <a:pt x="60960" y="812641"/>
                  </a:cubicBezTo>
                  <a:cubicBezTo>
                    <a:pt x="24802" y="890983"/>
                    <a:pt x="46585" y="831383"/>
                    <a:pt x="24384" y="897985"/>
                  </a:cubicBezTo>
                  <a:cubicBezTo>
                    <a:pt x="22352" y="914241"/>
                    <a:pt x="21135" y="930620"/>
                    <a:pt x="18288" y="946753"/>
                  </a:cubicBezTo>
                  <a:cubicBezTo>
                    <a:pt x="15032" y="965202"/>
                    <a:pt x="7570" y="982941"/>
                    <a:pt x="6096" y="1001617"/>
                  </a:cubicBezTo>
                  <a:cubicBezTo>
                    <a:pt x="1455" y="1060397"/>
                    <a:pt x="2032" y="1119473"/>
                    <a:pt x="0" y="1178401"/>
                  </a:cubicBezTo>
                  <a:cubicBezTo>
                    <a:pt x="4064" y="1280001"/>
                    <a:pt x="1360" y="1382098"/>
                    <a:pt x="12192" y="1483201"/>
                  </a:cubicBezTo>
                  <a:cubicBezTo>
                    <a:pt x="13753" y="1497771"/>
                    <a:pt x="27911" y="1507961"/>
                    <a:pt x="36576" y="1519777"/>
                  </a:cubicBezTo>
                  <a:cubicBezTo>
                    <a:pt x="50277" y="1538460"/>
                    <a:pt x="62865" y="1558258"/>
                    <a:pt x="79248" y="1574641"/>
                  </a:cubicBezTo>
                  <a:cubicBezTo>
                    <a:pt x="104720" y="1600113"/>
                    <a:pt x="92363" y="1586032"/>
                    <a:pt x="115824" y="1617313"/>
                  </a:cubicBezTo>
                  <a:cubicBezTo>
                    <a:pt x="130488" y="1690633"/>
                    <a:pt x="117267" y="1608185"/>
                    <a:pt x="109728" y="1751425"/>
                  </a:cubicBezTo>
                  <a:cubicBezTo>
                    <a:pt x="77079" y="2371764"/>
                    <a:pt x="174099" y="2165227"/>
                    <a:pt x="67056" y="2379313"/>
                  </a:cubicBezTo>
                  <a:cubicBezTo>
                    <a:pt x="63484" y="2400747"/>
                    <a:pt x="54065" y="2453166"/>
                    <a:pt x="54864" y="2470753"/>
                  </a:cubicBezTo>
                  <a:cubicBezTo>
                    <a:pt x="55904" y="2493637"/>
                    <a:pt x="67131" y="2563592"/>
                    <a:pt x="79248" y="2592673"/>
                  </a:cubicBezTo>
                  <a:cubicBezTo>
                    <a:pt x="83805" y="2603610"/>
                    <a:pt x="91440" y="2612993"/>
                    <a:pt x="97536" y="2623153"/>
                  </a:cubicBezTo>
                  <a:cubicBezTo>
                    <a:pt x="101600" y="2643473"/>
                    <a:pt x="89536" y="2679453"/>
                    <a:pt x="109728" y="2684113"/>
                  </a:cubicBezTo>
                  <a:cubicBezTo>
                    <a:pt x="183013" y="2701025"/>
                    <a:pt x="260069" y="2678017"/>
                    <a:pt x="335280" y="2678017"/>
                  </a:cubicBezTo>
                  <a:cubicBezTo>
                    <a:pt x="398305" y="2678017"/>
                    <a:pt x="461264" y="2682081"/>
                    <a:pt x="524256" y="2684113"/>
                  </a:cubicBezTo>
                  <a:cubicBezTo>
                    <a:pt x="681288" y="2711423"/>
                    <a:pt x="713563" y="2724035"/>
                    <a:pt x="896112" y="2714593"/>
                  </a:cubicBezTo>
                  <a:cubicBezTo>
                    <a:pt x="937502" y="2712452"/>
                    <a:pt x="977392" y="2698337"/>
                    <a:pt x="1018032" y="2690209"/>
                  </a:cubicBezTo>
                  <a:cubicBezTo>
                    <a:pt x="1024864" y="2669712"/>
                    <a:pt x="1022800" y="2660392"/>
                    <a:pt x="1054608" y="2659729"/>
                  </a:cubicBezTo>
                  <a:lnTo>
                    <a:pt x="1316736" y="2665825"/>
                  </a:lnTo>
                  <a:cubicBezTo>
                    <a:pt x="1363472" y="2661761"/>
                    <a:pt x="1410577" y="2660766"/>
                    <a:pt x="1456944" y="2653633"/>
                  </a:cubicBezTo>
                  <a:cubicBezTo>
                    <a:pt x="1464185" y="2652519"/>
                    <a:pt x="1468679" y="2644718"/>
                    <a:pt x="1475232" y="2641441"/>
                  </a:cubicBezTo>
                  <a:cubicBezTo>
                    <a:pt x="1485019" y="2636547"/>
                    <a:pt x="1495552" y="2633313"/>
                    <a:pt x="1505712" y="2629249"/>
                  </a:cubicBezTo>
                  <a:cubicBezTo>
                    <a:pt x="1520860" y="2606526"/>
                    <a:pt x="1526905" y="2599864"/>
                    <a:pt x="1536192" y="2568289"/>
                  </a:cubicBezTo>
                  <a:cubicBezTo>
                    <a:pt x="1542039" y="2548409"/>
                    <a:pt x="1544320" y="2527649"/>
                    <a:pt x="1548384" y="2507329"/>
                  </a:cubicBezTo>
                  <a:cubicBezTo>
                    <a:pt x="1549644" y="2501028"/>
                    <a:pt x="1552448" y="2495137"/>
                    <a:pt x="1554480" y="2489041"/>
                  </a:cubicBezTo>
                  <a:cubicBezTo>
                    <a:pt x="1552448" y="2440273"/>
                    <a:pt x="1554835" y="2391119"/>
                    <a:pt x="1548384" y="2342737"/>
                  </a:cubicBezTo>
                  <a:cubicBezTo>
                    <a:pt x="1546582" y="2329226"/>
                    <a:pt x="1534633" y="2319015"/>
                    <a:pt x="1530096" y="2306161"/>
                  </a:cubicBezTo>
                  <a:cubicBezTo>
                    <a:pt x="1522385" y="2284313"/>
                    <a:pt x="1519462" y="2260973"/>
                    <a:pt x="1511808" y="2239105"/>
                  </a:cubicBezTo>
                  <a:cubicBezTo>
                    <a:pt x="1505197" y="2220216"/>
                    <a:pt x="1494451" y="2202980"/>
                    <a:pt x="1487424" y="2184241"/>
                  </a:cubicBezTo>
                  <a:cubicBezTo>
                    <a:pt x="1482230" y="2170390"/>
                    <a:pt x="1479910" y="2155603"/>
                    <a:pt x="1475232" y="2141569"/>
                  </a:cubicBezTo>
                  <a:cubicBezTo>
                    <a:pt x="1469742" y="2125099"/>
                    <a:pt x="1461591" y="2109529"/>
                    <a:pt x="1456944" y="2092801"/>
                  </a:cubicBezTo>
                  <a:cubicBezTo>
                    <a:pt x="1451398" y="2072835"/>
                    <a:pt x="1449614" y="2051985"/>
                    <a:pt x="1444752" y="2031841"/>
                  </a:cubicBezTo>
                  <a:cubicBezTo>
                    <a:pt x="1435385" y="1993033"/>
                    <a:pt x="1423249" y="1954917"/>
                    <a:pt x="1414272" y="1916017"/>
                  </a:cubicBezTo>
                  <a:cubicBezTo>
                    <a:pt x="1408176" y="1889601"/>
                    <a:pt x="1401057" y="1863400"/>
                    <a:pt x="1395984" y="1836769"/>
                  </a:cubicBezTo>
                  <a:cubicBezTo>
                    <a:pt x="1392919" y="1820676"/>
                    <a:pt x="1392379" y="1804193"/>
                    <a:pt x="1389888" y="1788001"/>
                  </a:cubicBezTo>
                  <a:cubicBezTo>
                    <a:pt x="1388313" y="1777760"/>
                    <a:pt x="1385645" y="1767715"/>
                    <a:pt x="1383792" y="1757521"/>
                  </a:cubicBezTo>
                  <a:cubicBezTo>
                    <a:pt x="1381581" y="1745360"/>
                    <a:pt x="1379575" y="1733161"/>
                    <a:pt x="1377696" y="1720945"/>
                  </a:cubicBezTo>
                  <a:cubicBezTo>
                    <a:pt x="1375511" y="1706744"/>
                    <a:pt x="1374611" y="1692322"/>
                    <a:pt x="1371600" y="1678273"/>
                  </a:cubicBezTo>
                  <a:cubicBezTo>
                    <a:pt x="1368500" y="1663808"/>
                    <a:pt x="1362456" y="1650077"/>
                    <a:pt x="1359408" y="1635601"/>
                  </a:cubicBezTo>
                  <a:cubicBezTo>
                    <a:pt x="1354315" y="1611411"/>
                    <a:pt x="1347216" y="1562449"/>
                    <a:pt x="1347216" y="1562449"/>
                  </a:cubicBezTo>
                  <a:cubicBezTo>
                    <a:pt x="1447894" y="1478551"/>
                    <a:pt x="1347995" y="1567669"/>
                    <a:pt x="1395984" y="1513681"/>
                  </a:cubicBezTo>
                  <a:cubicBezTo>
                    <a:pt x="1407439" y="1500794"/>
                    <a:pt x="1421642" y="1490450"/>
                    <a:pt x="1432560" y="1477105"/>
                  </a:cubicBezTo>
                  <a:cubicBezTo>
                    <a:pt x="1440063" y="1467935"/>
                    <a:pt x="1444276" y="1456484"/>
                    <a:pt x="1450848" y="1446625"/>
                  </a:cubicBezTo>
                  <a:cubicBezTo>
                    <a:pt x="1456484" y="1438171"/>
                    <a:pt x="1463231" y="1430509"/>
                    <a:pt x="1469136" y="1422241"/>
                  </a:cubicBezTo>
                  <a:cubicBezTo>
                    <a:pt x="1473394" y="1416279"/>
                    <a:pt x="1477264" y="1410049"/>
                    <a:pt x="1481328" y="1403953"/>
                  </a:cubicBezTo>
                  <a:cubicBezTo>
                    <a:pt x="1492165" y="1360604"/>
                    <a:pt x="1496253" y="1357287"/>
                    <a:pt x="1475232" y="1294225"/>
                  </a:cubicBezTo>
                  <a:cubicBezTo>
                    <a:pt x="1469704" y="1277642"/>
                    <a:pt x="1456200" y="1264762"/>
                    <a:pt x="1444752" y="1251553"/>
                  </a:cubicBezTo>
                  <a:cubicBezTo>
                    <a:pt x="1425932" y="1229837"/>
                    <a:pt x="1385224" y="1191080"/>
                    <a:pt x="1359408" y="1172305"/>
                  </a:cubicBezTo>
                  <a:cubicBezTo>
                    <a:pt x="1349826" y="1165336"/>
                    <a:pt x="1339088" y="1160113"/>
                    <a:pt x="1328928" y="1154017"/>
                  </a:cubicBezTo>
                  <a:cubicBezTo>
                    <a:pt x="1318768" y="1139793"/>
                    <a:pt x="1309106" y="1125200"/>
                    <a:pt x="1298448" y="1111345"/>
                  </a:cubicBezTo>
                  <a:cubicBezTo>
                    <a:pt x="1280205" y="1087629"/>
                    <a:pt x="1259784" y="1064355"/>
                    <a:pt x="1237488" y="1044289"/>
                  </a:cubicBezTo>
                  <a:cubicBezTo>
                    <a:pt x="1211000" y="1020450"/>
                    <a:pt x="1206104" y="1019363"/>
                    <a:pt x="1176528" y="1001617"/>
                  </a:cubicBezTo>
                  <a:cubicBezTo>
                    <a:pt x="1160272" y="979265"/>
                    <a:pt x="1141773" y="958383"/>
                    <a:pt x="1127760" y="934561"/>
                  </a:cubicBezTo>
                  <a:cubicBezTo>
                    <a:pt x="1113698" y="910655"/>
                    <a:pt x="1116955" y="892447"/>
                    <a:pt x="1109472" y="867505"/>
                  </a:cubicBezTo>
                  <a:cubicBezTo>
                    <a:pt x="1071693" y="741574"/>
                    <a:pt x="1093442" y="813950"/>
                    <a:pt x="1048512" y="715105"/>
                  </a:cubicBezTo>
                  <a:cubicBezTo>
                    <a:pt x="1009381" y="629017"/>
                    <a:pt x="1040989" y="659171"/>
                    <a:pt x="993648" y="623665"/>
                  </a:cubicBezTo>
                  <a:cubicBezTo>
                    <a:pt x="987552" y="613505"/>
                    <a:pt x="982469" y="602664"/>
                    <a:pt x="975360" y="593185"/>
                  </a:cubicBezTo>
                  <a:cubicBezTo>
                    <a:pt x="961746" y="575033"/>
                    <a:pt x="949994" y="571442"/>
                    <a:pt x="932688" y="556609"/>
                  </a:cubicBezTo>
                  <a:cubicBezTo>
                    <a:pt x="926142" y="550998"/>
                    <a:pt x="921885" y="542598"/>
                    <a:pt x="914400" y="538321"/>
                  </a:cubicBezTo>
                  <a:cubicBezTo>
                    <a:pt x="907126" y="534164"/>
                    <a:pt x="898144" y="534257"/>
                    <a:pt x="890016" y="532225"/>
                  </a:cubicBezTo>
                  <a:cubicBezTo>
                    <a:pt x="884991" y="517150"/>
                    <a:pt x="872450" y="480409"/>
                    <a:pt x="871728" y="471265"/>
                  </a:cubicBezTo>
                  <a:cubicBezTo>
                    <a:pt x="866768" y="408436"/>
                    <a:pt x="868945" y="345227"/>
                    <a:pt x="865632" y="282289"/>
                  </a:cubicBezTo>
                  <a:cubicBezTo>
                    <a:pt x="864225" y="255563"/>
                    <a:pt x="853084" y="208671"/>
                    <a:pt x="847344" y="184753"/>
                  </a:cubicBezTo>
                  <a:cubicBezTo>
                    <a:pt x="839523" y="152166"/>
                    <a:pt x="832590" y="119316"/>
                    <a:pt x="822960" y="87217"/>
                  </a:cubicBezTo>
                  <a:cubicBezTo>
                    <a:pt x="814714" y="59729"/>
                    <a:pt x="805700" y="60180"/>
                    <a:pt x="786384" y="38449"/>
                  </a:cubicBezTo>
                  <a:cubicBezTo>
                    <a:pt x="752535" y="369"/>
                    <a:pt x="777347" y="11806"/>
                    <a:pt x="737616" y="1873"/>
                  </a:cubicBezTo>
                  <a:cubicBezTo>
                    <a:pt x="648649" y="3726"/>
                    <a:pt x="475945" y="-12632"/>
                    <a:pt x="365760" y="26257"/>
                  </a:cubicBezTo>
                  <a:cubicBezTo>
                    <a:pt x="356179" y="29638"/>
                    <a:pt x="349830" y="38909"/>
                    <a:pt x="341376" y="44545"/>
                  </a:cubicBezTo>
                  <a:cubicBezTo>
                    <a:pt x="331517" y="51117"/>
                    <a:pt x="320249" y="55559"/>
                    <a:pt x="310896" y="62833"/>
                  </a:cubicBezTo>
                  <a:cubicBezTo>
                    <a:pt x="285085" y="82908"/>
                    <a:pt x="285261" y="90438"/>
                    <a:pt x="268224" y="117697"/>
                  </a:cubicBezTo>
                  <a:cubicBezTo>
                    <a:pt x="264341" y="123910"/>
                    <a:pt x="259309" y="129432"/>
                    <a:pt x="256032" y="135985"/>
                  </a:cubicBezTo>
                  <a:cubicBezTo>
                    <a:pt x="249784" y="148482"/>
                    <a:pt x="246159" y="173160"/>
                    <a:pt x="243840" y="184753"/>
                  </a:cubicBezTo>
                  <a:cubicBezTo>
                    <a:pt x="245872" y="198977"/>
                    <a:pt x="247366" y="213288"/>
                    <a:pt x="249936" y="227425"/>
                  </a:cubicBezTo>
                  <a:cubicBezTo>
                    <a:pt x="251435" y="235668"/>
                    <a:pt x="257048" y="206089"/>
                    <a:pt x="256032" y="209137"/>
                  </a:cubicBezTo>
                  <a:close/>
                </a:path>
              </a:pathLst>
            </a:cu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形状 49">
              <a:extLst>
                <a:ext uri="{FF2B5EF4-FFF2-40B4-BE49-F238E27FC236}">
                  <a16:creationId xmlns:a16="http://schemas.microsoft.com/office/drawing/2014/main" id="{E9F3FF56-1045-FAE1-ACE6-458960DF9E28}"/>
                </a:ext>
              </a:extLst>
            </p:cNvPr>
            <p:cNvSpPr/>
            <p:nvPr/>
          </p:nvSpPr>
          <p:spPr>
            <a:xfrm>
              <a:off x="10407290" y="3646170"/>
              <a:ext cx="298825" cy="317424"/>
            </a:xfrm>
            <a:custGeom>
              <a:avLst/>
              <a:gdLst>
                <a:gd name="connsiteX0" fmla="*/ 5440 w 298825"/>
                <a:gd name="connsiteY0" fmla="*/ 175260 h 317424"/>
                <a:gd name="connsiteX1" fmla="*/ 5440 w 298825"/>
                <a:gd name="connsiteY1" fmla="*/ 175260 h 317424"/>
                <a:gd name="connsiteX2" fmla="*/ 32110 w 298825"/>
                <a:gd name="connsiteY2" fmla="*/ 22860 h 317424"/>
                <a:gd name="connsiteX3" fmla="*/ 58780 w 298825"/>
                <a:gd name="connsiteY3" fmla="*/ 3810 h 317424"/>
                <a:gd name="connsiteX4" fmla="*/ 96880 w 298825"/>
                <a:gd name="connsiteY4" fmla="*/ 0 h 317424"/>
                <a:gd name="connsiteX5" fmla="*/ 226420 w 298825"/>
                <a:gd name="connsiteY5" fmla="*/ 45720 h 317424"/>
                <a:gd name="connsiteX6" fmla="*/ 279760 w 298825"/>
                <a:gd name="connsiteY6" fmla="*/ 106680 h 317424"/>
                <a:gd name="connsiteX7" fmla="*/ 295000 w 298825"/>
                <a:gd name="connsiteY7" fmla="*/ 125730 h 317424"/>
                <a:gd name="connsiteX8" fmla="*/ 298810 w 298825"/>
                <a:gd name="connsiteY8" fmla="*/ 137160 h 317424"/>
                <a:gd name="connsiteX9" fmla="*/ 291190 w 298825"/>
                <a:gd name="connsiteY9" fmla="*/ 186690 h 317424"/>
                <a:gd name="connsiteX10" fmla="*/ 237850 w 298825"/>
                <a:gd name="connsiteY10" fmla="*/ 251460 h 317424"/>
                <a:gd name="connsiteX11" fmla="*/ 222610 w 298825"/>
                <a:gd name="connsiteY11" fmla="*/ 270510 h 317424"/>
                <a:gd name="connsiteX12" fmla="*/ 218800 w 298825"/>
                <a:gd name="connsiteY12" fmla="*/ 285750 h 317424"/>
                <a:gd name="connsiteX13" fmla="*/ 214990 w 298825"/>
                <a:gd name="connsiteY13" fmla="*/ 316230 h 317424"/>
                <a:gd name="connsiteX14" fmla="*/ 184510 w 298825"/>
                <a:gd name="connsiteY14" fmla="*/ 232410 h 317424"/>
                <a:gd name="connsiteX15" fmla="*/ 192130 w 298825"/>
                <a:gd name="connsiteY15" fmla="*/ 201930 h 317424"/>
                <a:gd name="connsiteX16" fmla="*/ 207370 w 298825"/>
                <a:gd name="connsiteY16" fmla="*/ 175260 h 317424"/>
                <a:gd name="connsiteX17" fmla="*/ 207370 w 298825"/>
                <a:gd name="connsiteY17" fmla="*/ 110490 h 317424"/>
                <a:gd name="connsiteX18" fmla="*/ 184510 w 298825"/>
                <a:gd name="connsiteY18" fmla="*/ 95250 h 317424"/>
                <a:gd name="connsiteX19" fmla="*/ 115930 w 298825"/>
                <a:gd name="connsiteY19" fmla="*/ 106680 h 317424"/>
                <a:gd name="connsiteX20" fmla="*/ 96880 w 298825"/>
                <a:gd name="connsiteY20" fmla="*/ 133350 h 317424"/>
                <a:gd name="connsiteX21" fmla="*/ 85450 w 298825"/>
                <a:gd name="connsiteY21" fmla="*/ 167640 h 317424"/>
                <a:gd name="connsiteX22" fmla="*/ 74020 w 298825"/>
                <a:gd name="connsiteY22" fmla="*/ 171450 h 317424"/>
                <a:gd name="connsiteX23" fmla="*/ 28300 w 298825"/>
                <a:gd name="connsiteY23" fmla="*/ 152400 h 317424"/>
                <a:gd name="connsiteX24" fmla="*/ 5440 w 298825"/>
                <a:gd name="connsiteY24" fmla="*/ 175260 h 31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8825" h="317424">
                  <a:moveTo>
                    <a:pt x="5440" y="175260"/>
                  </a:moveTo>
                  <a:lnTo>
                    <a:pt x="5440" y="175260"/>
                  </a:lnTo>
                  <a:cubicBezTo>
                    <a:pt x="8573" y="68725"/>
                    <a:pt x="-21048" y="67840"/>
                    <a:pt x="32110" y="22860"/>
                  </a:cubicBezTo>
                  <a:cubicBezTo>
                    <a:pt x="40450" y="15803"/>
                    <a:pt x="48478" y="7446"/>
                    <a:pt x="58780" y="3810"/>
                  </a:cubicBezTo>
                  <a:cubicBezTo>
                    <a:pt x="70816" y="-438"/>
                    <a:pt x="84180" y="1270"/>
                    <a:pt x="96880" y="0"/>
                  </a:cubicBezTo>
                  <a:cubicBezTo>
                    <a:pt x="163335" y="9968"/>
                    <a:pt x="176697" y="1324"/>
                    <a:pt x="226420" y="45720"/>
                  </a:cubicBezTo>
                  <a:cubicBezTo>
                    <a:pt x="246561" y="63703"/>
                    <a:pt x="262188" y="86180"/>
                    <a:pt x="279760" y="106680"/>
                  </a:cubicBezTo>
                  <a:cubicBezTo>
                    <a:pt x="285052" y="112854"/>
                    <a:pt x="295000" y="125730"/>
                    <a:pt x="295000" y="125730"/>
                  </a:cubicBezTo>
                  <a:cubicBezTo>
                    <a:pt x="296270" y="129540"/>
                    <a:pt x="299061" y="133152"/>
                    <a:pt x="298810" y="137160"/>
                  </a:cubicBezTo>
                  <a:cubicBezTo>
                    <a:pt x="297768" y="153832"/>
                    <a:pt x="297277" y="171134"/>
                    <a:pt x="291190" y="186690"/>
                  </a:cubicBezTo>
                  <a:cubicBezTo>
                    <a:pt x="280499" y="214011"/>
                    <a:pt x="256676" y="230923"/>
                    <a:pt x="237850" y="251460"/>
                  </a:cubicBezTo>
                  <a:cubicBezTo>
                    <a:pt x="232355" y="257455"/>
                    <a:pt x="227690" y="264160"/>
                    <a:pt x="222610" y="270510"/>
                  </a:cubicBezTo>
                  <a:cubicBezTo>
                    <a:pt x="221340" y="275590"/>
                    <a:pt x="219661" y="280585"/>
                    <a:pt x="218800" y="285750"/>
                  </a:cubicBezTo>
                  <a:cubicBezTo>
                    <a:pt x="217117" y="295850"/>
                    <a:pt x="222230" y="323470"/>
                    <a:pt x="214990" y="316230"/>
                  </a:cubicBezTo>
                  <a:cubicBezTo>
                    <a:pt x="204472" y="305712"/>
                    <a:pt x="190657" y="253926"/>
                    <a:pt x="184510" y="232410"/>
                  </a:cubicBezTo>
                  <a:cubicBezTo>
                    <a:pt x="187050" y="222250"/>
                    <a:pt x="188818" y="211865"/>
                    <a:pt x="192130" y="201930"/>
                  </a:cubicBezTo>
                  <a:cubicBezTo>
                    <a:pt x="195353" y="192262"/>
                    <a:pt x="201796" y="183621"/>
                    <a:pt x="207370" y="175260"/>
                  </a:cubicBezTo>
                  <a:cubicBezTo>
                    <a:pt x="213006" y="152716"/>
                    <a:pt x="218507" y="137538"/>
                    <a:pt x="207370" y="110490"/>
                  </a:cubicBezTo>
                  <a:cubicBezTo>
                    <a:pt x="203883" y="102022"/>
                    <a:pt x="184510" y="95250"/>
                    <a:pt x="184510" y="95250"/>
                  </a:cubicBezTo>
                  <a:cubicBezTo>
                    <a:pt x="161650" y="99060"/>
                    <a:pt x="137183" y="97439"/>
                    <a:pt x="115930" y="106680"/>
                  </a:cubicBezTo>
                  <a:cubicBezTo>
                    <a:pt x="105911" y="111036"/>
                    <a:pt x="101766" y="123578"/>
                    <a:pt x="96880" y="133350"/>
                  </a:cubicBezTo>
                  <a:cubicBezTo>
                    <a:pt x="91492" y="144126"/>
                    <a:pt x="96880" y="163830"/>
                    <a:pt x="85450" y="167640"/>
                  </a:cubicBezTo>
                  <a:lnTo>
                    <a:pt x="74020" y="171450"/>
                  </a:lnTo>
                  <a:cubicBezTo>
                    <a:pt x="24511" y="157305"/>
                    <a:pt x="67868" y="172184"/>
                    <a:pt x="28300" y="152400"/>
                  </a:cubicBezTo>
                  <a:cubicBezTo>
                    <a:pt x="10788" y="143644"/>
                    <a:pt x="9250" y="171450"/>
                    <a:pt x="5440" y="175260"/>
                  </a:cubicBezTo>
                  <a:close/>
                </a:path>
              </a:pathLst>
            </a:custGeom>
            <a:solidFill>
              <a:schemeClr val="accent5">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50">
              <a:extLst>
                <a:ext uri="{FF2B5EF4-FFF2-40B4-BE49-F238E27FC236}">
                  <a16:creationId xmlns:a16="http://schemas.microsoft.com/office/drawing/2014/main" id="{49B58EBB-80F6-D1DE-E530-F7E1BEAA1D37}"/>
                </a:ext>
              </a:extLst>
            </p:cNvPr>
            <p:cNvSpPr/>
            <p:nvPr/>
          </p:nvSpPr>
          <p:spPr>
            <a:xfrm>
              <a:off x="10542072" y="4046220"/>
              <a:ext cx="126342" cy="133350"/>
            </a:xfrm>
            <a:custGeom>
              <a:avLst/>
              <a:gdLst>
                <a:gd name="connsiteX0" fmla="*/ 34488 w 126342"/>
                <a:gd name="connsiteY0" fmla="*/ 7620 h 133350"/>
                <a:gd name="connsiteX1" fmla="*/ 53538 w 126342"/>
                <a:gd name="connsiteY1" fmla="*/ 0 h 133350"/>
                <a:gd name="connsiteX2" fmla="*/ 99258 w 126342"/>
                <a:gd name="connsiteY2" fmla="*/ 15240 h 133350"/>
                <a:gd name="connsiteX3" fmla="*/ 125928 w 126342"/>
                <a:gd name="connsiteY3" fmla="*/ 80010 h 133350"/>
                <a:gd name="connsiteX4" fmla="*/ 106878 w 126342"/>
                <a:gd name="connsiteY4" fmla="*/ 125730 h 133350"/>
                <a:gd name="connsiteX5" fmla="*/ 95448 w 126342"/>
                <a:gd name="connsiteY5" fmla="*/ 133350 h 133350"/>
                <a:gd name="connsiteX6" fmla="*/ 34488 w 126342"/>
                <a:gd name="connsiteY6" fmla="*/ 118110 h 133350"/>
                <a:gd name="connsiteX7" fmla="*/ 11628 w 126342"/>
                <a:gd name="connsiteY7" fmla="*/ 95250 h 133350"/>
                <a:gd name="connsiteX8" fmla="*/ 4008 w 126342"/>
                <a:gd name="connsiteY8" fmla="*/ 83820 h 133350"/>
                <a:gd name="connsiteX9" fmla="*/ 7818 w 126342"/>
                <a:gd name="connsiteY9" fmla="*/ 30480 h 133350"/>
                <a:gd name="connsiteX10" fmla="*/ 34488 w 126342"/>
                <a:gd name="connsiteY10" fmla="*/ 762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342" h="133350">
                  <a:moveTo>
                    <a:pt x="34488" y="7620"/>
                  </a:moveTo>
                  <a:cubicBezTo>
                    <a:pt x="42108" y="2540"/>
                    <a:pt x="46699" y="0"/>
                    <a:pt x="53538" y="0"/>
                  </a:cubicBezTo>
                  <a:cubicBezTo>
                    <a:pt x="79378" y="0"/>
                    <a:pt x="83138" y="4494"/>
                    <a:pt x="99258" y="15240"/>
                  </a:cubicBezTo>
                  <a:cubicBezTo>
                    <a:pt x="110531" y="33276"/>
                    <a:pt x="129374" y="55888"/>
                    <a:pt x="125928" y="80010"/>
                  </a:cubicBezTo>
                  <a:cubicBezTo>
                    <a:pt x="123593" y="96354"/>
                    <a:pt x="115069" y="111395"/>
                    <a:pt x="106878" y="125730"/>
                  </a:cubicBezTo>
                  <a:cubicBezTo>
                    <a:pt x="104606" y="129706"/>
                    <a:pt x="99258" y="130810"/>
                    <a:pt x="95448" y="133350"/>
                  </a:cubicBezTo>
                  <a:cubicBezTo>
                    <a:pt x="81570" y="131037"/>
                    <a:pt x="49782" y="130345"/>
                    <a:pt x="34488" y="118110"/>
                  </a:cubicBezTo>
                  <a:cubicBezTo>
                    <a:pt x="26073" y="111378"/>
                    <a:pt x="18787" y="103304"/>
                    <a:pt x="11628" y="95250"/>
                  </a:cubicBezTo>
                  <a:cubicBezTo>
                    <a:pt x="8586" y="91828"/>
                    <a:pt x="6548" y="87630"/>
                    <a:pt x="4008" y="83820"/>
                  </a:cubicBezTo>
                  <a:cubicBezTo>
                    <a:pt x="509" y="62828"/>
                    <a:pt x="-4432" y="51917"/>
                    <a:pt x="7818" y="30480"/>
                  </a:cubicBezTo>
                  <a:cubicBezTo>
                    <a:pt x="18152" y="12395"/>
                    <a:pt x="26868" y="12700"/>
                    <a:pt x="34488" y="7620"/>
                  </a:cubicBezTo>
                  <a:close/>
                </a:path>
              </a:pathLst>
            </a:custGeom>
            <a:solidFill>
              <a:schemeClr val="accent5">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a:extLst>
              <a:ext uri="{FF2B5EF4-FFF2-40B4-BE49-F238E27FC236}">
                <a16:creationId xmlns:a16="http://schemas.microsoft.com/office/drawing/2014/main" id="{ECB7E03A-200D-FB14-2712-FC96E2B4D057}"/>
              </a:ext>
            </a:extLst>
          </p:cNvPr>
          <p:cNvSpPr/>
          <p:nvPr/>
        </p:nvSpPr>
        <p:spPr>
          <a:xfrm>
            <a:off x="6257313" y="2594045"/>
            <a:ext cx="5670381" cy="3912685"/>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a:extLst>
              <a:ext uri="{FF2B5EF4-FFF2-40B4-BE49-F238E27FC236}">
                <a16:creationId xmlns:a16="http://schemas.microsoft.com/office/drawing/2014/main" id="{8DBE3062-3FEF-5DBA-5A2D-62D2199F2F62}"/>
              </a:ext>
            </a:extLst>
          </p:cNvPr>
          <p:cNvGrpSpPr/>
          <p:nvPr/>
        </p:nvGrpSpPr>
        <p:grpSpPr>
          <a:xfrm>
            <a:off x="7815348" y="2701255"/>
            <a:ext cx="3985563" cy="3494513"/>
            <a:chOff x="7947031" y="2796559"/>
            <a:chExt cx="3985563" cy="3494513"/>
          </a:xfrm>
        </p:grpSpPr>
        <p:pic>
          <p:nvPicPr>
            <p:cNvPr id="56" name="图片 55">
              <a:extLst>
                <a:ext uri="{FF2B5EF4-FFF2-40B4-BE49-F238E27FC236}">
                  <a16:creationId xmlns:a16="http://schemas.microsoft.com/office/drawing/2014/main" id="{D7D42612-A71A-7C9B-B6A3-FF070D7EF5B8}"/>
                </a:ext>
              </a:extLst>
            </p:cNvPr>
            <p:cNvPicPr>
              <a:picLocks noChangeAspect="1"/>
            </p:cNvPicPr>
            <p:nvPr/>
          </p:nvPicPr>
          <p:blipFill>
            <a:blip r:embed="rId10"/>
            <a:stretch>
              <a:fillRect/>
            </a:stretch>
          </p:blipFill>
          <p:spPr>
            <a:xfrm>
              <a:off x="7947031" y="2796559"/>
              <a:ext cx="3985563" cy="3429000"/>
            </a:xfrm>
            <a:prstGeom prst="rect">
              <a:avLst/>
            </a:prstGeom>
          </p:spPr>
        </p:pic>
        <p:sp>
          <p:nvSpPr>
            <p:cNvPr id="57" name="任意多边形: 形状 56">
              <a:extLst>
                <a:ext uri="{FF2B5EF4-FFF2-40B4-BE49-F238E27FC236}">
                  <a16:creationId xmlns:a16="http://schemas.microsoft.com/office/drawing/2014/main" id="{F12D253D-42BD-0AF3-FA68-9F12543C2223}"/>
                </a:ext>
              </a:extLst>
            </p:cNvPr>
            <p:cNvSpPr/>
            <p:nvPr/>
          </p:nvSpPr>
          <p:spPr>
            <a:xfrm>
              <a:off x="10387584" y="4541520"/>
              <a:ext cx="1043621" cy="1749552"/>
            </a:xfrm>
            <a:custGeom>
              <a:avLst/>
              <a:gdLst>
                <a:gd name="connsiteX0" fmla="*/ 359664 w 1043621"/>
                <a:gd name="connsiteY0" fmla="*/ 146304 h 1749552"/>
                <a:gd name="connsiteX1" fmla="*/ 359664 w 1043621"/>
                <a:gd name="connsiteY1" fmla="*/ 146304 h 1749552"/>
                <a:gd name="connsiteX2" fmla="*/ 335280 w 1043621"/>
                <a:gd name="connsiteY2" fmla="*/ 237744 h 1749552"/>
                <a:gd name="connsiteX3" fmla="*/ 347472 w 1043621"/>
                <a:gd name="connsiteY3" fmla="*/ 377952 h 1749552"/>
                <a:gd name="connsiteX4" fmla="*/ 316992 w 1043621"/>
                <a:gd name="connsiteY4" fmla="*/ 420624 h 1749552"/>
                <a:gd name="connsiteX5" fmla="*/ 243840 w 1043621"/>
                <a:gd name="connsiteY5" fmla="*/ 475488 h 1749552"/>
                <a:gd name="connsiteX6" fmla="*/ 225552 w 1043621"/>
                <a:gd name="connsiteY6" fmla="*/ 505968 h 1749552"/>
                <a:gd name="connsiteX7" fmla="*/ 213360 w 1043621"/>
                <a:gd name="connsiteY7" fmla="*/ 731520 h 1749552"/>
                <a:gd name="connsiteX8" fmla="*/ 225552 w 1043621"/>
                <a:gd name="connsiteY8" fmla="*/ 792480 h 1749552"/>
                <a:gd name="connsiteX9" fmla="*/ 213360 w 1043621"/>
                <a:gd name="connsiteY9" fmla="*/ 920496 h 1749552"/>
                <a:gd name="connsiteX10" fmla="*/ 195072 w 1043621"/>
                <a:gd name="connsiteY10" fmla="*/ 944880 h 1749552"/>
                <a:gd name="connsiteX11" fmla="*/ 188976 w 1043621"/>
                <a:gd name="connsiteY11" fmla="*/ 963168 h 1749552"/>
                <a:gd name="connsiteX12" fmla="*/ 146304 w 1043621"/>
                <a:gd name="connsiteY12" fmla="*/ 1011936 h 1749552"/>
                <a:gd name="connsiteX13" fmla="*/ 109728 w 1043621"/>
                <a:gd name="connsiteY13" fmla="*/ 1085088 h 1749552"/>
                <a:gd name="connsiteX14" fmla="*/ 97536 w 1043621"/>
                <a:gd name="connsiteY14" fmla="*/ 1121664 h 1749552"/>
                <a:gd name="connsiteX15" fmla="*/ 91440 w 1043621"/>
                <a:gd name="connsiteY15" fmla="*/ 1158240 h 1749552"/>
                <a:gd name="connsiteX16" fmla="*/ 73152 w 1043621"/>
                <a:gd name="connsiteY16" fmla="*/ 1182624 h 1749552"/>
                <a:gd name="connsiteX17" fmla="*/ 42672 w 1043621"/>
                <a:gd name="connsiteY17" fmla="*/ 1267968 h 1749552"/>
                <a:gd name="connsiteX18" fmla="*/ 24384 w 1043621"/>
                <a:gd name="connsiteY18" fmla="*/ 1304544 h 1749552"/>
                <a:gd name="connsiteX19" fmla="*/ 18288 w 1043621"/>
                <a:gd name="connsiteY19" fmla="*/ 1328928 h 1749552"/>
                <a:gd name="connsiteX20" fmla="*/ 6096 w 1043621"/>
                <a:gd name="connsiteY20" fmla="*/ 1353312 h 1749552"/>
                <a:gd name="connsiteX21" fmla="*/ 0 w 1043621"/>
                <a:gd name="connsiteY21" fmla="*/ 1383792 h 1749552"/>
                <a:gd name="connsiteX22" fmla="*/ 6096 w 1043621"/>
                <a:gd name="connsiteY22" fmla="*/ 1475232 h 1749552"/>
                <a:gd name="connsiteX23" fmla="*/ 18288 w 1043621"/>
                <a:gd name="connsiteY23" fmla="*/ 1499616 h 1749552"/>
                <a:gd name="connsiteX24" fmla="*/ 54864 w 1043621"/>
                <a:gd name="connsiteY24" fmla="*/ 1554480 h 1749552"/>
                <a:gd name="connsiteX25" fmla="*/ 128016 w 1043621"/>
                <a:gd name="connsiteY25" fmla="*/ 1621536 h 1749552"/>
                <a:gd name="connsiteX26" fmla="*/ 158496 w 1043621"/>
                <a:gd name="connsiteY26" fmla="*/ 1664208 h 1749552"/>
                <a:gd name="connsiteX27" fmla="*/ 188976 w 1043621"/>
                <a:gd name="connsiteY27" fmla="*/ 1706880 h 1749552"/>
                <a:gd name="connsiteX28" fmla="*/ 268224 w 1043621"/>
                <a:gd name="connsiteY28" fmla="*/ 1719072 h 1749552"/>
                <a:gd name="connsiteX29" fmla="*/ 377952 w 1043621"/>
                <a:gd name="connsiteY29" fmla="*/ 1706880 h 1749552"/>
                <a:gd name="connsiteX30" fmla="*/ 402336 w 1043621"/>
                <a:gd name="connsiteY30" fmla="*/ 1700784 h 1749552"/>
                <a:gd name="connsiteX31" fmla="*/ 652272 w 1043621"/>
                <a:gd name="connsiteY31" fmla="*/ 1706880 h 1749552"/>
                <a:gd name="connsiteX32" fmla="*/ 749808 w 1043621"/>
                <a:gd name="connsiteY32" fmla="*/ 1725168 h 1749552"/>
                <a:gd name="connsiteX33" fmla="*/ 883920 w 1043621"/>
                <a:gd name="connsiteY33" fmla="*/ 1749552 h 1749552"/>
                <a:gd name="connsiteX34" fmla="*/ 981456 w 1043621"/>
                <a:gd name="connsiteY34" fmla="*/ 1719072 h 1749552"/>
                <a:gd name="connsiteX35" fmla="*/ 993648 w 1043621"/>
                <a:gd name="connsiteY35" fmla="*/ 1694688 h 1749552"/>
                <a:gd name="connsiteX36" fmla="*/ 1011936 w 1043621"/>
                <a:gd name="connsiteY36" fmla="*/ 1115568 h 1749552"/>
                <a:gd name="connsiteX37" fmla="*/ 1036320 w 1043621"/>
                <a:gd name="connsiteY37" fmla="*/ 1036320 h 1749552"/>
                <a:gd name="connsiteX38" fmla="*/ 1036320 w 1043621"/>
                <a:gd name="connsiteY38" fmla="*/ 920496 h 1749552"/>
                <a:gd name="connsiteX39" fmla="*/ 1005840 w 1043621"/>
                <a:gd name="connsiteY39" fmla="*/ 908304 h 1749552"/>
                <a:gd name="connsiteX40" fmla="*/ 981456 w 1043621"/>
                <a:gd name="connsiteY40" fmla="*/ 890016 h 1749552"/>
                <a:gd name="connsiteX41" fmla="*/ 969264 w 1043621"/>
                <a:gd name="connsiteY41" fmla="*/ 835152 h 1749552"/>
                <a:gd name="connsiteX42" fmla="*/ 987552 w 1043621"/>
                <a:gd name="connsiteY42" fmla="*/ 780288 h 1749552"/>
                <a:gd name="connsiteX43" fmla="*/ 1024128 w 1043621"/>
                <a:gd name="connsiteY43" fmla="*/ 688848 h 1749552"/>
                <a:gd name="connsiteX44" fmla="*/ 1018032 w 1043621"/>
                <a:gd name="connsiteY44" fmla="*/ 536448 h 1749552"/>
                <a:gd name="connsiteX45" fmla="*/ 987552 w 1043621"/>
                <a:gd name="connsiteY45" fmla="*/ 493776 h 1749552"/>
                <a:gd name="connsiteX46" fmla="*/ 963168 w 1043621"/>
                <a:gd name="connsiteY46" fmla="*/ 432816 h 1749552"/>
                <a:gd name="connsiteX47" fmla="*/ 944880 w 1043621"/>
                <a:gd name="connsiteY47" fmla="*/ 426720 h 1749552"/>
                <a:gd name="connsiteX48" fmla="*/ 926592 w 1043621"/>
                <a:gd name="connsiteY48" fmla="*/ 408432 h 1749552"/>
                <a:gd name="connsiteX49" fmla="*/ 877824 w 1043621"/>
                <a:gd name="connsiteY49" fmla="*/ 384048 h 1749552"/>
                <a:gd name="connsiteX50" fmla="*/ 841248 w 1043621"/>
                <a:gd name="connsiteY50" fmla="*/ 377952 h 1749552"/>
                <a:gd name="connsiteX51" fmla="*/ 816864 w 1043621"/>
                <a:gd name="connsiteY51" fmla="*/ 67056 h 1749552"/>
                <a:gd name="connsiteX52" fmla="*/ 780288 w 1043621"/>
                <a:gd name="connsiteY52" fmla="*/ 48768 h 1749552"/>
                <a:gd name="connsiteX53" fmla="*/ 755904 w 1043621"/>
                <a:gd name="connsiteY53" fmla="*/ 30480 h 1749552"/>
                <a:gd name="connsiteX54" fmla="*/ 731520 w 1043621"/>
                <a:gd name="connsiteY54" fmla="*/ 6096 h 1749552"/>
                <a:gd name="connsiteX55" fmla="*/ 682752 w 1043621"/>
                <a:gd name="connsiteY55" fmla="*/ 0 h 1749552"/>
                <a:gd name="connsiteX56" fmla="*/ 518160 w 1043621"/>
                <a:gd name="connsiteY56" fmla="*/ 30480 h 1749552"/>
                <a:gd name="connsiteX57" fmla="*/ 469392 w 1043621"/>
                <a:gd name="connsiteY57" fmla="*/ 48768 h 1749552"/>
                <a:gd name="connsiteX58" fmla="*/ 426720 w 1043621"/>
                <a:gd name="connsiteY58" fmla="*/ 54864 h 1749552"/>
                <a:gd name="connsiteX59" fmla="*/ 384048 w 1043621"/>
                <a:gd name="connsiteY59" fmla="*/ 91440 h 1749552"/>
                <a:gd name="connsiteX60" fmla="*/ 365760 w 1043621"/>
                <a:gd name="connsiteY60" fmla="*/ 97536 h 1749552"/>
                <a:gd name="connsiteX61" fmla="*/ 359664 w 1043621"/>
                <a:gd name="connsiteY61" fmla="*/ 146304 h 174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43621" h="1749552">
                  <a:moveTo>
                    <a:pt x="359664" y="146304"/>
                  </a:moveTo>
                  <a:lnTo>
                    <a:pt x="359664" y="146304"/>
                  </a:lnTo>
                  <a:cubicBezTo>
                    <a:pt x="351536" y="176784"/>
                    <a:pt x="338419" y="206355"/>
                    <a:pt x="335280" y="237744"/>
                  </a:cubicBezTo>
                  <a:cubicBezTo>
                    <a:pt x="332486" y="265689"/>
                    <a:pt x="342939" y="341691"/>
                    <a:pt x="347472" y="377952"/>
                  </a:cubicBezTo>
                  <a:cubicBezTo>
                    <a:pt x="337312" y="392176"/>
                    <a:pt x="329352" y="408264"/>
                    <a:pt x="316992" y="420624"/>
                  </a:cubicBezTo>
                  <a:cubicBezTo>
                    <a:pt x="228276" y="509340"/>
                    <a:pt x="333842" y="375485"/>
                    <a:pt x="243840" y="475488"/>
                  </a:cubicBezTo>
                  <a:cubicBezTo>
                    <a:pt x="235914" y="484295"/>
                    <a:pt x="231648" y="495808"/>
                    <a:pt x="225552" y="505968"/>
                  </a:cubicBezTo>
                  <a:cubicBezTo>
                    <a:pt x="203434" y="623929"/>
                    <a:pt x="200469" y="598312"/>
                    <a:pt x="213360" y="731520"/>
                  </a:cubicBezTo>
                  <a:cubicBezTo>
                    <a:pt x="215356" y="752146"/>
                    <a:pt x="225552" y="792480"/>
                    <a:pt x="225552" y="792480"/>
                  </a:cubicBezTo>
                  <a:cubicBezTo>
                    <a:pt x="221488" y="835152"/>
                    <a:pt x="221767" y="878463"/>
                    <a:pt x="213360" y="920496"/>
                  </a:cubicBezTo>
                  <a:cubicBezTo>
                    <a:pt x="211367" y="930459"/>
                    <a:pt x="200113" y="936059"/>
                    <a:pt x="195072" y="944880"/>
                  </a:cubicBezTo>
                  <a:cubicBezTo>
                    <a:pt x="191884" y="950459"/>
                    <a:pt x="192164" y="957589"/>
                    <a:pt x="188976" y="963168"/>
                  </a:cubicBezTo>
                  <a:cubicBezTo>
                    <a:pt x="122139" y="1080133"/>
                    <a:pt x="224997" y="886028"/>
                    <a:pt x="146304" y="1011936"/>
                  </a:cubicBezTo>
                  <a:cubicBezTo>
                    <a:pt x="131855" y="1035054"/>
                    <a:pt x="118349" y="1059225"/>
                    <a:pt x="109728" y="1085088"/>
                  </a:cubicBezTo>
                  <a:cubicBezTo>
                    <a:pt x="105664" y="1097280"/>
                    <a:pt x="100653" y="1109196"/>
                    <a:pt x="97536" y="1121664"/>
                  </a:cubicBezTo>
                  <a:cubicBezTo>
                    <a:pt x="94538" y="1133655"/>
                    <a:pt x="96030" y="1146764"/>
                    <a:pt x="91440" y="1158240"/>
                  </a:cubicBezTo>
                  <a:cubicBezTo>
                    <a:pt x="87667" y="1167673"/>
                    <a:pt x="79248" y="1174496"/>
                    <a:pt x="73152" y="1182624"/>
                  </a:cubicBezTo>
                  <a:cubicBezTo>
                    <a:pt x="53126" y="1262726"/>
                    <a:pt x="72137" y="1201672"/>
                    <a:pt x="42672" y="1267968"/>
                  </a:cubicBezTo>
                  <a:cubicBezTo>
                    <a:pt x="25846" y="1305826"/>
                    <a:pt x="49732" y="1266521"/>
                    <a:pt x="24384" y="1304544"/>
                  </a:cubicBezTo>
                  <a:cubicBezTo>
                    <a:pt x="22352" y="1312672"/>
                    <a:pt x="21230" y="1321083"/>
                    <a:pt x="18288" y="1328928"/>
                  </a:cubicBezTo>
                  <a:cubicBezTo>
                    <a:pt x="15097" y="1337437"/>
                    <a:pt x="8970" y="1344691"/>
                    <a:pt x="6096" y="1353312"/>
                  </a:cubicBezTo>
                  <a:cubicBezTo>
                    <a:pt x="2819" y="1363142"/>
                    <a:pt x="2032" y="1373632"/>
                    <a:pt x="0" y="1383792"/>
                  </a:cubicBezTo>
                  <a:cubicBezTo>
                    <a:pt x="2032" y="1414272"/>
                    <a:pt x="1332" y="1445058"/>
                    <a:pt x="6096" y="1475232"/>
                  </a:cubicBezTo>
                  <a:cubicBezTo>
                    <a:pt x="7513" y="1484208"/>
                    <a:pt x="13875" y="1491672"/>
                    <a:pt x="18288" y="1499616"/>
                  </a:cubicBezTo>
                  <a:cubicBezTo>
                    <a:pt x="25543" y="1512676"/>
                    <a:pt x="43410" y="1543026"/>
                    <a:pt x="54864" y="1554480"/>
                  </a:cubicBezTo>
                  <a:cubicBezTo>
                    <a:pt x="83606" y="1583222"/>
                    <a:pt x="103818" y="1573141"/>
                    <a:pt x="128016" y="1621536"/>
                  </a:cubicBezTo>
                  <a:cubicBezTo>
                    <a:pt x="161431" y="1688365"/>
                    <a:pt x="117306" y="1606543"/>
                    <a:pt x="158496" y="1664208"/>
                  </a:cubicBezTo>
                  <a:cubicBezTo>
                    <a:pt x="166928" y="1676013"/>
                    <a:pt x="171486" y="1701415"/>
                    <a:pt x="188976" y="1706880"/>
                  </a:cubicBezTo>
                  <a:cubicBezTo>
                    <a:pt x="214486" y="1714852"/>
                    <a:pt x="241808" y="1715008"/>
                    <a:pt x="268224" y="1719072"/>
                  </a:cubicBezTo>
                  <a:cubicBezTo>
                    <a:pt x="304800" y="1715008"/>
                    <a:pt x="341488" y="1711852"/>
                    <a:pt x="377952" y="1706880"/>
                  </a:cubicBezTo>
                  <a:cubicBezTo>
                    <a:pt x="386253" y="1705748"/>
                    <a:pt x="393958" y="1700784"/>
                    <a:pt x="402336" y="1700784"/>
                  </a:cubicBezTo>
                  <a:cubicBezTo>
                    <a:pt x="485673" y="1700784"/>
                    <a:pt x="568960" y="1704848"/>
                    <a:pt x="652272" y="1706880"/>
                  </a:cubicBezTo>
                  <a:cubicBezTo>
                    <a:pt x="684784" y="1712976"/>
                    <a:pt x="717151" y="1719901"/>
                    <a:pt x="749808" y="1725168"/>
                  </a:cubicBezTo>
                  <a:cubicBezTo>
                    <a:pt x="879752" y="1746127"/>
                    <a:pt x="800212" y="1725635"/>
                    <a:pt x="883920" y="1749552"/>
                  </a:cubicBezTo>
                  <a:cubicBezTo>
                    <a:pt x="959352" y="1738776"/>
                    <a:pt x="957700" y="1760645"/>
                    <a:pt x="981456" y="1719072"/>
                  </a:cubicBezTo>
                  <a:cubicBezTo>
                    <a:pt x="985965" y="1711182"/>
                    <a:pt x="989584" y="1702816"/>
                    <a:pt x="993648" y="1694688"/>
                  </a:cubicBezTo>
                  <a:cubicBezTo>
                    <a:pt x="1027817" y="1455503"/>
                    <a:pt x="964833" y="1908475"/>
                    <a:pt x="1011936" y="1115568"/>
                  </a:cubicBezTo>
                  <a:cubicBezTo>
                    <a:pt x="1013575" y="1087978"/>
                    <a:pt x="1028192" y="1062736"/>
                    <a:pt x="1036320" y="1036320"/>
                  </a:cubicBezTo>
                  <a:cubicBezTo>
                    <a:pt x="1040393" y="1003735"/>
                    <a:pt x="1050484" y="951186"/>
                    <a:pt x="1036320" y="920496"/>
                  </a:cubicBezTo>
                  <a:cubicBezTo>
                    <a:pt x="1031734" y="910561"/>
                    <a:pt x="1015406" y="913618"/>
                    <a:pt x="1005840" y="908304"/>
                  </a:cubicBezTo>
                  <a:cubicBezTo>
                    <a:pt x="996959" y="903370"/>
                    <a:pt x="989584" y="896112"/>
                    <a:pt x="981456" y="890016"/>
                  </a:cubicBezTo>
                  <a:cubicBezTo>
                    <a:pt x="977392" y="871728"/>
                    <a:pt x="968225" y="853857"/>
                    <a:pt x="969264" y="835152"/>
                  </a:cubicBezTo>
                  <a:cubicBezTo>
                    <a:pt x="970333" y="815904"/>
                    <a:pt x="980783" y="798338"/>
                    <a:pt x="987552" y="780288"/>
                  </a:cubicBezTo>
                  <a:cubicBezTo>
                    <a:pt x="999079" y="749550"/>
                    <a:pt x="1011936" y="719328"/>
                    <a:pt x="1024128" y="688848"/>
                  </a:cubicBezTo>
                  <a:cubicBezTo>
                    <a:pt x="1032666" y="629083"/>
                    <a:pt x="1038886" y="610928"/>
                    <a:pt x="1018032" y="536448"/>
                  </a:cubicBezTo>
                  <a:cubicBezTo>
                    <a:pt x="1013319" y="519615"/>
                    <a:pt x="997712" y="508000"/>
                    <a:pt x="987552" y="493776"/>
                  </a:cubicBezTo>
                  <a:cubicBezTo>
                    <a:pt x="984025" y="481432"/>
                    <a:pt x="978277" y="444904"/>
                    <a:pt x="963168" y="432816"/>
                  </a:cubicBezTo>
                  <a:cubicBezTo>
                    <a:pt x="958150" y="428802"/>
                    <a:pt x="950976" y="428752"/>
                    <a:pt x="944880" y="426720"/>
                  </a:cubicBezTo>
                  <a:cubicBezTo>
                    <a:pt x="938784" y="420624"/>
                    <a:pt x="933489" y="413605"/>
                    <a:pt x="926592" y="408432"/>
                  </a:cubicBezTo>
                  <a:cubicBezTo>
                    <a:pt x="912293" y="397708"/>
                    <a:pt x="895589" y="387996"/>
                    <a:pt x="877824" y="384048"/>
                  </a:cubicBezTo>
                  <a:cubicBezTo>
                    <a:pt x="865758" y="381367"/>
                    <a:pt x="853440" y="379984"/>
                    <a:pt x="841248" y="377952"/>
                  </a:cubicBezTo>
                  <a:cubicBezTo>
                    <a:pt x="833120" y="274320"/>
                    <a:pt x="835792" y="169268"/>
                    <a:pt x="816864" y="67056"/>
                  </a:cubicBezTo>
                  <a:cubicBezTo>
                    <a:pt x="814382" y="53653"/>
                    <a:pt x="791977" y="55781"/>
                    <a:pt x="780288" y="48768"/>
                  </a:cubicBezTo>
                  <a:cubicBezTo>
                    <a:pt x="771576" y="43541"/>
                    <a:pt x="763550" y="37170"/>
                    <a:pt x="755904" y="30480"/>
                  </a:cubicBezTo>
                  <a:cubicBezTo>
                    <a:pt x="747253" y="22911"/>
                    <a:pt x="742131" y="10517"/>
                    <a:pt x="731520" y="6096"/>
                  </a:cubicBezTo>
                  <a:cubicBezTo>
                    <a:pt x="716398" y="-205"/>
                    <a:pt x="699008" y="2032"/>
                    <a:pt x="682752" y="0"/>
                  </a:cubicBezTo>
                  <a:cubicBezTo>
                    <a:pt x="627888" y="10160"/>
                    <a:pt x="572668" y="18556"/>
                    <a:pt x="518160" y="30480"/>
                  </a:cubicBezTo>
                  <a:cubicBezTo>
                    <a:pt x="476578" y="39576"/>
                    <a:pt x="501077" y="42431"/>
                    <a:pt x="469392" y="48768"/>
                  </a:cubicBezTo>
                  <a:cubicBezTo>
                    <a:pt x="455303" y="51586"/>
                    <a:pt x="440944" y="52832"/>
                    <a:pt x="426720" y="54864"/>
                  </a:cubicBezTo>
                  <a:cubicBezTo>
                    <a:pt x="412496" y="67056"/>
                    <a:pt x="399396" y="80697"/>
                    <a:pt x="384048" y="91440"/>
                  </a:cubicBezTo>
                  <a:cubicBezTo>
                    <a:pt x="378784" y="95125"/>
                    <a:pt x="370778" y="93522"/>
                    <a:pt x="365760" y="97536"/>
                  </a:cubicBezTo>
                  <a:cubicBezTo>
                    <a:pt x="360039" y="102113"/>
                    <a:pt x="360680" y="138176"/>
                    <a:pt x="359664" y="146304"/>
                  </a:cubicBezTo>
                  <a:close/>
                </a:path>
              </a:pathLst>
            </a:cu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对话气泡: 椭圆形 57">
              <a:extLst>
                <a:ext uri="{FF2B5EF4-FFF2-40B4-BE49-F238E27FC236}">
                  <a16:creationId xmlns:a16="http://schemas.microsoft.com/office/drawing/2014/main" id="{1679ECEE-D1C3-DECB-865C-6A91FAD958BE}"/>
                </a:ext>
              </a:extLst>
            </p:cNvPr>
            <p:cNvSpPr/>
            <p:nvPr/>
          </p:nvSpPr>
          <p:spPr>
            <a:xfrm>
              <a:off x="9847892" y="4196384"/>
              <a:ext cx="873302" cy="430393"/>
            </a:xfrm>
            <a:prstGeom prst="wedgeEllipseCallout">
              <a:avLst>
                <a:gd name="adj1" fmla="val 42689"/>
                <a:gd name="adj2" fmla="val 54002"/>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rPr>
                <a:t>。。。</a:t>
              </a:r>
            </a:p>
          </p:txBody>
        </p:sp>
      </p:grpSp>
      <p:sp>
        <p:nvSpPr>
          <p:cNvPr id="76" name="矩形 75">
            <a:extLst>
              <a:ext uri="{FF2B5EF4-FFF2-40B4-BE49-F238E27FC236}">
                <a16:creationId xmlns:a16="http://schemas.microsoft.com/office/drawing/2014/main" id="{F2CE770D-3BE6-C28D-A457-124FCEFEE224}"/>
              </a:ext>
            </a:extLst>
          </p:cNvPr>
          <p:cNvSpPr/>
          <p:nvPr/>
        </p:nvSpPr>
        <p:spPr>
          <a:xfrm>
            <a:off x="1788145" y="3966694"/>
            <a:ext cx="315303" cy="17764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id="{DFE50173-FA47-215F-BED6-7927C7EE207E}"/>
              </a:ext>
            </a:extLst>
          </p:cNvPr>
          <p:cNvSpPr/>
          <p:nvPr/>
        </p:nvSpPr>
        <p:spPr>
          <a:xfrm>
            <a:off x="2382079" y="4531474"/>
            <a:ext cx="341954" cy="1211714"/>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B7E6AB95-FF40-4B24-59F8-40E3633F5172}"/>
              </a:ext>
            </a:extLst>
          </p:cNvPr>
          <p:cNvSpPr/>
          <p:nvPr/>
        </p:nvSpPr>
        <p:spPr>
          <a:xfrm>
            <a:off x="2970379" y="5137330"/>
            <a:ext cx="313145" cy="63355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0" name="图片 79">
            <a:extLst>
              <a:ext uri="{FF2B5EF4-FFF2-40B4-BE49-F238E27FC236}">
                <a16:creationId xmlns:a16="http://schemas.microsoft.com/office/drawing/2014/main" id="{9672ABC3-BA52-9965-9327-73BF33118BE3}"/>
              </a:ext>
            </a:extLst>
          </p:cNvPr>
          <p:cNvPicPr>
            <a:picLocks noChangeAspect="1"/>
          </p:cNvPicPr>
          <p:nvPr/>
        </p:nvPicPr>
        <p:blipFill>
          <a:blip r:embed="rId11"/>
          <a:stretch>
            <a:fillRect/>
          </a:stretch>
        </p:blipFill>
        <p:spPr>
          <a:xfrm>
            <a:off x="6616490" y="2319106"/>
            <a:ext cx="5377374" cy="4176692"/>
          </a:xfrm>
          <a:prstGeom prst="rect">
            <a:avLst/>
          </a:prstGeom>
        </p:spPr>
      </p:pic>
      <p:sp>
        <p:nvSpPr>
          <p:cNvPr id="83" name="任意多边形: 形状 82">
            <a:extLst>
              <a:ext uri="{FF2B5EF4-FFF2-40B4-BE49-F238E27FC236}">
                <a16:creationId xmlns:a16="http://schemas.microsoft.com/office/drawing/2014/main" id="{A60AFA6C-229E-BEAC-1BEF-9BB33968FDC7}"/>
              </a:ext>
            </a:extLst>
          </p:cNvPr>
          <p:cNvSpPr/>
          <p:nvPr/>
        </p:nvSpPr>
        <p:spPr>
          <a:xfrm>
            <a:off x="7322043" y="2563019"/>
            <a:ext cx="3869569" cy="4041148"/>
          </a:xfrm>
          <a:custGeom>
            <a:avLst/>
            <a:gdLst>
              <a:gd name="connsiteX0" fmla="*/ 1109472 w 2682240"/>
              <a:gd name="connsiteY0" fmla="*/ 0 h 2718816"/>
              <a:gd name="connsiteX1" fmla="*/ 1627632 w 2682240"/>
              <a:gd name="connsiteY1" fmla="*/ 219456 h 2718816"/>
              <a:gd name="connsiteX2" fmla="*/ 1847088 w 2682240"/>
              <a:gd name="connsiteY2" fmla="*/ 268224 h 2718816"/>
              <a:gd name="connsiteX3" fmla="*/ 2005584 w 2682240"/>
              <a:gd name="connsiteY3" fmla="*/ 280416 h 2718816"/>
              <a:gd name="connsiteX4" fmla="*/ 2121408 w 2682240"/>
              <a:gd name="connsiteY4" fmla="*/ 268224 h 2718816"/>
              <a:gd name="connsiteX5" fmla="*/ 2200656 w 2682240"/>
              <a:gd name="connsiteY5" fmla="*/ 256032 h 2718816"/>
              <a:gd name="connsiteX6" fmla="*/ 2682240 w 2682240"/>
              <a:gd name="connsiteY6" fmla="*/ 1895856 h 2718816"/>
              <a:gd name="connsiteX7" fmla="*/ 2249424 w 2682240"/>
              <a:gd name="connsiteY7" fmla="*/ 2029968 h 2718816"/>
              <a:gd name="connsiteX8" fmla="*/ 1633728 w 2682240"/>
              <a:gd name="connsiteY8" fmla="*/ 2182368 h 2718816"/>
              <a:gd name="connsiteX9" fmla="*/ 1438656 w 2682240"/>
              <a:gd name="connsiteY9" fmla="*/ 2231136 h 2718816"/>
              <a:gd name="connsiteX10" fmla="*/ 1207008 w 2682240"/>
              <a:gd name="connsiteY10" fmla="*/ 2322576 h 2718816"/>
              <a:gd name="connsiteX11" fmla="*/ 798576 w 2682240"/>
              <a:gd name="connsiteY11" fmla="*/ 2688336 h 2718816"/>
              <a:gd name="connsiteX12" fmla="*/ 768096 w 2682240"/>
              <a:gd name="connsiteY12" fmla="*/ 2718816 h 2718816"/>
              <a:gd name="connsiteX13" fmla="*/ 0 w 2682240"/>
              <a:gd name="connsiteY13" fmla="*/ 1908048 h 2718816"/>
              <a:gd name="connsiteX14" fmla="*/ 353568 w 2682240"/>
              <a:gd name="connsiteY14" fmla="*/ 1615440 h 2718816"/>
              <a:gd name="connsiteX15" fmla="*/ 426720 w 2682240"/>
              <a:gd name="connsiteY15" fmla="*/ 1481328 h 2718816"/>
              <a:gd name="connsiteX16" fmla="*/ 469392 w 2682240"/>
              <a:gd name="connsiteY16" fmla="*/ 1341120 h 2718816"/>
              <a:gd name="connsiteX17" fmla="*/ 646176 w 2682240"/>
              <a:gd name="connsiteY17" fmla="*/ 957072 h 2718816"/>
              <a:gd name="connsiteX18" fmla="*/ 1109472 w 2682240"/>
              <a:gd name="connsiteY18" fmla="*/ 0 h 2718816"/>
              <a:gd name="connsiteX0" fmla="*/ 1060704 w 2633472"/>
              <a:gd name="connsiteY0" fmla="*/ 0 h 2718816"/>
              <a:gd name="connsiteX1" fmla="*/ 1578864 w 2633472"/>
              <a:gd name="connsiteY1" fmla="*/ 219456 h 2718816"/>
              <a:gd name="connsiteX2" fmla="*/ 1798320 w 2633472"/>
              <a:gd name="connsiteY2" fmla="*/ 268224 h 2718816"/>
              <a:gd name="connsiteX3" fmla="*/ 1956816 w 2633472"/>
              <a:gd name="connsiteY3" fmla="*/ 280416 h 2718816"/>
              <a:gd name="connsiteX4" fmla="*/ 2072640 w 2633472"/>
              <a:gd name="connsiteY4" fmla="*/ 268224 h 2718816"/>
              <a:gd name="connsiteX5" fmla="*/ 2151888 w 2633472"/>
              <a:gd name="connsiteY5" fmla="*/ 256032 h 2718816"/>
              <a:gd name="connsiteX6" fmla="*/ 2633472 w 2633472"/>
              <a:gd name="connsiteY6" fmla="*/ 1895856 h 2718816"/>
              <a:gd name="connsiteX7" fmla="*/ 2200656 w 2633472"/>
              <a:gd name="connsiteY7" fmla="*/ 2029968 h 2718816"/>
              <a:gd name="connsiteX8" fmla="*/ 1584960 w 2633472"/>
              <a:gd name="connsiteY8" fmla="*/ 2182368 h 2718816"/>
              <a:gd name="connsiteX9" fmla="*/ 1389888 w 2633472"/>
              <a:gd name="connsiteY9" fmla="*/ 2231136 h 2718816"/>
              <a:gd name="connsiteX10" fmla="*/ 1158240 w 2633472"/>
              <a:gd name="connsiteY10" fmla="*/ 2322576 h 2718816"/>
              <a:gd name="connsiteX11" fmla="*/ 749808 w 2633472"/>
              <a:gd name="connsiteY11" fmla="*/ 2688336 h 2718816"/>
              <a:gd name="connsiteX12" fmla="*/ 719328 w 2633472"/>
              <a:gd name="connsiteY12" fmla="*/ 2718816 h 2718816"/>
              <a:gd name="connsiteX13" fmla="*/ 0 w 2633472"/>
              <a:gd name="connsiteY13" fmla="*/ 1950720 h 2718816"/>
              <a:gd name="connsiteX14" fmla="*/ 304800 w 2633472"/>
              <a:gd name="connsiteY14" fmla="*/ 1615440 h 2718816"/>
              <a:gd name="connsiteX15" fmla="*/ 377952 w 2633472"/>
              <a:gd name="connsiteY15" fmla="*/ 1481328 h 2718816"/>
              <a:gd name="connsiteX16" fmla="*/ 420624 w 2633472"/>
              <a:gd name="connsiteY16" fmla="*/ 1341120 h 2718816"/>
              <a:gd name="connsiteX17" fmla="*/ 597408 w 2633472"/>
              <a:gd name="connsiteY17" fmla="*/ 957072 h 2718816"/>
              <a:gd name="connsiteX18" fmla="*/ 1060704 w 2633472"/>
              <a:gd name="connsiteY18" fmla="*/ 0 h 2718816"/>
              <a:gd name="connsiteX0" fmla="*/ 1097280 w 2670048"/>
              <a:gd name="connsiteY0" fmla="*/ 0 h 2718816"/>
              <a:gd name="connsiteX1" fmla="*/ 1615440 w 2670048"/>
              <a:gd name="connsiteY1" fmla="*/ 219456 h 2718816"/>
              <a:gd name="connsiteX2" fmla="*/ 1834896 w 2670048"/>
              <a:gd name="connsiteY2" fmla="*/ 268224 h 2718816"/>
              <a:gd name="connsiteX3" fmla="*/ 1993392 w 2670048"/>
              <a:gd name="connsiteY3" fmla="*/ 280416 h 2718816"/>
              <a:gd name="connsiteX4" fmla="*/ 2109216 w 2670048"/>
              <a:gd name="connsiteY4" fmla="*/ 268224 h 2718816"/>
              <a:gd name="connsiteX5" fmla="*/ 2188464 w 2670048"/>
              <a:gd name="connsiteY5" fmla="*/ 256032 h 2718816"/>
              <a:gd name="connsiteX6" fmla="*/ 2670048 w 2670048"/>
              <a:gd name="connsiteY6" fmla="*/ 1895856 h 2718816"/>
              <a:gd name="connsiteX7" fmla="*/ 2237232 w 2670048"/>
              <a:gd name="connsiteY7" fmla="*/ 2029968 h 2718816"/>
              <a:gd name="connsiteX8" fmla="*/ 1621536 w 2670048"/>
              <a:gd name="connsiteY8" fmla="*/ 2182368 h 2718816"/>
              <a:gd name="connsiteX9" fmla="*/ 1426464 w 2670048"/>
              <a:gd name="connsiteY9" fmla="*/ 2231136 h 2718816"/>
              <a:gd name="connsiteX10" fmla="*/ 1194816 w 2670048"/>
              <a:gd name="connsiteY10" fmla="*/ 2322576 h 2718816"/>
              <a:gd name="connsiteX11" fmla="*/ 786384 w 2670048"/>
              <a:gd name="connsiteY11" fmla="*/ 2688336 h 2718816"/>
              <a:gd name="connsiteX12" fmla="*/ 755904 w 2670048"/>
              <a:gd name="connsiteY12" fmla="*/ 2718816 h 2718816"/>
              <a:gd name="connsiteX13" fmla="*/ 0 w 2670048"/>
              <a:gd name="connsiteY13" fmla="*/ 1950720 h 2718816"/>
              <a:gd name="connsiteX14" fmla="*/ 341376 w 2670048"/>
              <a:gd name="connsiteY14" fmla="*/ 1615440 h 2718816"/>
              <a:gd name="connsiteX15" fmla="*/ 414528 w 2670048"/>
              <a:gd name="connsiteY15" fmla="*/ 1481328 h 2718816"/>
              <a:gd name="connsiteX16" fmla="*/ 457200 w 2670048"/>
              <a:gd name="connsiteY16" fmla="*/ 1341120 h 2718816"/>
              <a:gd name="connsiteX17" fmla="*/ 633984 w 2670048"/>
              <a:gd name="connsiteY17" fmla="*/ 957072 h 2718816"/>
              <a:gd name="connsiteX18" fmla="*/ 1097280 w 2670048"/>
              <a:gd name="connsiteY18" fmla="*/ 0 h 271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0048" h="2718816">
                <a:moveTo>
                  <a:pt x="1097280" y="0"/>
                </a:moveTo>
                <a:lnTo>
                  <a:pt x="1615440" y="219456"/>
                </a:lnTo>
                <a:lnTo>
                  <a:pt x="1834896" y="268224"/>
                </a:lnTo>
                <a:lnTo>
                  <a:pt x="1993392" y="280416"/>
                </a:lnTo>
                <a:lnTo>
                  <a:pt x="2109216" y="268224"/>
                </a:lnTo>
                <a:lnTo>
                  <a:pt x="2188464" y="256032"/>
                </a:lnTo>
                <a:lnTo>
                  <a:pt x="2670048" y="1895856"/>
                </a:lnTo>
                <a:lnTo>
                  <a:pt x="2237232" y="2029968"/>
                </a:lnTo>
                <a:lnTo>
                  <a:pt x="1621536" y="2182368"/>
                </a:lnTo>
                <a:lnTo>
                  <a:pt x="1426464" y="2231136"/>
                </a:lnTo>
                <a:lnTo>
                  <a:pt x="1194816" y="2322576"/>
                </a:lnTo>
                <a:lnTo>
                  <a:pt x="786384" y="2688336"/>
                </a:lnTo>
                <a:lnTo>
                  <a:pt x="755904" y="2718816"/>
                </a:lnTo>
                <a:lnTo>
                  <a:pt x="0" y="1950720"/>
                </a:lnTo>
                <a:lnTo>
                  <a:pt x="341376" y="1615440"/>
                </a:lnTo>
                <a:lnTo>
                  <a:pt x="414528" y="1481328"/>
                </a:lnTo>
                <a:lnTo>
                  <a:pt x="457200" y="1341120"/>
                </a:lnTo>
                <a:lnTo>
                  <a:pt x="633984" y="957072"/>
                </a:lnTo>
                <a:lnTo>
                  <a:pt x="1097280" y="0"/>
                </a:lnTo>
                <a:close/>
              </a:path>
            </a:pathLst>
          </a:custGeom>
          <a:no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矩形 83">
            <a:extLst>
              <a:ext uri="{FF2B5EF4-FFF2-40B4-BE49-F238E27FC236}">
                <a16:creationId xmlns:a16="http://schemas.microsoft.com/office/drawing/2014/main" id="{05A71674-4B22-7C93-D3FE-6D6C792C1C0C}"/>
              </a:ext>
            </a:extLst>
          </p:cNvPr>
          <p:cNvSpPr/>
          <p:nvPr/>
        </p:nvSpPr>
        <p:spPr>
          <a:xfrm>
            <a:off x="3558544" y="4284921"/>
            <a:ext cx="323468" cy="142704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a:extLst>
              <a:ext uri="{FF2B5EF4-FFF2-40B4-BE49-F238E27FC236}">
                <a16:creationId xmlns:a16="http://schemas.microsoft.com/office/drawing/2014/main" id="{1CDBE76E-995E-3088-0205-ABA4CA26E9AA}"/>
              </a:ext>
            </a:extLst>
          </p:cNvPr>
          <p:cNvSpPr/>
          <p:nvPr/>
        </p:nvSpPr>
        <p:spPr>
          <a:xfrm>
            <a:off x="10691389" y="5239763"/>
            <a:ext cx="183579" cy="183579"/>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a:extLst>
              <a:ext uri="{FF2B5EF4-FFF2-40B4-BE49-F238E27FC236}">
                <a16:creationId xmlns:a16="http://schemas.microsoft.com/office/drawing/2014/main" id="{2C510E07-2872-E048-B008-269C8D37DC63}"/>
              </a:ext>
            </a:extLst>
          </p:cNvPr>
          <p:cNvSpPr/>
          <p:nvPr/>
        </p:nvSpPr>
        <p:spPr>
          <a:xfrm>
            <a:off x="10090399" y="5764104"/>
            <a:ext cx="183579" cy="183579"/>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6">
            <a:extLst>
              <a:ext uri="{FF2B5EF4-FFF2-40B4-BE49-F238E27FC236}">
                <a16:creationId xmlns:a16="http://schemas.microsoft.com/office/drawing/2014/main" id="{D4DF1233-CD34-56DF-DAD0-3FB1FF1B74B9}"/>
              </a:ext>
            </a:extLst>
          </p:cNvPr>
          <p:cNvSpPr txBox="1"/>
          <p:nvPr/>
        </p:nvSpPr>
        <p:spPr>
          <a:xfrm>
            <a:off x="9926731" y="4920834"/>
            <a:ext cx="1726939" cy="307777"/>
          </a:xfrm>
          <a:prstGeom prst="rect">
            <a:avLst/>
          </a:prstGeom>
          <a:noFill/>
        </p:spPr>
        <p:txBody>
          <a:bodyPr wrap="square" rtlCol="0">
            <a:spAutoFit/>
          </a:bodyPr>
          <a:lstStyle/>
          <a:p>
            <a:r>
              <a:rPr lang="en-US" altLang="zh-CN" sz="1400" b="1" i="1" dirty="0">
                <a:solidFill>
                  <a:schemeClr val="accent6">
                    <a:lumMod val="75000"/>
                  </a:schemeClr>
                </a:solidFill>
              </a:rPr>
              <a:t>Shopping mall</a:t>
            </a:r>
            <a:endParaRPr lang="zh-CN" altLang="en-US" sz="1400" b="1" i="1" dirty="0">
              <a:solidFill>
                <a:schemeClr val="accent6">
                  <a:lumMod val="75000"/>
                </a:schemeClr>
              </a:solidFill>
            </a:endParaRPr>
          </a:p>
        </p:txBody>
      </p:sp>
      <p:sp>
        <p:nvSpPr>
          <p:cNvPr id="88" name="文本框 87">
            <a:extLst>
              <a:ext uri="{FF2B5EF4-FFF2-40B4-BE49-F238E27FC236}">
                <a16:creationId xmlns:a16="http://schemas.microsoft.com/office/drawing/2014/main" id="{8D741A44-3861-E918-92DF-20530E552AEB}"/>
              </a:ext>
            </a:extLst>
          </p:cNvPr>
          <p:cNvSpPr txBox="1"/>
          <p:nvPr/>
        </p:nvSpPr>
        <p:spPr>
          <a:xfrm>
            <a:off x="9184321" y="5411414"/>
            <a:ext cx="1726939" cy="307777"/>
          </a:xfrm>
          <a:prstGeom prst="rect">
            <a:avLst/>
          </a:prstGeom>
          <a:noFill/>
        </p:spPr>
        <p:txBody>
          <a:bodyPr wrap="square" rtlCol="0">
            <a:spAutoFit/>
          </a:bodyPr>
          <a:lstStyle/>
          <a:p>
            <a:r>
              <a:rPr lang="en-US" altLang="zh-CN" sz="1400" b="1" i="1" dirty="0">
                <a:solidFill>
                  <a:schemeClr val="accent6">
                    <a:lumMod val="75000"/>
                  </a:schemeClr>
                </a:solidFill>
              </a:rPr>
              <a:t>Shopping mall</a:t>
            </a:r>
            <a:endParaRPr lang="zh-CN" altLang="en-US" sz="1400" b="1" i="1" dirty="0">
              <a:solidFill>
                <a:schemeClr val="accent6">
                  <a:lumMod val="75000"/>
                </a:schemeClr>
              </a:solidFill>
            </a:endParaRPr>
          </a:p>
        </p:txBody>
      </p:sp>
      <p:sp>
        <p:nvSpPr>
          <p:cNvPr id="89" name="矩形 88" hidden="1">
            <a:extLst>
              <a:ext uri="{FF2B5EF4-FFF2-40B4-BE49-F238E27FC236}">
                <a16:creationId xmlns:a16="http://schemas.microsoft.com/office/drawing/2014/main" id="{9439C6F4-AF2E-318F-BE03-7E4DE1D31305}"/>
              </a:ext>
            </a:extLst>
          </p:cNvPr>
          <p:cNvSpPr/>
          <p:nvPr/>
        </p:nvSpPr>
        <p:spPr>
          <a:xfrm>
            <a:off x="3402791" y="2563019"/>
            <a:ext cx="2341877" cy="396505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a:extLst>
              <a:ext uri="{FF2B5EF4-FFF2-40B4-BE49-F238E27FC236}">
                <a16:creationId xmlns:a16="http://schemas.microsoft.com/office/drawing/2014/main" id="{8251E760-D0DA-321E-2858-D668E9AB1CCD}"/>
              </a:ext>
            </a:extLst>
          </p:cNvPr>
          <p:cNvSpPr/>
          <p:nvPr/>
        </p:nvSpPr>
        <p:spPr>
          <a:xfrm>
            <a:off x="4160126" y="4284921"/>
            <a:ext cx="261787" cy="142347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1" name="矩形 90">
            <a:extLst>
              <a:ext uri="{FF2B5EF4-FFF2-40B4-BE49-F238E27FC236}">
                <a16:creationId xmlns:a16="http://schemas.microsoft.com/office/drawing/2014/main" id="{9EE9E9AC-2B3F-AE7A-2CA5-330BCE687564}"/>
              </a:ext>
            </a:extLst>
          </p:cNvPr>
          <p:cNvSpPr/>
          <p:nvPr/>
        </p:nvSpPr>
        <p:spPr>
          <a:xfrm>
            <a:off x="4708010" y="4887087"/>
            <a:ext cx="294390" cy="821306"/>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a:extLst>
              <a:ext uri="{FF2B5EF4-FFF2-40B4-BE49-F238E27FC236}">
                <a16:creationId xmlns:a16="http://schemas.microsoft.com/office/drawing/2014/main" id="{C61C99E1-41EE-E073-65D2-065194B4D558}"/>
              </a:ext>
            </a:extLst>
          </p:cNvPr>
          <p:cNvSpPr/>
          <p:nvPr/>
        </p:nvSpPr>
        <p:spPr>
          <a:xfrm>
            <a:off x="5295958" y="3960105"/>
            <a:ext cx="281505" cy="17764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a:extLst>
              <a:ext uri="{FF2B5EF4-FFF2-40B4-BE49-F238E27FC236}">
                <a16:creationId xmlns:a16="http://schemas.microsoft.com/office/drawing/2014/main" id="{FEB533B1-52BE-B752-38F5-5E75DDD49CDE}"/>
              </a:ext>
            </a:extLst>
          </p:cNvPr>
          <p:cNvSpPr/>
          <p:nvPr/>
        </p:nvSpPr>
        <p:spPr>
          <a:xfrm>
            <a:off x="10065864" y="3454952"/>
            <a:ext cx="85499" cy="8549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2184419B-25C9-59E9-F9EE-427BCDCFE7AC}"/>
              </a:ext>
            </a:extLst>
          </p:cNvPr>
          <p:cNvSpPr/>
          <p:nvPr/>
        </p:nvSpPr>
        <p:spPr>
          <a:xfrm>
            <a:off x="10747670" y="3777354"/>
            <a:ext cx="85499" cy="8549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BD607A00-F043-457E-F62C-A5163A56175D}"/>
              </a:ext>
            </a:extLst>
          </p:cNvPr>
          <p:cNvSpPr/>
          <p:nvPr/>
        </p:nvSpPr>
        <p:spPr>
          <a:xfrm>
            <a:off x="10183003" y="4403985"/>
            <a:ext cx="85499" cy="8549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A5225F83-1C45-09BD-234C-780C19369C3D}"/>
              </a:ext>
            </a:extLst>
          </p:cNvPr>
          <p:cNvSpPr/>
          <p:nvPr/>
        </p:nvSpPr>
        <p:spPr>
          <a:xfrm>
            <a:off x="9755728" y="5132059"/>
            <a:ext cx="85499" cy="8549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3D784568-0D9E-AD86-1E4D-044A68727CF9}"/>
              </a:ext>
            </a:extLst>
          </p:cNvPr>
          <p:cNvSpPr/>
          <p:nvPr/>
        </p:nvSpPr>
        <p:spPr>
          <a:xfrm>
            <a:off x="8902162" y="5813143"/>
            <a:ext cx="85499" cy="8549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文本框 97">
            <a:extLst>
              <a:ext uri="{FF2B5EF4-FFF2-40B4-BE49-F238E27FC236}">
                <a16:creationId xmlns:a16="http://schemas.microsoft.com/office/drawing/2014/main" id="{E5137DC6-33D6-EE3C-66D3-75A904F9BBEB}"/>
              </a:ext>
            </a:extLst>
          </p:cNvPr>
          <p:cNvSpPr txBox="1"/>
          <p:nvPr/>
        </p:nvSpPr>
        <p:spPr>
          <a:xfrm>
            <a:off x="8689550" y="4579310"/>
            <a:ext cx="1937018" cy="307777"/>
          </a:xfrm>
          <a:prstGeom prst="rect">
            <a:avLst/>
          </a:prstGeom>
          <a:noFill/>
        </p:spPr>
        <p:txBody>
          <a:bodyPr wrap="square" rtlCol="0">
            <a:spAutoFit/>
          </a:bodyPr>
          <a:lstStyle/>
          <a:p>
            <a:r>
              <a:rPr lang="en-US" altLang="zh-CN" sz="1400" b="1" i="1" dirty="0">
                <a:solidFill>
                  <a:srgbClr val="7030A0"/>
                </a:solidFill>
              </a:rPr>
              <a:t>Community canteens</a:t>
            </a:r>
          </a:p>
        </p:txBody>
      </p:sp>
      <p:sp>
        <p:nvSpPr>
          <p:cNvPr id="101" name="文本框 100">
            <a:extLst>
              <a:ext uri="{FF2B5EF4-FFF2-40B4-BE49-F238E27FC236}">
                <a16:creationId xmlns:a16="http://schemas.microsoft.com/office/drawing/2014/main" id="{C2D33DBD-D368-8C60-498E-D41FF3902B06}"/>
              </a:ext>
            </a:extLst>
          </p:cNvPr>
          <p:cNvSpPr txBox="1"/>
          <p:nvPr/>
        </p:nvSpPr>
        <p:spPr>
          <a:xfrm>
            <a:off x="8424340" y="4094437"/>
            <a:ext cx="1937018" cy="307777"/>
          </a:xfrm>
          <a:prstGeom prst="rect">
            <a:avLst/>
          </a:prstGeom>
          <a:noFill/>
        </p:spPr>
        <p:txBody>
          <a:bodyPr wrap="square" rtlCol="0">
            <a:spAutoFit/>
          </a:bodyPr>
          <a:lstStyle/>
          <a:p>
            <a:r>
              <a:rPr lang="en-US" altLang="zh-CN" sz="1400" b="1" i="1" dirty="0">
                <a:solidFill>
                  <a:srgbClr val="FFC000"/>
                </a:solidFill>
              </a:rPr>
              <a:t>Barbers</a:t>
            </a:r>
          </a:p>
        </p:txBody>
      </p:sp>
      <p:sp>
        <p:nvSpPr>
          <p:cNvPr id="102" name="椭圆 101">
            <a:extLst>
              <a:ext uri="{FF2B5EF4-FFF2-40B4-BE49-F238E27FC236}">
                <a16:creationId xmlns:a16="http://schemas.microsoft.com/office/drawing/2014/main" id="{19CE8672-785F-8950-77B6-2039ECA8B6D9}"/>
              </a:ext>
            </a:extLst>
          </p:cNvPr>
          <p:cNvSpPr/>
          <p:nvPr/>
        </p:nvSpPr>
        <p:spPr>
          <a:xfrm>
            <a:off x="8750966" y="3628618"/>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9CD8620E-B7F4-E304-9A8B-5B565CF440FC}"/>
              </a:ext>
            </a:extLst>
          </p:cNvPr>
          <p:cNvSpPr/>
          <p:nvPr/>
        </p:nvSpPr>
        <p:spPr>
          <a:xfrm>
            <a:off x="9042901" y="3807909"/>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71E4D06C-7DD0-918E-DCC6-63D55D7B28B1}"/>
              </a:ext>
            </a:extLst>
          </p:cNvPr>
          <p:cNvSpPr/>
          <p:nvPr/>
        </p:nvSpPr>
        <p:spPr>
          <a:xfrm>
            <a:off x="9127106" y="4070072"/>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BEA891F7-295B-106D-F13A-E4656EF35BBB}"/>
              </a:ext>
            </a:extLst>
          </p:cNvPr>
          <p:cNvSpPr/>
          <p:nvPr/>
        </p:nvSpPr>
        <p:spPr>
          <a:xfrm>
            <a:off x="8332302" y="5094838"/>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71A5C1E5-E6F8-651E-7E2F-4EECD5B44816}"/>
              </a:ext>
            </a:extLst>
          </p:cNvPr>
          <p:cNvSpPr/>
          <p:nvPr/>
        </p:nvSpPr>
        <p:spPr>
          <a:xfrm>
            <a:off x="7833094" y="5834483"/>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0DB4F262-2898-BE1D-3FE5-9D30CCF90B3E}"/>
              </a:ext>
            </a:extLst>
          </p:cNvPr>
          <p:cNvSpPr/>
          <p:nvPr/>
        </p:nvSpPr>
        <p:spPr>
          <a:xfrm>
            <a:off x="8899731" y="6009686"/>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7165E886-1697-91B8-CB10-74BF1E793F79}"/>
              </a:ext>
            </a:extLst>
          </p:cNvPr>
          <p:cNvSpPr/>
          <p:nvPr/>
        </p:nvSpPr>
        <p:spPr>
          <a:xfrm>
            <a:off x="9613296" y="5168297"/>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624531ED-4BF1-2059-CFA6-B5926794C64B}"/>
              </a:ext>
            </a:extLst>
          </p:cNvPr>
          <p:cNvSpPr/>
          <p:nvPr/>
        </p:nvSpPr>
        <p:spPr>
          <a:xfrm>
            <a:off x="9943492" y="5246825"/>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C0389DDB-F720-F156-F38C-7AF3B194DB22}"/>
              </a:ext>
            </a:extLst>
          </p:cNvPr>
          <p:cNvSpPr/>
          <p:nvPr/>
        </p:nvSpPr>
        <p:spPr>
          <a:xfrm>
            <a:off x="9950407" y="5393288"/>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4E65B727-7084-250F-2257-7065707B1B91}"/>
              </a:ext>
            </a:extLst>
          </p:cNvPr>
          <p:cNvSpPr/>
          <p:nvPr/>
        </p:nvSpPr>
        <p:spPr>
          <a:xfrm>
            <a:off x="10851545" y="4851712"/>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a16="http://schemas.microsoft.com/office/drawing/2014/main" id="{6F8BE4DE-6EAC-FEBE-23C8-9D17E0A5D731}"/>
              </a:ext>
            </a:extLst>
          </p:cNvPr>
          <p:cNvSpPr/>
          <p:nvPr/>
        </p:nvSpPr>
        <p:spPr>
          <a:xfrm>
            <a:off x="10977002" y="5217558"/>
            <a:ext cx="85499" cy="8549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a:extLst>
              <a:ext uri="{FF2B5EF4-FFF2-40B4-BE49-F238E27FC236}">
                <a16:creationId xmlns:a16="http://schemas.microsoft.com/office/drawing/2014/main" id="{5755448B-FC21-963D-A901-D8865066D20A}"/>
              </a:ext>
            </a:extLst>
          </p:cNvPr>
          <p:cNvSpPr/>
          <p:nvPr/>
        </p:nvSpPr>
        <p:spPr>
          <a:xfrm>
            <a:off x="9127246" y="5872373"/>
            <a:ext cx="183579" cy="183579"/>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a:extLst>
              <a:ext uri="{FF2B5EF4-FFF2-40B4-BE49-F238E27FC236}">
                <a16:creationId xmlns:a16="http://schemas.microsoft.com/office/drawing/2014/main" id="{6B2C9AD1-5060-9F08-0F99-10528755D63D}"/>
              </a:ext>
            </a:extLst>
          </p:cNvPr>
          <p:cNvSpPr/>
          <p:nvPr/>
        </p:nvSpPr>
        <p:spPr>
          <a:xfrm>
            <a:off x="11224446" y="5596408"/>
            <a:ext cx="183579" cy="183579"/>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a:extLst>
              <a:ext uri="{FF2B5EF4-FFF2-40B4-BE49-F238E27FC236}">
                <a16:creationId xmlns:a16="http://schemas.microsoft.com/office/drawing/2014/main" id="{C0BFBAA8-F236-37F6-7108-891A5BEE02D8}"/>
              </a:ext>
            </a:extLst>
          </p:cNvPr>
          <p:cNvSpPr/>
          <p:nvPr/>
        </p:nvSpPr>
        <p:spPr>
          <a:xfrm>
            <a:off x="10568327" y="3069056"/>
            <a:ext cx="183579" cy="183579"/>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6C3142D8-7146-F495-5C3A-EF40DA1B2565}"/>
              </a:ext>
            </a:extLst>
          </p:cNvPr>
          <p:cNvSpPr txBox="1"/>
          <p:nvPr/>
        </p:nvSpPr>
        <p:spPr>
          <a:xfrm>
            <a:off x="9471007" y="5913009"/>
            <a:ext cx="1937018" cy="307777"/>
          </a:xfrm>
          <a:prstGeom prst="rect">
            <a:avLst/>
          </a:prstGeom>
          <a:noFill/>
        </p:spPr>
        <p:txBody>
          <a:bodyPr wrap="square" rtlCol="0">
            <a:spAutoFit/>
          </a:bodyPr>
          <a:lstStyle/>
          <a:p>
            <a:r>
              <a:rPr lang="en-US" altLang="zh-CN" sz="1400" b="1" i="1" dirty="0">
                <a:solidFill>
                  <a:srgbClr val="00B0F0"/>
                </a:solidFill>
              </a:rPr>
              <a:t>Metro</a:t>
            </a:r>
          </a:p>
        </p:txBody>
      </p:sp>
      <p:sp>
        <p:nvSpPr>
          <p:cNvPr id="117" name="椭圆 116">
            <a:extLst>
              <a:ext uri="{FF2B5EF4-FFF2-40B4-BE49-F238E27FC236}">
                <a16:creationId xmlns:a16="http://schemas.microsoft.com/office/drawing/2014/main" id="{E4774F09-7421-2F1A-C9DF-6058FEF7F674}"/>
              </a:ext>
            </a:extLst>
          </p:cNvPr>
          <p:cNvSpPr/>
          <p:nvPr/>
        </p:nvSpPr>
        <p:spPr>
          <a:xfrm>
            <a:off x="8893791" y="3976520"/>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a:extLst>
              <a:ext uri="{FF2B5EF4-FFF2-40B4-BE49-F238E27FC236}">
                <a16:creationId xmlns:a16="http://schemas.microsoft.com/office/drawing/2014/main" id="{CDAEAAF2-3AB9-25FA-94B9-68CA44E2AB9C}"/>
              </a:ext>
            </a:extLst>
          </p:cNvPr>
          <p:cNvSpPr/>
          <p:nvPr/>
        </p:nvSpPr>
        <p:spPr>
          <a:xfrm>
            <a:off x="9753343" y="3981834"/>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a:extLst>
              <a:ext uri="{FF2B5EF4-FFF2-40B4-BE49-F238E27FC236}">
                <a16:creationId xmlns:a16="http://schemas.microsoft.com/office/drawing/2014/main" id="{5C0AA44F-2E42-D559-B3D3-2394872F5E51}"/>
              </a:ext>
            </a:extLst>
          </p:cNvPr>
          <p:cNvSpPr/>
          <p:nvPr/>
        </p:nvSpPr>
        <p:spPr>
          <a:xfrm>
            <a:off x="10104460" y="4144789"/>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a:extLst>
              <a:ext uri="{FF2B5EF4-FFF2-40B4-BE49-F238E27FC236}">
                <a16:creationId xmlns:a16="http://schemas.microsoft.com/office/drawing/2014/main" id="{F4A90040-6D5F-0425-D82C-9A8768C3C8A4}"/>
              </a:ext>
            </a:extLst>
          </p:cNvPr>
          <p:cNvSpPr/>
          <p:nvPr/>
        </p:nvSpPr>
        <p:spPr>
          <a:xfrm>
            <a:off x="10658239" y="3514721"/>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a:extLst>
              <a:ext uri="{FF2B5EF4-FFF2-40B4-BE49-F238E27FC236}">
                <a16:creationId xmlns:a16="http://schemas.microsoft.com/office/drawing/2014/main" id="{0B125409-33A1-A7FD-AA6F-11911E9A0A85}"/>
              </a:ext>
            </a:extLst>
          </p:cNvPr>
          <p:cNvSpPr/>
          <p:nvPr/>
        </p:nvSpPr>
        <p:spPr>
          <a:xfrm>
            <a:off x="8641232" y="3544172"/>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a:extLst>
              <a:ext uri="{FF2B5EF4-FFF2-40B4-BE49-F238E27FC236}">
                <a16:creationId xmlns:a16="http://schemas.microsoft.com/office/drawing/2014/main" id="{F0C1517A-A15B-76E2-C50A-67F61B665137}"/>
              </a:ext>
            </a:extLst>
          </p:cNvPr>
          <p:cNvSpPr/>
          <p:nvPr/>
        </p:nvSpPr>
        <p:spPr>
          <a:xfrm>
            <a:off x="10802635" y="4044091"/>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a:extLst>
              <a:ext uri="{FF2B5EF4-FFF2-40B4-BE49-F238E27FC236}">
                <a16:creationId xmlns:a16="http://schemas.microsoft.com/office/drawing/2014/main" id="{0DD01E44-6771-131E-276F-E79055EDAE06}"/>
              </a:ext>
            </a:extLst>
          </p:cNvPr>
          <p:cNvSpPr/>
          <p:nvPr/>
        </p:nvSpPr>
        <p:spPr>
          <a:xfrm>
            <a:off x="9464896" y="4832614"/>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a:extLst>
              <a:ext uri="{FF2B5EF4-FFF2-40B4-BE49-F238E27FC236}">
                <a16:creationId xmlns:a16="http://schemas.microsoft.com/office/drawing/2014/main" id="{F2910B59-33C6-6404-BFF6-AE95E76634E2}"/>
              </a:ext>
            </a:extLst>
          </p:cNvPr>
          <p:cNvSpPr/>
          <p:nvPr/>
        </p:nvSpPr>
        <p:spPr>
          <a:xfrm>
            <a:off x="8935427" y="5584956"/>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a:extLst>
              <a:ext uri="{FF2B5EF4-FFF2-40B4-BE49-F238E27FC236}">
                <a16:creationId xmlns:a16="http://schemas.microsoft.com/office/drawing/2014/main" id="{152B138B-64D8-B1E1-847D-207F35538100}"/>
              </a:ext>
            </a:extLst>
          </p:cNvPr>
          <p:cNvSpPr/>
          <p:nvPr/>
        </p:nvSpPr>
        <p:spPr>
          <a:xfrm>
            <a:off x="9529412" y="5783484"/>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a:extLst>
              <a:ext uri="{FF2B5EF4-FFF2-40B4-BE49-F238E27FC236}">
                <a16:creationId xmlns:a16="http://schemas.microsoft.com/office/drawing/2014/main" id="{84C05368-BD2E-4F7B-187E-C9D2BBC09E01}"/>
              </a:ext>
            </a:extLst>
          </p:cNvPr>
          <p:cNvSpPr/>
          <p:nvPr/>
        </p:nvSpPr>
        <p:spPr>
          <a:xfrm>
            <a:off x="10347457" y="5599928"/>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a:extLst>
              <a:ext uri="{FF2B5EF4-FFF2-40B4-BE49-F238E27FC236}">
                <a16:creationId xmlns:a16="http://schemas.microsoft.com/office/drawing/2014/main" id="{FF993199-5087-4276-941C-FCBA2C21CB70}"/>
              </a:ext>
            </a:extLst>
          </p:cNvPr>
          <p:cNvSpPr/>
          <p:nvPr/>
        </p:nvSpPr>
        <p:spPr>
          <a:xfrm>
            <a:off x="10704701" y="5477734"/>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a:extLst>
              <a:ext uri="{FF2B5EF4-FFF2-40B4-BE49-F238E27FC236}">
                <a16:creationId xmlns:a16="http://schemas.microsoft.com/office/drawing/2014/main" id="{E35DB901-9EF1-1329-BDA9-2CBD4E9B1316}"/>
              </a:ext>
            </a:extLst>
          </p:cNvPr>
          <p:cNvSpPr/>
          <p:nvPr/>
        </p:nvSpPr>
        <p:spPr>
          <a:xfrm>
            <a:off x="7594782" y="5694488"/>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a:extLst>
              <a:ext uri="{FF2B5EF4-FFF2-40B4-BE49-F238E27FC236}">
                <a16:creationId xmlns:a16="http://schemas.microsoft.com/office/drawing/2014/main" id="{9AA7B20C-96C9-E8A4-1AEA-BD8DBEFC287C}"/>
              </a:ext>
            </a:extLst>
          </p:cNvPr>
          <p:cNvSpPr/>
          <p:nvPr/>
        </p:nvSpPr>
        <p:spPr>
          <a:xfrm>
            <a:off x="8051846" y="6135856"/>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a:extLst>
              <a:ext uri="{FF2B5EF4-FFF2-40B4-BE49-F238E27FC236}">
                <a16:creationId xmlns:a16="http://schemas.microsoft.com/office/drawing/2014/main" id="{CD0AC2AD-2EB5-5004-C1A7-D37DFBA05827}"/>
              </a:ext>
            </a:extLst>
          </p:cNvPr>
          <p:cNvSpPr/>
          <p:nvPr/>
        </p:nvSpPr>
        <p:spPr>
          <a:xfrm>
            <a:off x="7528323" y="5197013"/>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10E810F9-A291-36C0-9D3A-1189B1D566B6}"/>
              </a:ext>
            </a:extLst>
          </p:cNvPr>
          <p:cNvSpPr/>
          <p:nvPr/>
        </p:nvSpPr>
        <p:spPr>
          <a:xfrm>
            <a:off x="7891633" y="4610366"/>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C56BBED4-72D6-2D44-5E99-C3D5AB57C7AA}"/>
              </a:ext>
            </a:extLst>
          </p:cNvPr>
          <p:cNvSpPr/>
          <p:nvPr/>
        </p:nvSpPr>
        <p:spPr>
          <a:xfrm>
            <a:off x="8760164" y="6178036"/>
            <a:ext cx="85499" cy="854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文本框 132">
            <a:extLst>
              <a:ext uri="{FF2B5EF4-FFF2-40B4-BE49-F238E27FC236}">
                <a16:creationId xmlns:a16="http://schemas.microsoft.com/office/drawing/2014/main" id="{C2A12BB0-2D2E-934E-B22B-BFA0FF668E08}"/>
              </a:ext>
            </a:extLst>
          </p:cNvPr>
          <p:cNvSpPr txBox="1"/>
          <p:nvPr/>
        </p:nvSpPr>
        <p:spPr>
          <a:xfrm>
            <a:off x="8839805" y="3373480"/>
            <a:ext cx="1937018" cy="307777"/>
          </a:xfrm>
          <a:prstGeom prst="rect">
            <a:avLst/>
          </a:prstGeom>
          <a:noFill/>
        </p:spPr>
        <p:txBody>
          <a:bodyPr wrap="square" rtlCol="0">
            <a:spAutoFit/>
          </a:bodyPr>
          <a:lstStyle/>
          <a:p>
            <a:r>
              <a:rPr lang="en-US" altLang="zh-CN" sz="1400" b="1" i="1" dirty="0">
                <a:solidFill>
                  <a:srgbClr val="C00000"/>
                </a:solidFill>
              </a:rPr>
              <a:t>Bus station</a:t>
            </a:r>
          </a:p>
        </p:txBody>
      </p:sp>
      <p:grpSp>
        <p:nvGrpSpPr>
          <p:cNvPr id="13" name="组合 12">
            <a:extLst>
              <a:ext uri="{FF2B5EF4-FFF2-40B4-BE49-F238E27FC236}">
                <a16:creationId xmlns:a16="http://schemas.microsoft.com/office/drawing/2014/main" id="{3E361428-53C9-586C-4248-5DA1A89F4E8C}"/>
              </a:ext>
            </a:extLst>
          </p:cNvPr>
          <p:cNvGrpSpPr/>
          <p:nvPr/>
        </p:nvGrpSpPr>
        <p:grpSpPr>
          <a:xfrm>
            <a:off x="543560" y="625102"/>
            <a:ext cx="5919050" cy="436388"/>
            <a:chOff x="543560" y="625102"/>
            <a:chExt cx="5919050" cy="436388"/>
          </a:xfrm>
        </p:grpSpPr>
        <p:grpSp>
          <p:nvGrpSpPr>
            <p:cNvPr id="24" name="组合 23">
              <a:extLst>
                <a:ext uri="{FF2B5EF4-FFF2-40B4-BE49-F238E27FC236}">
                  <a16:creationId xmlns:a16="http://schemas.microsoft.com/office/drawing/2014/main" id="{DA4B1069-E68B-774D-B16A-F7A3F598073A}"/>
                </a:ext>
              </a:extLst>
            </p:cNvPr>
            <p:cNvGrpSpPr/>
            <p:nvPr/>
          </p:nvGrpSpPr>
          <p:grpSpPr>
            <a:xfrm>
              <a:off x="543560" y="625102"/>
              <a:ext cx="4058755" cy="436388"/>
              <a:chOff x="543560" y="625102"/>
              <a:chExt cx="4058755" cy="436388"/>
            </a:xfrm>
          </p:grpSpPr>
          <p:sp>
            <p:nvSpPr>
              <p:cNvPr id="34" name="文本框 33">
                <a:extLst>
                  <a:ext uri="{FF2B5EF4-FFF2-40B4-BE49-F238E27FC236}">
                    <a16:creationId xmlns:a16="http://schemas.microsoft.com/office/drawing/2014/main" id="{8C98B6F1-92AB-55E5-915F-D73F82BC10D6}"/>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36" name="文本框 35">
                <a:extLst>
                  <a:ext uri="{FF2B5EF4-FFF2-40B4-BE49-F238E27FC236}">
                    <a16:creationId xmlns:a16="http://schemas.microsoft.com/office/drawing/2014/main" id="{FA9E0F85-7F04-319F-CE36-2EC7CF8A29F1}"/>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37" name="组合 36">
                <a:extLst>
                  <a:ext uri="{FF2B5EF4-FFF2-40B4-BE49-F238E27FC236}">
                    <a16:creationId xmlns:a16="http://schemas.microsoft.com/office/drawing/2014/main" id="{47444DC9-3BD5-A7B3-5D36-6D252463B80A}"/>
                  </a:ext>
                </a:extLst>
              </p:cNvPr>
              <p:cNvGrpSpPr/>
              <p:nvPr/>
            </p:nvGrpSpPr>
            <p:grpSpPr>
              <a:xfrm>
                <a:off x="629068" y="927378"/>
                <a:ext cx="906272" cy="134112"/>
                <a:chOff x="674116" y="1075190"/>
                <a:chExt cx="906272" cy="134112"/>
              </a:xfrm>
            </p:grpSpPr>
            <p:sp>
              <p:nvSpPr>
                <p:cNvPr id="55" name="椭圆 54">
                  <a:extLst>
                    <a:ext uri="{FF2B5EF4-FFF2-40B4-BE49-F238E27FC236}">
                      <a16:creationId xmlns:a16="http://schemas.microsoft.com/office/drawing/2014/main" id="{0825A694-193D-6053-C6A4-DA854D747D3B}"/>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06B05B83-BD59-3031-9FAB-03D3E87C0FE1}"/>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a:extLst>
                    <a:ext uri="{FF2B5EF4-FFF2-40B4-BE49-F238E27FC236}">
                      <a16:creationId xmlns:a16="http://schemas.microsoft.com/office/drawing/2014/main" id="{1E2103BA-B3AF-5A6F-0994-E97FAFA3BC80}"/>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58595DBE-94B5-C233-BE2F-39F500FE3376}"/>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83727C11-C4D4-86C5-DF24-7CCC049030E3}"/>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a:extLst>
                  <a:ext uri="{FF2B5EF4-FFF2-40B4-BE49-F238E27FC236}">
                    <a16:creationId xmlns:a16="http://schemas.microsoft.com/office/drawing/2014/main" id="{0309B984-C164-07F7-7001-D433157CC718}"/>
                  </a:ext>
                </a:extLst>
              </p:cNvPr>
              <p:cNvGrpSpPr/>
              <p:nvPr/>
            </p:nvGrpSpPr>
            <p:grpSpPr>
              <a:xfrm>
                <a:off x="2103448" y="927378"/>
                <a:ext cx="906272" cy="134112"/>
                <a:chOff x="674116" y="1075190"/>
                <a:chExt cx="906272" cy="134112"/>
              </a:xfrm>
            </p:grpSpPr>
            <p:sp>
              <p:nvSpPr>
                <p:cNvPr id="42" name="椭圆 41">
                  <a:extLst>
                    <a:ext uri="{FF2B5EF4-FFF2-40B4-BE49-F238E27FC236}">
                      <a16:creationId xmlns:a16="http://schemas.microsoft.com/office/drawing/2014/main" id="{00F90C83-0CDE-6B2E-7F5D-BC3D65C99127}"/>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97CE90B0-11EE-99D0-91C0-174C4D69D9C3}"/>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FF106D1A-D93E-C74A-E58A-BB1B23A08786}"/>
                    </a:ext>
                  </a:extLst>
                </p:cNvPr>
                <p:cNvSpPr/>
                <p:nvPr/>
              </p:nvSpPr>
              <p:spPr>
                <a:xfrm>
                  <a:off x="106019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椭圆 48">
                  <a:extLst>
                    <a:ext uri="{FF2B5EF4-FFF2-40B4-BE49-F238E27FC236}">
                      <a16:creationId xmlns:a16="http://schemas.microsoft.com/office/drawing/2014/main" id="{AE753734-5462-E6CF-768D-0D1B85C4AE73}"/>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A18CB32F-EEB8-0ABB-67ED-C62282E958A6}"/>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6" name="文本框 25">
              <a:extLst>
                <a:ext uri="{FF2B5EF4-FFF2-40B4-BE49-F238E27FC236}">
                  <a16:creationId xmlns:a16="http://schemas.microsoft.com/office/drawing/2014/main" id="{28B65A37-A9F4-57EA-2ACB-7FE1A8C8F9DB}"/>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7" name="椭圆 26">
              <a:extLst>
                <a:ext uri="{FF2B5EF4-FFF2-40B4-BE49-F238E27FC236}">
                  <a16:creationId xmlns:a16="http://schemas.microsoft.com/office/drawing/2014/main" id="{60B56CB6-1E01-04D2-7108-4FFC652CF33B}"/>
                </a:ext>
              </a:extLst>
            </p:cNvPr>
            <p:cNvSpPr/>
            <p:nvPr/>
          </p:nvSpPr>
          <p:spPr>
            <a:xfrm>
              <a:off x="388908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E9AF8F27-C50A-3FB3-6CA3-C5B5BB0B409B}"/>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4A612315-473A-0F88-8DAB-3690533A46B5}"/>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C6A568DE-419B-766B-2590-7F5A7371D75F}"/>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D783F7FD-6A9B-D72F-F316-7D5DB2FDB4CA}"/>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03432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22" presetClass="exit" presetSubtype="4" fill="hold" grpId="0" nodeType="withEffect">
                                  <p:stCondLst>
                                    <p:cond delay="0"/>
                                  </p:stCondLst>
                                  <p:childTnLst>
                                    <p:animEffect transition="out" filter="wipe(down)">
                                      <p:cBhvr>
                                        <p:cTn id="17" dur="500"/>
                                        <p:tgtEl>
                                          <p:spTgt spid="76"/>
                                        </p:tgtEl>
                                      </p:cBhvr>
                                    </p:animEffect>
                                    <p:set>
                                      <p:cBhvr>
                                        <p:cTn id="18" dur="1" fill="hold">
                                          <p:stCondLst>
                                            <p:cond delay="499"/>
                                          </p:stCondLst>
                                        </p:cTn>
                                        <p:tgtEl>
                                          <p:spTgt spid="7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500"/>
                                        <p:tgtEl>
                                          <p:spTgt spid="69"/>
                                        </p:tgtEl>
                                      </p:cBhvr>
                                    </p:animEffect>
                                  </p:childTnLst>
                                </p:cTn>
                              </p:par>
                              <p:par>
                                <p:cTn id="27" presetID="22" presetClass="exit" presetSubtype="4" fill="hold" grpId="0" nodeType="withEffect">
                                  <p:stCondLst>
                                    <p:cond delay="0"/>
                                  </p:stCondLst>
                                  <p:childTnLst>
                                    <p:animEffect transition="out" filter="wipe(down)">
                                      <p:cBhvr>
                                        <p:cTn id="28" dur="500"/>
                                        <p:tgtEl>
                                          <p:spTgt spid="77"/>
                                        </p:tgtEl>
                                      </p:cBhvr>
                                    </p:animEffect>
                                    <p:set>
                                      <p:cBhvr>
                                        <p:cTn id="29" dur="1" fill="hold">
                                          <p:stCondLst>
                                            <p:cond delay="499"/>
                                          </p:stCondLst>
                                        </p:cTn>
                                        <p:tgtEl>
                                          <p:spTgt spid="7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22" presetClass="exit" presetSubtype="4" fill="hold" grpId="0" nodeType="withEffect">
                                  <p:stCondLst>
                                    <p:cond delay="0"/>
                                  </p:stCondLst>
                                  <p:childTnLst>
                                    <p:animEffect transition="out" filter="wipe(down)">
                                      <p:cBhvr>
                                        <p:cTn id="39" dur="500"/>
                                        <p:tgtEl>
                                          <p:spTgt spid="78"/>
                                        </p:tgtEl>
                                      </p:cBhvr>
                                    </p:animEffect>
                                    <p:set>
                                      <p:cBhvr>
                                        <p:cTn id="40" dur="1" fill="hold">
                                          <p:stCondLst>
                                            <p:cond delay="499"/>
                                          </p:stCondLst>
                                        </p:cTn>
                                        <p:tgtEl>
                                          <p:spTgt spid="7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500"/>
                                        <p:tgtEl>
                                          <p:spTgt spid="8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wipe(up)">
                                      <p:cBhvr>
                                        <p:cTn id="55" dur="500"/>
                                        <p:tgtEl>
                                          <p:spTgt spid="8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0" nodeType="clickEffect">
                                  <p:stCondLst>
                                    <p:cond delay="0"/>
                                  </p:stCondLst>
                                  <p:childTnLst>
                                    <p:animEffect transition="out" filter="wipe(down)">
                                      <p:cBhvr>
                                        <p:cTn id="59" dur="500"/>
                                        <p:tgtEl>
                                          <p:spTgt spid="89"/>
                                        </p:tgtEl>
                                      </p:cBhvr>
                                    </p:animEffect>
                                    <p:set>
                                      <p:cBhvr>
                                        <p:cTn id="60" dur="1" fill="hold">
                                          <p:stCondLst>
                                            <p:cond delay="499"/>
                                          </p:stCondLst>
                                        </p:cTn>
                                        <p:tgtEl>
                                          <p:spTgt spid="8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0" nodeType="clickEffect">
                                  <p:stCondLst>
                                    <p:cond delay="0"/>
                                  </p:stCondLst>
                                  <p:childTnLst>
                                    <p:animEffect transition="out" filter="wipe(down)">
                                      <p:cBhvr>
                                        <p:cTn id="64" dur="500"/>
                                        <p:tgtEl>
                                          <p:spTgt spid="84"/>
                                        </p:tgtEl>
                                      </p:cBhvr>
                                    </p:animEffect>
                                    <p:set>
                                      <p:cBhvr>
                                        <p:cTn id="65" dur="1" fill="hold">
                                          <p:stCondLst>
                                            <p:cond delay="499"/>
                                          </p:stCondLst>
                                        </p:cTn>
                                        <p:tgtEl>
                                          <p:spTgt spid="84"/>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88"/>
                                        </p:tgtEl>
                                        <p:attrNameLst>
                                          <p:attrName>style.visibility</p:attrName>
                                        </p:attrNameLst>
                                      </p:cBhvr>
                                      <p:to>
                                        <p:strVal val="visible"/>
                                      </p:to>
                                    </p:set>
                                    <p:animEffect transition="in" filter="fade">
                                      <p:cBhvr>
                                        <p:cTn id="68" dur="500"/>
                                        <p:tgtEl>
                                          <p:spTgt spid="8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fade">
                                      <p:cBhvr>
                                        <p:cTn id="71" dur="500"/>
                                        <p:tgtEl>
                                          <p:spTgt spid="8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fade">
                                      <p:cBhvr>
                                        <p:cTn id="77" dur="500"/>
                                        <p:tgtEl>
                                          <p:spTgt spid="8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90"/>
                                        </p:tgtEl>
                                      </p:cBhvr>
                                    </p:animEffect>
                                    <p:set>
                                      <p:cBhvr>
                                        <p:cTn id="82" dur="1" fill="hold">
                                          <p:stCondLst>
                                            <p:cond delay="499"/>
                                          </p:stCondLst>
                                        </p:cTn>
                                        <p:tgtEl>
                                          <p:spTgt spid="90"/>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animEffect transition="in" filter="fade">
                                      <p:cBhvr>
                                        <p:cTn id="85" dur="500"/>
                                        <p:tgtEl>
                                          <p:spTgt spid="9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4"/>
                                        </p:tgtEl>
                                        <p:attrNameLst>
                                          <p:attrName>style.visibility</p:attrName>
                                        </p:attrNameLst>
                                      </p:cBhvr>
                                      <p:to>
                                        <p:strVal val="visible"/>
                                      </p:to>
                                    </p:set>
                                    <p:animEffect transition="in" filter="fade">
                                      <p:cBhvr>
                                        <p:cTn id="88" dur="500"/>
                                        <p:tgtEl>
                                          <p:spTgt spid="9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fade">
                                      <p:cBhvr>
                                        <p:cTn id="91" dur="500"/>
                                        <p:tgtEl>
                                          <p:spTgt spid="9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6"/>
                                        </p:tgtEl>
                                        <p:attrNameLst>
                                          <p:attrName>style.visibility</p:attrName>
                                        </p:attrNameLst>
                                      </p:cBhvr>
                                      <p:to>
                                        <p:strVal val="visible"/>
                                      </p:to>
                                    </p:set>
                                    <p:animEffect transition="in" filter="fade">
                                      <p:cBhvr>
                                        <p:cTn id="94" dur="500"/>
                                        <p:tgtEl>
                                          <p:spTgt spid="9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fade">
                                      <p:cBhvr>
                                        <p:cTn id="100" dur="500"/>
                                        <p:tgtEl>
                                          <p:spTgt spid="9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xit" presetSubtype="4" fill="hold" grpId="0" nodeType="clickEffect">
                                  <p:stCondLst>
                                    <p:cond delay="0"/>
                                  </p:stCondLst>
                                  <p:childTnLst>
                                    <p:animEffect transition="out" filter="wipe(down)">
                                      <p:cBhvr>
                                        <p:cTn id="104" dur="500"/>
                                        <p:tgtEl>
                                          <p:spTgt spid="91"/>
                                        </p:tgtEl>
                                      </p:cBhvr>
                                    </p:animEffect>
                                    <p:set>
                                      <p:cBhvr>
                                        <p:cTn id="105" dur="1" fill="hold">
                                          <p:stCondLst>
                                            <p:cond delay="499"/>
                                          </p:stCondLst>
                                        </p:cTn>
                                        <p:tgtEl>
                                          <p:spTgt spid="91"/>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101"/>
                                        </p:tgtEl>
                                        <p:attrNameLst>
                                          <p:attrName>style.visibility</p:attrName>
                                        </p:attrNameLst>
                                      </p:cBhvr>
                                      <p:to>
                                        <p:strVal val="visible"/>
                                      </p:to>
                                    </p:set>
                                    <p:animEffect transition="in" filter="fade">
                                      <p:cBhvr>
                                        <p:cTn id="108" dur="500"/>
                                        <p:tgtEl>
                                          <p:spTgt spid="10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fade">
                                      <p:cBhvr>
                                        <p:cTn id="111" dur="500"/>
                                        <p:tgtEl>
                                          <p:spTgt spid="10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04"/>
                                        </p:tgtEl>
                                        <p:attrNameLst>
                                          <p:attrName>style.visibility</p:attrName>
                                        </p:attrNameLst>
                                      </p:cBhvr>
                                      <p:to>
                                        <p:strVal val="visible"/>
                                      </p:to>
                                    </p:set>
                                    <p:animEffect transition="in" filter="fade">
                                      <p:cBhvr>
                                        <p:cTn id="114" dur="500"/>
                                        <p:tgtEl>
                                          <p:spTgt spid="10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05"/>
                                        </p:tgtEl>
                                        <p:attrNameLst>
                                          <p:attrName>style.visibility</p:attrName>
                                        </p:attrNameLst>
                                      </p:cBhvr>
                                      <p:to>
                                        <p:strVal val="visible"/>
                                      </p:to>
                                    </p:set>
                                    <p:animEffect transition="in" filter="fade">
                                      <p:cBhvr>
                                        <p:cTn id="117" dur="500"/>
                                        <p:tgtEl>
                                          <p:spTgt spid="10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06"/>
                                        </p:tgtEl>
                                        <p:attrNameLst>
                                          <p:attrName>style.visibility</p:attrName>
                                        </p:attrNameLst>
                                      </p:cBhvr>
                                      <p:to>
                                        <p:strVal val="visible"/>
                                      </p:to>
                                    </p:set>
                                    <p:animEffect transition="in" filter="fade">
                                      <p:cBhvr>
                                        <p:cTn id="120" dur="500"/>
                                        <p:tgtEl>
                                          <p:spTgt spid="10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07"/>
                                        </p:tgtEl>
                                        <p:attrNameLst>
                                          <p:attrName>style.visibility</p:attrName>
                                        </p:attrNameLst>
                                      </p:cBhvr>
                                      <p:to>
                                        <p:strVal val="visible"/>
                                      </p:to>
                                    </p:set>
                                    <p:animEffect transition="in" filter="fade">
                                      <p:cBhvr>
                                        <p:cTn id="123" dur="500"/>
                                        <p:tgtEl>
                                          <p:spTgt spid="107"/>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08"/>
                                        </p:tgtEl>
                                        <p:attrNameLst>
                                          <p:attrName>style.visibility</p:attrName>
                                        </p:attrNameLst>
                                      </p:cBhvr>
                                      <p:to>
                                        <p:strVal val="visible"/>
                                      </p:to>
                                    </p:set>
                                    <p:animEffect transition="in" filter="fade">
                                      <p:cBhvr>
                                        <p:cTn id="126" dur="500"/>
                                        <p:tgtEl>
                                          <p:spTgt spid="108"/>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09"/>
                                        </p:tgtEl>
                                        <p:attrNameLst>
                                          <p:attrName>style.visibility</p:attrName>
                                        </p:attrNameLst>
                                      </p:cBhvr>
                                      <p:to>
                                        <p:strVal val="visible"/>
                                      </p:to>
                                    </p:set>
                                    <p:animEffect transition="in" filter="fade">
                                      <p:cBhvr>
                                        <p:cTn id="129" dur="500"/>
                                        <p:tgtEl>
                                          <p:spTgt spid="10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10"/>
                                        </p:tgtEl>
                                        <p:attrNameLst>
                                          <p:attrName>style.visibility</p:attrName>
                                        </p:attrNameLst>
                                      </p:cBhvr>
                                      <p:to>
                                        <p:strVal val="visible"/>
                                      </p:to>
                                    </p:set>
                                    <p:animEffect transition="in" filter="fade">
                                      <p:cBhvr>
                                        <p:cTn id="132" dur="500"/>
                                        <p:tgtEl>
                                          <p:spTgt spid="110"/>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11"/>
                                        </p:tgtEl>
                                        <p:attrNameLst>
                                          <p:attrName>style.visibility</p:attrName>
                                        </p:attrNameLst>
                                      </p:cBhvr>
                                      <p:to>
                                        <p:strVal val="visible"/>
                                      </p:to>
                                    </p:set>
                                    <p:animEffect transition="in" filter="fade">
                                      <p:cBhvr>
                                        <p:cTn id="135" dur="500"/>
                                        <p:tgtEl>
                                          <p:spTgt spid="111"/>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03"/>
                                        </p:tgtEl>
                                        <p:attrNameLst>
                                          <p:attrName>style.visibility</p:attrName>
                                        </p:attrNameLst>
                                      </p:cBhvr>
                                      <p:to>
                                        <p:strVal val="visible"/>
                                      </p:to>
                                    </p:set>
                                    <p:animEffect transition="in" filter="fade">
                                      <p:cBhvr>
                                        <p:cTn id="138" dur="500"/>
                                        <p:tgtEl>
                                          <p:spTgt spid="103"/>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12"/>
                                        </p:tgtEl>
                                        <p:attrNameLst>
                                          <p:attrName>style.visibility</p:attrName>
                                        </p:attrNameLst>
                                      </p:cBhvr>
                                      <p:to>
                                        <p:strVal val="visible"/>
                                      </p:to>
                                    </p:set>
                                    <p:animEffect transition="in" filter="fade">
                                      <p:cBhvr>
                                        <p:cTn id="141" dur="500"/>
                                        <p:tgtEl>
                                          <p:spTgt spid="112"/>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xit" presetSubtype="4" fill="hold" grpId="0" nodeType="clickEffect">
                                  <p:stCondLst>
                                    <p:cond delay="0"/>
                                  </p:stCondLst>
                                  <p:childTnLst>
                                    <p:animEffect transition="out" filter="wipe(down)">
                                      <p:cBhvr>
                                        <p:cTn id="145" dur="500"/>
                                        <p:tgtEl>
                                          <p:spTgt spid="92"/>
                                        </p:tgtEl>
                                      </p:cBhvr>
                                    </p:animEffect>
                                    <p:set>
                                      <p:cBhvr>
                                        <p:cTn id="146" dur="1" fill="hold">
                                          <p:stCondLst>
                                            <p:cond delay="499"/>
                                          </p:stCondLst>
                                        </p:cTn>
                                        <p:tgtEl>
                                          <p:spTgt spid="92"/>
                                        </p:tgtEl>
                                        <p:attrNameLst>
                                          <p:attrName>style.visibility</p:attrName>
                                        </p:attrNameLst>
                                      </p:cBhvr>
                                      <p:to>
                                        <p:strVal val="hidden"/>
                                      </p:to>
                                    </p:set>
                                  </p:childTnLst>
                                </p:cTn>
                              </p:par>
                              <p:par>
                                <p:cTn id="147" presetID="10" presetClass="entr" presetSubtype="0" fill="hold" grpId="0" nodeType="withEffect">
                                  <p:stCondLst>
                                    <p:cond delay="0"/>
                                  </p:stCondLst>
                                  <p:childTnLst>
                                    <p:set>
                                      <p:cBhvr>
                                        <p:cTn id="148" dur="1" fill="hold">
                                          <p:stCondLst>
                                            <p:cond delay="0"/>
                                          </p:stCondLst>
                                        </p:cTn>
                                        <p:tgtEl>
                                          <p:spTgt spid="113"/>
                                        </p:tgtEl>
                                        <p:attrNameLst>
                                          <p:attrName>style.visibility</p:attrName>
                                        </p:attrNameLst>
                                      </p:cBhvr>
                                      <p:to>
                                        <p:strVal val="visible"/>
                                      </p:to>
                                    </p:set>
                                    <p:animEffect transition="in" filter="fade">
                                      <p:cBhvr>
                                        <p:cTn id="149" dur="500"/>
                                        <p:tgtEl>
                                          <p:spTgt spid="11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14"/>
                                        </p:tgtEl>
                                        <p:attrNameLst>
                                          <p:attrName>style.visibility</p:attrName>
                                        </p:attrNameLst>
                                      </p:cBhvr>
                                      <p:to>
                                        <p:strVal val="visible"/>
                                      </p:to>
                                    </p:set>
                                    <p:animEffect transition="in" filter="fade">
                                      <p:cBhvr>
                                        <p:cTn id="152" dur="500"/>
                                        <p:tgtEl>
                                          <p:spTgt spid="114"/>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15"/>
                                        </p:tgtEl>
                                        <p:attrNameLst>
                                          <p:attrName>style.visibility</p:attrName>
                                        </p:attrNameLst>
                                      </p:cBhvr>
                                      <p:to>
                                        <p:strVal val="visible"/>
                                      </p:to>
                                    </p:set>
                                    <p:animEffect transition="in" filter="fade">
                                      <p:cBhvr>
                                        <p:cTn id="155" dur="500"/>
                                        <p:tgtEl>
                                          <p:spTgt spid="115"/>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16"/>
                                        </p:tgtEl>
                                        <p:attrNameLst>
                                          <p:attrName>style.visibility</p:attrName>
                                        </p:attrNameLst>
                                      </p:cBhvr>
                                      <p:to>
                                        <p:strVal val="visible"/>
                                      </p:to>
                                    </p:set>
                                    <p:animEffect transition="in" filter="fade">
                                      <p:cBhvr>
                                        <p:cTn id="158" dur="500"/>
                                        <p:tgtEl>
                                          <p:spTgt spid="116"/>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17"/>
                                        </p:tgtEl>
                                        <p:attrNameLst>
                                          <p:attrName>style.visibility</p:attrName>
                                        </p:attrNameLst>
                                      </p:cBhvr>
                                      <p:to>
                                        <p:strVal val="visible"/>
                                      </p:to>
                                    </p:set>
                                    <p:animEffect transition="in" filter="fade">
                                      <p:cBhvr>
                                        <p:cTn id="163" dur="500"/>
                                        <p:tgtEl>
                                          <p:spTgt spid="117"/>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18"/>
                                        </p:tgtEl>
                                        <p:attrNameLst>
                                          <p:attrName>style.visibility</p:attrName>
                                        </p:attrNameLst>
                                      </p:cBhvr>
                                      <p:to>
                                        <p:strVal val="visible"/>
                                      </p:to>
                                    </p:set>
                                    <p:animEffect transition="in" filter="fade">
                                      <p:cBhvr>
                                        <p:cTn id="166" dur="500"/>
                                        <p:tgtEl>
                                          <p:spTgt spid="11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19"/>
                                        </p:tgtEl>
                                        <p:attrNameLst>
                                          <p:attrName>style.visibility</p:attrName>
                                        </p:attrNameLst>
                                      </p:cBhvr>
                                      <p:to>
                                        <p:strVal val="visible"/>
                                      </p:to>
                                    </p:set>
                                    <p:animEffect transition="in" filter="fade">
                                      <p:cBhvr>
                                        <p:cTn id="169" dur="500"/>
                                        <p:tgtEl>
                                          <p:spTgt spid="119"/>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20"/>
                                        </p:tgtEl>
                                        <p:attrNameLst>
                                          <p:attrName>style.visibility</p:attrName>
                                        </p:attrNameLst>
                                      </p:cBhvr>
                                      <p:to>
                                        <p:strVal val="visible"/>
                                      </p:to>
                                    </p:set>
                                    <p:animEffect transition="in" filter="fade">
                                      <p:cBhvr>
                                        <p:cTn id="172" dur="500"/>
                                        <p:tgtEl>
                                          <p:spTgt spid="120"/>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1"/>
                                        </p:tgtEl>
                                        <p:attrNameLst>
                                          <p:attrName>style.visibility</p:attrName>
                                        </p:attrNameLst>
                                      </p:cBhvr>
                                      <p:to>
                                        <p:strVal val="visible"/>
                                      </p:to>
                                    </p:set>
                                    <p:animEffect transition="in" filter="fade">
                                      <p:cBhvr>
                                        <p:cTn id="175" dur="500"/>
                                        <p:tgtEl>
                                          <p:spTgt spid="121"/>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22"/>
                                        </p:tgtEl>
                                        <p:attrNameLst>
                                          <p:attrName>style.visibility</p:attrName>
                                        </p:attrNameLst>
                                      </p:cBhvr>
                                      <p:to>
                                        <p:strVal val="visible"/>
                                      </p:to>
                                    </p:set>
                                    <p:animEffect transition="in" filter="fade">
                                      <p:cBhvr>
                                        <p:cTn id="178" dur="500"/>
                                        <p:tgtEl>
                                          <p:spTgt spid="122"/>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3"/>
                                        </p:tgtEl>
                                        <p:attrNameLst>
                                          <p:attrName>style.visibility</p:attrName>
                                        </p:attrNameLst>
                                      </p:cBhvr>
                                      <p:to>
                                        <p:strVal val="visible"/>
                                      </p:to>
                                    </p:set>
                                    <p:animEffect transition="in" filter="fade">
                                      <p:cBhvr>
                                        <p:cTn id="181" dur="500"/>
                                        <p:tgtEl>
                                          <p:spTgt spid="123"/>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24"/>
                                        </p:tgtEl>
                                        <p:attrNameLst>
                                          <p:attrName>style.visibility</p:attrName>
                                        </p:attrNameLst>
                                      </p:cBhvr>
                                      <p:to>
                                        <p:strVal val="visible"/>
                                      </p:to>
                                    </p:set>
                                    <p:animEffect transition="in" filter="fade">
                                      <p:cBhvr>
                                        <p:cTn id="184" dur="500"/>
                                        <p:tgtEl>
                                          <p:spTgt spid="124"/>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5"/>
                                        </p:tgtEl>
                                        <p:attrNameLst>
                                          <p:attrName>style.visibility</p:attrName>
                                        </p:attrNameLst>
                                      </p:cBhvr>
                                      <p:to>
                                        <p:strVal val="visible"/>
                                      </p:to>
                                    </p:set>
                                    <p:animEffect transition="in" filter="fade">
                                      <p:cBhvr>
                                        <p:cTn id="187" dur="500"/>
                                        <p:tgtEl>
                                          <p:spTgt spid="125"/>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26"/>
                                        </p:tgtEl>
                                        <p:attrNameLst>
                                          <p:attrName>style.visibility</p:attrName>
                                        </p:attrNameLst>
                                      </p:cBhvr>
                                      <p:to>
                                        <p:strVal val="visible"/>
                                      </p:to>
                                    </p:set>
                                    <p:animEffect transition="in" filter="fade">
                                      <p:cBhvr>
                                        <p:cTn id="190" dur="500"/>
                                        <p:tgtEl>
                                          <p:spTgt spid="126"/>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27"/>
                                        </p:tgtEl>
                                        <p:attrNameLst>
                                          <p:attrName>style.visibility</p:attrName>
                                        </p:attrNameLst>
                                      </p:cBhvr>
                                      <p:to>
                                        <p:strVal val="visible"/>
                                      </p:to>
                                    </p:set>
                                    <p:animEffect transition="in" filter="fade">
                                      <p:cBhvr>
                                        <p:cTn id="193" dur="500"/>
                                        <p:tgtEl>
                                          <p:spTgt spid="127"/>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28"/>
                                        </p:tgtEl>
                                        <p:attrNameLst>
                                          <p:attrName>style.visibility</p:attrName>
                                        </p:attrNameLst>
                                      </p:cBhvr>
                                      <p:to>
                                        <p:strVal val="visible"/>
                                      </p:to>
                                    </p:set>
                                    <p:animEffect transition="in" filter="fade">
                                      <p:cBhvr>
                                        <p:cTn id="196" dur="500"/>
                                        <p:tgtEl>
                                          <p:spTgt spid="128"/>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29"/>
                                        </p:tgtEl>
                                        <p:attrNameLst>
                                          <p:attrName>style.visibility</p:attrName>
                                        </p:attrNameLst>
                                      </p:cBhvr>
                                      <p:to>
                                        <p:strVal val="visible"/>
                                      </p:to>
                                    </p:set>
                                    <p:animEffect transition="in" filter="fade">
                                      <p:cBhvr>
                                        <p:cTn id="199" dur="500"/>
                                        <p:tgtEl>
                                          <p:spTgt spid="129"/>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30"/>
                                        </p:tgtEl>
                                        <p:attrNameLst>
                                          <p:attrName>style.visibility</p:attrName>
                                        </p:attrNameLst>
                                      </p:cBhvr>
                                      <p:to>
                                        <p:strVal val="visible"/>
                                      </p:to>
                                    </p:set>
                                    <p:animEffect transition="in" filter="fade">
                                      <p:cBhvr>
                                        <p:cTn id="202" dur="500"/>
                                        <p:tgtEl>
                                          <p:spTgt spid="130"/>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31"/>
                                        </p:tgtEl>
                                        <p:attrNameLst>
                                          <p:attrName>style.visibility</p:attrName>
                                        </p:attrNameLst>
                                      </p:cBhvr>
                                      <p:to>
                                        <p:strVal val="visible"/>
                                      </p:to>
                                    </p:set>
                                    <p:animEffect transition="in" filter="fade">
                                      <p:cBhvr>
                                        <p:cTn id="205" dur="500"/>
                                        <p:tgtEl>
                                          <p:spTgt spid="131"/>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32"/>
                                        </p:tgtEl>
                                        <p:attrNameLst>
                                          <p:attrName>style.visibility</p:attrName>
                                        </p:attrNameLst>
                                      </p:cBhvr>
                                      <p:to>
                                        <p:strVal val="visible"/>
                                      </p:to>
                                    </p:set>
                                    <p:animEffect transition="in" filter="fade">
                                      <p:cBhvr>
                                        <p:cTn id="208" dur="500"/>
                                        <p:tgtEl>
                                          <p:spTgt spid="132"/>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33"/>
                                        </p:tgtEl>
                                        <p:attrNameLst>
                                          <p:attrName>style.visibility</p:attrName>
                                        </p:attrNameLst>
                                      </p:cBhvr>
                                      <p:to>
                                        <p:strVal val="visible"/>
                                      </p:to>
                                    </p:set>
                                    <p:animEffect transition="in" filter="fade">
                                      <p:cBhvr>
                                        <p:cTn id="211"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69" grpId="0" animBg="1"/>
      <p:bldP spid="53" grpId="0" animBg="1"/>
      <p:bldP spid="76" grpId="0" animBg="1"/>
      <p:bldP spid="77" grpId="0" animBg="1"/>
      <p:bldP spid="78" grpId="0" animBg="1"/>
      <p:bldP spid="83" grpId="0" animBg="1"/>
      <p:bldP spid="84" grpId="0" animBg="1"/>
      <p:bldP spid="85" grpId="0" animBg="1"/>
      <p:bldP spid="86" grpId="0" animBg="1"/>
      <p:bldP spid="87" grpId="0"/>
      <p:bldP spid="88" grpId="0"/>
      <p:bldP spid="89" grpId="0" animBg="1"/>
      <p:bldP spid="90" grpId="0" animBg="1"/>
      <p:bldP spid="91" grpId="0" animBg="1"/>
      <p:bldP spid="92" grpId="0" animBg="1"/>
      <p:bldP spid="93" grpId="0" animBg="1"/>
      <p:bldP spid="94" grpId="0" animBg="1"/>
      <p:bldP spid="95" grpId="0" animBg="1"/>
      <p:bldP spid="96" grpId="0" animBg="1"/>
      <p:bldP spid="97" grpId="0" animBg="1"/>
      <p:bldP spid="98" grpId="0"/>
      <p:bldP spid="101" grpId="0"/>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906EF-D082-1C77-5878-9FA2CC526E59}"/>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AD763112-2176-A348-C073-E5EFE02BD2E4}"/>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44FCCA01-6CEB-ED25-86A8-076BFF0D714C}"/>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67134AA4-31EA-C02C-D881-379DC0922F6F}"/>
              </a:ext>
            </a:extLst>
          </p:cNvPr>
          <p:cNvSpPr txBox="1"/>
          <p:nvPr/>
        </p:nvSpPr>
        <p:spPr>
          <a:xfrm>
            <a:off x="510865" y="1795821"/>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Travel characteristics</a:t>
            </a:r>
            <a:endParaRPr lang="zh-CN" altLang="en-US" dirty="0"/>
          </a:p>
        </p:txBody>
      </p:sp>
      <p:sp>
        <p:nvSpPr>
          <p:cNvPr id="29" name="椭圆 28">
            <a:extLst>
              <a:ext uri="{FF2B5EF4-FFF2-40B4-BE49-F238E27FC236}">
                <a16:creationId xmlns:a16="http://schemas.microsoft.com/office/drawing/2014/main" id="{D21DC1F5-EDB5-85A9-288D-FE921E3D77DA}"/>
              </a:ext>
            </a:extLst>
          </p:cNvPr>
          <p:cNvSpPr/>
          <p:nvPr/>
        </p:nvSpPr>
        <p:spPr>
          <a:xfrm>
            <a:off x="1192714" y="2988261"/>
            <a:ext cx="2148440" cy="2148440"/>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不完整圆 35">
            <a:extLst>
              <a:ext uri="{FF2B5EF4-FFF2-40B4-BE49-F238E27FC236}">
                <a16:creationId xmlns:a16="http://schemas.microsoft.com/office/drawing/2014/main" id="{9C47A41C-482C-9EC1-5DFA-6AF90557B5B7}"/>
              </a:ext>
            </a:extLst>
          </p:cNvPr>
          <p:cNvSpPr/>
          <p:nvPr/>
        </p:nvSpPr>
        <p:spPr>
          <a:xfrm>
            <a:off x="1176421" y="2988261"/>
            <a:ext cx="2148440" cy="2148440"/>
          </a:xfrm>
          <a:prstGeom prst="pie">
            <a:avLst>
              <a:gd name="adj1" fmla="val 16205547"/>
              <a:gd name="adj2" fmla="val 803742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ltLang="zh-CN" sz="2400" b="1" dirty="0">
                <a:solidFill>
                  <a:schemeClr val="tx1">
                    <a:lumMod val="50000"/>
                    <a:lumOff val="50000"/>
                  </a:schemeClr>
                </a:solidFill>
              </a:rPr>
              <a:t>62%</a:t>
            </a:r>
            <a:endParaRPr lang="zh-CN" altLang="en-US" sz="2400" b="1" dirty="0">
              <a:solidFill>
                <a:schemeClr val="tx1">
                  <a:lumMod val="50000"/>
                  <a:lumOff val="50000"/>
                </a:schemeClr>
              </a:solidFill>
            </a:endParaRPr>
          </a:p>
        </p:txBody>
      </p:sp>
      <p:sp>
        <p:nvSpPr>
          <p:cNvPr id="37" name="不完整圆 36">
            <a:extLst>
              <a:ext uri="{FF2B5EF4-FFF2-40B4-BE49-F238E27FC236}">
                <a16:creationId xmlns:a16="http://schemas.microsoft.com/office/drawing/2014/main" id="{82AC2886-ED80-6A1F-4745-07AFFC09703A}"/>
              </a:ext>
            </a:extLst>
          </p:cNvPr>
          <p:cNvSpPr/>
          <p:nvPr/>
        </p:nvSpPr>
        <p:spPr>
          <a:xfrm flipH="1">
            <a:off x="1184568" y="2988261"/>
            <a:ext cx="2148440" cy="2148440"/>
          </a:xfrm>
          <a:prstGeom prst="pie">
            <a:avLst>
              <a:gd name="adj1" fmla="val 4212050"/>
              <a:gd name="adj2" fmla="val 16192235"/>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ltLang="zh-CN" sz="2400" b="1" dirty="0">
                <a:solidFill>
                  <a:schemeClr val="bg1"/>
                </a:solidFill>
              </a:rPr>
              <a:t>55%</a:t>
            </a:r>
            <a:endParaRPr lang="zh-CN" altLang="en-US" sz="2400" b="1" dirty="0">
              <a:solidFill>
                <a:schemeClr val="bg1"/>
              </a:solidFill>
            </a:endParaRPr>
          </a:p>
        </p:txBody>
      </p:sp>
      <p:sp>
        <p:nvSpPr>
          <p:cNvPr id="40" name="不完整圆 39">
            <a:extLst>
              <a:ext uri="{FF2B5EF4-FFF2-40B4-BE49-F238E27FC236}">
                <a16:creationId xmlns:a16="http://schemas.microsoft.com/office/drawing/2014/main" id="{73813261-FA89-3BD2-C63E-8B49E9A94E96}"/>
              </a:ext>
            </a:extLst>
          </p:cNvPr>
          <p:cNvSpPr/>
          <p:nvPr/>
        </p:nvSpPr>
        <p:spPr>
          <a:xfrm flipH="1">
            <a:off x="1200860" y="2988261"/>
            <a:ext cx="2148440" cy="2148440"/>
          </a:xfrm>
          <a:prstGeom prst="pie">
            <a:avLst>
              <a:gd name="adj1" fmla="val 6653393"/>
              <a:gd name="adj2" fmla="val 16192235"/>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ltLang="zh-CN" sz="2400" b="1" dirty="0">
                <a:solidFill>
                  <a:schemeClr val="bg1"/>
                </a:solidFill>
              </a:rPr>
              <a:t>46%</a:t>
            </a:r>
            <a:endParaRPr lang="zh-CN" altLang="en-US" sz="2400" b="1" dirty="0">
              <a:solidFill>
                <a:schemeClr val="bg1"/>
              </a:solidFill>
            </a:endParaRPr>
          </a:p>
        </p:txBody>
      </p:sp>
      <p:sp>
        <p:nvSpPr>
          <p:cNvPr id="42" name="不完整圆 41">
            <a:extLst>
              <a:ext uri="{FF2B5EF4-FFF2-40B4-BE49-F238E27FC236}">
                <a16:creationId xmlns:a16="http://schemas.microsoft.com/office/drawing/2014/main" id="{C31D6DA9-0BE8-C6E2-6D68-E187CF8E7CF4}"/>
              </a:ext>
            </a:extLst>
          </p:cNvPr>
          <p:cNvSpPr/>
          <p:nvPr/>
        </p:nvSpPr>
        <p:spPr>
          <a:xfrm flipH="1">
            <a:off x="1185908" y="2988261"/>
            <a:ext cx="2148440" cy="2148440"/>
          </a:xfrm>
          <a:prstGeom prst="pie">
            <a:avLst>
              <a:gd name="adj1" fmla="val 9332402"/>
              <a:gd name="adj2" fmla="val 16192235"/>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ltLang="zh-CN" sz="2400" b="1" dirty="0">
                <a:solidFill>
                  <a:schemeClr val="bg1"/>
                </a:solidFill>
              </a:rPr>
              <a:t>32%</a:t>
            </a:r>
            <a:endParaRPr lang="zh-CN" altLang="en-US" sz="2400" b="1" dirty="0">
              <a:solidFill>
                <a:schemeClr val="bg1"/>
              </a:solidFill>
            </a:endParaRPr>
          </a:p>
        </p:txBody>
      </p:sp>
      <p:sp>
        <p:nvSpPr>
          <p:cNvPr id="43" name="不完整圆 42">
            <a:extLst>
              <a:ext uri="{FF2B5EF4-FFF2-40B4-BE49-F238E27FC236}">
                <a16:creationId xmlns:a16="http://schemas.microsoft.com/office/drawing/2014/main" id="{803B64BB-2B77-2F12-39C9-17DBC353F180}"/>
              </a:ext>
            </a:extLst>
          </p:cNvPr>
          <p:cNvSpPr/>
          <p:nvPr/>
        </p:nvSpPr>
        <p:spPr>
          <a:xfrm flipH="1">
            <a:off x="1185908" y="2988261"/>
            <a:ext cx="2148440" cy="2148440"/>
          </a:xfrm>
          <a:prstGeom prst="pie">
            <a:avLst>
              <a:gd name="adj1" fmla="val 13630573"/>
              <a:gd name="adj2" fmla="val 16192235"/>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altLang="zh-CN" sz="2400" b="1" dirty="0">
                <a:solidFill>
                  <a:schemeClr val="bg1"/>
                </a:solidFill>
              </a:rPr>
              <a:t>12%</a:t>
            </a:r>
            <a:endParaRPr lang="zh-CN" altLang="en-US" sz="2400" b="1" dirty="0">
              <a:solidFill>
                <a:schemeClr val="bg1"/>
              </a:solidFill>
            </a:endParaRPr>
          </a:p>
        </p:txBody>
      </p:sp>
      <p:sp>
        <p:nvSpPr>
          <p:cNvPr id="46" name="文本框 45">
            <a:extLst>
              <a:ext uri="{FF2B5EF4-FFF2-40B4-BE49-F238E27FC236}">
                <a16:creationId xmlns:a16="http://schemas.microsoft.com/office/drawing/2014/main" id="{E8DF472E-AF5C-DD94-F663-DE43C85CF203}"/>
              </a:ext>
            </a:extLst>
          </p:cNvPr>
          <p:cNvSpPr txBox="1"/>
          <p:nvPr/>
        </p:nvSpPr>
        <p:spPr>
          <a:xfrm>
            <a:off x="696124" y="5228558"/>
            <a:ext cx="3288836" cy="369332"/>
          </a:xfrm>
          <a:prstGeom prst="rect">
            <a:avLst/>
          </a:prstGeom>
          <a:noFill/>
        </p:spPr>
        <p:txBody>
          <a:bodyPr wrap="square">
            <a:spAutoFit/>
          </a:bodyPr>
          <a:lstStyle/>
          <a:p>
            <a:pPr algn="ctr"/>
            <a:r>
              <a:rPr lang="en-US" altLang="zh-CN" dirty="0"/>
              <a:t>Other activities</a:t>
            </a:r>
            <a:endParaRPr lang="zh-CN" altLang="en-US" sz="1800" dirty="0">
              <a:solidFill>
                <a:schemeClr val="tx1"/>
              </a:solidFill>
            </a:endParaRPr>
          </a:p>
        </p:txBody>
      </p:sp>
      <p:pic>
        <p:nvPicPr>
          <p:cNvPr id="55" name="图片 54">
            <a:extLst>
              <a:ext uri="{FF2B5EF4-FFF2-40B4-BE49-F238E27FC236}">
                <a16:creationId xmlns:a16="http://schemas.microsoft.com/office/drawing/2014/main" id="{CC04EFF8-FBCB-CE9B-58DD-CA5CA5142E62}"/>
              </a:ext>
            </a:extLst>
          </p:cNvPr>
          <p:cNvPicPr>
            <a:picLocks noChangeAspect="1"/>
          </p:cNvPicPr>
          <p:nvPr/>
        </p:nvPicPr>
        <p:blipFill>
          <a:blip r:embed="rId3"/>
          <a:stretch>
            <a:fillRect/>
          </a:stretch>
        </p:blipFill>
        <p:spPr>
          <a:xfrm>
            <a:off x="7620224" y="4311745"/>
            <a:ext cx="1268494" cy="1808194"/>
          </a:xfrm>
          <a:prstGeom prst="rect">
            <a:avLst/>
          </a:prstGeom>
        </p:spPr>
      </p:pic>
      <p:pic>
        <p:nvPicPr>
          <p:cNvPr id="62" name="图片 61">
            <a:extLst>
              <a:ext uri="{FF2B5EF4-FFF2-40B4-BE49-F238E27FC236}">
                <a16:creationId xmlns:a16="http://schemas.microsoft.com/office/drawing/2014/main" id="{4EB3A05A-C112-D795-1530-B5CBDF96417D}"/>
              </a:ext>
            </a:extLst>
          </p:cNvPr>
          <p:cNvPicPr>
            <a:picLocks noChangeAspect="1"/>
          </p:cNvPicPr>
          <p:nvPr/>
        </p:nvPicPr>
        <p:blipFill>
          <a:blip r:embed="rId4"/>
          <a:stretch>
            <a:fillRect/>
          </a:stretch>
        </p:blipFill>
        <p:spPr>
          <a:xfrm>
            <a:off x="9077341" y="4311746"/>
            <a:ext cx="1779133" cy="1808193"/>
          </a:xfrm>
          <a:prstGeom prst="rect">
            <a:avLst/>
          </a:prstGeom>
        </p:spPr>
      </p:pic>
      <p:pic>
        <p:nvPicPr>
          <p:cNvPr id="75" name="图片 74">
            <a:extLst>
              <a:ext uri="{FF2B5EF4-FFF2-40B4-BE49-F238E27FC236}">
                <a16:creationId xmlns:a16="http://schemas.microsoft.com/office/drawing/2014/main" id="{80ABD44E-E49F-32BD-1AB7-422B5BD5562F}"/>
              </a:ext>
            </a:extLst>
          </p:cNvPr>
          <p:cNvPicPr>
            <a:picLocks noChangeAspect="1"/>
          </p:cNvPicPr>
          <p:nvPr/>
        </p:nvPicPr>
        <p:blipFill>
          <a:blip r:embed="rId5"/>
          <a:stretch>
            <a:fillRect/>
          </a:stretch>
        </p:blipFill>
        <p:spPr>
          <a:xfrm>
            <a:off x="6167951" y="4329331"/>
            <a:ext cx="1282905" cy="1790608"/>
          </a:xfrm>
          <a:prstGeom prst="rect">
            <a:avLst/>
          </a:prstGeom>
        </p:spPr>
      </p:pic>
      <p:pic>
        <p:nvPicPr>
          <p:cNvPr id="80" name="图片 79">
            <a:extLst>
              <a:ext uri="{FF2B5EF4-FFF2-40B4-BE49-F238E27FC236}">
                <a16:creationId xmlns:a16="http://schemas.microsoft.com/office/drawing/2014/main" id="{7796905B-B199-CD81-C1E8-C0781FF7C4C2}"/>
              </a:ext>
            </a:extLst>
          </p:cNvPr>
          <p:cNvPicPr>
            <a:picLocks noChangeAspect="1"/>
          </p:cNvPicPr>
          <p:nvPr/>
        </p:nvPicPr>
        <p:blipFill>
          <a:blip r:embed="rId6"/>
          <a:stretch>
            <a:fillRect/>
          </a:stretch>
        </p:blipFill>
        <p:spPr>
          <a:xfrm>
            <a:off x="4791341" y="4322402"/>
            <a:ext cx="1217614" cy="1790608"/>
          </a:xfrm>
          <a:prstGeom prst="rect">
            <a:avLst/>
          </a:prstGeom>
        </p:spPr>
      </p:pic>
      <p:pic>
        <p:nvPicPr>
          <p:cNvPr id="82" name="图片 81">
            <a:extLst>
              <a:ext uri="{FF2B5EF4-FFF2-40B4-BE49-F238E27FC236}">
                <a16:creationId xmlns:a16="http://schemas.microsoft.com/office/drawing/2014/main" id="{A43C3596-CE4B-BF33-D63A-8C4B195C151D}"/>
              </a:ext>
            </a:extLst>
          </p:cNvPr>
          <p:cNvPicPr>
            <a:picLocks noChangeAspect="1"/>
          </p:cNvPicPr>
          <p:nvPr/>
        </p:nvPicPr>
        <p:blipFill>
          <a:blip r:embed="rId7"/>
          <a:stretch>
            <a:fillRect/>
          </a:stretch>
        </p:blipFill>
        <p:spPr>
          <a:xfrm>
            <a:off x="8309194" y="2313414"/>
            <a:ext cx="2476955" cy="1796898"/>
          </a:xfrm>
          <a:prstGeom prst="rect">
            <a:avLst/>
          </a:prstGeom>
        </p:spPr>
      </p:pic>
      <p:pic>
        <p:nvPicPr>
          <p:cNvPr id="84" name="图片 83">
            <a:extLst>
              <a:ext uri="{FF2B5EF4-FFF2-40B4-BE49-F238E27FC236}">
                <a16:creationId xmlns:a16="http://schemas.microsoft.com/office/drawing/2014/main" id="{05C5FE53-57EA-0D28-94D4-2EE7009C7416}"/>
              </a:ext>
            </a:extLst>
          </p:cNvPr>
          <p:cNvPicPr>
            <a:picLocks noChangeAspect="1"/>
          </p:cNvPicPr>
          <p:nvPr/>
        </p:nvPicPr>
        <p:blipFill>
          <a:blip r:embed="rId8"/>
          <a:stretch>
            <a:fillRect/>
          </a:stretch>
        </p:blipFill>
        <p:spPr>
          <a:xfrm>
            <a:off x="4774458" y="2331839"/>
            <a:ext cx="3378594" cy="1765271"/>
          </a:xfrm>
          <a:prstGeom prst="rect">
            <a:avLst/>
          </a:prstGeom>
        </p:spPr>
      </p:pic>
      <p:sp>
        <p:nvSpPr>
          <p:cNvPr id="86" name="文本框 85">
            <a:extLst>
              <a:ext uri="{FF2B5EF4-FFF2-40B4-BE49-F238E27FC236}">
                <a16:creationId xmlns:a16="http://schemas.microsoft.com/office/drawing/2014/main" id="{41822445-FB22-D702-6240-C0A5A962749E}"/>
              </a:ext>
            </a:extLst>
          </p:cNvPr>
          <p:cNvSpPr txBox="1"/>
          <p:nvPr/>
        </p:nvSpPr>
        <p:spPr>
          <a:xfrm>
            <a:off x="4775846" y="3742880"/>
            <a:ext cx="3377206" cy="369332"/>
          </a:xfrm>
          <a:prstGeom prst="rect">
            <a:avLst/>
          </a:prstGeom>
          <a:solidFill>
            <a:schemeClr val="bg1">
              <a:alpha val="70000"/>
            </a:schemeClr>
          </a:solidFill>
        </p:spPr>
        <p:txBody>
          <a:bodyPr wrap="square">
            <a:spAutoFit/>
          </a:bodyPr>
          <a:lstStyle/>
          <a:p>
            <a:pPr algn="ctr"/>
            <a:r>
              <a:rPr lang="en-US" altLang="zh-CN" sz="1800" b="1" dirty="0">
                <a:solidFill>
                  <a:schemeClr val="tx1"/>
                </a:solidFill>
              </a:rPr>
              <a:t>Community activity</a:t>
            </a:r>
            <a:endParaRPr lang="zh-CN" altLang="en-US" sz="1800" b="1" dirty="0">
              <a:solidFill>
                <a:schemeClr val="tx1"/>
              </a:solidFill>
            </a:endParaRPr>
          </a:p>
        </p:txBody>
      </p:sp>
      <p:sp>
        <p:nvSpPr>
          <p:cNvPr id="87" name="文本框 86">
            <a:extLst>
              <a:ext uri="{FF2B5EF4-FFF2-40B4-BE49-F238E27FC236}">
                <a16:creationId xmlns:a16="http://schemas.microsoft.com/office/drawing/2014/main" id="{177BCE8A-F0FA-B9E7-0D3D-C43D3D4678A4}"/>
              </a:ext>
            </a:extLst>
          </p:cNvPr>
          <p:cNvSpPr txBox="1"/>
          <p:nvPr/>
        </p:nvSpPr>
        <p:spPr>
          <a:xfrm>
            <a:off x="8320042" y="3742880"/>
            <a:ext cx="2565214" cy="369332"/>
          </a:xfrm>
          <a:prstGeom prst="rect">
            <a:avLst/>
          </a:prstGeom>
          <a:solidFill>
            <a:schemeClr val="bg1">
              <a:alpha val="70000"/>
            </a:schemeClr>
          </a:solidFill>
        </p:spPr>
        <p:txBody>
          <a:bodyPr wrap="square">
            <a:spAutoFit/>
          </a:bodyPr>
          <a:lstStyle/>
          <a:p>
            <a:pPr algn="ctr"/>
            <a:r>
              <a:rPr lang="en-US" altLang="zh-CN" b="1" dirty="0"/>
              <a:t>P</a:t>
            </a:r>
            <a:r>
              <a:rPr lang="en-US" altLang="zh-CN" sz="1800" b="1" dirty="0">
                <a:solidFill>
                  <a:schemeClr val="tx1"/>
                </a:solidFill>
              </a:rPr>
              <a:t>erformance</a:t>
            </a:r>
          </a:p>
        </p:txBody>
      </p:sp>
      <p:sp>
        <p:nvSpPr>
          <p:cNvPr id="88" name="文本框 87">
            <a:extLst>
              <a:ext uri="{FF2B5EF4-FFF2-40B4-BE49-F238E27FC236}">
                <a16:creationId xmlns:a16="http://schemas.microsoft.com/office/drawing/2014/main" id="{CE4E1DF5-5F5F-9122-2E78-88153DD476BB}"/>
              </a:ext>
            </a:extLst>
          </p:cNvPr>
          <p:cNvSpPr txBox="1"/>
          <p:nvPr/>
        </p:nvSpPr>
        <p:spPr>
          <a:xfrm>
            <a:off x="4741442" y="5784312"/>
            <a:ext cx="2709413" cy="369332"/>
          </a:xfrm>
          <a:prstGeom prst="rect">
            <a:avLst/>
          </a:prstGeom>
          <a:solidFill>
            <a:schemeClr val="bg1">
              <a:alpha val="70000"/>
            </a:schemeClr>
          </a:solidFill>
        </p:spPr>
        <p:txBody>
          <a:bodyPr wrap="square">
            <a:spAutoFit/>
          </a:bodyPr>
          <a:lstStyle/>
          <a:p>
            <a:pPr algn="ctr"/>
            <a:r>
              <a:rPr lang="en-US" altLang="zh-CN" b="1" dirty="0"/>
              <a:t>Exercise</a:t>
            </a:r>
            <a:endParaRPr lang="en-US" altLang="zh-CN" sz="1800" b="1" dirty="0">
              <a:solidFill>
                <a:schemeClr val="tx1"/>
              </a:solidFill>
            </a:endParaRPr>
          </a:p>
        </p:txBody>
      </p:sp>
      <p:sp>
        <p:nvSpPr>
          <p:cNvPr id="89" name="文本框 88">
            <a:extLst>
              <a:ext uri="{FF2B5EF4-FFF2-40B4-BE49-F238E27FC236}">
                <a16:creationId xmlns:a16="http://schemas.microsoft.com/office/drawing/2014/main" id="{3F86F0DD-849A-2746-1349-B6BCF1E7A8E2}"/>
              </a:ext>
            </a:extLst>
          </p:cNvPr>
          <p:cNvSpPr txBox="1"/>
          <p:nvPr/>
        </p:nvSpPr>
        <p:spPr>
          <a:xfrm>
            <a:off x="7580604" y="5784312"/>
            <a:ext cx="1336732" cy="369332"/>
          </a:xfrm>
          <a:prstGeom prst="rect">
            <a:avLst/>
          </a:prstGeom>
          <a:solidFill>
            <a:schemeClr val="bg1">
              <a:alpha val="70000"/>
            </a:schemeClr>
          </a:solidFill>
        </p:spPr>
        <p:txBody>
          <a:bodyPr wrap="square">
            <a:spAutoFit/>
          </a:bodyPr>
          <a:lstStyle/>
          <a:p>
            <a:pPr algn="ctr"/>
            <a:r>
              <a:rPr lang="en-US" altLang="zh-CN" b="1" dirty="0"/>
              <a:t>Social</a:t>
            </a:r>
            <a:endParaRPr lang="en-US" altLang="zh-CN" sz="1800" b="1" dirty="0">
              <a:solidFill>
                <a:schemeClr val="tx1"/>
              </a:solidFill>
            </a:endParaRPr>
          </a:p>
        </p:txBody>
      </p:sp>
      <p:sp>
        <p:nvSpPr>
          <p:cNvPr id="90" name="文本框 89">
            <a:extLst>
              <a:ext uri="{FF2B5EF4-FFF2-40B4-BE49-F238E27FC236}">
                <a16:creationId xmlns:a16="http://schemas.microsoft.com/office/drawing/2014/main" id="{B1971656-86A4-D477-43FF-57D3EB4E8AFB}"/>
              </a:ext>
            </a:extLst>
          </p:cNvPr>
          <p:cNvSpPr txBox="1"/>
          <p:nvPr/>
        </p:nvSpPr>
        <p:spPr>
          <a:xfrm>
            <a:off x="9086704" y="5801914"/>
            <a:ext cx="1798552" cy="369332"/>
          </a:xfrm>
          <a:prstGeom prst="rect">
            <a:avLst/>
          </a:prstGeom>
          <a:solidFill>
            <a:schemeClr val="bg1">
              <a:alpha val="70000"/>
            </a:schemeClr>
          </a:solidFill>
        </p:spPr>
        <p:txBody>
          <a:bodyPr wrap="square">
            <a:spAutoFit/>
          </a:bodyPr>
          <a:lstStyle/>
          <a:p>
            <a:pPr algn="ctr"/>
            <a:r>
              <a:rPr lang="en-US" altLang="zh-CN" b="1" dirty="0"/>
              <a:t>Park activity</a:t>
            </a:r>
            <a:endParaRPr lang="en-US" altLang="zh-CN" sz="1800" b="1" dirty="0">
              <a:solidFill>
                <a:schemeClr val="tx1"/>
              </a:solidFill>
            </a:endParaRPr>
          </a:p>
        </p:txBody>
      </p:sp>
      <p:grpSp>
        <p:nvGrpSpPr>
          <p:cNvPr id="13" name="组合 12">
            <a:extLst>
              <a:ext uri="{FF2B5EF4-FFF2-40B4-BE49-F238E27FC236}">
                <a16:creationId xmlns:a16="http://schemas.microsoft.com/office/drawing/2014/main" id="{81119B92-7E0E-A5A4-F52F-F4AA07DEFF28}"/>
              </a:ext>
            </a:extLst>
          </p:cNvPr>
          <p:cNvGrpSpPr/>
          <p:nvPr/>
        </p:nvGrpSpPr>
        <p:grpSpPr>
          <a:xfrm>
            <a:off x="543560" y="625102"/>
            <a:ext cx="5919050" cy="436388"/>
            <a:chOff x="543560" y="625102"/>
            <a:chExt cx="5919050" cy="436388"/>
          </a:xfrm>
        </p:grpSpPr>
        <p:grpSp>
          <p:nvGrpSpPr>
            <p:cNvPr id="14" name="组合 13">
              <a:extLst>
                <a:ext uri="{FF2B5EF4-FFF2-40B4-BE49-F238E27FC236}">
                  <a16:creationId xmlns:a16="http://schemas.microsoft.com/office/drawing/2014/main" id="{791BBCA5-B6D0-AB3A-2DC4-E1CBBA0DDAF1}"/>
                </a:ext>
              </a:extLst>
            </p:cNvPr>
            <p:cNvGrpSpPr/>
            <p:nvPr/>
          </p:nvGrpSpPr>
          <p:grpSpPr>
            <a:xfrm>
              <a:off x="543560" y="625102"/>
              <a:ext cx="4058755" cy="436388"/>
              <a:chOff x="543560" y="625102"/>
              <a:chExt cx="4058755" cy="436388"/>
            </a:xfrm>
          </p:grpSpPr>
          <p:sp>
            <p:nvSpPr>
              <p:cNvPr id="30" name="文本框 29">
                <a:extLst>
                  <a:ext uri="{FF2B5EF4-FFF2-40B4-BE49-F238E27FC236}">
                    <a16:creationId xmlns:a16="http://schemas.microsoft.com/office/drawing/2014/main" id="{6478232F-559D-A9BE-94DE-56A224B356E4}"/>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31" name="文本框 30">
                <a:extLst>
                  <a:ext uri="{FF2B5EF4-FFF2-40B4-BE49-F238E27FC236}">
                    <a16:creationId xmlns:a16="http://schemas.microsoft.com/office/drawing/2014/main" id="{8C140DE1-D095-3BA3-4B4E-02E64D700BCA}"/>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32" name="组合 31">
                <a:extLst>
                  <a:ext uri="{FF2B5EF4-FFF2-40B4-BE49-F238E27FC236}">
                    <a16:creationId xmlns:a16="http://schemas.microsoft.com/office/drawing/2014/main" id="{6AC761E3-7E35-ADB0-E25E-EACAA7219AF1}"/>
                  </a:ext>
                </a:extLst>
              </p:cNvPr>
              <p:cNvGrpSpPr/>
              <p:nvPr/>
            </p:nvGrpSpPr>
            <p:grpSpPr>
              <a:xfrm>
                <a:off x="629068" y="927378"/>
                <a:ext cx="906272" cy="134112"/>
                <a:chOff x="674116" y="1075190"/>
                <a:chExt cx="906272" cy="134112"/>
              </a:xfrm>
            </p:grpSpPr>
            <p:sp>
              <p:nvSpPr>
                <p:cNvPr id="45" name="椭圆 44">
                  <a:extLst>
                    <a:ext uri="{FF2B5EF4-FFF2-40B4-BE49-F238E27FC236}">
                      <a16:creationId xmlns:a16="http://schemas.microsoft.com/office/drawing/2014/main" id="{77166063-356B-1224-00EC-F4DB18486C13}"/>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6FF4E06F-0C55-F499-9668-C3AC17B021BC}"/>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997FC04B-3360-0086-02DE-B90F32694674}"/>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53520A76-2EE4-6A80-DCF9-C7EECC101511}"/>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B6CF5266-7863-A80D-E343-4080E131845D}"/>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2D4EF19E-C546-4832-7AB8-264324F2F8C3}"/>
                  </a:ext>
                </a:extLst>
              </p:cNvPr>
              <p:cNvGrpSpPr/>
              <p:nvPr/>
            </p:nvGrpSpPr>
            <p:grpSpPr>
              <a:xfrm>
                <a:off x="2103448" y="927378"/>
                <a:ext cx="906272" cy="134112"/>
                <a:chOff x="674116" y="1075190"/>
                <a:chExt cx="906272" cy="134112"/>
              </a:xfrm>
            </p:grpSpPr>
            <p:sp>
              <p:nvSpPr>
                <p:cNvPr id="34" name="椭圆 33">
                  <a:extLst>
                    <a:ext uri="{FF2B5EF4-FFF2-40B4-BE49-F238E27FC236}">
                      <a16:creationId xmlns:a16="http://schemas.microsoft.com/office/drawing/2014/main" id="{4289607E-724A-9702-0D26-02B64D8F9719}"/>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9EF776C8-D717-826A-0960-A38EEA88C8D6}"/>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13DE45D6-C93D-7105-A28F-78B5CEE32CDA}"/>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椭圆 40">
                  <a:extLst>
                    <a:ext uri="{FF2B5EF4-FFF2-40B4-BE49-F238E27FC236}">
                      <a16:creationId xmlns:a16="http://schemas.microsoft.com/office/drawing/2014/main" id="{845B53D9-5F44-222D-7B61-E44EA697CD72}"/>
                    </a:ext>
                  </a:extLst>
                </p:cNvPr>
                <p:cNvSpPr/>
                <p:nvPr/>
              </p:nvSpPr>
              <p:spPr>
                <a:xfrm>
                  <a:off x="125323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500A1C2-F277-7DE6-200D-2D8D02D70717}"/>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3" name="文本框 22">
              <a:extLst>
                <a:ext uri="{FF2B5EF4-FFF2-40B4-BE49-F238E27FC236}">
                  <a16:creationId xmlns:a16="http://schemas.microsoft.com/office/drawing/2014/main" id="{01CB99F0-8408-C85F-DA3E-B7DDA249E78E}"/>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4" name="椭圆 23">
              <a:extLst>
                <a:ext uri="{FF2B5EF4-FFF2-40B4-BE49-F238E27FC236}">
                  <a16:creationId xmlns:a16="http://schemas.microsoft.com/office/drawing/2014/main" id="{C000A04B-859C-773D-E632-9F761D57802D}"/>
                </a:ext>
              </a:extLst>
            </p:cNvPr>
            <p:cNvSpPr/>
            <p:nvPr/>
          </p:nvSpPr>
          <p:spPr>
            <a:xfrm>
              <a:off x="388908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43E01795-2874-8358-849E-A528F1909DE4}"/>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E265EEA4-BE58-AED0-2C08-C159C0079E6C}"/>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91EC5BF1-32C2-E07D-084B-9558A98626D3}"/>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52932807-7D85-7B9A-9369-5F6AC4025480}"/>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343629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500"/>
                                        <p:tgtEl>
                                          <p:spTgt spid="8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fade">
                                      <p:cBhvr>
                                        <p:cTn id="24" dur="500"/>
                                        <p:tgtEl>
                                          <p:spTgt spid="8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par>
                                <p:cTn id="33" presetID="10" presetClass="entr" presetSubtype="0" fill="hold" nodeType="with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500"/>
                                        <p:tgtEl>
                                          <p:spTgt spid="7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500"/>
                                        <p:tgtEl>
                                          <p:spTgt spid="8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fade">
                                      <p:cBhvr>
                                        <p:cTn id="49" dur="500"/>
                                        <p:tgtEl>
                                          <p:spTgt spid="8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P spid="42" grpId="0" animBg="1"/>
      <p:bldP spid="43" grpId="0" animBg="1"/>
      <p:bldP spid="86" grpId="0" animBg="1"/>
      <p:bldP spid="87" grpId="0" animBg="1"/>
      <p:bldP spid="88" grpId="0" animBg="1"/>
      <p:bldP spid="89" grpId="0" animBg="1"/>
      <p:bldP spid="9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6E5DA-7249-DF0B-06D7-4C5831490EA6}"/>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C5174BB8-98FF-AF5F-1726-82421D82B53E}"/>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BFE77E8-F11C-C7BD-AB18-AAEF8231DBF6}"/>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4C8CE7C9-38AF-BAD3-DB64-10E985ED47B9}"/>
              </a:ext>
            </a:extLst>
          </p:cNvPr>
          <p:cNvSpPr txBox="1"/>
          <p:nvPr/>
        </p:nvSpPr>
        <p:spPr>
          <a:xfrm>
            <a:off x="510865" y="1795821"/>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Travel characteristics</a:t>
            </a:r>
            <a:endParaRPr lang="zh-CN" altLang="en-US" dirty="0"/>
          </a:p>
        </p:txBody>
      </p:sp>
      <p:pic>
        <p:nvPicPr>
          <p:cNvPr id="36" name="图片 35">
            <a:extLst>
              <a:ext uri="{FF2B5EF4-FFF2-40B4-BE49-F238E27FC236}">
                <a16:creationId xmlns:a16="http://schemas.microsoft.com/office/drawing/2014/main" id="{E248798E-2C98-3866-9507-403E50673A7B}"/>
              </a:ext>
            </a:extLst>
          </p:cNvPr>
          <p:cNvPicPr>
            <a:picLocks noChangeAspect="1"/>
          </p:cNvPicPr>
          <p:nvPr/>
        </p:nvPicPr>
        <p:blipFill>
          <a:blip r:embed="rId3"/>
          <a:stretch>
            <a:fillRect/>
          </a:stretch>
        </p:blipFill>
        <p:spPr>
          <a:xfrm>
            <a:off x="611172" y="2592246"/>
            <a:ext cx="5397909" cy="3259374"/>
          </a:xfrm>
          <a:prstGeom prst="rect">
            <a:avLst/>
          </a:prstGeom>
        </p:spPr>
      </p:pic>
      <p:pic>
        <p:nvPicPr>
          <p:cNvPr id="91" name="Picture 2" descr="足踏み運動をする人のイラスト（お爺さん）">
            <a:extLst>
              <a:ext uri="{FF2B5EF4-FFF2-40B4-BE49-F238E27FC236}">
                <a16:creationId xmlns:a16="http://schemas.microsoft.com/office/drawing/2014/main" id="{A177673E-DC71-C8D7-AB22-F8B90EC80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7191" y="3803996"/>
            <a:ext cx="1848185" cy="28991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图表 23">
            <a:extLst>
              <a:ext uri="{FF2B5EF4-FFF2-40B4-BE49-F238E27FC236}">
                <a16:creationId xmlns:a16="http://schemas.microsoft.com/office/drawing/2014/main" id="{2B358C04-7D8A-27A5-A40F-91F8CDC984C3}"/>
              </a:ext>
            </a:extLst>
          </p:cNvPr>
          <p:cNvGraphicFramePr/>
          <p:nvPr>
            <p:extLst>
              <p:ext uri="{D42A27DB-BD31-4B8C-83A1-F6EECF244321}">
                <p14:modId xmlns:p14="http://schemas.microsoft.com/office/powerpoint/2010/main" val="2169385719"/>
              </p:ext>
            </p:extLst>
          </p:nvPr>
        </p:nvGraphicFramePr>
        <p:xfrm>
          <a:off x="6616959" y="2333980"/>
          <a:ext cx="4319905" cy="3259373"/>
        </p:xfrm>
        <a:graphic>
          <a:graphicData uri="http://schemas.openxmlformats.org/drawingml/2006/chart">
            <c:chart xmlns:c="http://schemas.openxmlformats.org/drawingml/2006/chart" xmlns:r="http://schemas.openxmlformats.org/officeDocument/2006/relationships" r:id="rId5"/>
          </a:graphicData>
        </a:graphic>
      </p:graphicFrame>
      <p:sp>
        <p:nvSpPr>
          <p:cNvPr id="25" name="文本框 24">
            <a:extLst>
              <a:ext uri="{FF2B5EF4-FFF2-40B4-BE49-F238E27FC236}">
                <a16:creationId xmlns:a16="http://schemas.microsoft.com/office/drawing/2014/main" id="{925A992F-47FC-3ED1-39A7-36B2A7837FA0}"/>
              </a:ext>
            </a:extLst>
          </p:cNvPr>
          <p:cNvSpPr txBox="1"/>
          <p:nvPr/>
        </p:nvSpPr>
        <p:spPr>
          <a:xfrm>
            <a:off x="1342300" y="5745956"/>
            <a:ext cx="3288836" cy="369332"/>
          </a:xfrm>
          <a:prstGeom prst="rect">
            <a:avLst/>
          </a:prstGeom>
          <a:noFill/>
        </p:spPr>
        <p:txBody>
          <a:bodyPr wrap="square">
            <a:spAutoFit/>
          </a:bodyPr>
          <a:lstStyle/>
          <a:p>
            <a:pPr algn="ctr"/>
            <a:r>
              <a:rPr lang="en-US" altLang="zh-CN" dirty="0"/>
              <a:t>Short-distance travel</a:t>
            </a:r>
            <a:endParaRPr lang="zh-CN" altLang="en-US" dirty="0">
              <a:solidFill>
                <a:schemeClr val="tx1"/>
              </a:solidFill>
            </a:endParaRPr>
          </a:p>
        </p:txBody>
      </p:sp>
      <p:sp>
        <p:nvSpPr>
          <p:cNvPr id="26" name="文本框 25">
            <a:extLst>
              <a:ext uri="{FF2B5EF4-FFF2-40B4-BE49-F238E27FC236}">
                <a16:creationId xmlns:a16="http://schemas.microsoft.com/office/drawing/2014/main" id="{D7F543F8-4A3A-8E81-0CFA-F94B40B954B3}"/>
              </a:ext>
            </a:extLst>
          </p:cNvPr>
          <p:cNvSpPr txBox="1"/>
          <p:nvPr/>
        </p:nvSpPr>
        <p:spPr>
          <a:xfrm>
            <a:off x="7133340" y="5745956"/>
            <a:ext cx="3288836" cy="369332"/>
          </a:xfrm>
          <a:prstGeom prst="rect">
            <a:avLst/>
          </a:prstGeom>
          <a:noFill/>
        </p:spPr>
        <p:txBody>
          <a:bodyPr wrap="square">
            <a:spAutoFit/>
          </a:bodyPr>
          <a:lstStyle/>
          <a:p>
            <a:pPr algn="ctr"/>
            <a:r>
              <a:rPr lang="en-US" altLang="zh-CN" dirty="0"/>
              <a:t>Long-distance travel</a:t>
            </a:r>
            <a:endParaRPr lang="zh-CN" altLang="en-US" dirty="0">
              <a:solidFill>
                <a:schemeClr val="tx1"/>
              </a:solidFill>
            </a:endParaRPr>
          </a:p>
        </p:txBody>
      </p:sp>
      <p:cxnSp>
        <p:nvCxnSpPr>
          <p:cNvPr id="28" name="直接箭头连接符 27">
            <a:extLst>
              <a:ext uri="{FF2B5EF4-FFF2-40B4-BE49-F238E27FC236}">
                <a16:creationId xmlns:a16="http://schemas.microsoft.com/office/drawing/2014/main" id="{5CD97DE1-9493-5C1B-C8EC-745BDFD8B102}"/>
              </a:ext>
            </a:extLst>
          </p:cNvPr>
          <p:cNvCxnSpPr>
            <a:cxnSpLocks/>
          </p:cNvCxnSpPr>
          <p:nvPr/>
        </p:nvCxnSpPr>
        <p:spPr>
          <a:xfrm>
            <a:off x="4416408" y="5930622"/>
            <a:ext cx="2931660" cy="0"/>
          </a:xfrm>
          <a:prstGeom prst="straightConnector1">
            <a:avLst/>
          </a:prstGeom>
          <a:ln w="127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605A8A61-2CE1-B38B-5413-C6FCE1C3A07B}"/>
              </a:ext>
            </a:extLst>
          </p:cNvPr>
          <p:cNvSpPr/>
          <p:nvPr/>
        </p:nvSpPr>
        <p:spPr>
          <a:xfrm>
            <a:off x="414264" y="2567298"/>
            <a:ext cx="5853779" cy="3662781"/>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D6BEA81B-40CE-B992-BB37-4972FE4FF20F}"/>
              </a:ext>
            </a:extLst>
          </p:cNvPr>
          <p:cNvSpPr txBox="1"/>
          <p:nvPr/>
        </p:nvSpPr>
        <p:spPr>
          <a:xfrm>
            <a:off x="2296488" y="2592246"/>
            <a:ext cx="3288836" cy="369332"/>
          </a:xfrm>
          <a:prstGeom prst="rect">
            <a:avLst/>
          </a:prstGeom>
          <a:solidFill>
            <a:schemeClr val="bg1">
              <a:alpha val="80000"/>
            </a:schemeClr>
          </a:solidFill>
        </p:spPr>
        <p:txBody>
          <a:bodyPr wrap="square">
            <a:spAutoFit/>
          </a:bodyPr>
          <a:lstStyle/>
          <a:p>
            <a:pPr algn="ctr"/>
            <a:r>
              <a:rPr lang="en-US" altLang="zh-CN" dirty="0"/>
              <a:t>Bus &amp; Metro</a:t>
            </a:r>
            <a:endParaRPr lang="zh-CN" altLang="en-US" dirty="0">
              <a:solidFill>
                <a:schemeClr val="tx1"/>
              </a:solidFill>
            </a:endParaRPr>
          </a:p>
        </p:txBody>
      </p:sp>
      <p:pic>
        <p:nvPicPr>
          <p:cNvPr id="1026" name="Picture 2" descr="上海843路公交车路线">
            <a:extLst>
              <a:ext uri="{FF2B5EF4-FFF2-40B4-BE49-F238E27FC236}">
                <a16:creationId xmlns:a16="http://schemas.microsoft.com/office/drawing/2014/main" id="{4A473717-70B9-8A25-FE9A-C3C5B53A0A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321" y="2951625"/>
            <a:ext cx="3090355" cy="1911276"/>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2EC8E950-B1D8-0FFA-AB1C-A72CF95935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1876" y="3803996"/>
            <a:ext cx="2637545" cy="1957992"/>
          </a:xfrm>
          <a:prstGeom prst="rect">
            <a:avLst/>
          </a:prstGeom>
        </p:spPr>
      </p:pic>
      <p:cxnSp>
        <p:nvCxnSpPr>
          <p:cNvPr id="40" name="直接箭头连接符 39">
            <a:extLst>
              <a:ext uri="{FF2B5EF4-FFF2-40B4-BE49-F238E27FC236}">
                <a16:creationId xmlns:a16="http://schemas.microsoft.com/office/drawing/2014/main" id="{FE13CE90-6320-B3E0-BD35-6E2A1D052FD7}"/>
              </a:ext>
            </a:extLst>
          </p:cNvPr>
          <p:cNvCxnSpPr>
            <a:cxnSpLocks/>
          </p:cNvCxnSpPr>
          <p:nvPr/>
        </p:nvCxnSpPr>
        <p:spPr>
          <a:xfrm flipH="1">
            <a:off x="6138749" y="4782992"/>
            <a:ext cx="1792722" cy="0"/>
          </a:xfrm>
          <a:prstGeom prst="straightConnector1">
            <a:avLst/>
          </a:prstGeom>
          <a:ln>
            <a:solidFill>
              <a:srgbClr val="A4C0E3"/>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89768F35-8DEE-B26D-B6F9-CF912D4D7012}"/>
              </a:ext>
            </a:extLst>
          </p:cNvPr>
          <p:cNvSpPr/>
          <p:nvPr/>
        </p:nvSpPr>
        <p:spPr>
          <a:xfrm>
            <a:off x="436962" y="2506536"/>
            <a:ext cx="5853779" cy="324666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0B99D025-AA8B-9B8B-A1CE-7EDCE3AFB307}"/>
              </a:ext>
            </a:extLst>
          </p:cNvPr>
          <p:cNvSpPr txBox="1"/>
          <p:nvPr/>
        </p:nvSpPr>
        <p:spPr>
          <a:xfrm>
            <a:off x="846145" y="2575960"/>
            <a:ext cx="4456647" cy="369332"/>
          </a:xfrm>
          <a:prstGeom prst="rect">
            <a:avLst/>
          </a:prstGeom>
          <a:solidFill>
            <a:schemeClr val="bg1">
              <a:alpha val="80000"/>
            </a:schemeClr>
          </a:solidFill>
        </p:spPr>
        <p:txBody>
          <a:bodyPr wrap="square">
            <a:spAutoFit/>
          </a:bodyPr>
          <a:lstStyle/>
          <a:p>
            <a:pPr algn="ctr"/>
            <a:r>
              <a:rPr lang="en-US" altLang="zh-CN" dirty="0"/>
              <a:t>Electric bicycle &amp; Scooter (for the elderly) </a:t>
            </a:r>
            <a:endParaRPr lang="zh-CN" altLang="en-US" dirty="0">
              <a:solidFill>
                <a:schemeClr val="tx1"/>
              </a:solidFill>
            </a:endParaRPr>
          </a:p>
        </p:txBody>
      </p:sp>
      <p:pic>
        <p:nvPicPr>
          <p:cNvPr id="1028" name="Picture 4">
            <a:extLst>
              <a:ext uri="{FF2B5EF4-FFF2-40B4-BE49-F238E27FC236}">
                <a16:creationId xmlns:a16="http://schemas.microsoft.com/office/drawing/2014/main" id="{28742DE0-161C-B287-03D8-942953036B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759" y="2970239"/>
            <a:ext cx="2691070" cy="2018303"/>
          </a:xfrm>
          <a:prstGeom prst="rect">
            <a:avLst/>
          </a:prstGeom>
          <a:noFill/>
          <a:extLst>
            <a:ext uri="{909E8E84-426E-40DD-AFC4-6F175D3DCCD1}">
              <a14:hiddenFill xmlns:a14="http://schemas.microsoft.com/office/drawing/2010/main">
                <a:solidFill>
                  <a:srgbClr val="FFFFFF"/>
                </a:solidFill>
              </a14:hiddenFill>
            </a:ext>
          </a:extLst>
        </p:spPr>
      </p:pic>
      <p:pic>
        <p:nvPicPr>
          <p:cNvPr id="48" name="图片 47">
            <a:extLst>
              <a:ext uri="{FF2B5EF4-FFF2-40B4-BE49-F238E27FC236}">
                <a16:creationId xmlns:a16="http://schemas.microsoft.com/office/drawing/2014/main" id="{5A47F8C1-52F6-FC15-8F87-CF79A9410456}"/>
              </a:ext>
            </a:extLst>
          </p:cNvPr>
          <p:cNvPicPr>
            <a:picLocks noChangeAspect="1"/>
          </p:cNvPicPr>
          <p:nvPr/>
        </p:nvPicPr>
        <p:blipFill>
          <a:blip r:embed="rId9"/>
          <a:stretch>
            <a:fillRect/>
          </a:stretch>
        </p:blipFill>
        <p:spPr>
          <a:xfrm>
            <a:off x="3484249" y="3662918"/>
            <a:ext cx="2642928" cy="2129782"/>
          </a:xfrm>
          <a:prstGeom prst="rect">
            <a:avLst/>
          </a:prstGeom>
        </p:spPr>
      </p:pic>
      <p:cxnSp>
        <p:nvCxnSpPr>
          <p:cNvPr id="45" name="直接箭头连接符 44">
            <a:extLst>
              <a:ext uri="{FF2B5EF4-FFF2-40B4-BE49-F238E27FC236}">
                <a16:creationId xmlns:a16="http://schemas.microsoft.com/office/drawing/2014/main" id="{83013ED8-1C84-20AF-5E09-5D4A7AE334F3}"/>
              </a:ext>
            </a:extLst>
          </p:cNvPr>
          <p:cNvCxnSpPr>
            <a:cxnSpLocks/>
          </p:cNvCxnSpPr>
          <p:nvPr/>
        </p:nvCxnSpPr>
        <p:spPr>
          <a:xfrm flipH="1">
            <a:off x="6268043" y="3725428"/>
            <a:ext cx="2872747" cy="0"/>
          </a:xfrm>
          <a:prstGeom prst="straightConnector1">
            <a:avLst/>
          </a:prstGeom>
          <a:ln>
            <a:solidFill>
              <a:srgbClr val="C4D5EB"/>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矩形 50">
            <a:extLst>
              <a:ext uri="{FF2B5EF4-FFF2-40B4-BE49-F238E27FC236}">
                <a16:creationId xmlns:a16="http://schemas.microsoft.com/office/drawing/2014/main" id="{18A7AE74-6ED1-DCA9-F7FB-0A2E09B82CAA}"/>
              </a:ext>
            </a:extLst>
          </p:cNvPr>
          <p:cNvSpPr/>
          <p:nvPr/>
        </p:nvSpPr>
        <p:spPr>
          <a:xfrm>
            <a:off x="374986" y="2585365"/>
            <a:ext cx="5853779" cy="324666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F7D8667A-F6D6-B42D-4EC9-46D3CB4B4B8F}"/>
              </a:ext>
            </a:extLst>
          </p:cNvPr>
          <p:cNvSpPr txBox="1"/>
          <p:nvPr/>
        </p:nvSpPr>
        <p:spPr>
          <a:xfrm>
            <a:off x="1537628" y="2594156"/>
            <a:ext cx="2669956" cy="369332"/>
          </a:xfrm>
          <a:prstGeom prst="rect">
            <a:avLst/>
          </a:prstGeom>
          <a:solidFill>
            <a:schemeClr val="bg1">
              <a:alpha val="80000"/>
            </a:schemeClr>
          </a:solidFill>
        </p:spPr>
        <p:txBody>
          <a:bodyPr wrap="square">
            <a:spAutoFit/>
          </a:bodyPr>
          <a:lstStyle/>
          <a:p>
            <a:pPr algn="ctr"/>
            <a:r>
              <a:rPr lang="en-US" altLang="zh-CN" dirty="0"/>
              <a:t>Private car</a:t>
            </a:r>
            <a:endParaRPr lang="zh-CN" altLang="en-US" dirty="0">
              <a:solidFill>
                <a:schemeClr val="tx1"/>
              </a:solidFill>
            </a:endParaRPr>
          </a:p>
        </p:txBody>
      </p:sp>
      <p:cxnSp>
        <p:nvCxnSpPr>
          <p:cNvPr id="53" name="直接箭头连接符 52">
            <a:extLst>
              <a:ext uri="{FF2B5EF4-FFF2-40B4-BE49-F238E27FC236}">
                <a16:creationId xmlns:a16="http://schemas.microsoft.com/office/drawing/2014/main" id="{6108ACC9-925D-F8B8-EEFC-595E7855BB6E}"/>
              </a:ext>
            </a:extLst>
          </p:cNvPr>
          <p:cNvCxnSpPr>
            <a:cxnSpLocks/>
          </p:cNvCxnSpPr>
          <p:nvPr/>
        </p:nvCxnSpPr>
        <p:spPr>
          <a:xfrm flipH="1">
            <a:off x="3931676" y="3265712"/>
            <a:ext cx="4337114" cy="0"/>
          </a:xfrm>
          <a:prstGeom prst="straightConnector1">
            <a:avLst/>
          </a:prstGeom>
          <a:ln>
            <a:solidFill>
              <a:srgbClr val="4679A7"/>
            </a:solidFill>
            <a:tailEnd type="triangle" w="lg" len="lg"/>
          </a:ln>
        </p:spPr>
        <p:style>
          <a:lnRef idx="1">
            <a:schemeClr val="accent1"/>
          </a:lnRef>
          <a:fillRef idx="0">
            <a:schemeClr val="accent1"/>
          </a:fillRef>
          <a:effectRef idx="0">
            <a:schemeClr val="accent1"/>
          </a:effectRef>
          <a:fontRef idx="minor">
            <a:schemeClr val="tx1"/>
          </a:fontRef>
        </p:style>
      </p:cxnSp>
      <p:pic>
        <p:nvPicPr>
          <p:cNvPr id="55" name="图片 54">
            <a:extLst>
              <a:ext uri="{FF2B5EF4-FFF2-40B4-BE49-F238E27FC236}">
                <a16:creationId xmlns:a16="http://schemas.microsoft.com/office/drawing/2014/main" id="{C499AAC4-EE12-0B67-6DAE-D11DB5764EAF}"/>
              </a:ext>
            </a:extLst>
          </p:cNvPr>
          <p:cNvPicPr>
            <a:picLocks noChangeAspect="1"/>
          </p:cNvPicPr>
          <p:nvPr/>
        </p:nvPicPr>
        <p:blipFill>
          <a:blip r:embed="rId10" cstate="print">
            <a:extLst>
              <a:ext uri="{28A0092B-C50C-407E-A947-70E740481C1C}">
                <a14:useLocalDpi xmlns:a14="http://schemas.microsoft.com/office/drawing/2010/main" val="0"/>
              </a:ext>
            </a:extLst>
          </a:blip>
          <a:srcRect t="19167" b="22020"/>
          <a:stretch/>
        </p:blipFill>
        <p:spPr>
          <a:xfrm>
            <a:off x="897198" y="2989776"/>
            <a:ext cx="2734112" cy="2144009"/>
          </a:xfrm>
          <a:prstGeom prst="rect">
            <a:avLst/>
          </a:prstGeom>
        </p:spPr>
      </p:pic>
      <p:sp>
        <p:nvSpPr>
          <p:cNvPr id="57" name="矩形 56">
            <a:extLst>
              <a:ext uri="{FF2B5EF4-FFF2-40B4-BE49-F238E27FC236}">
                <a16:creationId xmlns:a16="http://schemas.microsoft.com/office/drawing/2014/main" id="{815DB7B6-4F9F-F5C4-C504-D21D5C2BE535}"/>
              </a:ext>
            </a:extLst>
          </p:cNvPr>
          <p:cNvSpPr/>
          <p:nvPr/>
        </p:nvSpPr>
        <p:spPr>
          <a:xfrm>
            <a:off x="118206" y="2585365"/>
            <a:ext cx="5853779" cy="324666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a:extLst>
              <a:ext uri="{FF2B5EF4-FFF2-40B4-BE49-F238E27FC236}">
                <a16:creationId xmlns:a16="http://schemas.microsoft.com/office/drawing/2014/main" id="{C3CE8389-10E3-7B57-7331-1E33515BF8AD}"/>
              </a:ext>
            </a:extLst>
          </p:cNvPr>
          <p:cNvSpPr txBox="1"/>
          <p:nvPr/>
        </p:nvSpPr>
        <p:spPr>
          <a:xfrm>
            <a:off x="3825865" y="2578277"/>
            <a:ext cx="2669956" cy="369332"/>
          </a:xfrm>
          <a:prstGeom prst="rect">
            <a:avLst/>
          </a:prstGeom>
          <a:solidFill>
            <a:schemeClr val="bg1">
              <a:alpha val="80000"/>
            </a:schemeClr>
          </a:solidFill>
        </p:spPr>
        <p:txBody>
          <a:bodyPr wrap="square">
            <a:spAutoFit/>
          </a:bodyPr>
          <a:lstStyle/>
          <a:p>
            <a:pPr algn="ctr"/>
            <a:r>
              <a:rPr lang="en-US" altLang="zh-CN" dirty="0"/>
              <a:t>Taxi</a:t>
            </a:r>
            <a:endParaRPr lang="zh-CN" altLang="en-US" dirty="0">
              <a:solidFill>
                <a:schemeClr val="tx1"/>
              </a:solidFill>
            </a:endParaRPr>
          </a:p>
        </p:txBody>
      </p:sp>
      <p:cxnSp>
        <p:nvCxnSpPr>
          <p:cNvPr id="60" name="直接箭头连接符 59">
            <a:extLst>
              <a:ext uri="{FF2B5EF4-FFF2-40B4-BE49-F238E27FC236}">
                <a16:creationId xmlns:a16="http://schemas.microsoft.com/office/drawing/2014/main" id="{DD638C74-FE0E-9B53-3198-C2E9AEC44895}"/>
              </a:ext>
            </a:extLst>
          </p:cNvPr>
          <p:cNvCxnSpPr>
            <a:cxnSpLocks/>
          </p:cNvCxnSpPr>
          <p:nvPr/>
        </p:nvCxnSpPr>
        <p:spPr>
          <a:xfrm flipH="1">
            <a:off x="6127177" y="4061780"/>
            <a:ext cx="2050461" cy="0"/>
          </a:xfrm>
          <a:prstGeom prst="straightConnector1">
            <a:avLst/>
          </a:prstGeom>
          <a:ln>
            <a:solidFill>
              <a:srgbClr val="4679A7"/>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9CCE8D5C-28AF-8EFE-7870-8FB81E4FFCE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9720" y="3618434"/>
            <a:ext cx="3118302" cy="207886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66163E33-526D-F9F7-549C-924D29296B1C}"/>
              </a:ext>
            </a:extLst>
          </p:cNvPr>
          <p:cNvGrpSpPr/>
          <p:nvPr/>
        </p:nvGrpSpPr>
        <p:grpSpPr>
          <a:xfrm>
            <a:off x="543560" y="625102"/>
            <a:ext cx="5919050" cy="436388"/>
            <a:chOff x="543560" y="625102"/>
            <a:chExt cx="5919050" cy="436388"/>
          </a:xfrm>
        </p:grpSpPr>
        <p:grpSp>
          <p:nvGrpSpPr>
            <p:cNvPr id="14" name="组合 13">
              <a:extLst>
                <a:ext uri="{FF2B5EF4-FFF2-40B4-BE49-F238E27FC236}">
                  <a16:creationId xmlns:a16="http://schemas.microsoft.com/office/drawing/2014/main" id="{28EAAFF9-6237-5121-3966-EBCAF9CEE763}"/>
                </a:ext>
              </a:extLst>
            </p:cNvPr>
            <p:cNvGrpSpPr/>
            <p:nvPr/>
          </p:nvGrpSpPr>
          <p:grpSpPr>
            <a:xfrm>
              <a:off x="543560" y="625102"/>
              <a:ext cx="4058755" cy="436388"/>
              <a:chOff x="543560" y="625102"/>
              <a:chExt cx="4058755" cy="436388"/>
            </a:xfrm>
          </p:grpSpPr>
          <p:sp>
            <p:nvSpPr>
              <p:cNvPr id="37" name="文本框 36">
                <a:extLst>
                  <a:ext uri="{FF2B5EF4-FFF2-40B4-BE49-F238E27FC236}">
                    <a16:creationId xmlns:a16="http://schemas.microsoft.com/office/drawing/2014/main" id="{51725AFE-DAAC-C986-F854-E1ADAF0CD318}"/>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38" name="文本框 37">
                <a:extLst>
                  <a:ext uri="{FF2B5EF4-FFF2-40B4-BE49-F238E27FC236}">
                    <a16:creationId xmlns:a16="http://schemas.microsoft.com/office/drawing/2014/main" id="{EAD79B2D-BECB-F5D6-3FBD-B7433D830EFE}"/>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41" name="组合 40">
                <a:extLst>
                  <a:ext uri="{FF2B5EF4-FFF2-40B4-BE49-F238E27FC236}">
                    <a16:creationId xmlns:a16="http://schemas.microsoft.com/office/drawing/2014/main" id="{B458BF0A-36E1-90E0-73A8-67258FFC3BB9}"/>
                  </a:ext>
                </a:extLst>
              </p:cNvPr>
              <p:cNvGrpSpPr/>
              <p:nvPr/>
            </p:nvGrpSpPr>
            <p:grpSpPr>
              <a:xfrm>
                <a:off x="629068" y="927378"/>
                <a:ext cx="906272" cy="134112"/>
                <a:chOff x="674116" y="1075190"/>
                <a:chExt cx="906272" cy="134112"/>
              </a:xfrm>
            </p:grpSpPr>
            <p:sp>
              <p:nvSpPr>
                <p:cNvPr id="56" name="椭圆 55">
                  <a:extLst>
                    <a:ext uri="{FF2B5EF4-FFF2-40B4-BE49-F238E27FC236}">
                      <a16:creationId xmlns:a16="http://schemas.microsoft.com/office/drawing/2014/main" id="{C0FB5D3E-8270-3B6C-6A1B-C528575B9DFC}"/>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CF92900A-7C06-35EF-B567-D8597122E508}"/>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D9FD489B-85D8-EED1-ADC2-5F39E85BD764}"/>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a:extLst>
                    <a:ext uri="{FF2B5EF4-FFF2-40B4-BE49-F238E27FC236}">
                      <a16:creationId xmlns:a16="http://schemas.microsoft.com/office/drawing/2014/main" id="{F152A1E6-4824-4F73-C7DA-F249038B1859}"/>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D7E4A458-5620-BE22-00D9-56971E709F7A}"/>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a:extLst>
                  <a:ext uri="{FF2B5EF4-FFF2-40B4-BE49-F238E27FC236}">
                    <a16:creationId xmlns:a16="http://schemas.microsoft.com/office/drawing/2014/main" id="{2AAA7F92-D90A-3FA5-E83F-A5E6610FDE33}"/>
                  </a:ext>
                </a:extLst>
              </p:cNvPr>
              <p:cNvGrpSpPr/>
              <p:nvPr/>
            </p:nvGrpSpPr>
            <p:grpSpPr>
              <a:xfrm>
                <a:off x="2103448" y="927378"/>
                <a:ext cx="906272" cy="134112"/>
                <a:chOff x="674116" y="1075190"/>
                <a:chExt cx="906272" cy="134112"/>
              </a:xfrm>
            </p:grpSpPr>
            <p:sp>
              <p:nvSpPr>
                <p:cNvPr id="46" name="椭圆 45">
                  <a:extLst>
                    <a:ext uri="{FF2B5EF4-FFF2-40B4-BE49-F238E27FC236}">
                      <a16:creationId xmlns:a16="http://schemas.microsoft.com/office/drawing/2014/main" id="{E3CC514C-F452-48B9-52E6-1F3A0C5E9D06}"/>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834C51E3-A0EA-A779-E3E1-A1E558DE9ADD}"/>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4362B2F2-DDA7-AF22-16A6-B309FE42A2B9}"/>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椭圆 49">
                  <a:extLst>
                    <a:ext uri="{FF2B5EF4-FFF2-40B4-BE49-F238E27FC236}">
                      <a16:creationId xmlns:a16="http://schemas.microsoft.com/office/drawing/2014/main" id="{F16B9241-FF85-674F-6A48-68F55ABD18F4}"/>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E441BD69-3699-9E03-9722-B7FC6FBEFAD5}"/>
                    </a:ext>
                  </a:extLst>
                </p:cNvPr>
                <p:cNvSpPr/>
                <p:nvPr/>
              </p:nvSpPr>
              <p:spPr>
                <a:xfrm>
                  <a:off x="144627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3" name="文本框 22">
              <a:extLst>
                <a:ext uri="{FF2B5EF4-FFF2-40B4-BE49-F238E27FC236}">
                  <a16:creationId xmlns:a16="http://schemas.microsoft.com/office/drawing/2014/main" id="{E243E86E-4AF0-C262-ED15-C9D78EF073D9}"/>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7" name="椭圆 26">
              <a:extLst>
                <a:ext uri="{FF2B5EF4-FFF2-40B4-BE49-F238E27FC236}">
                  <a16:creationId xmlns:a16="http://schemas.microsoft.com/office/drawing/2014/main" id="{19C669E7-65F5-45C2-2B4D-7DA71B1FCF69}"/>
                </a:ext>
              </a:extLst>
            </p:cNvPr>
            <p:cNvSpPr/>
            <p:nvPr/>
          </p:nvSpPr>
          <p:spPr>
            <a:xfrm>
              <a:off x="388908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2AB4E719-9B97-C633-E357-AD734B74FD4B}"/>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DE5463DA-4514-B3F6-802A-D7C34C55B9CB}"/>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548590F8-ACDF-FB2F-23E1-FEE5A312922D}"/>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D6BA23A0-1CBC-6F61-7525-B5F252AE1E74}"/>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8378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right)">
                                      <p:cBhvr>
                                        <p:cTn id="24" dur="500"/>
                                        <p:tgtEl>
                                          <p:spTgt spid="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22" presetClass="entr" presetSubtype="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right)">
                                      <p:cBhvr>
                                        <p:cTn id="44" dur="500"/>
                                        <p:tgtEl>
                                          <p:spTgt spid="45"/>
                                        </p:tgtEl>
                                      </p:cBhvr>
                                    </p:animEffect>
                                  </p:childTnLst>
                                </p:cTn>
                              </p:par>
                              <p:par>
                                <p:cTn id="45" presetID="10"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ntr" presetSubtype="0"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fade">
                                      <p:cBhvr>
                                        <p:cTn id="50" dur="500"/>
                                        <p:tgtEl>
                                          <p:spTgt spid="10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par>
                                <p:cTn id="59" presetID="22" presetClass="entr" presetSubtype="2"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ipe(right)">
                                      <p:cBhvr>
                                        <p:cTn id="61" dur="500"/>
                                        <p:tgtEl>
                                          <p:spTgt spid="53"/>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500"/>
                                        <p:tgtEl>
                                          <p:spTgt spid="5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22" presetClass="entr" presetSubtype="2"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wipe(right)">
                                      <p:cBhvr>
                                        <p:cTn id="75" dur="500"/>
                                        <p:tgtEl>
                                          <p:spTgt spid="60"/>
                                        </p:tgtEl>
                                      </p:cBhvr>
                                    </p:animEffect>
                                  </p:childTnLst>
                                </p:cTn>
                              </p:par>
                              <p:par>
                                <p:cTn id="76" presetID="10" presetClass="entr" presetSubtype="0" fill="hold" nodeType="withEffect">
                                  <p:stCondLst>
                                    <p:cond delay="0"/>
                                  </p:stCondLst>
                                  <p:childTnLst>
                                    <p:set>
                                      <p:cBhvr>
                                        <p:cTn id="77" dur="1" fill="hold">
                                          <p:stCondLst>
                                            <p:cond delay="0"/>
                                          </p:stCondLst>
                                        </p:cTn>
                                        <p:tgtEl>
                                          <p:spTgt spid="1030"/>
                                        </p:tgtEl>
                                        <p:attrNameLst>
                                          <p:attrName>style.visibility</p:attrName>
                                        </p:attrNameLst>
                                      </p:cBhvr>
                                      <p:to>
                                        <p:strVal val="visible"/>
                                      </p:to>
                                    </p:set>
                                    <p:animEffect transition="in" filter="fade">
                                      <p:cBhvr>
                                        <p:cTn id="78" dur="500"/>
                                        <p:tgtEl>
                                          <p:spTgt spid="1030"/>
                                        </p:tgtEl>
                                      </p:cBhvr>
                                    </p:animEffect>
                                  </p:childTnLst>
                                </p:cTn>
                              </p:par>
                            </p:childTnLst>
                          </p:cTn>
                        </p:par>
                      </p:childTnLst>
                    </p:cTn>
                  </p:par>
                  <p:par>
                    <p:cTn id="79" fill="hold">
                      <p:stCondLst>
                        <p:cond delay="indefinite"/>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0.08151 -0.00416 L 0.06901 0.07824 L 0.05273 -0.00625 L 0.04023 0.07824 L 0.02773 0.01134 L 0.01771 0.07824 L 0.0039 0.00695 L -0.01224 0.07593 " pathEditMode="relative" rAng="0" ptsTypes="AAAAAAAA">
                                      <p:cBhvr>
                                        <p:cTn id="82" dur="2000" fill="hold"/>
                                        <p:tgtEl>
                                          <p:spTgt spid="91"/>
                                        </p:tgtEl>
                                        <p:attrNameLst>
                                          <p:attrName>ppt_x</p:attrName>
                                          <p:attrName>ppt_y</p:attrName>
                                        </p:attrNameLst>
                                      </p:cBhvr>
                                      <p:rCtr x="-4688"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6" grpId="0"/>
      <p:bldP spid="31" grpId="0" animBg="1"/>
      <p:bldP spid="32" grpId="0" animBg="1"/>
      <p:bldP spid="43" grpId="0" animBg="1"/>
      <p:bldP spid="44" grpId="0" animBg="1"/>
      <p:bldP spid="51" grpId="0" animBg="1"/>
      <p:bldP spid="52" grpId="0" animBg="1"/>
      <p:bldP spid="57" grpId="0" animBg="1"/>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B032A-4A38-EC88-8B96-AC8CA78F88B6}"/>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CC160FCE-F423-E9CA-13BE-594C3187D5F3}"/>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A7BFF615-DD4A-DF10-0654-08CD3CB01B6A}"/>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563C8277-E85B-F759-9005-CE04D4783996}"/>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Travel problems</a:t>
            </a:r>
            <a:endParaRPr lang="zh-CN" altLang="en-US" sz="2000" dirty="0"/>
          </a:p>
        </p:txBody>
      </p:sp>
      <p:pic>
        <p:nvPicPr>
          <p:cNvPr id="25" name="图片 24">
            <a:extLst>
              <a:ext uri="{FF2B5EF4-FFF2-40B4-BE49-F238E27FC236}">
                <a16:creationId xmlns:a16="http://schemas.microsoft.com/office/drawing/2014/main" id="{EDC04BFC-EC31-46D5-ACB7-2F851D5755B5}"/>
              </a:ext>
            </a:extLst>
          </p:cNvPr>
          <p:cNvPicPr>
            <a:picLocks noChangeAspect="1"/>
          </p:cNvPicPr>
          <p:nvPr/>
        </p:nvPicPr>
        <p:blipFill>
          <a:blip r:embed="rId3">
            <a:alphaModFix amt="50000"/>
          </a:blip>
          <a:stretch>
            <a:fillRect/>
          </a:stretch>
        </p:blipFill>
        <p:spPr>
          <a:xfrm>
            <a:off x="7299992" y="4307583"/>
            <a:ext cx="4011238" cy="2168000"/>
          </a:xfrm>
          <a:prstGeom prst="rect">
            <a:avLst/>
          </a:prstGeom>
        </p:spPr>
      </p:pic>
      <p:pic>
        <p:nvPicPr>
          <p:cNvPr id="26" name="图片 25">
            <a:extLst>
              <a:ext uri="{FF2B5EF4-FFF2-40B4-BE49-F238E27FC236}">
                <a16:creationId xmlns:a16="http://schemas.microsoft.com/office/drawing/2014/main" id="{272F1FD7-4967-5A49-2C50-C6C7B9F6B909}"/>
              </a:ext>
            </a:extLst>
          </p:cNvPr>
          <p:cNvPicPr>
            <a:picLocks noChangeAspect="1"/>
          </p:cNvPicPr>
          <p:nvPr/>
        </p:nvPicPr>
        <p:blipFill>
          <a:blip r:embed="rId4"/>
          <a:srcRect t="9581"/>
          <a:stretch/>
        </p:blipFill>
        <p:spPr>
          <a:xfrm>
            <a:off x="358016" y="3128364"/>
            <a:ext cx="6702161" cy="3347219"/>
          </a:xfrm>
          <a:prstGeom prst="rect">
            <a:avLst/>
          </a:prstGeom>
        </p:spPr>
      </p:pic>
      <p:pic>
        <p:nvPicPr>
          <p:cNvPr id="27" name="图片 26">
            <a:extLst>
              <a:ext uri="{FF2B5EF4-FFF2-40B4-BE49-F238E27FC236}">
                <a16:creationId xmlns:a16="http://schemas.microsoft.com/office/drawing/2014/main" id="{2A12C66C-B5A6-E513-188F-D8ECD45D1B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01" y="2204873"/>
            <a:ext cx="1195158" cy="896369"/>
          </a:xfrm>
          <a:prstGeom prst="rect">
            <a:avLst/>
          </a:prstGeom>
        </p:spPr>
      </p:pic>
      <p:cxnSp>
        <p:nvCxnSpPr>
          <p:cNvPr id="28" name="直接箭头连接符 27">
            <a:extLst>
              <a:ext uri="{FF2B5EF4-FFF2-40B4-BE49-F238E27FC236}">
                <a16:creationId xmlns:a16="http://schemas.microsoft.com/office/drawing/2014/main" id="{9AEE046C-EF68-F8BB-5F1C-B9D1C08932E5}"/>
              </a:ext>
            </a:extLst>
          </p:cNvPr>
          <p:cNvCxnSpPr>
            <a:cxnSpLocks/>
          </p:cNvCxnSpPr>
          <p:nvPr/>
        </p:nvCxnSpPr>
        <p:spPr>
          <a:xfrm flipV="1">
            <a:off x="1134020" y="3009900"/>
            <a:ext cx="0" cy="1196340"/>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pic>
        <p:nvPicPr>
          <p:cNvPr id="33" name="图片 32">
            <a:extLst>
              <a:ext uri="{FF2B5EF4-FFF2-40B4-BE49-F238E27FC236}">
                <a16:creationId xmlns:a16="http://schemas.microsoft.com/office/drawing/2014/main" id="{99F4E194-4AA0-9809-2C7F-23DD0D693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8874" y="2207985"/>
            <a:ext cx="675420" cy="900560"/>
          </a:xfrm>
          <a:prstGeom prst="rect">
            <a:avLst/>
          </a:prstGeom>
        </p:spPr>
      </p:pic>
      <p:pic>
        <p:nvPicPr>
          <p:cNvPr id="34" name="图片 33">
            <a:extLst>
              <a:ext uri="{FF2B5EF4-FFF2-40B4-BE49-F238E27FC236}">
                <a16:creationId xmlns:a16="http://schemas.microsoft.com/office/drawing/2014/main" id="{454C2C7A-C07C-0081-D851-0969F7E46D62}"/>
              </a:ext>
            </a:extLst>
          </p:cNvPr>
          <p:cNvPicPr>
            <a:picLocks noChangeAspect="1"/>
          </p:cNvPicPr>
          <p:nvPr/>
        </p:nvPicPr>
        <p:blipFill>
          <a:blip r:embed="rId7"/>
          <a:stretch>
            <a:fillRect/>
          </a:stretch>
        </p:blipFill>
        <p:spPr>
          <a:xfrm>
            <a:off x="3041281" y="2205982"/>
            <a:ext cx="675420" cy="914741"/>
          </a:xfrm>
          <a:prstGeom prst="rect">
            <a:avLst/>
          </a:prstGeom>
        </p:spPr>
      </p:pic>
      <p:pic>
        <p:nvPicPr>
          <p:cNvPr id="35" name="图片 34">
            <a:extLst>
              <a:ext uri="{FF2B5EF4-FFF2-40B4-BE49-F238E27FC236}">
                <a16:creationId xmlns:a16="http://schemas.microsoft.com/office/drawing/2014/main" id="{A7484182-2DF7-D687-5550-D5083456558B}"/>
              </a:ext>
            </a:extLst>
          </p:cNvPr>
          <p:cNvPicPr>
            <a:picLocks noChangeAspect="1"/>
          </p:cNvPicPr>
          <p:nvPr/>
        </p:nvPicPr>
        <p:blipFill rotWithShape="1">
          <a:blip r:embed="rId8"/>
          <a:srcRect r="42148"/>
          <a:stretch/>
        </p:blipFill>
        <p:spPr>
          <a:xfrm>
            <a:off x="4293968" y="2174537"/>
            <a:ext cx="786268" cy="934008"/>
          </a:xfrm>
          <a:prstGeom prst="rect">
            <a:avLst/>
          </a:prstGeom>
        </p:spPr>
      </p:pic>
      <p:cxnSp>
        <p:nvCxnSpPr>
          <p:cNvPr id="36" name="直接箭头连接符 35">
            <a:extLst>
              <a:ext uri="{FF2B5EF4-FFF2-40B4-BE49-F238E27FC236}">
                <a16:creationId xmlns:a16="http://schemas.microsoft.com/office/drawing/2014/main" id="{9C96FB46-042E-43BA-CB2B-E84B4ACB24EB}"/>
              </a:ext>
            </a:extLst>
          </p:cNvPr>
          <p:cNvCxnSpPr>
            <a:cxnSpLocks/>
          </p:cNvCxnSpPr>
          <p:nvPr/>
        </p:nvCxnSpPr>
        <p:spPr>
          <a:xfrm flipV="1">
            <a:off x="2593930" y="3089262"/>
            <a:ext cx="0" cy="250966"/>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0706FC1E-940D-1897-5150-D99592D96C5A}"/>
              </a:ext>
            </a:extLst>
          </p:cNvPr>
          <p:cNvCxnSpPr>
            <a:cxnSpLocks/>
          </p:cNvCxnSpPr>
          <p:nvPr/>
        </p:nvCxnSpPr>
        <p:spPr>
          <a:xfrm flipV="1">
            <a:off x="3584530" y="3081811"/>
            <a:ext cx="0" cy="276334"/>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B66D33E9-7FBD-D2F4-7361-BE4A84B92844}"/>
              </a:ext>
            </a:extLst>
          </p:cNvPr>
          <p:cNvCxnSpPr>
            <a:cxnSpLocks/>
          </p:cNvCxnSpPr>
          <p:nvPr/>
        </p:nvCxnSpPr>
        <p:spPr>
          <a:xfrm flipV="1">
            <a:off x="5045538" y="3081811"/>
            <a:ext cx="0" cy="333125"/>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8552AA48-6DA4-1B42-E375-3DAF49D6AB90}"/>
              </a:ext>
            </a:extLst>
          </p:cNvPr>
          <p:cNvCxnSpPr>
            <a:cxnSpLocks/>
          </p:cNvCxnSpPr>
          <p:nvPr/>
        </p:nvCxnSpPr>
        <p:spPr>
          <a:xfrm flipV="1">
            <a:off x="5549982" y="3081811"/>
            <a:ext cx="0" cy="1124429"/>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pic>
        <p:nvPicPr>
          <p:cNvPr id="43" name="图片 42">
            <a:extLst>
              <a:ext uri="{FF2B5EF4-FFF2-40B4-BE49-F238E27FC236}">
                <a16:creationId xmlns:a16="http://schemas.microsoft.com/office/drawing/2014/main" id="{EAD612C2-7F9F-5531-5495-B0B5A326CF3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tretch>
            <a:fillRect/>
          </a:stretch>
        </p:blipFill>
        <p:spPr>
          <a:xfrm>
            <a:off x="5215263" y="2174537"/>
            <a:ext cx="1230176" cy="944885"/>
          </a:xfrm>
          <a:prstGeom prst="rect">
            <a:avLst/>
          </a:prstGeom>
        </p:spPr>
      </p:pic>
      <p:sp>
        <p:nvSpPr>
          <p:cNvPr id="48" name="矩形 47">
            <a:extLst>
              <a:ext uri="{FF2B5EF4-FFF2-40B4-BE49-F238E27FC236}">
                <a16:creationId xmlns:a16="http://schemas.microsoft.com/office/drawing/2014/main" id="{C2B08D3D-962B-8987-4E1F-E6E48EAADCA3}"/>
              </a:ext>
            </a:extLst>
          </p:cNvPr>
          <p:cNvSpPr/>
          <p:nvPr/>
        </p:nvSpPr>
        <p:spPr>
          <a:xfrm>
            <a:off x="747985" y="6257421"/>
            <a:ext cx="1574709" cy="3254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Missing facilities</a:t>
            </a:r>
            <a:endParaRPr lang="zh-CN" altLang="en-US" sz="1200" dirty="0">
              <a:solidFill>
                <a:schemeClr val="tx1"/>
              </a:solidFill>
            </a:endParaRPr>
          </a:p>
        </p:txBody>
      </p:sp>
      <p:sp>
        <p:nvSpPr>
          <p:cNvPr id="49" name="矩形 48">
            <a:extLst>
              <a:ext uri="{FF2B5EF4-FFF2-40B4-BE49-F238E27FC236}">
                <a16:creationId xmlns:a16="http://schemas.microsoft.com/office/drawing/2014/main" id="{CA998B81-CC01-986C-BEF9-37AE648D21ED}"/>
              </a:ext>
            </a:extLst>
          </p:cNvPr>
          <p:cNvSpPr/>
          <p:nvPr/>
        </p:nvSpPr>
        <p:spPr>
          <a:xfrm>
            <a:off x="2151679" y="6230080"/>
            <a:ext cx="1479140" cy="340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Mismanagement</a:t>
            </a:r>
            <a:endParaRPr lang="zh-CN" altLang="en-US" sz="1200" dirty="0">
              <a:solidFill>
                <a:schemeClr val="tx1"/>
              </a:solidFill>
            </a:endParaRPr>
          </a:p>
        </p:txBody>
      </p:sp>
      <p:sp>
        <p:nvSpPr>
          <p:cNvPr id="50" name="矩形 49">
            <a:extLst>
              <a:ext uri="{FF2B5EF4-FFF2-40B4-BE49-F238E27FC236}">
                <a16:creationId xmlns:a16="http://schemas.microsoft.com/office/drawing/2014/main" id="{E97C7A55-C566-219C-DAA4-193938A9015E}"/>
              </a:ext>
            </a:extLst>
          </p:cNvPr>
          <p:cNvSpPr/>
          <p:nvPr/>
        </p:nvSpPr>
        <p:spPr>
          <a:xfrm>
            <a:off x="3427567" y="6270122"/>
            <a:ext cx="1383971" cy="286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Safety hazard</a:t>
            </a:r>
            <a:endParaRPr lang="zh-CN" altLang="en-US" sz="1200" dirty="0">
              <a:solidFill>
                <a:schemeClr val="tx1"/>
              </a:solidFill>
            </a:endParaRPr>
          </a:p>
        </p:txBody>
      </p:sp>
      <p:sp>
        <p:nvSpPr>
          <p:cNvPr id="51" name="矩形 50">
            <a:extLst>
              <a:ext uri="{FF2B5EF4-FFF2-40B4-BE49-F238E27FC236}">
                <a16:creationId xmlns:a16="http://schemas.microsoft.com/office/drawing/2014/main" id="{1479B08B-BC56-7CF2-3FEB-35F0971FCC16}"/>
              </a:ext>
            </a:extLst>
          </p:cNvPr>
          <p:cNvSpPr/>
          <p:nvPr/>
        </p:nvSpPr>
        <p:spPr>
          <a:xfrm>
            <a:off x="4800184" y="6242636"/>
            <a:ext cx="2060334" cy="340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Organizational failure</a:t>
            </a:r>
            <a:endParaRPr lang="zh-CN" altLang="en-US" sz="1200" dirty="0">
              <a:solidFill>
                <a:schemeClr val="tx1"/>
              </a:solidFill>
            </a:endParaRPr>
          </a:p>
        </p:txBody>
      </p:sp>
      <p:pic>
        <p:nvPicPr>
          <p:cNvPr id="52" name="图片 51">
            <a:extLst>
              <a:ext uri="{FF2B5EF4-FFF2-40B4-BE49-F238E27FC236}">
                <a16:creationId xmlns:a16="http://schemas.microsoft.com/office/drawing/2014/main" id="{AECE894B-F8AA-12C7-F218-70183E4E6907}"/>
              </a:ext>
            </a:extLst>
          </p:cNvPr>
          <p:cNvPicPr>
            <a:picLocks noChangeAspect="1"/>
          </p:cNvPicPr>
          <p:nvPr/>
        </p:nvPicPr>
        <p:blipFill>
          <a:blip r:embed="rId11">
            <a:alphaModFix amt="50000"/>
          </a:blip>
          <a:stretch>
            <a:fillRect/>
          </a:stretch>
        </p:blipFill>
        <p:spPr>
          <a:xfrm>
            <a:off x="7299992" y="1955620"/>
            <a:ext cx="4053047" cy="2108560"/>
          </a:xfrm>
          <a:prstGeom prst="rect">
            <a:avLst/>
          </a:prstGeom>
        </p:spPr>
      </p:pic>
      <p:grpSp>
        <p:nvGrpSpPr>
          <p:cNvPr id="13" name="组合 12">
            <a:extLst>
              <a:ext uri="{FF2B5EF4-FFF2-40B4-BE49-F238E27FC236}">
                <a16:creationId xmlns:a16="http://schemas.microsoft.com/office/drawing/2014/main" id="{CF5F0D28-D98D-0983-966E-51F00DFF81BF}"/>
              </a:ext>
            </a:extLst>
          </p:cNvPr>
          <p:cNvGrpSpPr/>
          <p:nvPr/>
        </p:nvGrpSpPr>
        <p:grpSpPr>
          <a:xfrm>
            <a:off x="543560" y="625102"/>
            <a:ext cx="5919050" cy="436388"/>
            <a:chOff x="543560" y="625102"/>
            <a:chExt cx="5919050" cy="436388"/>
          </a:xfrm>
        </p:grpSpPr>
        <p:grpSp>
          <p:nvGrpSpPr>
            <p:cNvPr id="14" name="组合 13">
              <a:extLst>
                <a:ext uri="{FF2B5EF4-FFF2-40B4-BE49-F238E27FC236}">
                  <a16:creationId xmlns:a16="http://schemas.microsoft.com/office/drawing/2014/main" id="{BDE35E68-61F6-58EC-C1E1-1009628C1C32}"/>
                </a:ext>
              </a:extLst>
            </p:cNvPr>
            <p:cNvGrpSpPr/>
            <p:nvPr/>
          </p:nvGrpSpPr>
          <p:grpSpPr>
            <a:xfrm>
              <a:off x="543560" y="625102"/>
              <a:ext cx="4058755" cy="436388"/>
              <a:chOff x="543560" y="625102"/>
              <a:chExt cx="4058755" cy="436388"/>
            </a:xfrm>
          </p:grpSpPr>
          <p:sp>
            <p:nvSpPr>
              <p:cNvPr id="38" name="文本框 37">
                <a:extLst>
                  <a:ext uri="{FF2B5EF4-FFF2-40B4-BE49-F238E27FC236}">
                    <a16:creationId xmlns:a16="http://schemas.microsoft.com/office/drawing/2014/main" id="{6C624ED1-F995-A818-14D0-390C8D787E20}"/>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40" name="文本框 39">
                <a:extLst>
                  <a:ext uri="{FF2B5EF4-FFF2-40B4-BE49-F238E27FC236}">
                    <a16:creationId xmlns:a16="http://schemas.microsoft.com/office/drawing/2014/main" id="{3814A48A-D3DF-6FF3-B3A3-5A06C27330EA}"/>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44" name="组合 43">
                <a:extLst>
                  <a:ext uri="{FF2B5EF4-FFF2-40B4-BE49-F238E27FC236}">
                    <a16:creationId xmlns:a16="http://schemas.microsoft.com/office/drawing/2014/main" id="{4A26816B-C43C-155B-3255-AA2C9F9643AE}"/>
                  </a:ext>
                </a:extLst>
              </p:cNvPr>
              <p:cNvGrpSpPr/>
              <p:nvPr/>
            </p:nvGrpSpPr>
            <p:grpSpPr>
              <a:xfrm>
                <a:off x="629068" y="927378"/>
                <a:ext cx="906272" cy="134112"/>
                <a:chOff x="674116" y="1075190"/>
                <a:chExt cx="906272" cy="134112"/>
              </a:xfrm>
            </p:grpSpPr>
            <p:sp>
              <p:nvSpPr>
                <p:cNvPr id="56" name="椭圆 55">
                  <a:extLst>
                    <a:ext uri="{FF2B5EF4-FFF2-40B4-BE49-F238E27FC236}">
                      <a16:creationId xmlns:a16="http://schemas.microsoft.com/office/drawing/2014/main" id="{4BD92F6F-A22B-B824-C375-13ED62A9BC02}"/>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D334BEA5-58E5-335E-62AB-6401737BD388}"/>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41E8BF56-92AF-D8A7-C260-BCBC03C7C7AA}"/>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187388D7-1239-1AC8-A15D-5628BD595BA7}"/>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7670AA8C-86E9-50EA-8C83-3FD6879DB71B}"/>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a:extLst>
                  <a:ext uri="{FF2B5EF4-FFF2-40B4-BE49-F238E27FC236}">
                    <a16:creationId xmlns:a16="http://schemas.microsoft.com/office/drawing/2014/main" id="{07E89AEE-3A30-AEE5-81E5-7C1E5B8695BB}"/>
                  </a:ext>
                </a:extLst>
              </p:cNvPr>
              <p:cNvGrpSpPr/>
              <p:nvPr/>
            </p:nvGrpSpPr>
            <p:grpSpPr>
              <a:xfrm>
                <a:off x="2103448" y="927378"/>
                <a:ext cx="906272" cy="134112"/>
                <a:chOff x="674116" y="1075190"/>
                <a:chExt cx="906272" cy="134112"/>
              </a:xfrm>
            </p:grpSpPr>
            <p:sp>
              <p:nvSpPr>
                <p:cNvPr id="46" name="椭圆 45">
                  <a:extLst>
                    <a:ext uri="{FF2B5EF4-FFF2-40B4-BE49-F238E27FC236}">
                      <a16:creationId xmlns:a16="http://schemas.microsoft.com/office/drawing/2014/main" id="{65699FF4-1264-3A54-2F54-22071B3C717D}"/>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44076268-45F6-A6E6-E24E-6E78D856CB81}"/>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99BF1163-B01B-98CC-DC84-8DF588D7FDF1}"/>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椭圆 53">
                  <a:extLst>
                    <a:ext uri="{FF2B5EF4-FFF2-40B4-BE49-F238E27FC236}">
                      <a16:creationId xmlns:a16="http://schemas.microsoft.com/office/drawing/2014/main" id="{9B3D6808-1446-0A73-A2AE-B0E7D25F8C94}"/>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E70607D6-A7FE-BFA5-B9E6-8A2629E2ABC3}"/>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3" name="文本框 22">
              <a:extLst>
                <a:ext uri="{FF2B5EF4-FFF2-40B4-BE49-F238E27FC236}">
                  <a16:creationId xmlns:a16="http://schemas.microsoft.com/office/drawing/2014/main" id="{4E2AE44F-B313-5D58-409C-787831BF6126}"/>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4" name="椭圆 23">
              <a:extLst>
                <a:ext uri="{FF2B5EF4-FFF2-40B4-BE49-F238E27FC236}">
                  <a16:creationId xmlns:a16="http://schemas.microsoft.com/office/drawing/2014/main" id="{DBC0BECC-3CA4-D574-8E9B-659FB41091BD}"/>
                </a:ext>
              </a:extLst>
            </p:cNvPr>
            <p:cNvSpPr/>
            <p:nvPr/>
          </p:nvSpPr>
          <p:spPr>
            <a:xfrm>
              <a:off x="3889083" y="927378"/>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3433957B-B024-0FC6-51D6-B8B37F1F4477}"/>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1AFB423C-6B4A-B41E-DF45-171BCF2D9250}"/>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51AA1962-53A1-53E3-A5E2-27D63D9055A5}"/>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665DC04C-1A2D-0FD0-1DCD-3099FC87191A}"/>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0123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500"/>
                                        <p:tgtEl>
                                          <p:spTgt spid="42"/>
                                        </p:tgtEl>
                                      </p:cBhvr>
                                    </p:animEffect>
                                  </p:childTnLst>
                                </p:cTn>
                              </p:par>
                              <p:par>
                                <p:cTn id="51" presetID="10"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CD44-861B-6B0E-7D77-D181A381860B}"/>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99E8C212-E048-0E02-FA95-DEEB620AD3DB}"/>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9DD94C6-D7B7-490F-94EF-8A9FCFC7A908}"/>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6F4CB870-F6DE-55C8-C358-A92373F4C762}"/>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Travel problems</a:t>
            </a:r>
            <a:endParaRPr lang="zh-CN" altLang="en-US" sz="2000" dirty="0"/>
          </a:p>
        </p:txBody>
      </p:sp>
      <p:pic>
        <p:nvPicPr>
          <p:cNvPr id="13" name="图片 12">
            <a:extLst>
              <a:ext uri="{FF2B5EF4-FFF2-40B4-BE49-F238E27FC236}">
                <a16:creationId xmlns:a16="http://schemas.microsoft.com/office/drawing/2014/main" id="{B2F37C4B-98AC-3EB3-E4F3-A8B4B2DAE477}"/>
              </a:ext>
            </a:extLst>
          </p:cNvPr>
          <p:cNvPicPr>
            <a:picLocks noChangeAspect="1"/>
          </p:cNvPicPr>
          <p:nvPr/>
        </p:nvPicPr>
        <p:blipFill>
          <a:blip r:embed="rId3">
            <a:alphaModFix amt="50000"/>
          </a:blip>
          <a:stretch>
            <a:fillRect/>
          </a:stretch>
        </p:blipFill>
        <p:spPr>
          <a:xfrm>
            <a:off x="629068" y="2404916"/>
            <a:ext cx="2951105" cy="2257154"/>
          </a:xfrm>
          <a:prstGeom prst="rect">
            <a:avLst/>
          </a:prstGeom>
        </p:spPr>
      </p:pic>
      <p:pic>
        <p:nvPicPr>
          <p:cNvPr id="24" name="图片 23">
            <a:extLst>
              <a:ext uri="{FF2B5EF4-FFF2-40B4-BE49-F238E27FC236}">
                <a16:creationId xmlns:a16="http://schemas.microsoft.com/office/drawing/2014/main" id="{53EDED61-AF0C-DD7A-E366-CFEDD2EE7625}"/>
              </a:ext>
            </a:extLst>
          </p:cNvPr>
          <p:cNvPicPr>
            <a:picLocks noChangeAspect="1"/>
          </p:cNvPicPr>
          <p:nvPr/>
        </p:nvPicPr>
        <p:blipFill>
          <a:blip r:embed="rId4"/>
          <a:srcRect t="6096"/>
          <a:stretch/>
        </p:blipFill>
        <p:spPr>
          <a:xfrm>
            <a:off x="4366638" y="3238413"/>
            <a:ext cx="6754216" cy="3299598"/>
          </a:xfrm>
          <a:prstGeom prst="rect">
            <a:avLst/>
          </a:prstGeom>
        </p:spPr>
      </p:pic>
      <p:pic>
        <p:nvPicPr>
          <p:cNvPr id="26" name="图片 25">
            <a:extLst>
              <a:ext uri="{FF2B5EF4-FFF2-40B4-BE49-F238E27FC236}">
                <a16:creationId xmlns:a16="http://schemas.microsoft.com/office/drawing/2014/main" id="{8D2E04D0-DA74-6081-A91B-6B38D0477AB3}"/>
              </a:ext>
            </a:extLst>
          </p:cNvPr>
          <p:cNvPicPr>
            <a:picLocks noChangeAspect="1"/>
          </p:cNvPicPr>
          <p:nvPr/>
        </p:nvPicPr>
        <p:blipFill>
          <a:blip r:embed="rId5">
            <a:alphaModFix amt="50000"/>
          </a:blip>
          <a:stretch>
            <a:fillRect/>
          </a:stretch>
        </p:blipFill>
        <p:spPr>
          <a:xfrm>
            <a:off x="656113" y="4740183"/>
            <a:ext cx="2951105" cy="1606586"/>
          </a:xfrm>
          <a:prstGeom prst="rect">
            <a:avLst/>
          </a:prstGeom>
        </p:spPr>
      </p:pic>
      <p:pic>
        <p:nvPicPr>
          <p:cNvPr id="28" name="图片 27">
            <a:extLst>
              <a:ext uri="{FF2B5EF4-FFF2-40B4-BE49-F238E27FC236}">
                <a16:creationId xmlns:a16="http://schemas.microsoft.com/office/drawing/2014/main" id="{27EA1BAF-79AF-4143-9776-0501ECB31E1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3941" r="11832"/>
          <a:stretch/>
        </p:blipFill>
        <p:spPr>
          <a:xfrm>
            <a:off x="6154701" y="2006504"/>
            <a:ext cx="1340407" cy="1049137"/>
          </a:xfrm>
          <a:prstGeom prst="rect">
            <a:avLst/>
          </a:prstGeom>
        </p:spPr>
      </p:pic>
      <p:cxnSp>
        <p:nvCxnSpPr>
          <p:cNvPr id="29" name="直接箭头连接符 28">
            <a:extLst>
              <a:ext uri="{FF2B5EF4-FFF2-40B4-BE49-F238E27FC236}">
                <a16:creationId xmlns:a16="http://schemas.microsoft.com/office/drawing/2014/main" id="{B0C53555-CD10-717B-73FC-27C5B44CBA4C}"/>
              </a:ext>
            </a:extLst>
          </p:cNvPr>
          <p:cNvCxnSpPr>
            <a:cxnSpLocks/>
          </p:cNvCxnSpPr>
          <p:nvPr/>
        </p:nvCxnSpPr>
        <p:spPr>
          <a:xfrm flipV="1">
            <a:off x="6435556" y="3057455"/>
            <a:ext cx="0" cy="414163"/>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图片">
            <a:extLst>
              <a:ext uri="{FF2B5EF4-FFF2-40B4-BE49-F238E27FC236}">
                <a16:creationId xmlns:a16="http://schemas.microsoft.com/office/drawing/2014/main" id="{E933FBAA-CDD0-5117-1965-D94AD1325C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3071" y="2008318"/>
            <a:ext cx="1402929" cy="1050555"/>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直接箭头连接符 30">
            <a:extLst>
              <a:ext uri="{FF2B5EF4-FFF2-40B4-BE49-F238E27FC236}">
                <a16:creationId xmlns:a16="http://schemas.microsoft.com/office/drawing/2014/main" id="{A096DAFB-A014-632A-1D4C-28C9EC7F2BB7}"/>
              </a:ext>
            </a:extLst>
          </p:cNvPr>
          <p:cNvCxnSpPr>
            <a:cxnSpLocks/>
          </p:cNvCxnSpPr>
          <p:nvPr/>
        </p:nvCxnSpPr>
        <p:spPr>
          <a:xfrm flipV="1">
            <a:off x="5772616" y="3057455"/>
            <a:ext cx="0" cy="342077"/>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0814D669-DB40-CC7D-4131-3BD55CC906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08833" y="2006503"/>
            <a:ext cx="1447087" cy="1049138"/>
          </a:xfrm>
          <a:prstGeom prst="rect">
            <a:avLst/>
          </a:prstGeom>
        </p:spPr>
      </p:pic>
      <p:pic>
        <p:nvPicPr>
          <p:cNvPr id="37" name="图片 36">
            <a:extLst>
              <a:ext uri="{FF2B5EF4-FFF2-40B4-BE49-F238E27FC236}">
                <a16:creationId xmlns:a16="http://schemas.microsoft.com/office/drawing/2014/main" id="{490F14B8-EE17-5089-FFA1-D84696E47E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0580" y="2006503"/>
            <a:ext cx="1439732" cy="1049138"/>
          </a:xfrm>
          <a:prstGeom prst="rect">
            <a:avLst/>
          </a:prstGeom>
        </p:spPr>
      </p:pic>
      <p:cxnSp>
        <p:nvCxnSpPr>
          <p:cNvPr id="41" name="直接箭头连接符 40">
            <a:extLst>
              <a:ext uri="{FF2B5EF4-FFF2-40B4-BE49-F238E27FC236}">
                <a16:creationId xmlns:a16="http://schemas.microsoft.com/office/drawing/2014/main" id="{294D2EBC-5A5C-1A59-D241-069852FF7F16}"/>
              </a:ext>
            </a:extLst>
          </p:cNvPr>
          <p:cNvCxnSpPr>
            <a:cxnSpLocks/>
          </p:cNvCxnSpPr>
          <p:nvPr/>
        </p:nvCxnSpPr>
        <p:spPr>
          <a:xfrm flipV="1">
            <a:off x="8476391" y="3055641"/>
            <a:ext cx="0" cy="2119499"/>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1E474CB4-F92F-F398-A21E-3C60CCD44487}"/>
              </a:ext>
            </a:extLst>
          </p:cNvPr>
          <p:cNvCxnSpPr>
            <a:cxnSpLocks/>
          </p:cNvCxnSpPr>
          <p:nvPr/>
        </p:nvCxnSpPr>
        <p:spPr>
          <a:xfrm flipV="1">
            <a:off x="9125747" y="3055641"/>
            <a:ext cx="0" cy="2328394"/>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FB63980C-1E59-8627-9252-B324E72D55C0}"/>
              </a:ext>
            </a:extLst>
          </p:cNvPr>
          <p:cNvSpPr/>
          <p:nvPr/>
        </p:nvSpPr>
        <p:spPr>
          <a:xfrm>
            <a:off x="4730994" y="6349238"/>
            <a:ext cx="3409123" cy="224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Problems in the use of buses</a:t>
            </a:r>
            <a:endParaRPr lang="zh-CN" altLang="en-US" sz="1400" dirty="0">
              <a:solidFill>
                <a:schemeClr val="tx1"/>
              </a:solidFill>
            </a:endParaRPr>
          </a:p>
        </p:txBody>
      </p:sp>
      <p:sp>
        <p:nvSpPr>
          <p:cNvPr id="46" name="矩形 45">
            <a:extLst>
              <a:ext uri="{FF2B5EF4-FFF2-40B4-BE49-F238E27FC236}">
                <a16:creationId xmlns:a16="http://schemas.microsoft.com/office/drawing/2014/main" id="{EEDA338A-3B4B-FF5E-D29B-0166A20725EE}"/>
              </a:ext>
            </a:extLst>
          </p:cNvPr>
          <p:cNvSpPr/>
          <p:nvPr/>
        </p:nvSpPr>
        <p:spPr>
          <a:xfrm>
            <a:off x="8222683" y="6349238"/>
            <a:ext cx="2625034" cy="224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Problems in the use of metro</a:t>
            </a:r>
            <a:endParaRPr lang="zh-CN" altLang="en-US" sz="1400" dirty="0">
              <a:solidFill>
                <a:schemeClr val="tx1"/>
              </a:solidFill>
            </a:endParaRPr>
          </a:p>
        </p:txBody>
      </p:sp>
      <p:grpSp>
        <p:nvGrpSpPr>
          <p:cNvPr id="14" name="组合 13">
            <a:extLst>
              <a:ext uri="{FF2B5EF4-FFF2-40B4-BE49-F238E27FC236}">
                <a16:creationId xmlns:a16="http://schemas.microsoft.com/office/drawing/2014/main" id="{5DEB85AA-DBC1-E440-B163-4486C0FA64A6}"/>
              </a:ext>
            </a:extLst>
          </p:cNvPr>
          <p:cNvGrpSpPr/>
          <p:nvPr/>
        </p:nvGrpSpPr>
        <p:grpSpPr>
          <a:xfrm>
            <a:off x="543560" y="625102"/>
            <a:ext cx="5919050" cy="436388"/>
            <a:chOff x="543560" y="625102"/>
            <a:chExt cx="5919050" cy="436388"/>
          </a:xfrm>
        </p:grpSpPr>
        <p:grpSp>
          <p:nvGrpSpPr>
            <p:cNvPr id="23" name="组合 22">
              <a:extLst>
                <a:ext uri="{FF2B5EF4-FFF2-40B4-BE49-F238E27FC236}">
                  <a16:creationId xmlns:a16="http://schemas.microsoft.com/office/drawing/2014/main" id="{E902156C-4BAF-7D63-31D8-4B45A3E6E7AB}"/>
                </a:ext>
              </a:extLst>
            </p:cNvPr>
            <p:cNvGrpSpPr/>
            <p:nvPr/>
          </p:nvGrpSpPr>
          <p:grpSpPr>
            <a:xfrm>
              <a:off x="543560" y="625102"/>
              <a:ext cx="4058755" cy="436388"/>
              <a:chOff x="543560" y="625102"/>
              <a:chExt cx="4058755" cy="436388"/>
            </a:xfrm>
          </p:grpSpPr>
          <p:sp>
            <p:nvSpPr>
              <p:cNvPr id="36" name="文本框 35">
                <a:extLst>
                  <a:ext uri="{FF2B5EF4-FFF2-40B4-BE49-F238E27FC236}">
                    <a16:creationId xmlns:a16="http://schemas.microsoft.com/office/drawing/2014/main" id="{282BE55D-B2E1-EB2A-C396-3AA7581E1E62}"/>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38" name="文本框 37">
                <a:extLst>
                  <a:ext uri="{FF2B5EF4-FFF2-40B4-BE49-F238E27FC236}">
                    <a16:creationId xmlns:a16="http://schemas.microsoft.com/office/drawing/2014/main" id="{9704636D-701D-3CD7-EFFB-6215B02C4DE7}"/>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40" name="组合 39">
                <a:extLst>
                  <a:ext uri="{FF2B5EF4-FFF2-40B4-BE49-F238E27FC236}">
                    <a16:creationId xmlns:a16="http://schemas.microsoft.com/office/drawing/2014/main" id="{6CFFD675-48F1-8D6B-3F7F-AF8578F99CB0}"/>
                  </a:ext>
                </a:extLst>
              </p:cNvPr>
              <p:cNvGrpSpPr/>
              <p:nvPr/>
            </p:nvGrpSpPr>
            <p:grpSpPr>
              <a:xfrm>
                <a:off x="629068" y="927378"/>
                <a:ext cx="906272" cy="134112"/>
                <a:chOff x="674116" y="1075190"/>
                <a:chExt cx="906272" cy="134112"/>
              </a:xfrm>
            </p:grpSpPr>
            <p:sp>
              <p:nvSpPr>
                <p:cNvPr id="51" name="椭圆 50">
                  <a:extLst>
                    <a:ext uri="{FF2B5EF4-FFF2-40B4-BE49-F238E27FC236}">
                      <a16:creationId xmlns:a16="http://schemas.microsoft.com/office/drawing/2014/main" id="{60570037-A881-D564-377C-2788F08FE364}"/>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57244696-266F-6FAF-1B09-2384B77D81ED}"/>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14E08B55-69C5-97D3-850E-E4294AE6FB25}"/>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57DBFB0A-CD29-4D1A-62AE-AD4003DF1FDC}"/>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10A742AF-5431-17B6-C8F2-2A84EEDDC289}"/>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a:extLst>
                  <a:ext uri="{FF2B5EF4-FFF2-40B4-BE49-F238E27FC236}">
                    <a16:creationId xmlns:a16="http://schemas.microsoft.com/office/drawing/2014/main" id="{F88C6082-5CC6-FCB5-56C0-9D12F0392923}"/>
                  </a:ext>
                </a:extLst>
              </p:cNvPr>
              <p:cNvGrpSpPr/>
              <p:nvPr/>
            </p:nvGrpSpPr>
            <p:grpSpPr>
              <a:xfrm>
                <a:off x="2103448" y="927378"/>
                <a:ext cx="906272" cy="134112"/>
                <a:chOff x="674116" y="1075190"/>
                <a:chExt cx="906272" cy="134112"/>
              </a:xfrm>
            </p:grpSpPr>
            <p:sp>
              <p:nvSpPr>
                <p:cNvPr id="44" name="椭圆 43">
                  <a:extLst>
                    <a:ext uri="{FF2B5EF4-FFF2-40B4-BE49-F238E27FC236}">
                      <a16:creationId xmlns:a16="http://schemas.microsoft.com/office/drawing/2014/main" id="{205E4D6D-BC05-2296-C111-EBFEA8461637}"/>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4C3309E2-6D92-D883-D8D6-B9A773D15519}"/>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3ED7366D-C7F6-A048-9366-6B476F934F59}"/>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椭圆 48">
                  <a:extLst>
                    <a:ext uri="{FF2B5EF4-FFF2-40B4-BE49-F238E27FC236}">
                      <a16:creationId xmlns:a16="http://schemas.microsoft.com/office/drawing/2014/main" id="{15761E85-7ACF-B4AE-71F9-953AC30B410F}"/>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8F92A39E-7C23-4141-6574-D74494850107}"/>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5" name="文本框 24">
              <a:extLst>
                <a:ext uri="{FF2B5EF4-FFF2-40B4-BE49-F238E27FC236}">
                  <a16:creationId xmlns:a16="http://schemas.microsoft.com/office/drawing/2014/main" id="{644946A0-F603-BF97-C592-4FD17AA90322}"/>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7" name="椭圆 26">
              <a:extLst>
                <a:ext uri="{FF2B5EF4-FFF2-40B4-BE49-F238E27FC236}">
                  <a16:creationId xmlns:a16="http://schemas.microsoft.com/office/drawing/2014/main" id="{955DD2FB-9BF4-675B-5437-7C44D450992D}"/>
                </a:ext>
              </a:extLst>
            </p:cNvPr>
            <p:cNvSpPr/>
            <p:nvPr/>
          </p:nvSpPr>
          <p:spPr>
            <a:xfrm>
              <a:off x="388908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6E21542A-2E1C-96C5-FD22-C58C7ECC2547}"/>
                </a:ext>
              </a:extLst>
            </p:cNvPr>
            <p:cNvSpPr/>
            <p:nvPr/>
          </p:nvSpPr>
          <p:spPr>
            <a:xfrm>
              <a:off x="4082123" y="927378"/>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2F7D271D-53A3-1B5C-8849-81951F76E4BF}"/>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EFA049F9-7C4F-7A18-2C83-28BA2DE297FD}"/>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253A08AC-6955-ADCC-9A7B-69BBA2B170BB}"/>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01925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9B676-35EA-A486-356A-D6DAD5FB61FE}"/>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AC54802A-FA62-DF2D-CB9E-71987CA3F987}"/>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29EFDBCA-A2DD-6FB3-9F3C-DB80199D49C2}"/>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DEBF921D-7B33-E4E2-9F7F-E0A076504957}"/>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Travel problems</a:t>
            </a:r>
            <a:endParaRPr lang="zh-CN" altLang="en-US" sz="2000" dirty="0"/>
          </a:p>
        </p:txBody>
      </p:sp>
      <p:pic>
        <p:nvPicPr>
          <p:cNvPr id="13" name="图片 12">
            <a:extLst>
              <a:ext uri="{FF2B5EF4-FFF2-40B4-BE49-F238E27FC236}">
                <a16:creationId xmlns:a16="http://schemas.microsoft.com/office/drawing/2014/main" id="{B1EAD1A9-5E72-20DD-EAA6-BA0CDC6C1B6C}"/>
              </a:ext>
            </a:extLst>
          </p:cNvPr>
          <p:cNvPicPr>
            <a:picLocks noChangeAspect="1"/>
          </p:cNvPicPr>
          <p:nvPr/>
        </p:nvPicPr>
        <p:blipFill>
          <a:blip r:embed="rId3">
            <a:alphaModFix amt="50000"/>
          </a:blip>
          <a:stretch>
            <a:fillRect/>
          </a:stretch>
        </p:blipFill>
        <p:spPr>
          <a:xfrm>
            <a:off x="8098302" y="3992879"/>
            <a:ext cx="3123090" cy="2388697"/>
          </a:xfrm>
          <a:prstGeom prst="rect">
            <a:avLst/>
          </a:prstGeom>
        </p:spPr>
      </p:pic>
      <p:pic>
        <p:nvPicPr>
          <p:cNvPr id="23" name="图片 22">
            <a:extLst>
              <a:ext uri="{FF2B5EF4-FFF2-40B4-BE49-F238E27FC236}">
                <a16:creationId xmlns:a16="http://schemas.microsoft.com/office/drawing/2014/main" id="{87DD91F5-51E5-EA3A-CEB0-A751A14E7D2C}"/>
              </a:ext>
            </a:extLst>
          </p:cNvPr>
          <p:cNvPicPr>
            <a:picLocks noChangeAspect="1"/>
          </p:cNvPicPr>
          <p:nvPr/>
        </p:nvPicPr>
        <p:blipFill>
          <a:blip r:embed="rId4">
            <a:alphaModFix amt="50000"/>
          </a:blip>
          <a:stretch>
            <a:fillRect/>
          </a:stretch>
        </p:blipFill>
        <p:spPr>
          <a:xfrm>
            <a:off x="8069896" y="2059370"/>
            <a:ext cx="3104093" cy="1659024"/>
          </a:xfrm>
          <a:prstGeom prst="rect">
            <a:avLst/>
          </a:prstGeom>
        </p:spPr>
      </p:pic>
      <p:pic>
        <p:nvPicPr>
          <p:cNvPr id="24" name="图片 23">
            <a:extLst>
              <a:ext uri="{FF2B5EF4-FFF2-40B4-BE49-F238E27FC236}">
                <a16:creationId xmlns:a16="http://schemas.microsoft.com/office/drawing/2014/main" id="{8E5EDEF7-8894-453E-35ED-C84880FC129F}"/>
              </a:ext>
            </a:extLst>
          </p:cNvPr>
          <p:cNvPicPr>
            <a:picLocks noChangeAspect="1"/>
          </p:cNvPicPr>
          <p:nvPr/>
        </p:nvPicPr>
        <p:blipFill>
          <a:blip r:embed="rId5"/>
          <a:srcRect t="6970"/>
          <a:stretch/>
        </p:blipFill>
        <p:spPr>
          <a:xfrm>
            <a:off x="970608" y="3359645"/>
            <a:ext cx="6288038" cy="3184645"/>
          </a:xfrm>
          <a:prstGeom prst="rect">
            <a:avLst/>
          </a:prstGeom>
        </p:spPr>
      </p:pic>
      <p:pic>
        <p:nvPicPr>
          <p:cNvPr id="27" name="图片 26">
            <a:extLst>
              <a:ext uri="{FF2B5EF4-FFF2-40B4-BE49-F238E27FC236}">
                <a16:creationId xmlns:a16="http://schemas.microsoft.com/office/drawing/2014/main" id="{0D7E978F-05F5-1811-89BB-257E9DBFBB65}"/>
              </a:ext>
            </a:extLst>
          </p:cNvPr>
          <p:cNvPicPr>
            <a:picLocks noChangeAspect="1"/>
          </p:cNvPicPr>
          <p:nvPr/>
        </p:nvPicPr>
        <p:blipFill>
          <a:blip r:embed="rId6"/>
          <a:stretch>
            <a:fillRect/>
          </a:stretch>
        </p:blipFill>
        <p:spPr>
          <a:xfrm>
            <a:off x="2556584" y="2225204"/>
            <a:ext cx="1474380" cy="952335"/>
          </a:xfrm>
          <a:prstGeom prst="rect">
            <a:avLst/>
          </a:prstGeom>
        </p:spPr>
      </p:pic>
      <p:pic>
        <p:nvPicPr>
          <p:cNvPr id="29" name="图片 28">
            <a:extLst>
              <a:ext uri="{FF2B5EF4-FFF2-40B4-BE49-F238E27FC236}">
                <a16:creationId xmlns:a16="http://schemas.microsoft.com/office/drawing/2014/main" id="{5A65B705-1118-8C2C-842B-44BB5DB4ACB7}"/>
              </a:ext>
            </a:extLst>
          </p:cNvPr>
          <p:cNvPicPr>
            <a:picLocks noChangeAspect="1"/>
          </p:cNvPicPr>
          <p:nvPr/>
        </p:nvPicPr>
        <p:blipFill>
          <a:blip r:embed="rId7"/>
          <a:srcRect r="1972"/>
          <a:stretch/>
        </p:blipFill>
        <p:spPr>
          <a:xfrm>
            <a:off x="1109477" y="2229193"/>
            <a:ext cx="1380051" cy="957313"/>
          </a:xfrm>
          <a:prstGeom prst="rect">
            <a:avLst/>
          </a:prstGeom>
        </p:spPr>
      </p:pic>
      <p:pic>
        <p:nvPicPr>
          <p:cNvPr id="2050" name="Picture 2">
            <a:extLst>
              <a:ext uri="{FF2B5EF4-FFF2-40B4-BE49-F238E27FC236}">
                <a16:creationId xmlns:a16="http://schemas.microsoft.com/office/drawing/2014/main" id="{F0BB425E-FC2B-CE2C-F824-EFB01F2314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91012" y="2213780"/>
            <a:ext cx="1783294" cy="973953"/>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组合 32">
            <a:extLst>
              <a:ext uri="{FF2B5EF4-FFF2-40B4-BE49-F238E27FC236}">
                <a16:creationId xmlns:a16="http://schemas.microsoft.com/office/drawing/2014/main" id="{FC0B50E2-E587-9610-5E36-FA146C9F300D}"/>
              </a:ext>
            </a:extLst>
          </p:cNvPr>
          <p:cNvGrpSpPr/>
          <p:nvPr/>
        </p:nvGrpSpPr>
        <p:grpSpPr>
          <a:xfrm>
            <a:off x="5934354" y="2213780"/>
            <a:ext cx="1324292" cy="978438"/>
            <a:chOff x="5934354" y="2195930"/>
            <a:chExt cx="1324292" cy="978438"/>
          </a:xfrm>
        </p:grpSpPr>
        <p:pic>
          <p:nvPicPr>
            <p:cNvPr id="31" name="图片 30">
              <a:extLst>
                <a:ext uri="{FF2B5EF4-FFF2-40B4-BE49-F238E27FC236}">
                  <a16:creationId xmlns:a16="http://schemas.microsoft.com/office/drawing/2014/main" id="{167FBC20-2CA1-EB3F-16AC-A915634CD92C}"/>
                </a:ext>
              </a:extLst>
            </p:cNvPr>
            <p:cNvPicPr>
              <a:picLocks noChangeAspect="1"/>
            </p:cNvPicPr>
            <p:nvPr/>
          </p:nvPicPr>
          <p:blipFill>
            <a:blip r:embed="rId9"/>
            <a:stretch>
              <a:fillRect/>
            </a:stretch>
          </p:blipFill>
          <p:spPr>
            <a:xfrm>
              <a:off x="5940612" y="2195930"/>
              <a:ext cx="1318034" cy="978438"/>
            </a:xfrm>
            <a:prstGeom prst="rect">
              <a:avLst/>
            </a:prstGeom>
          </p:spPr>
        </p:pic>
        <p:sp>
          <p:nvSpPr>
            <p:cNvPr id="32" name="矩形 31">
              <a:extLst>
                <a:ext uri="{FF2B5EF4-FFF2-40B4-BE49-F238E27FC236}">
                  <a16:creationId xmlns:a16="http://schemas.microsoft.com/office/drawing/2014/main" id="{ABA94696-C4D3-8E55-17B0-E3DA74B908A6}"/>
                </a:ext>
              </a:extLst>
            </p:cNvPr>
            <p:cNvSpPr/>
            <p:nvPr/>
          </p:nvSpPr>
          <p:spPr>
            <a:xfrm>
              <a:off x="5934354" y="2195930"/>
              <a:ext cx="204395" cy="102770"/>
            </a:xfrm>
            <a:prstGeom prst="rect">
              <a:avLst/>
            </a:prstGeom>
            <a:solidFill>
              <a:srgbClr val="FFFF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4" name="直接箭头连接符 33">
            <a:extLst>
              <a:ext uri="{FF2B5EF4-FFF2-40B4-BE49-F238E27FC236}">
                <a16:creationId xmlns:a16="http://schemas.microsoft.com/office/drawing/2014/main" id="{6D08DE46-E199-7169-9166-A0DE08BCD71C}"/>
              </a:ext>
            </a:extLst>
          </p:cNvPr>
          <p:cNvCxnSpPr>
            <a:cxnSpLocks/>
          </p:cNvCxnSpPr>
          <p:nvPr/>
        </p:nvCxnSpPr>
        <p:spPr>
          <a:xfrm flipV="1">
            <a:off x="2613678" y="3147906"/>
            <a:ext cx="0" cy="414163"/>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41BA4F49-0B7F-47E0-3E31-7EE6F4B31F8A}"/>
              </a:ext>
            </a:extLst>
          </p:cNvPr>
          <p:cNvCxnSpPr>
            <a:cxnSpLocks/>
          </p:cNvCxnSpPr>
          <p:nvPr/>
        </p:nvCxnSpPr>
        <p:spPr>
          <a:xfrm flipV="1">
            <a:off x="2128848" y="3177539"/>
            <a:ext cx="0" cy="384530"/>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872634B2-9248-F0F6-4F05-FBC3F1C67FF0}"/>
              </a:ext>
            </a:extLst>
          </p:cNvPr>
          <p:cNvCxnSpPr>
            <a:cxnSpLocks/>
          </p:cNvCxnSpPr>
          <p:nvPr/>
        </p:nvCxnSpPr>
        <p:spPr>
          <a:xfrm flipV="1">
            <a:off x="4481973" y="3186506"/>
            <a:ext cx="0" cy="2361993"/>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FCAB62FF-5A60-B773-613B-8CE093CFE240}"/>
              </a:ext>
            </a:extLst>
          </p:cNvPr>
          <p:cNvCxnSpPr>
            <a:cxnSpLocks/>
          </p:cNvCxnSpPr>
          <p:nvPr/>
        </p:nvCxnSpPr>
        <p:spPr>
          <a:xfrm flipV="1">
            <a:off x="6342909" y="3185159"/>
            <a:ext cx="0" cy="2328394"/>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B4DDC0D5-E1CD-CC15-7A75-E7036265E357}"/>
              </a:ext>
            </a:extLst>
          </p:cNvPr>
          <p:cNvSpPr/>
          <p:nvPr/>
        </p:nvSpPr>
        <p:spPr>
          <a:xfrm>
            <a:off x="1282455" y="6381576"/>
            <a:ext cx="2039866" cy="312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Scooters /non-motorized vehicles</a:t>
            </a:r>
            <a:endParaRPr lang="zh-CN" altLang="en-US" sz="1400" dirty="0">
              <a:solidFill>
                <a:schemeClr val="tx1"/>
              </a:solidFill>
            </a:endParaRPr>
          </a:p>
        </p:txBody>
      </p:sp>
      <p:sp>
        <p:nvSpPr>
          <p:cNvPr id="44" name="矩形 43">
            <a:extLst>
              <a:ext uri="{FF2B5EF4-FFF2-40B4-BE49-F238E27FC236}">
                <a16:creationId xmlns:a16="http://schemas.microsoft.com/office/drawing/2014/main" id="{13A930EB-C576-8E22-1787-FAC372A28C7B}"/>
              </a:ext>
            </a:extLst>
          </p:cNvPr>
          <p:cNvSpPr/>
          <p:nvPr/>
        </p:nvSpPr>
        <p:spPr>
          <a:xfrm>
            <a:off x="3322321" y="6370338"/>
            <a:ext cx="1828798" cy="242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Taxis</a:t>
            </a:r>
            <a:endParaRPr lang="zh-CN" altLang="en-US" sz="1400" dirty="0">
              <a:solidFill>
                <a:schemeClr val="tx1"/>
              </a:solidFill>
            </a:endParaRPr>
          </a:p>
        </p:txBody>
      </p:sp>
      <p:sp>
        <p:nvSpPr>
          <p:cNvPr id="45" name="矩形 44">
            <a:extLst>
              <a:ext uri="{FF2B5EF4-FFF2-40B4-BE49-F238E27FC236}">
                <a16:creationId xmlns:a16="http://schemas.microsoft.com/office/drawing/2014/main" id="{7D245DA1-5B50-B50C-9460-067DE60CB4F8}"/>
              </a:ext>
            </a:extLst>
          </p:cNvPr>
          <p:cNvSpPr/>
          <p:nvPr/>
        </p:nvSpPr>
        <p:spPr>
          <a:xfrm>
            <a:off x="5151119" y="6343897"/>
            <a:ext cx="2039864" cy="295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Private cars</a:t>
            </a:r>
            <a:endParaRPr lang="zh-CN" altLang="en-US" sz="1400" dirty="0">
              <a:solidFill>
                <a:schemeClr val="tx1"/>
              </a:solidFill>
            </a:endParaRPr>
          </a:p>
        </p:txBody>
      </p:sp>
      <p:grpSp>
        <p:nvGrpSpPr>
          <p:cNvPr id="14" name="组合 13">
            <a:extLst>
              <a:ext uri="{FF2B5EF4-FFF2-40B4-BE49-F238E27FC236}">
                <a16:creationId xmlns:a16="http://schemas.microsoft.com/office/drawing/2014/main" id="{95B6E109-6CB7-90C2-8048-3BB2717D1B96}"/>
              </a:ext>
            </a:extLst>
          </p:cNvPr>
          <p:cNvGrpSpPr/>
          <p:nvPr/>
        </p:nvGrpSpPr>
        <p:grpSpPr>
          <a:xfrm>
            <a:off x="543560" y="625102"/>
            <a:ext cx="5919050" cy="436388"/>
            <a:chOff x="543560" y="625102"/>
            <a:chExt cx="5919050" cy="436388"/>
          </a:xfrm>
        </p:grpSpPr>
        <p:grpSp>
          <p:nvGrpSpPr>
            <p:cNvPr id="25" name="组合 24">
              <a:extLst>
                <a:ext uri="{FF2B5EF4-FFF2-40B4-BE49-F238E27FC236}">
                  <a16:creationId xmlns:a16="http://schemas.microsoft.com/office/drawing/2014/main" id="{B15E147C-CABF-41BE-1255-CB48C565546F}"/>
                </a:ext>
              </a:extLst>
            </p:cNvPr>
            <p:cNvGrpSpPr/>
            <p:nvPr/>
          </p:nvGrpSpPr>
          <p:grpSpPr>
            <a:xfrm>
              <a:off x="543560" y="625102"/>
              <a:ext cx="4058755" cy="436388"/>
              <a:chOff x="543560" y="625102"/>
              <a:chExt cx="4058755" cy="436388"/>
            </a:xfrm>
          </p:grpSpPr>
          <p:sp>
            <p:nvSpPr>
              <p:cNvPr id="42" name="文本框 41">
                <a:extLst>
                  <a:ext uri="{FF2B5EF4-FFF2-40B4-BE49-F238E27FC236}">
                    <a16:creationId xmlns:a16="http://schemas.microsoft.com/office/drawing/2014/main" id="{12F13EA3-855D-7317-92B3-1BEC714804C5}"/>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46" name="文本框 45">
                <a:extLst>
                  <a:ext uri="{FF2B5EF4-FFF2-40B4-BE49-F238E27FC236}">
                    <a16:creationId xmlns:a16="http://schemas.microsoft.com/office/drawing/2014/main" id="{385BE05D-6542-7509-87C6-D1AC6A4136BF}"/>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47" name="组合 46">
                <a:extLst>
                  <a:ext uri="{FF2B5EF4-FFF2-40B4-BE49-F238E27FC236}">
                    <a16:creationId xmlns:a16="http://schemas.microsoft.com/office/drawing/2014/main" id="{167937D1-95FF-B09E-F694-CB5465F9E731}"/>
                  </a:ext>
                </a:extLst>
              </p:cNvPr>
              <p:cNvGrpSpPr/>
              <p:nvPr/>
            </p:nvGrpSpPr>
            <p:grpSpPr>
              <a:xfrm>
                <a:off x="629068" y="927378"/>
                <a:ext cx="906272" cy="134112"/>
                <a:chOff x="674116" y="1075190"/>
                <a:chExt cx="906272" cy="134112"/>
              </a:xfrm>
            </p:grpSpPr>
            <p:sp>
              <p:nvSpPr>
                <p:cNvPr id="54" name="椭圆 53">
                  <a:extLst>
                    <a:ext uri="{FF2B5EF4-FFF2-40B4-BE49-F238E27FC236}">
                      <a16:creationId xmlns:a16="http://schemas.microsoft.com/office/drawing/2014/main" id="{44BE7296-5FD1-B121-D58F-E3B17E2DE154}"/>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ACEFE27A-C831-F236-10D8-D4124E3F044E}"/>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AECFE173-5AB1-5CB1-91D7-5939BA750384}"/>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3DF23595-FA3F-A575-89C9-851545C4ECA0}"/>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A4108D56-6428-933F-DB91-FC1369102A6B}"/>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a:extLst>
                  <a:ext uri="{FF2B5EF4-FFF2-40B4-BE49-F238E27FC236}">
                    <a16:creationId xmlns:a16="http://schemas.microsoft.com/office/drawing/2014/main" id="{3CACE890-0775-EBA9-E63A-DF8933CAE083}"/>
                  </a:ext>
                </a:extLst>
              </p:cNvPr>
              <p:cNvGrpSpPr/>
              <p:nvPr/>
            </p:nvGrpSpPr>
            <p:grpSpPr>
              <a:xfrm>
                <a:off x="2103448" y="927378"/>
                <a:ext cx="906272" cy="134112"/>
                <a:chOff x="674116" y="1075190"/>
                <a:chExt cx="906272" cy="134112"/>
              </a:xfrm>
            </p:grpSpPr>
            <p:sp>
              <p:nvSpPr>
                <p:cNvPr id="49" name="椭圆 48">
                  <a:extLst>
                    <a:ext uri="{FF2B5EF4-FFF2-40B4-BE49-F238E27FC236}">
                      <a16:creationId xmlns:a16="http://schemas.microsoft.com/office/drawing/2014/main" id="{E1584B52-81D7-86AE-D040-E34ED5CAA5BD}"/>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31059969-8D58-4146-286A-8B743EF698EB}"/>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60A6CAE1-F323-866D-B24A-4861A5D13673}"/>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椭圆 51">
                  <a:extLst>
                    <a:ext uri="{FF2B5EF4-FFF2-40B4-BE49-F238E27FC236}">
                      <a16:creationId xmlns:a16="http://schemas.microsoft.com/office/drawing/2014/main" id="{797AFA83-4B19-7FFC-A9F6-DFC796E8DB62}"/>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3FE1466A-EA85-D517-D118-2892B39F0FB4}"/>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6" name="文本框 25">
              <a:extLst>
                <a:ext uri="{FF2B5EF4-FFF2-40B4-BE49-F238E27FC236}">
                  <a16:creationId xmlns:a16="http://schemas.microsoft.com/office/drawing/2014/main" id="{C9681ADD-1DA2-F504-F69A-73F943BE3999}"/>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8" name="椭圆 27">
              <a:extLst>
                <a:ext uri="{FF2B5EF4-FFF2-40B4-BE49-F238E27FC236}">
                  <a16:creationId xmlns:a16="http://schemas.microsoft.com/office/drawing/2014/main" id="{102929DF-7D99-7CBA-FF22-A8ACCDE79DA1}"/>
                </a:ext>
              </a:extLst>
            </p:cNvPr>
            <p:cNvSpPr/>
            <p:nvPr/>
          </p:nvSpPr>
          <p:spPr>
            <a:xfrm>
              <a:off x="388908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1EE95F69-1AF3-5330-6287-75B62E565D3C}"/>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25179E45-81EB-21CE-3062-77C40F20C9D7}"/>
                </a:ext>
              </a:extLst>
            </p:cNvPr>
            <p:cNvSpPr/>
            <p:nvPr/>
          </p:nvSpPr>
          <p:spPr>
            <a:xfrm>
              <a:off x="4275163" y="927378"/>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901723CB-BF46-12E1-583E-3B55E7475791}"/>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8D70CC21-AA33-E86C-EEDD-D2FD01F54D6A}"/>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61580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down)">
                                      <p:cBhvr>
                                        <p:cTn id="45" dur="500"/>
                                        <p:tgtEl>
                                          <p:spTgt spid="37"/>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F977-EEBC-D906-C60E-87BFF49D991A}"/>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EEFF721A-62E9-8FB1-E7D8-2FE371B509F5}"/>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7407BED6-1BB5-63CA-DE9D-308ADAE8F58F}"/>
              </a:ext>
            </a:extLst>
          </p:cNvPr>
          <p:cNvGrpSpPr/>
          <p:nvPr/>
        </p:nvGrpSpPr>
        <p:grpSpPr>
          <a:xfrm>
            <a:off x="543560" y="625102"/>
            <a:ext cx="2707640" cy="436388"/>
            <a:chOff x="543560" y="625102"/>
            <a:chExt cx="2707640" cy="436388"/>
          </a:xfrm>
        </p:grpSpPr>
        <p:sp>
          <p:nvSpPr>
            <p:cNvPr id="3" name="文本框 2">
              <a:extLst>
                <a:ext uri="{FF2B5EF4-FFF2-40B4-BE49-F238E27FC236}">
                  <a16:creationId xmlns:a16="http://schemas.microsoft.com/office/drawing/2014/main" id="{2D275A7D-4680-C22E-6C91-89668920DF72}"/>
                </a:ext>
              </a:extLst>
            </p:cNvPr>
            <p:cNvSpPr txBox="1"/>
            <p:nvPr/>
          </p:nvSpPr>
          <p:spPr>
            <a:xfrm>
              <a:off x="543560" y="625102"/>
              <a:ext cx="2707640" cy="307777"/>
            </a:xfrm>
            <a:prstGeom prst="rect">
              <a:avLst/>
            </a:prstGeom>
            <a:noFill/>
          </p:spPr>
          <p:txBody>
            <a:bodyPr wrap="square" rtlCol="0">
              <a:spAutoFit/>
            </a:bodyPr>
            <a:lstStyle/>
            <a:p>
              <a:r>
                <a:rPr lang="en-US" altLang="zh-CN" sz="1400" dirty="0"/>
                <a:t>Method</a:t>
              </a:r>
              <a:endParaRPr lang="zh-CN" altLang="en-US" sz="1400" dirty="0"/>
            </a:p>
          </p:txBody>
        </p:sp>
        <p:grpSp>
          <p:nvGrpSpPr>
            <p:cNvPr id="11" name="组合 10">
              <a:extLst>
                <a:ext uri="{FF2B5EF4-FFF2-40B4-BE49-F238E27FC236}">
                  <a16:creationId xmlns:a16="http://schemas.microsoft.com/office/drawing/2014/main" id="{70C6DEF6-A926-F1EC-7957-37F256A23C73}"/>
                </a:ext>
              </a:extLst>
            </p:cNvPr>
            <p:cNvGrpSpPr/>
            <p:nvPr/>
          </p:nvGrpSpPr>
          <p:grpSpPr>
            <a:xfrm>
              <a:off x="629068" y="927378"/>
              <a:ext cx="906272" cy="134112"/>
              <a:chOff x="674116" y="1075190"/>
              <a:chExt cx="906272" cy="134112"/>
            </a:xfrm>
          </p:grpSpPr>
          <p:sp>
            <p:nvSpPr>
              <p:cNvPr id="6" name="椭圆 5">
                <a:extLst>
                  <a:ext uri="{FF2B5EF4-FFF2-40B4-BE49-F238E27FC236}">
                    <a16:creationId xmlns:a16="http://schemas.microsoft.com/office/drawing/2014/main" id="{A427FCF1-5445-5B0B-B14D-1163C2D524F6}"/>
                  </a:ext>
                </a:extLst>
              </p:cNvPr>
              <p:cNvSpPr/>
              <p:nvPr/>
            </p:nvSpPr>
            <p:spPr>
              <a:xfrm>
                <a:off x="674116" y="1075190"/>
                <a:ext cx="134112" cy="134112"/>
              </a:xfrm>
              <a:prstGeom prst="ellipse">
                <a:avLst/>
              </a:prstGeom>
              <a:solidFill>
                <a:schemeClr val="accent5">
                  <a:lumMod val="60000"/>
                  <a:lumOff val="4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86FC113-3D34-AAE1-5571-50204FCB0A7C}"/>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143B22B5-C315-078F-0B10-98132796DACF}"/>
                  </a:ext>
                </a:extLst>
              </p:cNvPr>
              <p:cNvSpPr/>
              <p:nvPr/>
            </p:nvSpPr>
            <p:spPr>
              <a:xfrm>
                <a:off x="106019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30E2A7B3-BB36-C101-A6D6-F7BADE884959}"/>
                  </a:ext>
                </a:extLst>
              </p:cNvPr>
              <p:cNvSpPr/>
              <p:nvPr/>
            </p:nvSpPr>
            <p:spPr>
              <a:xfrm>
                <a:off x="125323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54C920CB-10B6-2A80-3D8E-26CD3C3C655E}"/>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
            <a:extLst>
              <a:ext uri="{FF2B5EF4-FFF2-40B4-BE49-F238E27FC236}">
                <a16:creationId xmlns:a16="http://schemas.microsoft.com/office/drawing/2014/main" id="{D592C5A0-037A-6D02-F5EB-B5A00CF68577}"/>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Method</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2E576B5A-421A-73FE-677C-9E886840BD01}"/>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Model-GBDT</a:t>
            </a:r>
            <a:endParaRPr lang="zh-CN" altLang="en-US" sz="2000" dirty="0"/>
          </a:p>
        </p:txBody>
      </p:sp>
      <p:pic>
        <p:nvPicPr>
          <p:cNvPr id="14" name="图片 13">
            <a:extLst>
              <a:ext uri="{FF2B5EF4-FFF2-40B4-BE49-F238E27FC236}">
                <a16:creationId xmlns:a16="http://schemas.microsoft.com/office/drawing/2014/main" id="{83B59F31-664D-118D-1B6C-D6DAB79B9482}"/>
              </a:ext>
            </a:extLst>
          </p:cNvPr>
          <p:cNvPicPr>
            <a:picLocks noChangeAspect="1"/>
          </p:cNvPicPr>
          <p:nvPr/>
        </p:nvPicPr>
        <p:blipFill>
          <a:blip r:embed="rId3"/>
          <a:stretch>
            <a:fillRect/>
          </a:stretch>
        </p:blipFill>
        <p:spPr>
          <a:xfrm>
            <a:off x="7639217" y="1456369"/>
            <a:ext cx="2828215" cy="739562"/>
          </a:xfrm>
          <a:prstGeom prst="rect">
            <a:avLst/>
          </a:prstGeom>
        </p:spPr>
      </p:pic>
      <p:pic>
        <p:nvPicPr>
          <p:cNvPr id="24" name="图片 23">
            <a:extLst>
              <a:ext uri="{FF2B5EF4-FFF2-40B4-BE49-F238E27FC236}">
                <a16:creationId xmlns:a16="http://schemas.microsoft.com/office/drawing/2014/main" id="{37185E0B-8D99-5BB2-1947-2A1D3838CFBD}"/>
              </a:ext>
            </a:extLst>
          </p:cNvPr>
          <p:cNvPicPr>
            <a:picLocks noChangeAspect="1"/>
          </p:cNvPicPr>
          <p:nvPr/>
        </p:nvPicPr>
        <p:blipFill>
          <a:blip r:embed="rId4"/>
          <a:stretch>
            <a:fillRect/>
          </a:stretch>
        </p:blipFill>
        <p:spPr>
          <a:xfrm>
            <a:off x="7229048" y="2394295"/>
            <a:ext cx="3730317" cy="739562"/>
          </a:xfrm>
          <a:prstGeom prst="rect">
            <a:avLst/>
          </a:prstGeom>
        </p:spPr>
      </p:pic>
      <p:pic>
        <p:nvPicPr>
          <p:cNvPr id="26" name="图片 25">
            <a:extLst>
              <a:ext uri="{FF2B5EF4-FFF2-40B4-BE49-F238E27FC236}">
                <a16:creationId xmlns:a16="http://schemas.microsoft.com/office/drawing/2014/main" id="{D6F08749-1A0F-A7E7-62D0-D573BD32106D}"/>
              </a:ext>
            </a:extLst>
          </p:cNvPr>
          <p:cNvPicPr>
            <a:picLocks noChangeAspect="1"/>
          </p:cNvPicPr>
          <p:nvPr/>
        </p:nvPicPr>
        <p:blipFill>
          <a:blip r:embed="rId5"/>
          <a:stretch>
            <a:fillRect/>
          </a:stretch>
        </p:blipFill>
        <p:spPr>
          <a:xfrm>
            <a:off x="7366543" y="3229425"/>
            <a:ext cx="3527141" cy="715181"/>
          </a:xfrm>
          <a:prstGeom prst="rect">
            <a:avLst/>
          </a:prstGeom>
        </p:spPr>
      </p:pic>
      <p:pic>
        <p:nvPicPr>
          <p:cNvPr id="28" name="图片 27">
            <a:extLst>
              <a:ext uri="{FF2B5EF4-FFF2-40B4-BE49-F238E27FC236}">
                <a16:creationId xmlns:a16="http://schemas.microsoft.com/office/drawing/2014/main" id="{026FECE8-6F2D-F016-AED5-5B065F1CB7D2}"/>
              </a:ext>
            </a:extLst>
          </p:cNvPr>
          <p:cNvPicPr>
            <a:picLocks noChangeAspect="1"/>
          </p:cNvPicPr>
          <p:nvPr/>
        </p:nvPicPr>
        <p:blipFill>
          <a:blip r:embed="rId6"/>
          <a:stretch>
            <a:fillRect/>
          </a:stretch>
        </p:blipFill>
        <p:spPr>
          <a:xfrm>
            <a:off x="7228383" y="4135742"/>
            <a:ext cx="3949748" cy="739562"/>
          </a:xfrm>
          <a:prstGeom prst="rect">
            <a:avLst/>
          </a:prstGeom>
        </p:spPr>
      </p:pic>
      <p:pic>
        <p:nvPicPr>
          <p:cNvPr id="30" name="图片 29">
            <a:extLst>
              <a:ext uri="{FF2B5EF4-FFF2-40B4-BE49-F238E27FC236}">
                <a16:creationId xmlns:a16="http://schemas.microsoft.com/office/drawing/2014/main" id="{D01B1F95-23D6-3099-344D-FB70A83ADFC4}"/>
              </a:ext>
            </a:extLst>
          </p:cNvPr>
          <p:cNvPicPr>
            <a:picLocks noChangeAspect="1"/>
          </p:cNvPicPr>
          <p:nvPr/>
        </p:nvPicPr>
        <p:blipFill>
          <a:blip r:embed="rId7"/>
          <a:stretch>
            <a:fillRect/>
          </a:stretch>
        </p:blipFill>
        <p:spPr>
          <a:xfrm>
            <a:off x="7257493" y="4909099"/>
            <a:ext cx="3673428" cy="763943"/>
          </a:xfrm>
          <a:prstGeom prst="rect">
            <a:avLst/>
          </a:prstGeom>
        </p:spPr>
      </p:pic>
      <p:pic>
        <p:nvPicPr>
          <p:cNvPr id="32" name="图片 31">
            <a:extLst>
              <a:ext uri="{FF2B5EF4-FFF2-40B4-BE49-F238E27FC236}">
                <a16:creationId xmlns:a16="http://schemas.microsoft.com/office/drawing/2014/main" id="{8E332FCD-1F50-F1A0-122C-3305D9038D6D}"/>
              </a:ext>
            </a:extLst>
          </p:cNvPr>
          <p:cNvPicPr>
            <a:picLocks noChangeAspect="1"/>
          </p:cNvPicPr>
          <p:nvPr/>
        </p:nvPicPr>
        <p:blipFill>
          <a:blip r:embed="rId8"/>
          <a:stretch>
            <a:fillRect/>
          </a:stretch>
        </p:blipFill>
        <p:spPr>
          <a:xfrm>
            <a:off x="7366543" y="5734966"/>
            <a:ext cx="3673428" cy="832748"/>
          </a:xfrm>
          <a:prstGeom prst="rect">
            <a:avLst/>
          </a:prstGeom>
        </p:spPr>
      </p:pic>
      <p:sp>
        <p:nvSpPr>
          <p:cNvPr id="23" name="文本框 22">
            <a:extLst>
              <a:ext uri="{FF2B5EF4-FFF2-40B4-BE49-F238E27FC236}">
                <a16:creationId xmlns:a16="http://schemas.microsoft.com/office/drawing/2014/main" id="{5B1A3109-EF6D-0AC3-20EC-E6E71BA1AD18}"/>
              </a:ext>
            </a:extLst>
          </p:cNvPr>
          <p:cNvSpPr txBox="1"/>
          <p:nvPr/>
        </p:nvSpPr>
        <p:spPr>
          <a:xfrm>
            <a:off x="545242" y="2289591"/>
            <a:ext cx="5397909" cy="4103688"/>
          </a:xfrm>
          <a:prstGeom prst="rect">
            <a:avLst/>
          </a:prstGeom>
          <a:noFill/>
        </p:spPr>
        <p:txBody>
          <a:bodyPr wrap="square">
            <a:spAutoFit/>
          </a:bodyPr>
          <a:lstStyle/>
          <a:p>
            <a:pPr marL="285750" indent="-285750">
              <a:spcAft>
                <a:spcPts val="800"/>
              </a:spcAft>
              <a:buFont typeface="Arial" panose="020B0604020202020204" pitchFamily="34" charset="0"/>
              <a:buChar char="•"/>
            </a:pP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This study employs the Gradient Boosting Decision Trees (GBDT) model. </a:t>
            </a:r>
          </a:p>
          <a:p>
            <a:pPr marL="285750" indent="-285750">
              <a:spcAft>
                <a:spcPts val="800"/>
              </a:spcAft>
              <a:buFont typeface="Arial" panose="020B0604020202020204" pitchFamily="34" charset="0"/>
              <a:buChar char="•"/>
            </a:pPr>
            <a:r>
              <a:rPr lang="en-US" altLang="zh-CN" dirty="0">
                <a:latin typeface="Times New Roman" panose="02020603050405020304" pitchFamily="18" charset="0"/>
                <a:ea typeface="等线" panose="02010600030101010101" pitchFamily="2" charset="-122"/>
                <a:cs typeface="Times New Roman" panose="02020603050405020304" pitchFamily="18" charset="0"/>
              </a:rPr>
              <a:t>GBDT is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 </a:t>
            </a: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machine learning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technique, enhances model prediction accuracy by combining multiple </a:t>
            </a: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weak learners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into a single strong learner. </a:t>
            </a:r>
          </a:p>
          <a:p>
            <a:pPr marL="285750" indent="-285750">
              <a:spcAft>
                <a:spcPts val="800"/>
              </a:spcAft>
              <a:buFont typeface="Arial" panose="020B0604020202020204" pitchFamily="34" charset="0"/>
              <a:buChar char="•"/>
            </a:pP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It approximates the true value by minimizing the loss function through </a:t>
            </a: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gradient descent</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a:t>
            </a:r>
          </a:p>
          <a:p>
            <a:pPr marL="285750" indent="-285750">
              <a:spcAft>
                <a:spcPts val="800"/>
              </a:spcAft>
              <a:buFont typeface="Arial" panose="020B0604020202020204" pitchFamily="34" charset="0"/>
              <a:buChar char="•"/>
            </a:pP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Compared to ordinary linear regression methods, the method offers higher accuracy and can handle </a:t>
            </a: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various types of explanatory variables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simultaneously. </a:t>
            </a:r>
          </a:p>
          <a:p>
            <a:pPr marL="285750" indent="-285750">
              <a:spcAft>
                <a:spcPts val="800"/>
              </a:spcAft>
              <a:buFont typeface="Arial" panose="020B0604020202020204" pitchFamily="34" charset="0"/>
              <a:buChar char="•"/>
            </a:pP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Furthermore, the GBDT model is </a:t>
            </a: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robust to multicollinearity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among independent variables. </a:t>
            </a:r>
          </a:p>
        </p:txBody>
      </p:sp>
    </p:spTree>
    <p:extLst>
      <p:ext uri="{BB962C8B-B14F-4D97-AF65-F5344CB8AC3E}">
        <p14:creationId xmlns:p14="http://schemas.microsoft.com/office/powerpoint/2010/main" val="97476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DD407-27D1-0F33-C17B-DBAB5A873DAA}"/>
            </a:ext>
          </a:extLst>
        </p:cNvPr>
        <p:cNvGrpSpPr/>
        <p:nvPr/>
      </p:nvGrpSpPr>
      <p:grpSpPr>
        <a:xfrm>
          <a:off x="0" y="0"/>
          <a:ext cx="0" cy="0"/>
          <a:chOff x="0" y="0"/>
          <a:chExt cx="0" cy="0"/>
        </a:xfrm>
      </p:grpSpPr>
      <p:sp>
        <p:nvSpPr>
          <p:cNvPr id="40" name="矩形 39">
            <a:extLst>
              <a:ext uri="{FF2B5EF4-FFF2-40B4-BE49-F238E27FC236}">
                <a16:creationId xmlns:a16="http://schemas.microsoft.com/office/drawing/2014/main" id="{A31A90C9-85C7-3142-3F98-1999AB1DF7F1}"/>
              </a:ext>
            </a:extLst>
          </p:cNvPr>
          <p:cNvSpPr/>
          <p:nvPr/>
        </p:nvSpPr>
        <p:spPr>
          <a:xfrm>
            <a:off x="6357294" y="2628726"/>
            <a:ext cx="5209866" cy="86785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2FAC20F8-C34E-E312-C8B9-46E5CE5F6F4B}"/>
              </a:ext>
            </a:extLst>
          </p:cNvPr>
          <p:cNvSpPr/>
          <p:nvPr/>
        </p:nvSpPr>
        <p:spPr>
          <a:xfrm>
            <a:off x="6357294" y="3869378"/>
            <a:ext cx="5209866" cy="226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0BC5A666-847B-1D80-96B2-24B0081CBF96}"/>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04835221-7671-5D52-6BAF-CED1C078682C}"/>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Method</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878B80A3-CC59-AD50-F359-E23E5997CFE1}"/>
              </a:ext>
            </a:extLst>
          </p:cNvPr>
          <p:cNvSpPr txBox="1"/>
          <p:nvPr/>
        </p:nvSpPr>
        <p:spPr>
          <a:xfrm>
            <a:off x="459471" y="1682673"/>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Variables</a:t>
            </a:r>
            <a:endParaRPr lang="zh-CN" altLang="en-US" sz="2000" dirty="0"/>
          </a:p>
        </p:txBody>
      </p:sp>
      <p:graphicFrame>
        <p:nvGraphicFramePr>
          <p:cNvPr id="25" name="表格 24">
            <a:extLst>
              <a:ext uri="{FF2B5EF4-FFF2-40B4-BE49-F238E27FC236}">
                <a16:creationId xmlns:a16="http://schemas.microsoft.com/office/drawing/2014/main" id="{69D2E276-5A5E-0FC7-1B2E-A63166814850}"/>
              </a:ext>
            </a:extLst>
          </p:cNvPr>
          <p:cNvGraphicFramePr>
            <a:graphicFrameLocks noGrp="1"/>
          </p:cNvGraphicFramePr>
          <p:nvPr>
            <p:extLst>
              <p:ext uri="{D42A27DB-BD31-4B8C-83A1-F6EECF244321}">
                <p14:modId xmlns:p14="http://schemas.microsoft.com/office/powerpoint/2010/main" val="3223285690"/>
              </p:ext>
            </p:extLst>
          </p:nvPr>
        </p:nvGraphicFramePr>
        <p:xfrm>
          <a:off x="509521" y="2013296"/>
          <a:ext cx="4264250" cy="1930946"/>
        </p:xfrm>
        <a:graphic>
          <a:graphicData uri="http://schemas.openxmlformats.org/drawingml/2006/table">
            <a:tbl>
              <a:tblPr firstRow="1" firstCol="1" bandRow="1">
                <a:tableStyleId>{5940675A-B579-460E-94D1-54222C63F5DA}</a:tableStyleId>
              </a:tblPr>
              <a:tblGrid>
                <a:gridCol w="1571249">
                  <a:extLst>
                    <a:ext uri="{9D8B030D-6E8A-4147-A177-3AD203B41FA5}">
                      <a16:colId xmlns:a16="http://schemas.microsoft.com/office/drawing/2014/main" val="3109309750"/>
                    </a:ext>
                  </a:extLst>
                </a:gridCol>
                <a:gridCol w="2693001">
                  <a:extLst>
                    <a:ext uri="{9D8B030D-6E8A-4147-A177-3AD203B41FA5}">
                      <a16:colId xmlns:a16="http://schemas.microsoft.com/office/drawing/2014/main" val="2921429965"/>
                    </a:ext>
                  </a:extLst>
                </a:gridCol>
              </a:tblGrid>
              <a:tr h="163824">
                <a:tc>
                  <a:txBody>
                    <a:bodyPr/>
                    <a:lstStyle/>
                    <a:p>
                      <a:pPr algn="just">
                        <a:lnSpc>
                          <a:spcPct val="107000"/>
                        </a:lnSpc>
                        <a:spcAft>
                          <a:spcPts val="800"/>
                        </a:spcAft>
                      </a:pPr>
                      <a:r>
                        <a:rPr lang="en-US" sz="1300" b="1" dirty="0">
                          <a:effectLst/>
                        </a:rPr>
                        <a:t>Class</a:t>
                      </a:r>
                      <a:endParaRPr lang="zh-CN" sz="1300" b="1"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tc>
                  <a:txBody>
                    <a:bodyPr/>
                    <a:lstStyle/>
                    <a:p>
                      <a:pPr algn="just">
                        <a:lnSpc>
                          <a:spcPct val="107000"/>
                        </a:lnSpc>
                        <a:spcAft>
                          <a:spcPts val="800"/>
                        </a:spcAft>
                      </a:pPr>
                      <a:r>
                        <a:rPr lang="en-US" sz="1300" b="1" dirty="0">
                          <a:effectLst/>
                        </a:rPr>
                        <a:t>Variables</a:t>
                      </a:r>
                      <a:endParaRPr lang="zh-CN" sz="1300" b="1"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extLst>
                  <a:ext uri="{0D108BD9-81ED-4DB2-BD59-A6C34878D82A}">
                    <a16:rowId xmlns:a16="http://schemas.microsoft.com/office/drawing/2014/main" val="1015547899"/>
                  </a:ext>
                </a:extLst>
              </a:tr>
              <a:tr h="216000">
                <a:tc rowSpan="8">
                  <a:txBody>
                    <a:bodyPr/>
                    <a:lstStyle/>
                    <a:p>
                      <a:pPr algn="just">
                        <a:lnSpc>
                          <a:spcPct val="107000"/>
                        </a:lnSpc>
                        <a:spcAft>
                          <a:spcPts val="800"/>
                        </a:spcAft>
                      </a:pPr>
                      <a:r>
                        <a:rPr lang="en-US" sz="1300" dirty="0">
                          <a:effectLst/>
                        </a:rPr>
                        <a:t>Socio-economic Attributes</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solidFill>
                      <a:schemeClr val="accent5">
                        <a:lumMod val="20000"/>
                        <a:lumOff val="80000"/>
                      </a:schemeClr>
                    </a:solidFill>
                  </a:tcPr>
                </a:tc>
                <a:tc>
                  <a:txBody>
                    <a:bodyPr/>
                    <a:lstStyle/>
                    <a:p>
                      <a:pPr algn="just">
                        <a:lnSpc>
                          <a:spcPct val="107000"/>
                        </a:lnSpc>
                        <a:spcAft>
                          <a:spcPts val="800"/>
                        </a:spcAft>
                      </a:pPr>
                      <a:r>
                        <a:rPr lang="en-US" sz="1300" dirty="0">
                          <a:effectLst/>
                        </a:rPr>
                        <a:t>Age</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extLst>
                  <a:ext uri="{0D108BD9-81ED-4DB2-BD59-A6C34878D82A}">
                    <a16:rowId xmlns:a16="http://schemas.microsoft.com/office/drawing/2014/main" val="2010858061"/>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Sex</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extLst>
                  <a:ext uri="{0D108BD9-81ED-4DB2-BD59-A6C34878D82A}">
                    <a16:rowId xmlns:a16="http://schemas.microsoft.com/office/drawing/2014/main" val="2190291363"/>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Monthly household income</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extLst>
                  <a:ext uri="{0D108BD9-81ED-4DB2-BD59-A6C34878D82A}">
                    <a16:rowId xmlns:a16="http://schemas.microsoft.com/office/drawing/2014/main" val="2673483089"/>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Educational attainment</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extLst>
                  <a:ext uri="{0D108BD9-81ED-4DB2-BD59-A6C34878D82A}">
                    <a16:rowId xmlns:a16="http://schemas.microsoft.com/office/drawing/2014/main" val="366781815"/>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Head of household</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extLst>
                  <a:ext uri="{0D108BD9-81ED-4DB2-BD59-A6C34878D82A}">
                    <a16:rowId xmlns:a16="http://schemas.microsoft.com/office/drawing/2014/main" val="398113855"/>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Occupation before retirement</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extLst>
                  <a:ext uri="{0D108BD9-81ED-4DB2-BD59-A6C34878D82A}">
                    <a16:rowId xmlns:a16="http://schemas.microsoft.com/office/drawing/2014/main" val="397805673"/>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Living alone (or not)</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extLst>
                  <a:ext uri="{0D108BD9-81ED-4DB2-BD59-A6C34878D82A}">
                    <a16:rowId xmlns:a16="http://schemas.microsoft.com/office/drawing/2014/main" val="3237199774"/>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Still working (or not)</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41063" marR="41063" marT="0" marB="0" anchor="ctr"/>
                </a:tc>
                <a:extLst>
                  <a:ext uri="{0D108BD9-81ED-4DB2-BD59-A6C34878D82A}">
                    <a16:rowId xmlns:a16="http://schemas.microsoft.com/office/drawing/2014/main" val="1526656464"/>
                  </a:ext>
                </a:extLst>
              </a:tr>
            </a:tbl>
          </a:graphicData>
        </a:graphic>
      </p:graphicFrame>
      <p:graphicFrame>
        <p:nvGraphicFramePr>
          <p:cNvPr id="29" name="表格 28">
            <a:extLst>
              <a:ext uri="{FF2B5EF4-FFF2-40B4-BE49-F238E27FC236}">
                <a16:creationId xmlns:a16="http://schemas.microsoft.com/office/drawing/2014/main" id="{EB1018A4-09EF-F4FB-D85A-BF172CA9D9DB}"/>
              </a:ext>
            </a:extLst>
          </p:cNvPr>
          <p:cNvGraphicFramePr>
            <a:graphicFrameLocks noGrp="1"/>
          </p:cNvGraphicFramePr>
          <p:nvPr>
            <p:extLst>
              <p:ext uri="{D42A27DB-BD31-4B8C-83A1-F6EECF244321}">
                <p14:modId xmlns:p14="http://schemas.microsoft.com/office/powerpoint/2010/main" val="1948276639"/>
              </p:ext>
            </p:extLst>
          </p:nvPr>
        </p:nvGraphicFramePr>
        <p:xfrm>
          <a:off x="510865" y="5095587"/>
          <a:ext cx="11154980" cy="1623568"/>
        </p:xfrm>
        <a:graphic>
          <a:graphicData uri="http://schemas.openxmlformats.org/drawingml/2006/table">
            <a:tbl>
              <a:tblPr firstRow="1" firstCol="1" bandRow="1">
                <a:tableStyleId>{5940675A-B579-460E-94D1-54222C63F5DA}</a:tableStyleId>
              </a:tblPr>
              <a:tblGrid>
                <a:gridCol w="1550186">
                  <a:extLst>
                    <a:ext uri="{9D8B030D-6E8A-4147-A177-3AD203B41FA5}">
                      <a16:colId xmlns:a16="http://schemas.microsoft.com/office/drawing/2014/main" val="1738116238"/>
                    </a:ext>
                  </a:extLst>
                </a:gridCol>
                <a:gridCol w="2712720">
                  <a:extLst>
                    <a:ext uri="{9D8B030D-6E8A-4147-A177-3AD203B41FA5}">
                      <a16:colId xmlns:a16="http://schemas.microsoft.com/office/drawing/2014/main" val="4050396396"/>
                    </a:ext>
                  </a:extLst>
                </a:gridCol>
                <a:gridCol w="6892074">
                  <a:extLst>
                    <a:ext uri="{9D8B030D-6E8A-4147-A177-3AD203B41FA5}">
                      <a16:colId xmlns:a16="http://schemas.microsoft.com/office/drawing/2014/main" val="2406465238"/>
                    </a:ext>
                  </a:extLst>
                </a:gridCol>
              </a:tblGrid>
              <a:tr h="0">
                <a:tc rowSpan="8">
                  <a:txBody>
                    <a:bodyPr/>
                    <a:lstStyle/>
                    <a:p>
                      <a:pPr algn="just">
                        <a:lnSpc>
                          <a:spcPct val="107000"/>
                        </a:lnSpc>
                        <a:spcAft>
                          <a:spcPts val="800"/>
                        </a:spcAft>
                      </a:pPr>
                      <a:r>
                        <a:rPr lang="en-US" sz="1300" dirty="0">
                          <a:effectLst/>
                        </a:rPr>
                        <a:t>Built Environment</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just">
                        <a:lnSpc>
                          <a:spcPct val="107000"/>
                        </a:lnSpc>
                        <a:spcAft>
                          <a:spcPts val="800"/>
                        </a:spcAft>
                      </a:pPr>
                      <a:r>
                        <a:rPr lang="en-US" sz="1300" dirty="0">
                          <a:effectLst/>
                        </a:rPr>
                        <a:t>Demographic</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300" dirty="0">
                          <a:solidFill>
                            <a:schemeClr val="bg1">
                              <a:lumMod val="65000"/>
                            </a:schemeClr>
                          </a:solidFill>
                          <a:effectLst/>
                        </a:rPr>
                        <a:t>Population of the seven generalizations in the neighborhood committee </a:t>
                      </a:r>
                      <a:endParaRPr lang="zh-CN" sz="1300" dirty="0">
                        <a:solidFill>
                          <a:schemeClr val="bg1">
                            <a:lumMod val="65000"/>
                          </a:schemeClr>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47615952"/>
                  </a:ext>
                </a:extLst>
              </a:tr>
              <a:tr h="0">
                <a:tc vMerge="1">
                  <a:txBody>
                    <a:bodyPr/>
                    <a:lstStyle/>
                    <a:p>
                      <a:endParaRPr lang="zh-CN" altLang="en-US"/>
                    </a:p>
                  </a:txBody>
                  <a:tcPr/>
                </a:tc>
                <a:tc>
                  <a:txBody>
                    <a:bodyPr/>
                    <a:lstStyle/>
                    <a:p>
                      <a:pPr algn="just">
                        <a:lnSpc>
                          <a:spcPct val="107000"/>
                        </a:lnSpc>
                        <a:spcAft>
                          <a:spcPts val="800"/>
                        </a:spcAft>
                      </a:pPr>
                      <a:r>
                        <a:rPr lang="en-US" sz="1300" dirty="0">
                          <a:effectLst/>
                        </a:rPr>
                        <a:t>Building density</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7000"/>
                        </a:lnSpc>
                        <a:spcAft>
                          <a:spcPts val="800"/>
                        </a:spcAft>
                      </a:pPr>
                      <a:endParaRPr lang="zh-CN" sz="1300" dirty="0">
                        <a:solidFill>
                          <a:schemeClr val="bg1">
                            <a:lumMod val="65000"/>
                          </a:schemeClr>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15195003"/>
                  </a:ext>
                </a:extLst>
              </a:tr>
              <a:tr h="0">
                <a:tc vMerge="1">
                  <a:txBody>
                    <a:bodyPr/>
                    <a:lstStyle/>
                    <a:p>
                      <a:endParaRPr lang="zh-CN" altLang="en-US"/>
                    </a:p>
                  </a:txBody>
                  <a:tcPr/>
                </a:tc>
                <a:tc>
                  <a:txBody>
                    <a:bodyPr/>
                    <a:lstStyle/>
                    <a:p>
                      <a:pPr algn="just">
                        <a:lnSpc>
                          <a:spcPct val="107000"/>
                        </a:lnSpc>
                        <a:spcAft>
                          <a:spcPts val="800"/>
                        </a:spcAft>
                      </a:pPr>
                      <a:r>
                        <a:rPr lang="en-US" sz="1300" dirty="0">
                          <a:effectLst/>
                        </a:rPr>
                        <a:t>Floor area ratio</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7000"/>
                        </a:lnSpc>
                        <a:spcAft>
                          <a:spcPts val="800"/>
                        </a:spcAft>
                      </a:pPr>
                      <a:endParaRPr lang="zh-CN" sz="1300" dirty="0">
                        <a:solidFill>
                          <a:schemeClr val="bg1">
                            <a:lumMod val="65000"/>
                          </a:schemeClr>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99533361"/>
                  </a:ext>
                </a:extLst>
              </a:tr>
              <a:tr h="0">
                <a:tc vMerge="1">
                  <a:txBody>
                    <a:bodyPr/>
                    <a:lstStyle/>
                    <a:p>
                      <a:endParaRPr lang="zh-CN" altLang="en-US"/>
                    </a:p>
                  </a:txBody>
                  <a:tcPr/>
                </a:tc>
                <a:tc>
                  <a:txBody>
                    <a:bodyPr/>
                    <a:lstStyle/>
                    <a:p>
                      <a:pPr algn="just">
                        <a:lnSpc>
                          <a:spcPct val="107000"/>
                        </a:lnSpc>
                        <a:spcAft>
                          <a:spcPts val="800"/>
                        </a:spcAft>
                      </a:pPr>
                      <a:r>
                        <a:rPr lang="en-US" sz="1300" dirty="0">
                          <a:effectLst/>
                        </a:rPr>
                        <a:t>Road density</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300" dirty="0">
                          <a:solidFill>
                            <a:schemeClr val="bg1">
                              <a:lumMod val="65000"/>
                            </a:schemeClr>
                          </a:solidFill>
                          <a:effectLst/>
                        </a:rPr>
                        <a:t>Density of road network within 300m of the survey unit (km/km</a:t>
                      </a:r>
                      <a:r>
                        <a:rPr lang="en-US" sz="1300" baseline="30000" dirty="0">
                          <a:solidFill>
                            <a:schemeClr val="bg1">
                              <a:lumMod val="65000"/>
                            </a:schemeClr>
                          </a:solidFill>
                          <a:effectLst/>
                        </a:rPr>
                        <a:t>2</a:t>
                      </a:r>
                      <a:r>
                        <a:rPr lang="en-US" sz="1300" dirty="0">
                          <a:solidFill>
                            <a:schemeClr val="bg1">
                              <a:lumMod val="65000"/>
                            </a:schemeClr>
                          </a:solidFill>
                          <a:effectLst/>
                        </a:rPr>
                        <a:t> )</a:t>
                      </a:r>
                      <a:endParaRPr lang="zh-CN" sz="1300" dirty="0">
                        <a:solidFill>
                          <a:schemeClr val="bg1">
                            <a:lumMod val="65000"/>
                          </a:schemeClr>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25292342"/>
                  </a:ext>
                </a:extLst>
              </a:tr>
              <a:tr h="0">
                <a:tc vMerge="1">
                  <a:txBody>
                    <a:bodyPr/>
                    <a:lstStyle/>
                    <a:p>
                      <a:endParaRPr lang="zh-CN" altLang="en-US"/>
                    </a:p>
                  </a:txBody>
                  <a:tcPr/>
                </a:tc>
                <a:tc>
                  <a:txBody>
                    <a:bodyPr/>
                    <a:lstStyle/>
                    <a:p>
                      <a:pPr algn="just">
                        <a:lnSpc>
                          <a:spcPct val="107000"/>
                        </a:lnSpc>
                        <a:spcAft>
                          <a:spcPts val="800"/>
                        </a:spcAft>
                      </a:pPr>
                      <a:r>
                        <a:rPr lang="en-US" sz="1300" dirty="0">
                          <a:effectLst/>
                        </a:rPr>
                        <a:t>Number of POIs</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300" dirty="0">
                          <a:solidFill>
                            <a:schemeClr val="bg1">
                              <a:lumMod val="65000"/>
                            </a:schemeClr>
                          </a:solidFill>
                          <a:effectLst/>
                        </a:rPr>
                        <a:t>The sum of POIs within 800m of the neighborhood</a:t>
                      </a:r>
                      <a:endParaRPr lang="zh-CN" sz="1300" dirty="0">
                        <a:solidFill>
                          <a:schemeClr val="bg1">
                            <a:lumMod val="65000"/>
                          </a:schemeClr>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96846694"/>
                  </a:ext>
                </a:extLst>
              </a:tr>
              <a:tr h="0">
                <a:tc vMerge="1">
                  <a:txBody>
                    <a:bodyPr/>
                    <a:lstStyle/>
                    <a:p>
                      <a:endParaRPr lang="zh-CN" altLang="en-US"/>
                    </a:p>
                  </a:txBody>
                  <a:tcPr/>
                </a:tc>
                <a:tc>
                  <a:txBody>
                    <a:bodyPr/>
                    <a:lstStyle/>
                    <a:p>
                      <a:pPr algn="just">
                        <a:lnSpc>
                          <a:spcPct val="107000"/>
                        </a:lnSpc>
                        <a:spcAft>
                          <a:spcPts val="800"/>
                        </a:spcAft>
                      </a:pPr>
                      <a:r>
                        <a:rPr lang="en-US" sz="1300" dirty="0">
                          <a:effectLst/>
                        </a:rPr>
                        <a:t>POI diversity index</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300" dirty="0">
                          <a:solidFill>
                            <a:schemeClr val="bg1">
                              <a:lumMod val="65000"/>
                            </a:schemeClr>
                          </a:solidFill>
                          <a:effectLst/>
                        </a:rPr>
                        <a:t>POI Shannon Diversity Index for the neighborhood</a:t>
                      </a:r>
                      <a:endParaRPr lang="zh-CN" sz="1300" dirty="0">
                        <a:solidFill>
                          <a:schemeClr val="bg1">
                            <a:lumMod val="65000"/>
                          </a:schemeClr>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05473433"/>
                  </a:ext>
                </a:extLst>
              </a:tr>
              <a:tr h="0">
                <a:tc vMerge="1">
                  <a:txBody>
                    <a:bodyPr/>
                    <a:lstStyle/>
                    <a:p>
                      <a:endParaRPr lang="zh-CN" altLang="en-US"/>
                    </a:p>
                  </a:txBody>
                  <a:tcPr/>
                </a:tc>
                <a:tc>
                  <a:txBody>
                    <a:bodyPr/>
                    <a:lstStyle/>
                    <a:p>
                      <a:pPr algn="just">
                        <a:lnSpc>
                          <a:spcPct val="107000"/>
                        </a:lnSpc>
                        <a:spcAft>
                          <a:spcPts val="800"/>
                        </a:spcAft>
                      </a:pPr>
                      <a:r>
                        <a:rPr lang="en-US" sz="1300" dirty="0">
                          <a:effectLst/>
                        </a:rPr>
                        <a:t>Number of intersections</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300" dirty="0">
                          <a:solidFill>
                            <a:schemeClr val="bg1">
                              <a:lumMod val="65000"/>
                            </a:schemeClr>
                          </a:solidFill>
                          <a:effectLst/>
                        </a:rPr>
                        <a:t>Number of intersections within 800m of residence</a:t>
                      </a:r>
                      <a:endParaRPr lang="zh-CN" sz="1300" dirty="0">
                        <a:solidFill>
                          <a:schemeClr val="bg1">
                            <a:lumMod val="65000"/>
                          </a:schemeClr>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50679821"/>
                  </a:ext>
                </a:extLst>
              </a:tr>
              <a:tr h="0">
                <a:tc vMerge="1">
                  <a:txBody>
                    <a:bodyPr/>
                    <a:lstStyle/>
                    <a:p>
                      <a:endParaRPr lang="zh-CN" altLang="en-US"/>
                    </a:p>
                  </a:txBody>
                  <a:tcPr/>
                </a:tc>
                <a:tc>
                  <a:txBody>
                    <a:bodyPr/>
                    <a:lstStyle/>
                    <a:p>
                      <a:pPr algn="just">
                        <a:lnSpc>
                          <a:spcPct val="107000"/>
                        </a:lnSpc>
                        <a:spcAft>
                          <a:spcPts val="800"/>
                        </a:spcAft>
                      </a:pPr>
                      <a:r>
                        <a:rPr lang="en-US" sz="1300" dirty="0">
                          <a:effectLst/>
                        </a:rPr>
                        <a:t>Distance to nearest bus stop</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300" dirty="0">
                          <a:solidFill>
                            <a:schemeClr val="bg1">
                              <a:lumMod val="65000"/>
                            </a:schemeClr>
                          </a:solidFill>
                          <a:effectLst/>
                        </a:rPr>
                        <a:t>Distance from residence to nearest bus stop (m)</a:t>
                      </a:r>
                      <a:endParaRPr lang="zh-CN" sz="1300" dirty="0">
                        <a:solidFill>
                          <a:schemeClr val="bg1">
                            <a:lumMod val="65000"/>
                          </a:schemeClr>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25528573"/>
                  </a:ext>
                </a:extLst>
              </a:tr>
            </a:tbl>
          </a:graphicData>
        </a:graphic>
      </p:graphicFrame>
      <p:graphicFrame>
        <p:nvGraphicFramePr>
          <p:cNvPr id="31" name="表格 30">
            <a:extLst>
              <a:ext uri="{FF2B5EF4-FFF2-40B4-BE49-F238E27FC236}">
                <a16:creationId xmlns:a16="http://schemas.microsoft.com/office/drawing/2014/main" id="{38043067-81EE-3779-5F68-D6C1B4438BFC}"/>
              </a:ext>
            </a:extLst>
          </p:cNvPr>
          <p:cNvGraphicFramePr>
            <a:graphicFrameLocks noGrp="1"/>
          </p:cNvGraphicFramePr>
          <p:nvPr>
            <p:extLst>
              <p:ext uri="{D42A27DB-BD31-4B8C-83A1-F6EECF244321}">
                <p14:modId xmlns:p14="http://schemas.microsoft.com/office/powerpoint/2010/main" val="2178097608"/>
              </p:ext>
            </p:extLst>
          </p:nvPr>
        </p:nvGraphicFramePr>
        <p:xfrm>
          <a:off x="509521" y="4101019"/>
          <a:ext cx="4266508" cy="864000"/>
        </p:xfrm>
        <a:graphic>
          <a:graphicData uri="http://schemas.openxmlformats.org/drawingml/2006/table">
            <a:tbl>
              <a:tblPr firstRow="1" firstCol="1" bandRow="1">
                <a:tableStyleId>{5940675A-B579-460E-94D1-54222C63F5DA}</a:tableStyleId>
              </a:tblPr>
              <a:tblGrid>
                <a:gridCol w="1556723">
                  <a:extLst>
                    <a:ext uri="{9D8B030D-6E8A-4147-A177-3AD203B41FA5}">
                      <a16:colId xmlns:a16="http://schemas.microsoft.com/office/drawing/2014/main" val="388944000"/>
                    </a:ext>
                  </a:extLst>
                </a:gridCol>
                <a:gridCol w="2709785">
                  <a:extLst>
                    <a:ext uri="{9D8B030D-6E8A-4147-A177-3AD203B41FA5}">
                      <a16:colId xmlns:a16="http://schemas.microsoft.com/office/drawing/2014/main" val="260218529"/>
                    </a:ext>
                  </a:extLst>
                </a:gridCol>
              </a:tblGrid>
              <a:tr h="216000">
                <a:tc rowSpan="4">
                  <a:txBody>
                    <a:bodyPr/>
                    <a:lstStyle/>
                    <a:p>
                      <a:pPr algn="just">
                        <a:lnSpc>
                          <a:spcPct val="107000"/>
                        </a:lnSpc>
                        <a:spcAft>
                          <a:spcPts val="800"/>
                        </a:spcAft>
                      </a:pPr>
                      <a:r>
                        <a:rPr lang="en-US" sz="1300" dirty="0">
                          <a:effectLst/>
                        </a:rPr>
                        <a:t>Physical </a:t>
                      </a:r>
                    </a:p>
                    <a:p>
                      <a:pPr algn="just">
                        <a:lnSpc>
                          <a:spcPct val="107000"/>
                        </a:lnSpc>
                        <a:spcAft>
                          <a:spcPts val="800"/>
                        </a:spcAft>
                      </a:pPr>
                      <a:r>
                        <a:rPr lang="en-US" sz="1300" dirty="0">
                          <a:effectLst/>
                        </a:rPr>
                        <a:t>Health Status </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algn="just">
                        <a:lnSpc>
                          <a:spcPct val="107000"/>
                        </a:lnSpc>
                        <a:spcAft>
                          <a:spcPts val="800"/>
                        </a:spcAft>
                      </a:pPr>
                      <a:r>
                        <a:rPr lang="en-US" sz="1300" dirty="0">
                          <a:effectLst/>
                        </a:rPr>
                        <a:t>Self-reported physical condition</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62460434"/>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Independent travel (or not)</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95601804"/>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Number of chronic diseases</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66409524"/>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Hiring a caregiver (or not)</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65287606"/>
                  </a:ext>
                </a:extLst>
              </a:tr>
            </a:tbl>
          </a:graphicData>
        </a:graphic>
      </p:graphicFrame>
      <p:graphicFrame>
        <p:nvGraphicFramePr>
          <p:cNvPr id="33" name="表格 32">
            <a:extLst>
              <a:ext uri="{FF2B5EF4-FFF2-40B4-BE49-F238E27FC236}">
                <a16:creationId xmlns:a16="http://schemas.microsoft.com/office/drawing/2014/main" id="{B42869F8-F318-23D3-BDE5-E9286FA81614}"/>
              </a:ext>
            </a:extLst>
          </p:cNvPr>
          <p:cNvGraphicFramePr>
            <a:graphicFrameLocks noGrp="1"/>
          </p:cNvGraphicFramePr>
          <p:nvPr>
            <p:extLst>
              <p:ext uri="{D42A27DB-BD31-4B8C-83A1-F6EECF244321}">
                <p14:modId xmlns:p14="http://schemas.microsoft.com/office/powerpoint/2010/main" val="1931073062"/>
              </p:ext>
            </p:extLst>
          </p:nvPr>
        </p:nvGraphicFramePr>
        <p:xfrm>
          <a:off x="4974408" y="2609765"/>
          <a:ext cx="6691437" cy="1098000"/>
        </p:xfrm>
        <a:graphic>
          <a:graphicData uri="http://schemas.openxmlformats.org/drawingml/2006/table">
            <a:tbl>
              <a:tblPr firstRow="1" firstCol="1" bandRow="1">
                <a:tableStyleId>{5940675A-B579-460E-94D1-54222C63F5DA}</a:tableStyleId>
              </a:tblPr>
              <a:tblGrid>
                <a:gridCol w="1374371">
                  <a:extLst>
                    <a:ext uri="{9D8B030D-6E8A-4147-A177-3AD203B41FA5}">
                      <a16:colId xmlns:a16="http://schemas.microsoft.com/office/drawing/2014/main" val="3624724144"/>
                    </a:ext>
                  </a:extLst>
                </a:gridCol>
                <a:gridCol w="5317066">
                  <a:extLst>
                    <a:ext uri="{9D8B030D-6E8A-4147-A177-3AD203B41FA5}">
                      <a16:colId xmlns:a16="http://schemas.microsoft.com/office/drawing/2014/main" val="885590767"/>
                    </a:ext>
                  </a:extLst>
                </a:gridCol>
              </a:tblGrid>
              <a:tr h="219600">
                <a:tc rowSpan="5">
                  <a:txBody>
                    <a:bodyPr/>
                    <a:lstStyle/>
                    <a:p>
                      <a:pPr algn="just">
                        <a:lnSpc>
                          <a:spcPct val="107000"/>
                        </a:lnSpc>
                        <a:spcAft>
                          <a:spcPts val="800"/>
                        </a:spcAft>
                      </a:pPr>
                      <a:r>
                        <a:rPr lang="en-US" sz="1300" dirty="0">
                          <a:effectLst/>
                        </a:rPr>
                        <a:t>Travel Characteristics</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just">
                        <a:lnSpc>
                          <a:spcPct val="107000"/>
                        </a:lnSpc>
                        <a:spcAft>
                          <a:spcPts val="800"/>
                        </a:spcAft>
                      </a:pPr>
                      <a:r>
                        <a:rPr lang="en-US" sz="1300" dirty="0">
                          <a:effectLst/>
                        </a:rPr>
                        <a:t>Acceptable walking distance</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36567234"/>
                  </a:ext>
                </a:extLst>
              </a:tr>
              <a:tr h="219600">
                <a:tc vMerge="1">
                  <a:txBody>
                    <a:bodyPr/>
                    <a:lstStyle/>
                    <a:p>
                      <a:endParaRPr lang="zh-CN" altLang="en-US"/>
                    </a:p>
                  </a:txBody>
                  <a:tcPr/>
                </a:tc>
                <a:tc>
                  <a:txBody>
                    <a:bodyPr/>
                    <a:lstStyle/>
                    <a:p>
                      <a:pPr algn="just">
                        <a:lnSpc>
                          <a:spcPct val="107000"/>
                        </a:lnSpc>
                        <a:spcAft>
                          <a:spcPts val="800"/>
                        </a:spcAft>
                      </a:pPr>
                      <a:r>
                        <a:rPr lang="en-US" sz="1300" dirty="0">
                          <a:effectLst/>
                        </a:rPr>
                        <a:t>Number of trips per day</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77821724"/>
                  </a:ext>
                </a:extLst>
              </a:tr>
              <a:tr h="219600">
                <a:tc vMerge="1">
                  <a:txBody>
                    <a:bodyPr/>
                    <a:lstStyle/>
                    <a:p>
                      <a:endParaRPr lang="zh-CN" altLang="en-US"/>
                    </a:p>
                  </a:txBody>
                  <a:tcPr/>
                </a:tc>
                <a:tc>
                  <a:txBody>
                    <a:bodyPr/>
                    <a:lstStyle/>
                    <a:p>
                      <a:pPr algn="just">
                        <a:lnSpc>
                          <a:spcPct val="107000"/>
                        </a:lnSpc>
                        <a:spcAft>
                          <a:spcPts val="800"/>
                        </a:spcAft>
                      </a:pPr>
                      <a:r>
                        <a:rPr lang="en-US" sz="1300" dirty="0">
                          <a:effectLst/>
                        </a:rPr>
                        <a:t>Number of trips per week for daily essential activities (DEA)</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90133218"/>
                  </a:ext>
                </a:extLst>
              </a:tr>
              <a:tr h="219600">
                <a:tc vMerge="1">
                  <a:txBody>
                    <a:bodyPr/>
                    <a:lstStyle/>
                    <a:p>
                      <a:endParaRPr lang="zh-CN" altLang="en-US"/>
                    </a:p>
                  </a:txBody>
                  <a:tcPr/>
                </a:tc>
                <a:tc>
                  <a:txBody>
                    <a:bodyPr/>
                    <a:lstStyle/>
                    <a:p>
                      <a:pPr algn="just">
                        <a:lnSpc>
                          <a:spcPct val="107000"/>
                        </a:lnSpc>
                        <a:spcAft>
                          <a:spcPts val="800"/>
                        </a:spcAft>
                      </a:pPr>
                      <a:r>
                        <a:rPr lang="en-US" sz="1300" dirty="0">
                          <a:effectLst/>
                        </a:rPr>
                        <a:t>Number of trips per week for non-daily essential activities (NDEA)</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36214725"/>
                  </a:ext>
                </a:extLst>
              </a:tr>
              <a:tr h="219600">
                <a:tc vMerge="1">
                  <a:txBody>
                    <a:bodyPr/>
                    <a:lstStyle/>
                    <a:p>
                      <a:endParaRPr lang="zh-CN" altLang="en-US"/>
                    </a:p>
                  </a:txBody>
                  <a:tcPr/>
                </a:tc>
                <a:tc>
                  <a:txBody>
                    <a:bodyPr/>
                    <a:lstStyle/>
                    <a:p>
                      <a:pPr algn="just">
                        <a:lnSpc>
                          <a:spcPct val="107000"/>
                        </a:lnSpc>
                        <a:spcAft>
                          <a:spcPts val="800"/>
                        </a:spcAft>
                      </a:pPr>
                      <a:r>
                        <a:rPr lang="en-US" sz="1300" dirty="0">
                          <a:effectLst/>
                        </a:rPr>
                        <a:t>Types of leisure activities</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95917591"/>
                  </a:ext>
                </a:extLst>
              </a:tr>
            </a:tbl>
          </a:graphicData>
        </a:graphic>
      </p:graphicFrame>
      <p:graphicFrame>
        <p:nvGraphicFramePr>
          <p:cNvPr id="35" name="表格 34">
            <a:extLst>
              <a:ext uri="{FF2B5EF4-FFF2-40B4-BE49-F238E27FC236}">
                <a16:creationId xmlns:a16="http://schemas.microsoft.com/office/drawing/2014/main" id="{78D2E7E2-DA6F-56E6-F907-573AEEA1C341}"/>
              </a:ext>
            </a:extLst>
          </p:cNvPr>
          <p:cNvGraphicFramePr>
            <a:graphicFrameLocks noGrp="1"/>
          </p:cNvGraphicFramePr>
          <p:nvPr>
            <p:extLst>
              <p:ext uri="{D42A27DB-BD31-4B8C-83A1-F6EECF244321}">
                <p14:modId xmlns:p14="http://schemas.microsoft.com/office/powerpoint/2010/main" val="3227538193"/>
              </p:ext>
            </p:extLst>
          </p:nvPr>
        </p:nvGraphicFramePr>
        <p:xfrm>
          <a:off x="4974408" y="3849508"/>
          <a:ext cx="6702726" cy="1080000"/>
        </p:xfrm>
        <a:graphic>
          <a:graphicData uri="http://schemas.openxmlformats.org/drawingml/2006/table">
            <a:tbl>
              <a:tblPr firstRow="1" firstCol="1" bandRow="1">
                <a:tableStyleId>{5940675A-B579-460E-94D1-54222C63F5DA}</a:tableStyleId>
              </a:tblPr>
              <a:tblGrid>
                <a:gridCol w="1396948">
                  <a:extLst>
                    <a:ext uri="{9D8B030D-6E8A-4147-A177-3AD203B41FA5}">
                      <a16:colId xmlns:a16="http://schemas.microsoft.com/office/drawing/2014/main" val="3769950004"/>
                    </a:ext>
                  </a:extLst>
                </a:gridCol>
                <a:gridCol w="5305778">
                  <a:extLst>
                    <a:ext uri="{9D8B030D-6E8A-4147-A177-3AD203B41FA5}">
                      <a16:colId xmlns:a16="http://schemas.microsoft.com/office/drawing/2014/main" val="417688040"/>
                    </a:ext>
                  </a:extLst>
                </a:gridCol>
              </a:tblGrid>
              <a:tr h="216000">
                <a:tc rowSpan="5">
                  <a:txBody>
                    <a:bodyPr/>
                    <a:lstStyle/>
                    <a:p>
                      <a:pPr algn="just">
                        <a:lnSpc>
                          <a:spcPct val="107000"/>
                        </a:lnSpc>
                        <a:spcAft>
                          <a:spcPts val="800"/>
                        </a:spcAft>
                      </a:pPr>
                      <a:r>
                        <a:rPr lang="en-US" sz="1300" dirty="0">
                          <a:effectLst/>
                        </a:rPr>
                        <a:t>Long-distance </a:t>
                      </a:r>
                    </a:p>
                    <a:p>
                      <a:pPr algn="just">
                        <a:lnSpc>
                          <a:spcPct val="107000"/>
                        </a:lnSpc>
                        <a:spcAft>
                          <a:spcPts val="800"/>
                        </a:spcAft>
                      </a:pPr>
                      <a:r>
                        <a:rPr lang="en-US" sz="1300" dirty="0">
                          <a:effectLst/>
                        </a:rPr>
                        <a:t>Travel Modes </a:t>
                      </a:r>
                    </a:p>
                    <a:p>
                      <a:pPr algn="just">
                        <a:lnSpc>
                          <a:spcPct val="107000"/>
                        </a:lnSpc>
                        <a:spcAft>
                          <a:spcPts val="800"/>
                        </a:spcAft>
                      </a:pPr>
                      <a:r>
                        <a:rPr lang="en-US" sz="1300" dirty="0">
                          <a:effectLst/>
                        </a:rPr>
                        <a:t>and F</a:t>
                      </a:r>
                      <a:r>
                        <a:rPr lang="en-US" altLang="zh-CN" sz="1300" dirty="0">
                          <a:effectLst/>
                        </a:rPr>
                        <a:t>requency</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solidFill>
                      <a:schemeClr val="accent1">
                        <a:lumMod val="20000"/>
                        <a:lumOff val="80000"/>
                      </a:schemeClr>
                    </a:solidFill>
                  </a:tcPr>
                </a:tc>
                <a:tc>
                  <a:txBody>
                    <a:bodyPr/>
                    <a:lstStyle/>
                    <a:p>
                      <a:pPr algn="just">
                        <a:lnSpc>
                          <a:spcPct val="107000"/>
                        </a:lnSpc>
                        <a:spcAft>
                          <a:spcPts val="800"/>
                        </a:spcAft>
                      </a:pPr>
                      <a:r>
                        <a:rPr lang="en-US" sz="1300">
                          <a:effectLst/>
                        </a:rPr>
                        <a:t>Transportation modes for long-distance travel</a:t>
                      </a:r>
                      <a:endParaRPr lang="zh-CN" sz="130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4102640449"/>
                  </a:ext>
                </a:extLst>
              </a:tr>
              <a:tr h="216000">
                <a:tc vMerge="1">
                  <a:txBody>
                    <a:bodyPr/>
                    <a:lstStyle/>
                    <a:p>
                      <a:endParaRPr lang="zh-CN" altLang="en-US"/>
                    </a:p>
                  </a:txBody>
                  <a:tcPr/>
                </a:tc>
                <a:tc>
                  <a:txBody>
                    <a:bodyPr/>
                    <a:lstStyle/>
                    <a:p>
                      <a:pPr algn="just">
                        <a:lnSpc>
                          <a:spcPct val="107000"/>
                        </a:lnSpc>
                        <a:spcAft>
                          <a:spcPts val="800"/>
                        </a:spcAft>
                      </a:pPr>
                      <a:r>
                        <a:rPr lang="en-US" sz="1300">
                          <a:effectLst/>
                        </a:rPr>
                        <a:t>Frequency of bus and subway use</a:t>
                      </a:r>
                      <a:endParaRPr lang="zh-CN" sz="130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3735489649"/>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Frequency of mobility scooter use</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2966156306"/>
                  </a:ext>
                </a:extLst>
              </a:tr>
              <a:tr h="216000">
                <a:tc vMerge="1">
                  <a:txBody>
                    <a:bodyPr/>
                    <a:lstStyle/>
                    <a:p>
                      <a:endParaRPr lang="zh-CN" altLang="en-US"/>
                    </a:p>
                  </a:txBody>
                  <a:tcPr/>
                </a:tc>
                <a:tc>
                  <a:txBody>
                    <a:bodyPr/>
                    <a:lstStyle/>
                    <a:p>
                      <a:pPr algn="just">
                        <a:lnSpc>
                          <a:spcPct val="107000"/>
                        </a:lnSpc>
                        <a:spcAft>
                          <a:spcPts val="800"/>
                        </a:spcAft>
                      </a:pPr>
                      <a:r>
                        <a:rPr lang="en-US" sz="1300">
                          <a:effectLst/>
                        </a:rPr>
                        <a:t>Frequency of use of taxis</a:t>
                      </a:r>
                      <a:endParaRPr lang="zh-CN" sz="130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1394978614"/>
                  </a:ext>
                </a:extLst>
              </a:tr>
              <a:tr h="216000">
                <a:tc vMerge="1">
                  <a:txBody>
                    <a:bodyPr/>
                    <a:lstStyle/>
                    <a:p>
                      <a:endParaRPr lang="zh-CN" altLang="en-US"/>
                    </a:p>
                  </a:txBody>
                  <a:tcPr/>
                </a:tc>
                <a:tc>
                  <a:txBody>
                    <a:bodyPr/>
                    <a:lstStyle/>
                    <a:p>
                      <a:pPr algn="just">
                        <a:lnSpc>
                          <a:spcPct val="107000"/>
                        </a:lnSpc>
                        <a:spcAft>
                          <a:spcPts val="800"/>
                        </a:spcAft>
                      </a:pPr>
                      <a:r>
                        <a:rPr lang="en-US" sz="1300" dirty="0">
                          <a:effectLst/>
                        </a:rPr>
                        <a:t>Frequency of use of private cars</a:t>
                      </a:r>
                      <a:endParaRPr lang="zh-CN" sz="1300" dirty="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1998203397"/>
                  </a:ext>
                </a:extLst>
              </a:tr>
            </a:tbl>
          </a:graphicData>
        </a:graphic>
      </p:graphicFrame>
      <p:sp>
        <p:nvSpPr>
          <p:cNvPr id="37" name="矩形 36">
            <a:extLst>
              <a:ext uri="{FF2B5EF4-FFF2-40B4-BE49-F238E27FC236}">
                <a16:creationId xmlns:a16="http://schemas.microsoft.com/office/drawing/2014/main" id="{A70A5444-498F-4B2C-670F-3C52E446D098}"/>
              </a:ext>
            </a:extLst>
          </p:cNvPr>
          <p:cNvSpPr/>
          <p:nvPr/>
        </p:nvSpPr>
        <p:spPr>
          <a:xfrm>
            <a:off x="363924" y="2007567"/>
            <a:ext cx="11549649" cy="2978021"/>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2590A1ED-F5A6-3149-2FBD-180C5E8AD7CE}"/>
              </a:ext>
            </a:extLst>
          </p:cNvPr>
          <p:cNvSpPr/>
          <p:nvPr/>
        </p:nvSpPr>
        <p:spPr>
          <a:xfrm>
            <a:off x="217983" y="5042204"/>
            <a:ext cx="11549649" cy="1770384"/>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4" name="表格 33">
            <a:extLst>
              <a:ext uri="{FF2B5EF4-FFF2-40B4-BE49-F238E27FC236}">
                <a16:creationId xmlns:a16="http://schemas.microsoft.com/office/drawing/2014/main" id="{1B3B0B3C-A54D-30FD-152C-AF8B46F97434}"/>
              </a:ext>
            </a:extLst>
          </p:cNvPr>
          <p:cNvGraphicFramePr>
            <a:graphicFrameLocks noGrp="1"/>
          </p:cNvGraphicFramePr>
          <p:nvPr>
            <p:extLst>
              <p:ext uri="{D42A27DB-BD31-4B8C-83A1-F6EECF244321}">
                <p14:modId xmlns:p14="http://schemas.microsoft.com/office/powerpoint/2010/main" val="1530281374"/>
              </p:ext>
            </p:extLst>
          </p:nvPr>
        </p:nvGraphicFramePr>
        <p:xfrm>
          <a:off x="453421" y="4070070"/>
          <a:ext cx="5268986" cy="1093155"/>
        </p:xfrm>
        <a:graphic>
          <a:graphicData uri="http://schemas.openxmlformats.org/drawingml/2006/table">
            <a:tbl>
              <a:tblPr firstRow="1" firstCol="1" bandRow="1">
                <a:tableStyleId>{5940675A-B579-460E-94D1-54222C63F5DA}</a:tableStyleId>
              </a:tblPr>
              <a:tblGrid>
                <a:gridCol w="1550426">
                  <a:extLst>
                    <a:ext uri="{9D8B030D-6E8A-4147-A177-3AD203B41FA5}">
                      <a16:colId xmlns:a16="http://schemas.microsoft.com/office/drawing/2014/main" val="2469046089"/>
                    </a:ext>
                  </a:extLst>
                </a:gridCol>
                <a:gridCol w="3718560">
                  <a:extLst>
                    <a:ext uri="{9D8B030D-6E8A-4147-A177-3AD203B41FA5}">
                      <a16:colId xmlns:a16="http://schemas.microsoft.com/office/drawing/2014/main" val="4293786763"/>
                    </a:ext>
                  </a:extLst>
                </a:gridCol>
              </a:tblGrid>
              <a:tr h="216000">
                <a:tc rowSpan="5">
                  <a:txBody>
                    <a:bodyPr/>
                    <a:lstStyle/>
                    <a:p>
                      <a:pPr algn="just">
                        <a:lnSpc>
                          <a:spcPct val="107000"/>
                        </a:lnSpc>
                        <a:spcAft>
                          <a:spcPts val="800"/>
                        </a:spcAft>
                      </a:pPr>
                      <a:r>
                        <a:rPr lang="en-US" sz="1400" dirty="0">
                          <a:effectLst/>
                        </a:rPr>
                        <a:t>Short-distance</a:t>
                      </a:r>
                    </a:p>
                    <a:p>
                      <a:pPr algn="just">
                        <a:lnSpc>
                          <a:spcPct val="107000"/>
                        </a:lnSpc>
                        <a:spcAft>
                          <a:spcPts val="800"/>
                        </a:spcAft>
                      </a:pPr>
                      <a:r>
                        <a:rPr lang="en-US" sz="1400" dirty="0">
                          <a:effectLst/>
                        </a:rPr>
                        <a:t> Travel Problems</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50788" marR="50788" marT="0" marB="0" anchor="ctr">
                    <a:solidFill>
                      <a:schemeClr val="accent3">
                        <a:lumMod val="20000"/>
                        <a:lumOff val="80000"/>
                      </a:schemeClr>
                    </a:solidFill>
                  </a:tcPr>
                </a:tc>
                <a:tc>
                  <a:txBody>
                    <a:bodyPr/>
                    <a:lstStyle/>
                    <a:p>
                      <a:pPr algn="just">
                        <a:lnSpc>
                          <a:spcPct val="107000"/>
                        </a:lnSpc>
                        <a:spcAft>
                          <a:spcPts val="800"/>
                        </a:spcAft>
                      </a:pPr>
                      <a:r>
                        <a:rPr lang="en-US" sz="1400" dirty="0">
                          <a:effectLst/>
                        </a:rPr>
                        <a:t>Number of travel problems</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50788" marR="50788" marT="0" marB="0" anchor="ctr"/>
                </a:tc>
                <a:extLst>
                  <a:ext uri="{0D108BD9-81ED-4DB2-BD59-A6C34878D82A}">
                    <a16:rowId xmlns:a16="http://schemas.microsoft.com/office/drawing/2014/main" val="323912061"/>
                  </a:ext>
                </a:extLst>
              </a:tr>
              <a:tr h="216000">
                <a:tc vMerge="1">
                  <a:txBody>
                    <a:bodyPr/>
                    <a:lstStyle/>
                    <a:p>
                      <a:endParaRPr lang="zh-CN" altLang="en-US"/>
                    </a:p>
                  </a:txBody>
                  <a:tcPr/>
                </a:tc>
                <a:tc>
                  <a:txBody>
                    <a:bodyPr/>
                    <a:lstStyle/>
                    <a:p>
                      <a:pPr algn="just">
                        <a:lnSpc>
                          <a:spcPct val="107000"/>
                        </a:lnSpc>
                        <a:spcAft>
                          <a:spcPts val="800"/>
                        </a:spcAft>
                      </a:pPr>
                      <a:r>
                        <a:rPr lang="en-US" sz="1400" dirty="0">
                          <a:effectLst/>
                        </a:rPr>
                        <a:t>Number of problems of missing facilities</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50788" marR="50788" marT="0" marB="0" anchor="ctr"/>
                </a:tc>
                <a:extLst>
                  <a:ext uri="{0D108BD9-81ED-4DB2-BD59-A6C34878D82A}">
                    <a16:rowId xmlns:a16="http://schemas.microsoft.com/office/drawing/2014/main" val="2315266835"/>
                  </a:ext>
                </a:extLst>
              </a:tr>
              <a:tr h="216000">
                <a:tc vMerge="1">
                  <a:txBody>
                    <a:bodyPr/>
                    <a:lstStyle/>
                    <a:p>
                      <a:endParaRPr lang="zh-CN" altLang="en-US"/>
                    </a:p>
                  </a:txBody>
                  <a:tcPr/>
                </a:tc>
                <a:tc>
                  <a:txBody>
                    <a:bodyPr/>
                    <a:lstStyle/>
                    <a:p>
                      <a:pPr algn="just">
                        <a:lnSpc>
                          <a:spcPct val="107000"/>
                        </a:lnSpc>
                        <a:spcAft>
                          <a:spcPts val="800"/>
                        </a:spcAft>
                      </a:pPr>
                      <a:r>
                        <a:rPr lang="en-US" sz="1400" dirty="0">
                          <a:effectLst/>
                        </a:rPr>
                        <a:t>Number of problems of management</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50788" marR="50788" marT="0" marB="0" anchor="ctr"/>
                </a:tc>
                <a:extLst>
                  <a:ext uri="{0D108BD9-81ED-4DB2-BD59-A6C34878D82A}">
                    <a16:rowId xmlns:a16="http://schemas.microsoft.com/office/drawing/2014/main" val="1377669261"/>
                  </a:ext>
                </a:extLst>
              </a:tr>
              <a:tr h="216000">
                <a:tc vMerge="1">
                  <a:txBody>
                    <a:bodyPr/>
                    <a:lstStyle/>
                    <a:p>
                      <a:endParaRPr lang="zh-CN" altLang="en-US"/>
                    </a:p>
                  </a:txBody>
                  <a:tcPr/>
                </a:tc>
                <a:tc>
                  <a:txBody>
                    <a:bodyPr/>
                    <a:lstStyle/>
                    <a:p>
                      <a:pPr algn="just">
                        <a:lnSpc>
                          <a:spcPct val="107000"/>
                        </a:lnSpc>
                        <a:spcAft>
                          <a:spcPts val="800"/>
                        </a:spcAft>
                      </a:pPr>
                      <a:r>
                        <a:rPr lang="en-US" sz="1400" dirty="0">
                          <a:effectLst/>
                        </a:rPr>
                        <a:t>Number of problems of safety </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50788" marR="50788" marT="0" marB="0" anchor="ctr"/>
                </a:tc>
                <a:extLst>
                  <a:ext uri="{0D108BD9-81ED-4DB2-BD59-A6C34878D82A}">
                    <a16:rowId xmlns:a16="http://schemas.microsoft.com/office/drawing/2014/main" val="2806679291"/>
                  </a:ext>
                </a:extLst>
              </a:tr>
              <a:tr h="216000">
                <a:tc vMerge="1">
                  <a:txBody>
                    <a:bodyPr/>
                    <a:lstStyle/>
                    <a:p>
                      <a:endParaRPr lang="zh-CN" altLang="en-US"/>
                    </a:p>
                  </a:txBody>
                  <a:tcPr/>
                </a:tc>
                <a:tc>
                  <a:txBody>
                    <a:bodyPr/>
                    <a:lstStyle/>
                    <a:p>
                      <a:pPr algn="just">
                        <a:lnSpc>
                          <a:spcPct val="107000"/>
                        </a:lnSpc>
                        <a:spcAft>
                          <a:spcPts val="800"/>
                        </a:spcAft>
                      </a:pPr>
                      <a:r>
                        <a:rPr lang="en-US" sz="1400" dirty="0">
                          <a:effectLst/>
                        </a:rPr>
                        <a:t>Number of problems of organization</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50788" marR="50788" marT="0" marB="0" anchor="ctr"/>
                </a:tc>
                <a:extLst>
                  <a:ext uri="{0D108BD9-81ED-4DB2-BD59-A6C34878D82A}">
                    <a16:rowId xmlns:a16="http://schemas.microsoft.com/office/drawing/2014/main" val="687982660"/>
                  </a:ext>
                </a:extLst>
              </a:tr>
            </a:tbl>
          </a:graphicData>
        </a:graphic>
      </p:graphicFrame>
      <p:graphicFrame>
        <p:nvGraphicFramePr>
          <p:cNvPr id="36" name="表格 35">
            <a:extLst>
              <a:ext uri="{FF2B5EF4-FFF2-40B4-BE49-F238E27FC236}">
                <a16:creationId xmlns:a16="http://schemas.microsoft.com/office/drawing/2014/main" id="{78309CC2-D020-3B0A-680B-BA898C5E1ED4}"/>
              </a:ext>
            </a:extLst>
          </p:cNvPr>
          <p:cNvGraphicFramePr>
            <a:graphicFrameLocks noGrp="1"/>
          </p:cNvGraphicFramePr>
          <p:nvPr>
            <p:extLst>
              <p:ext uri="{D42A27DB-BD31-4B8C-83A1-F6EECF244321}">
                <p14:modId xmlns:p14="http://schemas.microsoft.com/office/powerpoint/2010/main" val="144188925"/>
              </p:ext>
            </p:extLst>
          </p:nvPr>
        </p:nvGraphicFramePr>
        <p:xfrm>
          <a:off x="453421" y="5329304"/>
          <a:ext cx="5268986" cy="1093155"/>
        </p:xfrm>
        <a:graphic>
          <a:graphicData uri="http://schemas.openxmlformats.org/drawingml/2006/table">
            <a:tbl>
              <a:tblPr firstRow="1" firstCol="1" bandRow="1">
                <a:tableStyleId>{5940675A-B579-460E-94D1-54222C63F5DA}</a:tableStyleId>
              </a:tblPr>
              <a:tblGrid>
                <a:gridCol w="1596146">
                  <a:extLst>
                    <a:ext uri="{9D8B030D-6E8A-4147-A177-3AD203B41FA5}">
                      <a16:colId xmlns:a16="http://schemas.microsoft.com/office/drawing/2014/main" val="3769950004"/>
                    </a:ext>
                  </a:extLst>
                </a:gridCol>
                <a:gridCol w="3672840">
                  <a:extLst>
                    <a:ext uri="{9D8B030D-6E8A-4147-A177-3AD203B41FA5}">
                      <a16:colId xmlns:a16="http://schemas.microsoft.com/office/drawing/2014/main" val="417688040"/>
                    </a:ext>
                  </a:extLst>
                </a:gridCol>
              </a:tblGrid>
              <a:tr h="216000">
                <a:tc rowSpan="5">
                  <a:txBody>
                    <a:bodyPr/>
                    <a:lstStyle/>
                    <a:p>
                      <a:pPr algn="just">
                        <a:lnSpc>
                          <a:spcPct val="107000"/>
                        </a:lnSpc>
                        <a:spcAft>
                          <a:spcPts val="800"/>
                        </a:spcAft>
                      </a:pPr>
                      <a:r>
                        <a:rPr lang="en-US" altLang="zh-CN" sz="1400" dirty="0">
                          <a:effectLst/>
                        </a:rPr>
                        <a:t>Long-distance </a:t>
                      </a:r>
                    </a:p>
                    <a:p>
                      <a:pPr algn="just">
                        <a:lnSpc>
                          <a:spcPct val="107000"/>
                        </a:lnSpc>
                        <a:spcAft>
                          <a:spcPts val="800"/>
                        </a:spcAft>
                      </a:pPr>
                      <a:r>
                        <a:rPr lang="en-US" altLang="zh-CN" sz="1400" dirty="0">
                          <a:effectLst/>
                        </a:rPr>
                        <a:t>Travel Problems</a:t>
                      </a:r>
                      <a:endParaRPr lang="zh-CN" altLang="zh-CN" sz="1400" dirty="0">
                        <a:effectLst/>
                        <a:latin typeface="Calibri" panose="020F0502020204030204" pitchFamily="34" charset="0"/>
                        <a:ea typeface="+mn-ea"/>
                        <a:cs typeface="Times New Roman" panose="02020603050405020304" pitchFamily="18" charset="0"/>
                      </a:endParaRPr>
                    </a:p>
                  </a:txBody>
                  <a:tcPr anchor="ctr">
                    <a:solidFill>
                      <a:schemeClr val="bg1">
                        <a:lumMod val="95000"/>
                      </a:schemeClr>
                    </a:solidFill>
                  </a:tcPr>
                </a:tc>
                <a:tc>
                  <a:txBody>
                    <a:bodyPr/>
                    <a:lstStyle/>
                    <a:p>
                      <a:pPr algn="just">
                        <a:lnSpc>
                          <a:spcPct val="107000"/>
                        </a:lnSpc>
                        <a:spcAft>
                          <a:spcPts val="800"/>
                        </a:spcAft>
                      </a:pPr>
                      <a:r>
                        <a:rPr lang="en-US" sz="1400" dirty="0">
                          <a:effectLst/>
                        </a:rPr>
                        <a:t>Number of mobility scooter travel problems</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2919667290"/>
                  </a:ext>
                </a:extLst>
              </a:tr>
              <a:tr h="216000">
                <a:tc vMerge="1">
                  <a:txBody>
                    <a:bodyPr/>
                    <a:lstStyle/>
                    <a:p>
                      <a:endParaRPr lang="zh-CN" altLang="en-US"/>
                    </a:p>
                  </a:txBody>
                  <a:tcPr/>
                </a:tc>
                <a:tc>
                  <a:txBody>
                    <a:bodyPr/>
                    <a:lstStyle/>
                    <a:p>
                      <a:pPr algn="just">
                        <a:lnSpc>
                          <a:spcPct val="107000"/>
                        </a:lnSpc>
                        <a:spcAft>
                          <a:spcPts val="800"/>
                        </a:spcAft>
                      </a:pPr>
                      <a:r>
                        <a:rPr lang="en-US" sz="1400" dirty="0">
                          <a:effectLst/>
                        </a:rPr>
                        <a:t>Number of bus travel problems</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2157971580"/>
                  </a:ext>
                </a:extLst>
              </a:tr>
              <a:tr h="216000">
                <a:tc vMerge="1">
                  <a:txBody>
                    <a:bodyPr/>
                    <a:lstStyle/>
                    <a:p>
                      <a:endParaRPr lang="zh-CN" altLang="en-US"/>
                    </a:p>
                  </a:txBody>
                  <a:tcPr/>
                </a:tc>
                <a:tc>
                  <a:txBody>
                    <a:bodyPr/>
                    <a:lstStyle/>
                    <a:p>
                      <a:pPr algn="just">
                        <a:lnSpc>
                          <a:spcPct val="107000"/>
                        </a:lnSpc>
                        <a:spcAft>
                          <a:spcPts val="800"/>
                        </a:spcAft>
                      </a:pPr>
                      <a:r>
                        <a:rPr lang="en-US" sz="1400" dirty="0">
                          <a:effectLst/>
                        </a:rPr>
                        <a:t>Number of subway travel problems</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2413697081"/>
                  </a:ext>
                </a:extLst>
              </a:tr>
              <a:tr h="216000">
                <a:tc vMerge="1">
                  <a:txBody>
                    <a:bodyPr/>
                    <a:lstStyle/>
                    <a:p>
                      <a:endParaRPr lang="zh-CN" altLang="en-US"/>
                    </a:p>
                  </a:txBody>
                  <a:tcPr/>
                </a:tc>
                <a:tc>
                  <a:txBody>
                    <a:bodyPr/>
                    <a:lstStyle/>
                    <a:p>
                      <a:pPr algn="just">
                        <a:lnSpc>
                          <a:spcPct val="107000"/>
                        </a:lnSpc>
                        <a:spcAft>
                          <a:spcPts val="800"/>
                        </a:spcAft>
                      </a:pPr>
                      <a:r>
                        <a:rPr lang="en-US" sz="1400" dirty="0">
                          <a:effectLst/>
                        </a:rPr>
                        <a:t>Number of taxi travel problems</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3733051403"/>
                  </a:ext>
                </a:extLst>
              </a:tr>
              <a:tr h="216000">
                <a:tc vMerge="1">
                  <a:txBody>
                    <a:bodyPr/>
                    <a:lstStyle/>
                    <a:p>
                      <a:endParaRPr lang="zh-CN" altLang="en-US"/>
                    </a:p>
                  </a:txBody>
                  <a:tcPr/>
                </a:tc>
                <a:tc>
                  <a:txBody>
                    <a:bodyPr/>
                    <a:lstStyle/>
                    <a:p>
                      <a:pPr algn="just">
                        <a:lnSpc>
                          <a:spcPct val="107000"/>
                        </a:lnSpc>
                        <a:spcAft>
                          <a:spcPts val="800"/>
                        </a:spcAft>
                      </a:pPr>
                      <a:r>
                        <a:rPr lang="en-US" sz="1400" dirty="0">
                          <a:effectLst/>
                        </a:rPr>
                        <a:t>Number of private car travel problems</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30410" marR="30410" marT="0" marB="0" anchor="ctr"/>
                </a:tc>
                <a:extLst>
                  <a:ext uri="{0D108BD9-81ED-4DB2-BD59-A6C34878D82A}">
                    <a16:rowId xmlns:a16="http://schemas.microsoft.com/office/drawing/2014/main" val="1973233847"/>
                  </a:ext>
                </a:extLst>
              </a:tr>
            </a:tbl>
          </a:graphicData>
        </a:graphic>
      </p:graphicFrame>
      <p:grpSp>
        <p:nvGrpSpPr>
          <p:cNvPr id="13" name="组合 12">
            <a:extLst>
              <a:ext uri="{FF2B5EF4-FFF2-40B4-BE49-F238E27FC236}">
                <a16:creationId xmlns:a16="http://schemas.microsoft.com/office/drawing/2014/main" id="{B5480718-E085-717B-42F2-396266CFA8E6}"/>
              </a:ext>
            </a:extLst>
          </p:cNvPr>
          <p:cNvGrpSpPr/>
          <p:nvPr/>
        </p:nvGrpSpPr>
        <p:grpSpPr>
          <a:xfrm>
            <a:off x="543560" y="625102"/>
            <a:ext cx="2707640" cy="436388"/>
            <a:chOff x="543560" y="625102"/>
            <a:chExt cx="2707640" cy="436388"/>
          </a:xfrm>
        </p:grpSpPr>
        <p:sp>
          <p:nvSpPr>
            <p:cNvPr id="14" name="文本框 13">
              <a:extLst>
                <a:ext uri="{FF2B5EF4-FFF2-40B4-BE49-F238E27FC236}">
                  <a16:creationId xmlns:a16="http://schemas.microsoft.com/office/drawing/2014/main" id="{A5EBA571-3A3E-89F8-3850-E043669C3126}"/>
                </a:ext>
              </a:extLst>
            </p:cNvPr>
            <p:cNvSpPr txBox="1"/>
            <p:nvPr/>
          </p:nvSpPr>
          <p:spPr>
            <a:xfrm>
              <a:off x="543560" y="625102"/>
              <a:ext cx="2707640" cy="307777"/>
            </a:xfrm>
            <a:prstGeom prst="rect">
              <a:avLst/>
            </a:prstGeom>
            <a:noFill/>
          </p:spPr>
          <p:txBody>
            <a:bodyPr wrap="square" rtlCol="0">
              <a:spAutoFit/>
            </a:bodyPr>
            <a:lstStyle/>
            <a:p>
              <a:r>
                <a:rPr lang="en-US" altLang="zh-CN" sz="1400" dirty="0"/>
                <a:t>Method</a:t>
              </a:r>
              <a:endParaRPr lang="zh-CN" altLang="en-US" sz="1400" dirty="0"/>
            </a:p>
          </p:txBody>
        </p:sp>
        <p:grpSp>
          <p:nvGrpSpPr>
            <p:cNvPr id="23" name="组合 22">
              <a:extLst>
                <a:ext uri="{FF2B5EF4-FFF2-40B4-BE49-F238E27FC236}">
                  <a16:creationId xmlns:a16="http://schemas.microsoft.com/office/drawing/2014/main" id="{F7CE4EA1-96A5-D847-B36C-816323D260C1}"/>
                </a:ext>
              </a:extLst>
            </p:cNvPr>
            <p:cNvGrpSpPr/>
            <p:nvPr/>
          </p:nvGrpSpPr>
          <p:grpSpPr>
            <a:xfrm>
              <a:off x="629068" y="927378"/>
              <a:ext cx="906272" cy="134112"/>
              <a:chOff x="674116" y="1075190"/>
              <a:chExt cx="906272" cy="134112"/>
            </a:xfrm>
          </p:grpSpPr>
          <p:sp>
            <p:nvSpPr>
              <p:cNvPr id="24" name="椭圆 23">
                <a:extLst>
                  <a:ext uri="{FF2B5EF4-FFF2-40B4-BE49-F238E27FC236}">
                    <a16:creationId xmlns:a16="http://schemas.microsoft.com/office/drawing/2014/main" id="{8F46D838-3B35-5E3F-E295-2682A11519FA}"/>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64BD2D8F-FD2B-3A35-C615-47D82058C6AD}"/>
                  </a:ext>
                </a:extLst>
              </p:cNvPr>
              <p:cNvSpPr/>
              <p:nvPr/>
            </p:nvSpPr>
            <p:spPr>
              <a:xfrm>
                <a:off x="86715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DC1E55D5-B74F-EC09-5921-A06DCF915E0F}"/>
                  </a:ext>
                </a:extLst>
              </p:cNvPr>
              <p:cNvSpPr/>
              <p:nvPr/>
            </p:nvSpPr>
            <p:spPr>
              <a:xfrm>
                <a:off x="106019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6F052B9B-F920-97BC-2C5C-29552419E190}"/>
                  </a:ext>
                </a:extLst>
              </p:cNvPr>
              <p:cNvSpPr/>
              <p:nvPr/>
            </p:nvSpPr>
            <p:spPr>
              <a:xfrm>
                <a:off x="125323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CFC88F23-1897-DD06-C150-EEB8442687CF}"/>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64646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76242-5CE0-BE54-7876-11E3A6B368C5}"/>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83A9183B-5B4E-0DD2-4E94-C74D71113975}"/>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70ED31E0-86F7-2592-7E46-8672D4730DF3}"/>
              </a:ext>
            </a:extLst>
          </p:cNvPr>
          <p:cNvGrpSpPr/>
          <p:nvPr/>
        </p:nvGrpSpPr>
        <p:grpSpPr>
          <a:xfrm>
            <a:off x="543560" y="625102"/>
            <a:ext cx="2707640" cy="436388"/>
            <a:chOff x="543560" y="625102"/>
            <a:chExt cx="2707640" cy="436388"/>
          </a:xfrm>
        </p:grpSpPr>
        <p:sp>
          <p:nvSpPr>
            <p:cNvPr id="3" name="文本框 2">
              <a:extLst>
                <a:ext uri="{FF2B5EF4-FFF2-40B4-BE49-F238E27FC236}">
                  <a16:creationId xmlns:a16="http://schemas.microsoft.com/office/drawing/2014/main" id="{214F482C-0CBF-5934-50EA-020207667DFF}"/>
                </a:ext>
              </a:extLst>
            </p:cNvPr>
            <p:cNvSpPr txBox="1"/>
            <p:nvPr/>
          </p:nvSpPr>
          <p:spPr>
            <a:xfrm>
              <a:off x="543560" y="625102"/>
              <a:ext cx="2707640" cy="307777"/>
            </a:xfrm>
            <a:prstGeom prst="rect">
              <a:avLst/>
            </a:prstGeom>
            <a:noFill/>
          </p:spPr>
          <p:txBody>
            <a:bodyPr wrap="square" rtlCol="0">
              <a:spAutoFit/>
            </a:bodyPr>
            <a:lstStyle/>
            <a:p>
              <a:r>
                <a:rPr lang="en-US" altLang="zh-CN" sz="1400" dirty="0"/>
                <a:t>Result</a:t>
              </a:r>
              <a:endParaRPr lang="zh-CN" altLang="en-US" sz="1400" dirty="0"/>
            </a:p>
          </p:txBody>
        </p:sp>
        <p:grpSp>
          <p:nvGrpSpPr>
            <p:cNvPr id="11" name="组合 10">
              <a:extLst>
                <a:ext uri="{FF2B5EF4-FFF2-40B4-BE49-F238E27FC236}">
                  <a16:creationId xmlns:a16="http://schemas.microsoft.com/office/drawing/2014/main" id="{BB6AC8A1-5DE3-A7BD-78E4-B3F55F23B3C7}"/>
                </a:ext>
              </a:extLst>
            </p:cNvPr>
            <p:cNvGrpSpPr/>
            <p:nvPr/>
          </p:nvGrpSpPr>
          <p:grpSpPr>
            <a:xfrm>
              <a:off x="629068" y="927378"/>
              <a:ext cx="906272" cy="134112"/>
              <a:chOff x="674116" y="1075190"/>
              <a:chExt cx="906272" cy="134112"/>
            </a:xfrm>
          </p:grpSpPr>
          <p:sp>
            <p:nvSpPr>
              <p:cNvPr id="6" name="椭圆 5">
                <a:extLst>
                  <a:ext uri="{FF2B5EF4-FFF2-40B4-BE49-F238E27FC236}">
                    <a16:creationId xmlns:a16="http://schemas.microsoft.com/office/drawing/2014/main" id="{AB5A388F-99AE-971E-C8C5-D31FE9ECB76A}"/>
                  </a:ext>
                </a:extLst>
              </p:cNvPr>
              <p:cNvSpPr/>
              <p:nvPr/>
            </p:nvSpPr>
            <p:spPr>
              <a:xfrm>
                <a:off x="674116" y="1075190"/>
                <a:ext cx="134112" cy="134112"/>
              </a:xfrm>
              <a:prstGeom prst="ellipse">
                <a:avLst/>
              </a:prstGeom>
              <a:solidFill>
                <a:schemeClr val="accent5">
                  <a:lumMod val="60000"/>
                  <a:lumOff val="4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8C3A4C46-64F6-9124-5876-188AD6A7B1CF}"/>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72BDFFEF-7DC3-B441-1F7F-827E566A0627}"/>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AD2C3905-768B-5ED0-E32A-13A1DB579D93}"/>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3892797E-0489-8CBC-C647-C741E63D7E86}"/>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
            <a:extLst>
              <a:ext uri="{FF2B5EF4-FFF2-40B4-BE49-F238E27FC236}">
                <a16:creationId xmlns:a16="http://schemas.microsoft.com/office/drawing/2014/main" id="{03BC2D36-8054-D2CF-5B53-85F42D298187}"/>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Result</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0D5ECBBE-3B11-853C-3163-7CE1CE3D4A61}"/>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Key variables of travel times</a:t>
            </a:r>
            <a:endParaRPr lang="zh-CN" altLang="en-US" sz="2000" dirty="0"/>
          </a:p>
        </p:txBody>
      </p:sp>
      <p:sp>
        <p:nvSpPr>
          <p:cNvPr id="30" name="矩形 29">
            <a:extLst>
              <a:ext uri="{FF2B5EF4-FFF2-40B4-BE49-F238E27FC236}">
                <a16:creationId xmlns:a16="http://schemas.microsoft.com/office/drawing/2014/main" id="{F80F3898-F581-8E77-EB00-23F2F30605E5}"/>
              </a:ext>
            </a:extLst>
          </p:cNvPr>
          <p:cNvSpPr/>
          <p:nvPr/>
        </p:nvSpPr>
        <p:spPr>
          <a:xfrm>
            <a:off x="386826" y="4022542"/>
            <a:ext cx="881882" cy="1297677"/>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a:extLst>
              <a:ext uri="{FF2B5EF4-FFF2-40B4-BE49-F238E27FC236}">
                <a16:creationId xmlns:a16="http://schemas.microsoft.com/office/drawing/2014/main" id="{949048D8-BD91-EAC2-BB17-88E33878E543}"/>
              </a:ext>
            </a:extLst>
          </p:cNvPr>
          <p:cNvGrpSpPr/>
          <p:nvPr/>
        </p:nvGrpSpPr>
        <p:grpSpPr>
          <a:xfrm>
            <a:off x="232768" y="2270019"/>
            <a:ext cx="4781744" cy="3505045"/>
            <a:chOff x="1015148" y="2262448"/>
            <a:chExt cx="4781744" cy="3505045"/>
          </a:xfrm>
        </p:grpSpPr>
        <p:pic>
          <p:nvPicPr>
            <p:cNvPr id="23" name="图片 22">
              <a:extLst>
                <a:ext uri="{FF2B5EF4-FFF2-40B4-BE49-F238E27FC236}">
                  <a16:creationId xmlns:a16="http://schemas.microsoft.com/office/drawing/2014/main" id="{47C33A90-41F3-78FC-C56E-B2EA776CF9FA}"/>
                </a:ext>
              </a:extLst>
            </p:cNvPr>
            <p:cNvPicPr>
              <a:picLocks noChangeAspect="1"/>
            </p:cNvPicPr>
            <p:nvPr/>
          </p:nvPicPr>
          <p:blipFill>
            <a:blip r:embed="rId3"/>
            <a:srcRect r="67087" b="18768"/>
            <a:stretch/>
          </p:blipFill>
          <p:spPr>
            <a:xfrm rot="5400000">
              <a:off x="2003914" y="1527241"/>
              <a:ext cx="3057771" cy="4528185"/>
            </a:xfrm>
            <a:prstGeom prst="rect">
              <a:avLst/>
            </a:prstGeom>
          </p:spPr>
        </p:pic>
        <p:cxnSp>
          <p:nvCxnSpPr>
            <p:cNvPr id="25" name="直接连接符 24">
              <a:extLst>
                <a:ext uri="{FF2B5EF4-FFF2-40B4-BE49-F238E27FC236}">
                  <a16:creationId xmlns:a16="http://schemas.microsoft.com/office/drawing/2014/main" id="{434055B3-7DC7-AADD-F8E2-1D706FECF42A}"/>
                </a:ext>
              </a:extLst>
            </p:cNvPr>
            <p:cNvCxnSpPr>
              <a:cxnSpLocks/>
            </p:cNvCxnSpPr>
            <p:nvPr/>
          </p:nvCxnSpPr>
          <p:spPr>
            <a:xfrm>
              <a:off x="2607894" y="2546337"/>
              <a:ext cx="0" cy="2893764"/>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7A24B784-87E0-5FD7-A13D-BB7C45389C47}"/>
                </a:ext>
              </a:extLst>
            </p:cNvPr>
            <p:cNvCxnSpPr>
              <a:cxnSpLocks/>
            </p:cNvCxnSpPr>
            <p:nvPr/>
          </p:nvCxnSpPr>
          <p:spPr>
            <a:xfrm>
              <a:off x="1275244" y="5320219"/>
              <a:ext cx="41648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8D09D039-C3BA-024E-0C14-F2F3051DB280}"/>
                </a:ext>
              </a:extLst>
            </p:cNvPr>
            <p:cNvSpPr/>
            <p:nvPr/>
          </p:nvSpPr>
          <p:spPr>
            <a:xfrm>
              <a:off x="1330725" y="4045957"/>
              <a:ext cx="1147221" cy="1250846"/>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3CE41B95-50D5-996D-81A4-39C719077F5C}"/>
                </a:ext>
              </a:extLst>
            </p:cNvPr>
            <p:cNvSpPr/>
            <p:nvPr/>
          </p:nvSpPr>
          <p:spPr>
            <a:xfrm>
              <a:off x="1015148" y="5543476"/>
              <a:ext cx="3409123" cy="224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i="1" dirty="0">
                  <a:solidFill>
                    <a:srgbClr val="C00000"/>
                  </a:solidFill>
                </a:rPr>
                <a:t>5% of importance</a:t>
              </a:r>
              <a:endParaRPr lang="zh-CN" altLang="en-US" sz="1400" i="1" dirty="0">
                <a:solidFill>
                  <a:srgbClr val="C00000"/>
                </a:solidFill>
              </a:endParaRPr>
            </a:p>
          </p:txBody>
        </p:sp>
      </p:grpSp>
      <p:sp>
        <p:nvSpPr>
          <p:cNvPr id="33" name="矩形 32">
            <a:extLst>
              <a:ext uri="{FF2B5EF4-FFF2-40B4-BE49-F238E27FC236}">
                <a16:creationId xmlns:a16="http://schemas.microsoft.com/office/drawing/2014/main" id="{C3936DDC-F36F-8E78-B01A-3C4A5D44C37B}"/>
              </a:ext>
            </a:extLst>
          </p:cNvPr>
          <p:cNvSpPr/>
          <p:nvPr/>
        </p:nvSpPr>
        <p:spPr>
          <a:xfrm>
            <a:off x="4712726" y="3225087"/>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Number of intersections</a:t>
            </a:r>
          </a:p>
        </p:txBody>
      </p:sp>
      <p:sp>
        <p:nvSpPr>
          <p:cNvPr id="35" name="矩形 34">
            <a:extLst>
              <a:ext uri="{FF2B5EF4-FFF2-40B4-BE49-F238E27FC236}">
                <a16:creationId xmlns:a16="http://schemas.microsoft.com/office/drawing/2014/main" id="{66DC3C3B-2E82-FEA4-C00B-966E4642E5A2}"/>
              </a:ext>
            </a:extLst>
          </p:cNvPr>
          <p:cNvSpPr/>
          <p:nvPr/>
        </p:nvSpPr>
        <p:spPr>
          <a:xfrm>
            <a:off x="4712726" y="3426557"/>
            <a:ext cx="3188993"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Self-reported physical condition</a:t>
            </a:r>
            <a:endParaRPr lang="zh-CN" altLang="en-US" sz="1200" dirty="0">
              <a:solidFill>
                <a:schemeClr val="tx1"/>
              </a:solidFill>
            </a:endParaRPr>
          </a:p>
        </p:txBody>
      </p:sp>
      <p:sp>
        <p:nvSpPr>
          <p:cNvPr id="36" name="矩形 35">
            <a:extLst>
              <a:ext uri="{FF2B5EF4-FFF2-40B4-BE49-F238E27FC236}">
                <a16:creationId xmlns:a16="http://schemas.microsoft.com/office/drawing/2014/main" id="{C5B49606-A165-6321-0F45-7A629FD116FF}"/>
              </a:ext>
            </a:extLst>
          </p:cNvPr>
          <p:cNvSpPr/>
          <p:nvPr/>
        </p:nvSpPr>
        <p:spPr>
          <a:xfrm>
            <a:off x="4720898" y="3616481"/>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bg1">
                    <a:lumMod val="85000"/>
                  </a:schemeClr>
                </a:solidFill>
              </a:rPr>
              <a:t>Educational attainment</a:t>
            </a:r>
          </a:p>
        </p:txBody>
      </p:sp>
      <p:sp>
        <p:nvSpPr>
          <p:cNvPr id="37" name="矩形 36">
            <a:extLst>
              <a:ext uri="{FF2B5EF4-FFF2-40B4-BE49-F238E27FC236}">
                <a16:creationId xmlns:a16="http://schemas.microsoft.com/office/drawing/2014/main" id="{2135DC9A-7584-D745-278D-D7DE0DD75785}"/>
              </a:ext>
            </a:extLst>
          </p:cNvPr>
          <p:cNvSpPr/>
          <p:nvPr/>
        </p:nvSpPr>
        <p:spPr>
          <a:xfrm>
            <a:off x="4712726" y="3814356"/>
            <a:ext cx="3188993"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Acceptable walking distance</a:t>
            </a:r>
          </a:p>
        </p:txBody>
      </p:sp>
      <p:pic>
        <p:nvPicPr>
          <p:cNvPr id="42" name="图片 41">
            <a:extLst>
              <a:ext uri="{FF2B5EF4-FFF2-40B4-BE49-F238E27FC236}">
                <a16:creationId xmlns:a16="http://schemas.microsoft.com/office/drawing/2014/main" id="{44E271A5-02C0-DCD2-9233-6EC9FF3CB634}"/>
              </a:ext>
            </a:extLst>
          </p:cNvPr>
          <p:cNvPicPr>
            <a:picLocks noChangeAspect="1"/>
          </p:cNvPicPr>
          <p:nvPr/>
        </p:nvPicPr>
        <p:blipFill>
          <a:blip r:embed="rId4"/>
          <a:srcRect r="50669" b="50570"/>
          <a:stretch/>
        </p:blipFill>
        <p:spPr>
          <a:xfrm>
            <a:off x="6908774" y="2969607"/>
            <a:ext cx="5040000" cy="2639917"/>
          </a:xfrm>
          <a:prstGeom prst="rect">
            <a:avLst/>
          </a:prstGeom>
        </p:spPr>
      </p:pic>
      <p:sp>
        <p:nvSpPr>
          <p:cNvPr id="45" name="矩形 44">
            <a:extLst>
              <a:ext uri="{FF2B5EF4-FFF2-40B4-BE49-F238E27FC236}">
                <a16:creationId xmlns:a16="http://schemas.microsoft.com/office/drawing/2014/main" id="{2A330067-5AAE-4EEC-F60E-4BB77FD92AAF}"/>
              </a:ext>
            </a:extLst>
          </p:cNvPr>
          <p:cNvSpPr/>
          <p:nvPr/>
        </p:nvSpPr>
        <p:spPr>
          <a:xfrm>
            <a:off x="3839574" y="3259086"/>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15.18%</a:t>
            </a:r>
          </a:p>
        </p:txBody>
      </p:sp>
      <p:sp>
        <p:nvSpPr>
          <p:cNvPr id="46" name="矩形 45">
            <a:extLst>
              <a:ext uri="{FF2B5EF4-FFF2-40B4-BE49-F238E27FC236}">
                <a16:creationId xmlns:a16="http://schemas.microsoft.com/office/drawing/2014/main" id="{2F70D387-D823-FC49-9BFD-B751386C3219}"/>
              </a:ext>
            </a:extLst>
          </p:cNvPr>
          <p:cNvSpPr/>
          <p:nvPr/>
        </p:nvSpPr>
        <p:spPr>
          <a:xfrm>
            <a:off x="2121005" y="3429000"/>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8.35%</a:t>
            </a:r>
          </a:p>
        </p:txBody>
      </p:sp>
      <p:sp>
        <p:nvSpPr>
          <p:cNvPr id="47" name="矩形 46">
            <a:extLst>
              <a:ext uri="{FF2B5EF4-FFF2-40B4-BE49-F238E27FC236}">
                <a16:creationId xmlns:a16="http://schemas.microsoft.com/office/drawing/2014/main" id="{52DB0FBA-BE82-E7BA-3115-E027AF5B6013}"/>
              </a:ext>
            </a:extLst>
          </p:cNvPr>
          <p:cNvSpPr/>
          <p:nvPr/>
        </p:nvSpPr>
        <p:spPr>
          <a:xfrm>
            <a:off x="1549430" y="3804966"/>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5.81%</a:t>
            </a:r>
          </a:p>
        </p:txBody>
      </p:sp>
      <p:sp>
        <p:nvSpPr>
          <p:cNvPr id="48" name="矩形 47">
            <a:extLst>
              <a:ext uri="{FF2B5EF4-FFF2-40B4-BE49-F238E27FC236}">
                <a16:creationId xmlns:a16="http://schemas.microsoft.com/office/drawing/2014/main" id="{C0D20BCF-07E5-8808-0CF3-1CFD46431E1B}"/>
              </a:ext>
            </a:extLst>
          </p:cNvPr>
          <p:cNvSpPr/>
          <p:nvPr/>
        </p:nvSpPr>
        <p:spPr>
          <a:xfrm>
            <a:off x="1648931" y="3621265"/>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6.22%</a:t>
            </a:r>
          </a:p>
        </p:txBody>
      </p:sp>
      <p:cxnSp>
        <p:nvCxnSpPr>
          <p:cNvPr id="49" name="直接箭头连接符 48">
            <a:extLst>
              <a:ext uri="{FF2B5EF4-FFF2-40B4-BE49-F238E27FC236}">
                <a16:creationId xmlns:a16="http://schemas.microsoft.com/office/drawing/2014/main" id="{351A4610-51FE-B02B-EA0A-EA5C45F2CE2C}"/>
              </a:ext>
            </a:extLst>
          </p:cNvPr>
          <p:cNvCxnSpPr>
            <a:cxnSpLocks/>
          </p:cNvCxnSpPr>
          <p:nvPr/>
        </p:nvCxnSpPr>
        <p:spPr>
          <a:xfrm flipV="1">
            <a:off x="4481973" y="3420365"/>
            <a:ext cx="270273" cy="1188"/>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2B7AA0D8-6460-9DFF-11D4-690AE08052B3}"/>
              </a:ext>
            </a:extLst>
          </p:cNvPr>
          <p:cNvCxnSpPr>
            <a:cxnSpLocks/>
          </p:cNvCxnSpPr>
          <p:nvPr/>
        </p:nvCxnSpPr>
        <p:spPr>
          <a:xfrm flipV="1">
            <a:off x="2735371" y="3595914"/>
            <a:ext cx="2002143" cy="13710"/>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99100758-CE48-8D63-629A-EF1531D8CD0C}"/>
              </a:ext>
            </a:extLst>
          </p:cNvPr>
          <p:cNvCxnSpPr>
            <a:cxnSpLocks/>
          </p:cNvCxnSpPr>
          <p:nvPr/>
        </p:nvCxnSpPr>
        <p:spPr>
          <a:xfrm flipV="1">
            <a:off x="2040365" y="3946486"/>
            <a:ext cx="2672361" cy="19759"/>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0DEA7426-7D88-2120-108C-170915E7E177}"/>
              </a:ext>
            </a:extLst>
          </p:cNvPr>
          <p:cNvCxnSpPr>
            <a:cxnSpLocks/>
          </p:cNvCxnSpPr>
          <p:nvPr/>
        </p:nvCxnSpPr>
        <p:spPr>
          <a:xfrm flipV="1">
            <a:off x="2169358" y="3765346"/>
            <a:ext cx="2568156" cy="19732"/>
          </a:xfrm>
          <a:prstGeom prst="straightConnector1">
            <a:avLst/>
          </a:prstGeom>
          <a:ln>
            <a:solidFill>
              <a:schemeClr val="bg1">
                <a:lumMod val="8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66" name="任意多边形: 形状 65">
            <a:extLst>
              <a:ext uri="{FF2B5EF4-FFF2-40B4-BE49-F238E27FC236}">
                <a16:creationId xmlns:a16="http://schemas.microsoft.com/office/drawing/2014/main" id="{7F8A13C0-5194-D1F0-218B-C30062643E83}"/>
              </a:ext>
            </a:extLst>
          </p:cNvPr>
          <p:cNvSpPr/>
          <p:nvPr/>
        </p:nvSpPr>
        <p:spPr>
          <a:xfrm>
            <a:off x="7662697" y="3259086"/>
            <a:ext cx="3784665" cy="1470903"/>
          </a:xfrm>
          <a:custGeom>
            <a:avLst/>
            <a:gdLst>
              <a:gd name="connsiteX0" fmla="*/ 48097 w 3263570"/>
              <a:gd name="connsiteY0" fmla="*/ 723481 h 998275"/>
              <a:gd name="connsiteX1" fmla="*/ 108387 w 3263570"/>
              <a:gd name="connsiteY1" fmla="*/ 743578 h 998275"/>
              <a:gd name="connsiteX2" fmla="*/ 1002691 w 3263570"/>
              <a:gd name="connsiteY2" fmla="*/ 864158 h 998275"/>
              <a:gd name="connsiteX3" fmla="*/ 1937187 w 3263570"/>
              <a:gd name="connsiteY3" fmla="*/ 984738 h 998275"/>
              <a:gd name="connsiteX4" fmla="*/ 2610427 w 3263570"/>
              <a:gd name="connsiteY4" fmla="*/ 884255 h 998275"/>
              <a:gd name="connsiteX5" fmla="*/ 3263570 w 3263570"/>
              <a:gd name="connsiteY5" fmla="*/ 0 h 998275"/>
              <a:gd name="connsiteX0" fmla="*/ 48097 w 3253521"/>
              <a:gd name="connsiteY0" fmla="*/ 844061 h 1118855"/>
              <a:gd name="connsiteX1" fmla="*/ 108387 w 3253521"/>
              <a:gd name="connsiteY1" fmla="*/ 864158 h 1118855"/>
              <a:gd name="connsiteX2" fmla="*/ 1002691 w 3253521"/>
              <a:gd name="connsiteY2" fmla="*/ 984738 h 1118855"/>
              <a:gd name="connsiteX3" fmla="*/ 1937187 w 3253521"/>
              <a:gd name="connsiteY3" fmla="*/ 1105318 h 1118855"/>
              <a:gd name="connsiteX4" fmla="*/ 2610427 w 3253521"/>
              <a:gd name="connsiteY4" fmla="*/ 1004835 h 1118855"/>
              <a:gd name="connsiteX5" fmla="*/ 3253521 w 3253521"/>
              <a:gd name="connsiteY5" fmla="*/ 0 h 1118855"/>
              <a:gd name="connsiteX0" fmla="*/ 48097 w 3253521"/>
              <a:gd name="connsiteY0" fmla="*/ 844061 h 1118855"/>
              <a:gd name="connsiteX1" fmla="*/ 108387 w 3253521"/>
              <a:gd name="connsiteY1" fmla="*/ 864158 h 1118855"/>
              <a:gd name="connsiteX2" fmla="*/ 1002691 w 3253521"/>
              <a:gd name="connsiteY2" fmla="*/ 984738 h 1118855"/>
              <a:gd name="connsiteX3" fmla="*/ 1937187 w 3253521"/>
              <a:gd name="connsiteY3" fmla="*/ 1105318 h 1118855"/>
              <a:gd name="connsiteX4" fmla="*/ 2610427 w 3253521"/>
              <a:gd name="connsiteY4" fmla="*/ 1004835 h 1118855"/>
              <a:gd name="connsiteX5" fmla="*/ 3253521 w 3253521"/>
              <a:gd name="connsiteY5" fmla="*/ 0 h 1118855"/>
              <a:gd name="connsiteX0" fmla="*/ 48097 w 3253521"/>
              <a:gd name="connsiteY0" fmla="*/ 844061 h 1166393"/>
              <a:gd name="connsiteX1" fmla="*/ 108387 w 3253521"/>
              <a:gd name="connsiteY1" fmla="*/ 864158 h 1166393"/>
              <a:gd name="connsiteX2" fmla="*/ 1002691 w 3253521"/>
              <a:gd name="connsiteY2" fmla="*/ 984738 h 1166393"/>
              <a:gd name="connsiteX3" fmla="*/ 2027622 w 3253521"/>
              <a:gd name="connsiteY3" fmla="*/ 1165609 h 1166393"/>
              <a:gd name="connsiteX4" fmla="*/ 2610427 w 3253521"/>
              <a:gd name="connsiteY4" fmla="*/ 1004835 h 1166393"/>
              <a:gd name="connsiteX5" fmla="*/ 3253521 w 3253521"/>
              <a:gd name="connsiteY5" fmla="*/ 0 h 1166393"/>
              <a:gd name="connsiteX0" fmla="*/ 48097 w 3253521"/>
              <a:gd name="connsiteY0" fmla="*/ 844061 h 1169811"/>
              <a:gd name="connsiteX1" fmla="*/ 108387 w 3253521"/>
              <a:gd name="connsiteY1" fmla="*/ 864158 h 1169811"/>
              <a:gd name="connsiteX2" fmla="*/ 1002691 w 3253521"/>
              <a:gd name="connsiteY2" fmla="*/ 984738 h 1169811"/>
              <a:gd name="connsiteX3" fmla="*/ 2027622 w 3253521"/>
              <a:gd name="connsiteY3" fmla="*/ 1165609 h 1169811"/>
              <a:gd name="connsiteX4" fmla="*/ 2610427 w 3253521"/>
              <a:gd name="connsiteY4" fmla="*/ 1004835 h 1169811"/>
              <a:gd name="connsiteX5" fmla="*/ 3253521 w 3253521"/>
              <a:gd name="connsiteY5" fmla="*/ 0 h 116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521" h="1169811">
                <a:moveTo>
                  <a:pt x="48097" y="844061"/>
                </a:moveTo>
                <a:cubicBezTo>
                  <a:pt x="-1308" y="842386"/>
                  <a:pt x="-50712" y="840712"/>
                  <a:pt x="108387" y="864158"/>
                </a:cubicBezTo>
                <a:cubicBezTo>
                  <a:pt x="267486" y="887604"/>
                  <a:pt x="682819" y="934496"/>
                  <a:pt x="1002691" y="984738"/>
                </a:cubicBezTo>
                <a:cubicBezTo>
                  <a:pt x="1322563" y="1034980"/>
                  <a:pt x="1709425" y="1152212"/>
                  <a:pt x="2027622" y="1165609"/>
                </a:cubicBezTo>
                <a:cubicBezTo>
                  <a:pt x="2345819" y="1179006"/>
                  <a:pt x="2389363" y="1168958"/>
                  <a:pt x="2610427" y="1004835"/>
                </a:cubicBezTo>
                <a:cubicBezTo>
                  <a:pt x="2831491" y="840712"/>
                  <a:pt x="3144664" y="552659"/>
                  <a:pt x="3253521" y="0"/>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C9C5EEA9-2D28-E3F5-CDE1-917C2B5DED28}"/>
              </a:ext>
            </a:extLst>
          </p:cNvPr>
          <p:cNvSpPr/>
          <p:nvPr/>
        </p:nvSpPr>
        <p:spPr>
          <a:xfrm>
            <a:off x="7002870" y="2908587"/>
            <a:ext cx="4928632" cy="254652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a:extLst>
              <a:ext uri="{FF2B5EF4-FFF2-40B4-BE49-F238E27FC236}">
                <a16:creationId xmlns:a16="http://schemas.microsoft.com/office/drawing/2014/main" id="{E12C653C-1290-DD7E-03D2-942B9DF1444F}"/>
              </a:ext>
            </a:extLst>
          </p:cNvPr>
          <p:cNvPicPr>
            <a:picLocks noChangeAspect="1"/>
          </p:cNvPicPr>
          <p:nvPr/>
        </p:nvPicPr>
        <p:blipFill>
          <a:blip r:embed="rId4"/>
          <a:srcRect l="48860" b="50570"/>
          <a:stretch/>
        </p:blipFill>
        <p:spPr>
          <a:xfrm>
            <a:off x="6993163" y="3098364"/>
            <a:ext cx="5040000" cy="2546520"/>
          </a:xfrm>
          <a:prstGeom prst="rect">
            <a:avLst/>
          </a:prstGeom>
        </p:spPr>
      </p:pic>
      <p:sp>
        <p:nvSpPr>
          <p:cNvPr id="67" name="任意多边形: 形状 66">
            <a:extLst>
              <a:ext uri="{FF2B5EF4-FFF2-40B4-BE49-F238E27FC236}">
                <a16:creationId xmlns:a16="http://schemas.microsoft.com/office/drawing/2014/main" id="{5B8B30C6-AD65-7015-6BEE-9F547BA0FBB9}"/>
              </a:ext>
            </a:extLst>
          </p:cNvPr>
          <p:cNvSpPr/>
          <p:nvPr/>
        </p:nvSpPr>
        <p:spPr>
          <a:xfrm>
            <a:off x="7708103" y="3486318"/>
            <a:ext cx="3430696" cy="1450469"/>
          </a:xfrm>
          <a:custGeom>
            <a:avLst/>
            <a:gdLst>
              <a:gd name="connsiteX0" fmla="*/ 0 w 2928395"/>
              <a:gd name="connsiteY0" fmla="*/ 1152329 h 1185850"/>
              <a:gd name="connsiteX1" fmla="*/ 671331 w 2928395"/>
              <a:gd name="connsiteY1" fmla="*/ 793514 h 1185850"/>
              <a:gd name="connsiteX2" fmla="*/ 1562582 w 2928395"/>
              <a:gd name="connsiteY2" fmla="*/ 1163903 h 1185850"/>
              <a:gd name="connsiteX3" fmla="*/ 2268638 w 2928395"/>
              <a:gd name="connsiteY3" fmla="*/ 6435 h 1185850"/>
              <a:gd name="connsiteX4" fmla="*/ 2928395 w 2928395"/>
              <a:gd name="connsiteY4" fmla="*/ 781939 h 1185850"/>
              <a:gd name="connsiteX0" fmla="*/ 0 w 2928395"/>
              <a:gd name="connsiteY0" fmla="*/ 1057988 h 1087294"/>
              <a:gd name="connsiteX1" fmla="*/ 671331 w 2928395"/>
              <a:gd name="connsiteY1" fmla="*/ 699173 h 1087294"/>
              <a:gd name="connsiteX2" fmla="*/ 1562582 w 2928395"/>
              <a:gd name="connsiteY2" fmla="*/ 1069562 h 1087294"/>
              <a:gd name="connsiteX3" fmla="*/ 2209358 w 2928395"/>
              <a:gd name="connsiteY3" fmla="*/ 8018 h 1087294"/>
              <a:gd name="connsiteX4" fmla="*/ 2928395 w 2928395"/>
              <a:gd name="connsiteY4" fmla="*/ 687598 h 1087294"/>
              <a:gd name="connsiteX0" fmla="*/ 0 w 2928395"/>
              <a:gd name="connsiteY0" fmla="*/ 1057988 h 1095776"/>
              <a:gd name="connsiteX1" fmla="*/ 809651 w 2928395"/>
              <a:gd name="connsiteY1" fmla="*/ 795097 h 1095776"/>
              <a:gd name="connsiteX2" fmla="*/ 1562582 w 2928395"/>
              <a:gd name="connsiteY2" fmla="*/ 1069562 h 1095776"/>
              <a:gd name="connsiteX3" fmla="*/ 2209358 w 2928395"/>
              <a:gd name="connsiteY3" fmla="*/ 8018 h 1095776"/>
              <a:gd name="connsiteX4" fmla="*/ 2928395 w 2928395"/>
              <a:gd name="connsiteY4" fmla="*/ 687598 h 1095776"/>
              <a:gd name="connsiteX0" fmla="*/ 0 w 2928395"/>
              <a:gd name="connsiteY0" fmla="*/ 1057988 h 1095776"/>
              <a:gd name="connsiteX1" fmla="*/ 809651 w 2928395"/>
              <a:gd name="connsiteY1" fmla="*/ 795097 h 1095776"/>
              <a:gd name="connsiteX2" fmla="*/ 1493423 w 2928395"/>
              <a:gd name="connsiteY2" fmla="*/ 1069562 h 1095776"/>
              <a:gd name="connsiteX3" fmla="*/ 2209358 w 2928395"/>
              <a:gd name="connsiteY3" fmla="*/ 8018 h 1095776"/>
              <a:gd name="connsiteX4" fmla="*/ 2928395 w 2928395"/>
              <a:gd name="connsiteY4" fmla="*/ 687598 h 1095776"/>
              <a:gd name="connsiteX0" fmla="*/ 0 w 2928395"/>
              <a:gd name="connsiteY0" fmla="*/ 1057988 h 1093162"/>
              <a:gd name="connsiteX1" fmla="*/ 700972 w 2928395"/>
              <a:gd name="connsiteY1" fmla="*/ 768936 h 1093162"/>
              <a:gd name="connsiteX2" fmla="*/ 1493423 w 2928395"/>
              <a:gd name="connsiteY2" fmla="*/ 1069562 h 1093162"/>
              <a:gd name="connsiteX3" fmla="*/ 2209358 w 2928395"/>
              <a:gd name="connsiteY3" fmla="*/ 8018 h 1093162"/>
              <a:gd name="connsiteX4" fmla="*/ 2928395 w 2928395"/>
              <a:gd name="connsiteY4" fmla="*/ 687598 h 1093162"/>
              <a:gd name="connsiteX0" fmla="*/ 0 w 2928395"/>
              <a:gd name="connsiteY0" fmla="*/ 1057988 h 1090137"/>
              <a:gd name="connsiteX1" fmla="*/ 700972 w 2928395"/>
              <a:gd name="connsiteY1" fmla="*/ 768936 h 1090137"/>
              <a:gd name="connsiteX2" fmla="*/ 1493423 w 2928395"/>
              <a:gd name="connsiteY2" fmla="*/ 1069562 h 1090137"/>
              <a:gd name="connsiteX3" fmla="*/ 2209358 w 2928395"/>
              <a:gd name="connsiteY3" fmla="*/ 8018 h 1090137"/>
              <a:gd name="connsiteX4" fmla="*/ 2928395 w 2928395"/>
              <a:gd name="connsiteY4" fmla="*/ 687598 h 1090137"/>
              <a:gd name="connsiteX0" fmla="*/ 0 w 2928395"/>
              <a:gd name="connsiteY0" fmla="*/ 1057988 h 1092785"/>
              <a:gd name="connsiteX1" fmla="*/ 700972 w 2928395"/>
              <a:gd name="connsiteY1" fmla="*/ 768936 h 1092785"/>
              <a:gd name="connsiteX2" fmla="*/ 1493423 w 2928395"/>
              <a:gd name="connsiteY2" fmla="*/ 1069562 h 1092785"/>
              <a:gd name="connsiteX3" fmla="*/ 2209358 w 2928395"/>
              <a:gd name="connsiteY3" fmla="*/ 8018 h 1092785"/>
              <a:gd name="connsiteX4" fmla="*/ 2928395 w 2928395"/>
              <a:gd name="connsiteY4" fmla="*/ 687598 h 109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8395" h="1092785">
                <a:moveTo>
                  <a:pt x="0" y="1057988"/>
                </a:moveTo>
                <a:cubicBezTo>
                  <a:pt x="205450" y="877616"/>
                  <a:pt x="501467" y="775727"/>
                  <a:pt x="700972" y="768936"/>
                </a:cubicBezTo>
                <a:cubicBezTo>
                  <a:pt x="900477" y="762145"/>
                  <a:pt x="1242025" y="1196382"/>
                  <a:pt x="1493423" y="1069562"/>
                </a:cubicBezTo>
                <a:cubicBezTo>
                  <a:pt x="1744821" y="942742"/>
                  <a:pt x="1981723" y="71679"/>
                  <a:pt x="2209358" y="8018"/>
                </a:cubicBezTo>
                <a:cubicBezTo>
                  <a:pt x="2436994" y="-55643"/>
                  <a:pt x="2712334" y="268015"/>
                  <a:pt x="2928395" y="687598"/>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92A3C88B-6B80-9ED1-6035-6C8B72FAC897}"/>
              </a:ext>
            </a:extLst>
          </p:cNvPr>
          <p:cNvSpPr/>
          <p:nvPr/>
        </p:nvSpPr>
        <p:spPr>
          <a:xfrm>
            <a:off x="6931974" y="2965105"/>
            <a:ext cx="4682686" cy="2489482"/>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a:extLst>
              <a:ext uri="{FF2B5EF4-FFF2-40B4-BE49-F238E27FC236}">
                <a16:creationId xmlns:a16="http://schemas.microsoft.com/office/drawing/2014/main" id="{6F1EEBBD-4876-87FC-BA8A-6A8C71669087}"/>
              </a:ext>
            </a:extLst>
          </p:cNvPr>
          <p:cNvPicPr>
            <a:picLocks noChangeAspect="1"/>
          </p:cNvPicPr>
          <p:nvPr/>
        </p:nvPicPr>
        <p:blipFill>
          <a:blip r:embed="rId4"/>
          <a:srcRect l="48276" t="50786"/>
          <a:stretch/>
        </p:blipFill>
        <p:spPr>
          <a:xfrm>
            <a:off x="6940630" y="3310186"/>
            <a:ext cx="5040000" cy="2506700"/>
          </a:xfrm>
          <a:prstGeom prst="rect">
            <a:avLst/>
          </a:prstGeom>
        </p:spPr>
      </p:pic>
      <p:sp>
        <p:nvSpPr>
          <p:cNvPr id="69" name="任意多边形: 形状 68">
            <a:extLst>
              <a:ext uri="{FF2B5EF4-FFF2-40B4-BE49-F238E27FC236}">
                <a16:creationId xmlns:a16="http://schemas.microsoft.com/office/drawing/2014/main" id="{686CFC9E-40C6-A537-08AA-16470649CDD2}"/>
              </a:ext>
            </a:extLst>
          </p:cNvPr>
          <p:cNvSpPr/>
          <p:nvPr/>
        </p:nvSpPr>
        <p:spPr>
          <a:xfrm>
            <a:off x="7637942" y="3553249"/>
            <a:ext cx="3502132" cy="1592552"/>
          </a:xfrm>
          <a:custGeom>
            <a:avLst/>
            <a:gdLst>
              <a:gd name="connsiteX0" fmla="*/ 0 w 2789499"/>
              <a:gd name="connsiteY0" fmla="*/ 289368 h 1299442"/>
              <a:gd name="connsiteX1" fmla="*/ 92598 w 2789499"/>
              <a:gd name="connsiteY1" fmla="*/ 358816 h 1299442"/>
              <a:gd name="connsiteX2" fmla="*/ 1562583 w 2789499"/>
              <a:gd name="connsiteY2" fmla="*/ 1296365 h 1299442"/>
              <a:gd name="connsiteX3" fmla="*/ 2789499 w 2789499"/>
              <a:gd name="connsiteY3" fmla="*/ 0 h 1299442"/>
            </a:gdLst>
            <a:ahLst/>
            <a:cxnLst>
              <a:cxn ang="0">
                <a:pos x="connsiteX0" y="connsiteY0"/>
              </a:cxn>
              <a:cxn ang="0">
                <a:pos x="connsiteX1" y="connsiteY1"/>
              </a:cxn>
              <a:cxn ang="0">
                <a:pos x="connsiteX2" y="connsiteY2"/>
              </a:cxn>
              <a:cxn ang="0">
                <a:pos x="connsiteX3" y="connsiteY3"/>
              </a:cxn>
            </a:cxnLst>
            <a:rect l="l" t="t" r="r" b="b"/>
            <a:pathLst>
              <a:path w="2789499" h="1299442">
                <a:moveTo>
                  <a:pt x="0" y="289368"/>
                </a:moveTo>
                <a:lnTo>
                  <a:pt x="92598" y="358816"/>
                </a:lnTo>
                <a:cubicBezTo>
                  <a:pt x="353029" y="526649"/>
                  <a:pt x="1113100" y="1356168"/>
                  <a:pt x="1562583" y="1296365"/>
                </a:cubicBezTo>
                <a:cubicBezTo>
                  <a:pt x="2012066" y="1236562"/>
                  <a:pt x="2400782" y="618281"/>
                  <a:pt x="2789499" y="0"/>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641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wipe(left)">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left)">
                                      <p:cBhvr>
                                        <p:cTn id="29" dur="500"/>
                                        <p:tgtEl>
                                          <p:spTgt spid="5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left)">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500"/>
                                        <p:tgtEl>
                                          <p:spTgt spid="68"/>
                                        </p:tgtEl>
                                      </p:cBhvr>
                                    </p:animEffect>
                                  </p:childTnLst>
                                </p:cTn>
                              </p:par>
                              <p:par>
                                <p:cTn id="65" presetID="10"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left)">
                                      <p:cBhvr>
                                        <p:cTn id="7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P spid="37" grpId="0"/>
      <p:bldP spid="66" grpId="0" animBg="1"/>
      <p:bldP spid="65" grpId="0" animBg="1"/>
      <p:bldP spid="67" grpId="0" animBg="1"/>
      <p:bldP spid="68" grpId="0" animBg="1"/>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8C4EA-ED1F-A44A-D804-CA517EB40681}"/>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CFE768D7-AA67-895B-D2E5-343E5AA67630}"/>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D8377736-5EA7-7B18-C77F-EF5183CC65C9}"/>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Result</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1CA669F8-88FE-BA3E-C27B-30876A9A55B0}"/>
              </a:ext>
            </a:extLst>
          </p:cNvPr>
          <p:cNvSpPr txBox="1"/>
          <p:nvPr/>
        </p:nvSpPr>
        <p:spPr>
          <a:xfrm>
            <a:off x="510864" y="1795821"/>
            <a:ext cx="7163147"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Key variables of travel times (of daily essential activities)</a:t>
            </a:r>
            <a:endParaRPr lang="zh-CN" altLang="en-US" sz="2000" dirty="0"/>
          </a:p>
        </p:txBody>
      </p:sp>
      <p:grpSp>
        <p:nvGrpSpPr>
          <p:cNvPr id="33" name="组合 32">
            <a:extLst>
              <a:ext uri="{FF2B5EF4-FFF2-40B4-BE49-F238E27FC236}">
                <a16:creationId xmlns:a16="http://schemas.microsoft.com/office/drawing/2014/main" id="{D666EE90-F34F-D15A-6074-5D1A8E85D377}"/>
              </a:ext>
            </a:extLst>
          </p:cNvPr>
          <p:cNvGrpSpPr/>
          <p:nvPr/>
        </p:nvGrpSpPr>
        <p:grpSpPr>
          <a:xfrm>
            <a:off x="374484" y="2453620"/>
            <a:ext cx="4227831" cy="2381970"/>
            <a:chOff x="963887" y="2271146"/>
            <a:chExt cx="4227831" cy="2381970"/>
          </a:xfrm>
        </p:grpSpPr>
        <p:pic>
          <p:nvPicPr>
            <p:cNvPr id="25" name="图片 24">
              <a:extLst>
                <a:ext uri="{FF2B5EF4-FFF2-40B4-BE49-F238E27FC236}">
                  <a16:creationId xmlns:a16="http://schemas.microsoft.com/office/drawing/2014/main" id="{0A39D5DF-00A8-1B84-EAD7-B0950C8752DE}"/>
                </a:ext>
              </a:extLst>
            </p:cNvPr>
            <p:cNvPicPr>
              <a:picLocks noChangeAspect="1"/>
            </p:cNvPicPr>
            <p:nvPr/>
          </p:nvPicPr>
          <p:blipFill>
            <a:blip r:embed="rId3"/>
            <a:srcRect r="74246" b="18649"/>
            <a:stretch/>
          </p:blipFill>
          <p:spPr>
            <a:xfrm rot="5400000">
              <a:off x="2317331" y="1382351"/>
              <a:ext cx="1985591" cy="3763182"/>
            </a:xfrm>
            <a:prstGeom prst="rect">
              <a:avLst/>
            </a:prstGeom>
          </p:spPr>
        </p:pic>
        <p:cxnSp>
          <p:nvCxnSpPr>
            <p:cNvPr id="13" name="直接连接符 12">
              <a:extLst>
                <a:ext uri="{FF2B5EF4-FFF2-40B4-BE49-F238E27FC236}">
                  <a16:creationId xmlns:a16="http://schemas.microsoft.com/office/drawing/2014/main" id="{14613CF7-59D0-4972-5111-12B9FEA814F2}"/>
                </a:ext>
              </a:extLst>
            </p:cNvPr>
            <p:cNvCxnSpPr>
              <a:cxnSpLocks/>
            </p:cNvCxnSpPr>
            <p:nvPr/>
          </p:nvCxnSpPr>
          <p:spPr>
            <a:xfrm>
              <a:off x="1795034" y="2601077"/>
              <a:ext cx="0" cy="2052039"/>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4D3D1B0-2059-0B83-EE75-E87B4CAEE79B}"/>
                </a:ext>
              </a:extLst>
            </p:cNvPr>
            <p:cNvCxnSpPr>
              <a:cxnSpLocks/>
            </p:cNvCxnSpPr>
            <p:nvPr/>
          </p:nvCxnSpPr>
          <p:spPr>
            <a:xfrm>
              <a:off x="1468284" y="4256738"/>
              <a:ext cx="33881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C3A6F660-010E-6EFD-4593-EA4EED92D0D2}"/>
                </a:ext>
              </a:extLst>
            </p:cNvPr>
            <p:cNvSpPr/>
            <p:nvPr/>
          </p:nvSpPr>
          <p:spPr>
            <a:xfrm>
              <a:off x="963887" y="4401862"/>
              <a:ext cx="3409123" cy="224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i="1" dirty="0">
                  <a:solidFill>
                    <a:srgbClr val="C00000"/>
                  </a:solidFill>
                </a:rPr>
                <a:t>5% of importance</a:t>
              </a:r>
              <a:endParaRPr lang="zh-CN" altLang="en-US" sz="1400" i="1" dirty="0">
                <a:solidFill>
                  <a:srgbClr val="C00000"/>
                </a:solidFill>
              </a:endParaRPr>
            </a:p>
          </p:txBody>
        </p:sp>
        <p:sp>
          <p:nvSpPr>
            <p:cNvPr id="32" name="矩形 31">
              <a:extLst>
                <a:ext uri="{FF2B5EF4-FFF2-40B4-BE49-F238E27FC236}">
                  <a16:creationId xmlns:a16="http://schemas.microsoft.com/office/drawing/2014/main" id="{8BA1B31E-70A6-363C-644C-F8530D2D7C1A}"/>
                </a:ext>
              </a:extLst>
            </p:cNvPr>
            <p:cNvSpPr/>
            <p:nvPr/>
          </p:nvSpPr>
          <p:spPr>
            <a:xfrm>
              <a:off x="1476420" y="3706530"/>
              <a:ext cx="266020" cy="55020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8F61E0A8-1557-4C35-7F99-D84826DFF418}"/>
              </a:ext>
            </a:extLst>
          </p:cNvPr>
          <p:cNvSpPr/>
          <p:nvPr/>
        </p:nvSpPr>
        <p:spPr>
          <a:xfrm>
            <a:off x="2750905" y="4872908"/>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Use of public transportation</a:t>
            </a:r>
          </a:p>
        </p:txBody>
      </p:sp>
      <p:sp>
        <p:nvSpPr>
          <p:cNvPr id="35" name="矩形 34">
            <a:extLst>
              <a:ext uri="{FF2B5EF4-FFF2-40B4-BE49-F238E27FC236}">
                <a16:creationId xmlns:a16="http://schemas.microsoft.com/office/drawing/2014/main" id="{55F0725D-2D3F-3EEF-FE00-95649C2A9E5B}"/>
              </a:ext>
            </a:extLst>
          </p:cNvPr>
          <p:cNvSpPr/>
          <p:nvPr/>
        </p:nvSpPr>
        <p:spPr>
          <a:xfrm>
            <a:off x="3573422" y="3183122"/>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49.55%</a:t>
            </a:r>
          </a:p>
        </p:txBody>
      </p:sp>
      <p:cxnSp>
        <p:nvCxnSpPr>
          <p:cNvPr id="36" name="直接箭头连接符 35">
            <a:extLst>
              <a:ext uri="{FF2B5EF4-FFF2-40B4-BE49-F238E27FC236}">
                <a16:creationId xmlns:a16="http://schemas.microsoft.com/office/drawing/2014/main" id="{FDB70573-9882-4A12-7872-EBD983BD9348}"/>
              </a:ext>
            </a:extLst>
          </p:cNvPr>
          <p:cNvCxnSpPr>
            <a:cxnSpLocks/>
          </p:cNvCxnSpPr>
          <p:nvPr/>
        </p:nvCxnSpPr>
        <p:spPr>
          <a:xfrm>
            <a:off x="3920249" y="3489525"/>
            <a:ext cx="0" cy="1431532"/>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8AA51B94-6D17-3B14-17C8-AFDEAE815E62}"/>
              </a:ext>
            </a:extLst>
          </p:cNvPr>
          <p:cNvSpPr/>
          <p:nvPr/>
        </p:nvSpPr>
        <p:spPr>
          <a:xfrm>
            <a:off x="1358275" y="3328246"/>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15.59%</a:t>
            </a:r>
          </a:p>
        </p:txBody>
      </p:sp>
      <p:sp>
        <p:nvSpPr>
          <p:cNvPr id="41" name="矩形 40">
            <a:extLst>
              <a:ext uri="{FF2B5EF4-FFF2-40B4-BE49-F238E27FC236}">
                <a16:creationId xmlns:a16="http://schemas.microsoft.com/office/drawing/2014/main" id="{1FCEAEFC-0FC9-01EC-9E52-8B39BEF8DC20}"/>
              </a:ext>
            </a:extLst>
          </p:cNvPr>
          <p:cNvSpPr/>
          <p:nvPr/>
        </p:nvSpPr>
        <p:spPr>
          <a:xfrm>
            <a:off x="940172" y="3482496"/>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7.81%</a:t>
            </a:r>
          </a:p>
        </p:txBody>
      </p:sp>
      <p:sp>
        <p:nvSpPr>
          <p:cNvPr id="42" name="矩形 41">
            <a:extLst>
              <a:ext uri="{FF2B5EF4-FFF2-40B4-BE49-F238E27FC236}">
                <a16:creationId xmlns:a16="http://schemas.microsoft.com/office/drawing/2014/main" id="{40DCD09E-D0FC-F428-F7B3-E0F049FD9604}"/>
              </a:ext>
            </a:extLst>
          </p:cNvPr>
          <p:cNvSpPr/>
          <p:nvPr/>
        </p:nvSpPr>
        <p:spPr>
          <a:xfrm>
            <a:off x="889652" y="3636746"/>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7.59%</a:t>
            </a:r>
          </a:p>
        </p:txBody>
      </p:sp>
      <p:sp>
        <p:nvSpPr>
          <p:cNvPr id="45" name="矩形 44">
            <a:extLst>
              <a:ext uri="{FF2B5EF4-FFF2-40B4-BE49-F238E27FC236}">
                <a16:creationId xmlns:a16="http://schemas.microsoft.com/office/drawing/2014/main" id="{698B5DF6-2864-27FA-C950-06146749D97A}"/>
              </a:ext>
            </a:extLst>
          </p:cNvPr>
          <p:cNvSpPr/>
          <p:nvPr/>
        </p:nvSpPr>
        <p:spPr>
          <a:xfrm>
            <a:off x="655743" y="5102447"/>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Frequency of bus and metro use</a:t>
            </a:r>
          </a:p>
        </p:txBody>
      </p:sp>
      <p:cxnSp>
        <p:nvCxnSpPr>
          <p:cNvPr id="46" name="直接箭头连接符 45">
            <a:extLst>
              <a:ext uri="{FF2B5EF4-FFF2-40B4-BE49-F238E27FC236}">
                <a16:creationId xmlns:a16="http://schemas.microsoft.com/office/drawing/2014/main" id="{41FC02B3-7C04-3244-9ABA-5E8C179E0558}"/>
              </a:ext>
            </a:extLst>
          </p:cNvPr>
          <p:cNvCxnSpPr>
            <a:cxnSpLocks/>
          </p:cNvCxnSpPr>
          <p:nvPr/>
        </p:nvCxnSpPr>
        <p:spPr>
          <a:xfrm>
            <a:off x="1647883" y="3587141"/>
            <a:ext cx="0" cy="1608326"/>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01E941F1-17D7-8F66-658D-FF0D4D63D1CF}"/>
              </a:ext>
            </a:extLst>
          </p:cNvPr>
          <p:cNvSpPr/>
          <p:nvPr/>
        </p:nvSpPr>
        <p:spPr>
          <a:xfrm>
            <a:off x="629603" y="5989476"/>
            <a:ext cx="2535553" cy="4162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Frequency of scooter use</a:t>
            </a:r>
          </a:p>
        </p:txBody>
      </p:sp>
      <p:cxnSp>
        <p:nvCxnSpPr>
          <p:cNvPr id="49" name="直接箭头连接符 48">
            <a:extLst>
              <a:ext uri="{FF2B5EF4-FFF2-40B4-BE49-F238E27FC236}">
                <a16:creationId xmlns:a16="http://schemas.microsoft.com/office/drawing/2014/main" id="{700E7C3D-2CFE-5C48-6D7C-A77CA979FAE6}"/>
              </a:ext>
            </a:extLst>
          </p:cNvPr>
          <p:cNvCxnSpPr>
            <a:cxnSpLocks/>
          </p:cNvCxnSpPr>
          <p:nvPr/>
        </p:nvCxnSpPr>
        <p:spPr>
          <a:xfrm>
            <a:off x="1185562" y="3921564"/>
            <a:ext cx="22626" cy="2150052"/>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51" name="矩形 50">
            <a:extLst>
              <a:ext uri="{FF2B5EF4-FFF2-40B4-BE49-F238E27FC236}">
                <a16:creationId xmlns:a16="http://schemas.microsoft.com/office/drawing/2014/main" id="{BD673162-D6A8-8FD7-264D-C4202A950827}"/>
              </a:ext>
            </a:extLst>
          </p:cNvPr>
          <p:cNvSpPr/>
          <p:nvPr/>
        </p:nvSpPr>
        <p:spPr>
          <a:xfrm>
            <a:off x="629068" y="5584395"/>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Use of scooters </a:t>
            </a:r>
          </a:p>
        </p:txBody>
      </p:sp>
      <p:cxnSp>
        <p:nvCxnSpPr>
          <p:cNvPr id="52" name="直接箭头连接符 51">
            <a:extLst>
              <a:ext uri="{FF2B5EF4-FFF2-40B4-BE49-F238E27FC236}">
                <a16:creationId xmlns:a16="http://schemas.microsoft.com/office/drawing/2014/main" id="{38A96BDD-6E90-33E5-7271-181504A4A038}"/>
              </a:ext>
            </a:extLst>
          </p:cNvPr>
          <p:cNvCxnSpPr>
            <a:cxnSpLocks/>
          </p:cNvCxnSpPr>
          <p:nvPr/>
        </p:nvCxnSpPr>
        <p:spPr>
          <a:xfrm>
            <a:off x="1349780" y="3742385"/>
            <a:ext cx="28859" cy="1879953"/>
          </a:xfrm>
          <a:prstGeom prst="straightConnector1">
            <a:avLst/>
          </a:prstGeom>
          <a:ln>
            <a:solidFill>
              <a:schemeClr val="accent1">
                <a:lumMod val="40000"/>
                <a:lumOff val="6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pic>
        <p:nvPicPr>
          <p:cNvPr id="56" name="图片 55">
            <a:extLst>
              <a:ext uri="{FF2B5EF4-FFF2-40B4-BE49-F238E27FC236}">
                <a16:creationId xmlns:a16="http://schemas.microsoft.com/office/drawing/2014/main" id="{6E388FB1-5227-AFF4-9563-4ED9B35FE342}"/>
              </a:ext>
            </a:extLst>
          </p:cNvPr>
          <p:cNvPicPr>
            <a:picLocks noChangeAspect="1"/>
          </p:cNvPicPr>
          <p:nvPr/>
        </p:nvPicPr>
        <p:blipFill>
          <a:blip r:embed="rId4"/>
          <a:stretch>
            <a:fillRect/>
          </a:stretch>
        </p:blipFill>
        <p:spPr>
          <a:xfrm>
            <a:off x="4806891" y="2807434"/>
            <a:ext cx="3240000" cy="1648826"/>
          </a:xfrm>
          <a:prstGeom prst="rect">
            <a:avLst/>
          </a:prstGeom>
        </p:spPr>
      </p:pic>
      <p:pic>
        <p:nvPicPr>
          <p:cNvPr id="58" name="图片 57">
            <a:extLst>
              <a:ext uri="{FF2B5EF4-FFF2-40B4-BE49-F238E27FC236}">
                <a16:creationId xmlns:a16="http://schemas.microsoft.com/office/drawing/2014/main" id="{AC35B028-BE7F-75C4-1775-351BF89CC1E2}"/>
              </a:ext>
            </a:extLst>
          </p:cNvPr>
          <p:cNvPicPr>
            <a:picLocks noChangeAspect="1"/>
          </p:cNvPicPr>
          <p:nvPr/>
        </p:nvPicPr>
        <p:blipFill>
          <a:blip r:embed="rId5"/>
          <a:stretch>
            <a:fillRect/>
          </a:stretch>
        </p:blipFill>
        <p:spPr>
          <a:xfrm>
            <a:off x="8325082" y="2776884"/>
            <a:ext cx="3240000" cy="1662328"/>
          </a:xfrm>
          <a:prstGeom prst="rect">
            <a:avLst/>
          </a:prstGeom>
        </p:spPr>
      </p:pic>
      <p:pic>
        <p:nvPicPr>
          <p:cNvPr id="60" name="图片 59">
            <a:extLst>
              <a:ext uri="{FF2B5EF4-FFF2-40B4-BE49-F238E27FC236}">
                <a16:creationId xmlns:a16="http://schemas.microsoft.com/office/drawing/2014/main" id="{AC911C59-AB92-5DCF-EE05-ED6465B5F646}"/>
              </a:ext>
            </a:extLst>
          </p:cNvPr>
          <p:cNvPicPr>
            <a:picLocks noChangeAspect="1"/>
          </p:cNvPicPr>
          <p:nvPr/>
        </p:nvPicPr>
        <p:blipFill>
          <a:blip r:embed="rId6"/>
          <a:stretch>
            <a:fillRect/>
          </a:stretch>
        </p:blipFill>
        <p:spPr>
          <a:xfrm>
            <a:off x="4802857" y="4667814"/>
            <a:ext cx="3240000" cy="1654714"/>
          </a:xfrm>
          <a:prstGeom prst="rect">
            <a:avLst/>
          </a:prstGeom>
        </p:spPr>
      </p:pic>
      <p:pic>
        <p:nvPicPr>
          <p:cNvPr id="62" name="图片 61">
            <a:extLst>
              <a:ext uri="{FF2B5EF4-FFF2-40B4-BE49-F238E27FC236}">
                <a16:creationId xmlns:a16="http://schemas.microsoft.com/office/drawing/2014/main" id="{5AA0C37A-D803-C90D-6FA5-4DBA59EFB9DB}"/>
              </a:ext>
            </a:extLst>
          </p:cNvPr>
          <p:cNvPicPr>
            <a:picLocks noChangeAspect="1"/>
          </p:cNvPicPr>
          <p:nvPr/>
        </p:nvPicPr>
        <p:blipFill>
          <a:blip r:embed="rId7"/>
          <a:stretch>
            <a:fillRect/>
          </a:stretch>
        </p:blipFill>
        <p:spPr>
          <a:xfrm>
            <a:off x="8367856" y="4627403"/>
            <a:ext cx="3240000" cy="1695125"/>
          </a:xfrm>
          <a:prstGeom prst="rect">
            <a:avLst/>
          </a:prstGeom>
        </p:spPr>
      </p:pic>
      <p:cxnSp>
        <p:nvCxnSpPr>
          <p:cNvPr id="64" name="直接连接符 63">
            <a:extLst>
              <a:ext uri="{FF2B5EF4-FFF2-40B4-BE49-F238E27FC236}">
                <a16:creationId xmlns:a16="http://schemas.microsoft.com/office/drawing/2014/main" id="{95D8A5FD-78C6-FD8C-8850-BCC23915178D}"/>
              </a:ext>
            </a:extLst>
          </p:cNvPr>
          <p:cNvCxnSpPr>
            <a:cxnSpLocks/>
          </p:cNvCxnSpPr>
          <p:nvPr/>
        </p:nvCxnSpPr>
        <p:spPr>
          <a:xfrm>
            <a:off x="6311574" y="3027680"/>
            <a:ext cx="1826586" cy="0"/>
          </a:xfrm>
          <a:prstGeom prst="line">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cxnSp>
      <p:cxnSp>
        <p:nvCxnSpPr>
          <p:cNvPr id="66" name="直接连接符 65">
            <a:extLst>
              <a:ext uri="{FF2B5EF4-FFF2-40B4-BE49-F238E27FC236}">
                <a16:creationId xmlns:a16="http://schemas.microsoft.com/office/drawing/2014/main" id="{E68D8579-C8A4-64F3-EC89-7CAF30B08873}"/>
              </a:ext>
            </a:extLst>
          </p:cNvPr>
          <p:cNvCxnSpPr>
            <a:cxnSpLocks/>
          </p:cNvCxnSpPr>
          <p:nvPr/>
        </p:nvCxnSpPr>
        <p:spPr>
          <a:xfrm>
            <a:off x="5184816" y="3989785"/>
            <a:ext cx="1826586" cy="0"/>
          </a:xfrm>
          <a:prstGeom prst="line">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cxnSp>
      <p:sp>
        <p:nvSpPr>
          <p:cNvPr id="69" name="任意多边形: 形状 68">
            <a:extLst>
              <a:ext uri="{FF2B5EF4-FFF2-40B4-BE49-F238E27FC236}">
                <a16:creationId xmlns:a16="http://schemas.microsoft.com/office/drawing/2014/main" id="{05CBA59B-24DF-868A-3B96-59434D1F6E27}"/>
              </a:ext>
            </a:extLst>
          </p:cNvPr>
          <p:cNvSpPr/>
          <p:nvPr/>
        </p:nvSpPr>
        <p:spPr>
          <a:xfrm>
            <a:off x="9011920" y="3058160"/>
            <a:ext cx="2184400" cy="940164"/>
          </a:xfrm>
          <a:custGeom>
            <a:avLst/>
            <a:gdLst>
              <a:gd name="connsiteX0" fmla="*/ 0 w 2184400"/>
              <a:gd name="connsiteY0" fmla="*/ 314960 h 940164"/>
              <a:gd name="connsiteX1" fmla="*/ 1005840 w 2184400"/>
              <a:gd name="connsiteY1" fmla="*/ 934720 h 940164"/>
              <a:gd name="connsiteX2" fmla="*/ 2184400 w 2184400"/>
              <a:gd name="connsiteY2" fmla="*/ 0 h 940164"/>
            </a:gdLst>
            <a:ahLst/>
            <a:cxnLst>
              <a:cxn ang="0">
                <a:pos x="connsiteX0" y="connsiteY0"/>
              </a:cxn>
              <a:cxn ang="0">
                <a:pos x="connsiteX1" y="connsiteY1"/>
              </a:cxn>
              <a:cxn ang="0">
                <a:pos x="connsiteX2" y="connsiteY2"/>
              </a:cxn>
            </a:cxnLst>
            <a:rect l="l" t="t" r="r" b="b"/>
            <a:pathLst>
              <a:path w="2184400" h="940164">
                <a:moveTo>
                  <a:pt x="0" y="314960"/>
                </a:moveTo>
                <a:cubicBezTo>
                  <a:pt x="320886" y="651086"/>
                  <a:pt x="641773" y="987213"/>
                  <a:pt x="1005840" y="934720"/>
                </a:cubicBezTo>
                <a:cubicBezTo>
                  <a:pt x="1369907" y="882227"/>
                  <a:pt x="1777153" y="441113"/>
                  <a:pt x="2184400" y="0"/>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0" name="直接连接符 69">
            <a:extLst>
              <a:ext uri="{FF2B5EF4-FFF2-40B4-BE49-F238E27FC236}">
                <a16:creationId xmlns:a16="http://schemas.microsoft.com/office/drawing/2014/main" id="{512529DF-6658-24C4-3DEF-8008D16BB8C4}"/>
              </a:ext>
            </a:extLst>
          </p:cNvPr>
          <p:cNvCxnSpPr>
            <a:cxnSpLocks/>
          </p:cNvCxnSpPr>
          <p:nvPr/>
        </p:nvCxnSpPr>
        <p:spPr>
          <a:xfrm>
            <a:off x="6096000" y="4866417"/>
            <a:ext cx="1826586" cy="0"/>
          </a:xfrm>
          <a:prstGeom prst="line">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cxnSp>
      <p:cxnSp>
        <p:nvCxnSpPr>
          <p:cNvPr id="71" name="直接连接符 70">
            <a:extLst>
              <a:ext uri="{FF2B5EF4-FFF2-40B4-BE49-F238E27FC236}">
                <a16:creationId xmlns:a16="http://schemas.microsoft.com/office/drawing/2014/main" id="{A4C5746A-CBCA-92BB-70E5-793E94D718F8}"/>
              </a:ext>
            </a:extLst>
          </p:cNvPr>
          <p:cNvCxnSpPr>
            <a:cxnSpLocks/>
          </p:cNvCxnSpPr>
          <p:nvPr/>
        </p:nvCxnSpPr>
        <p:spPr>
          <a:xfrm>
            <a:off x="4969242" y="5828522"/>
            <a:ext cx="1826586" cy="0"/>
          </a:xfrm>
          <a:prstGeom prst="line">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cxnSp>
      <p:sp>
        <p:nvSpPr>
          <p:cNvPr id="72" name="任意多边形: 形状 71">
            <a:extLst>
              <a:ext uri="{FF2B5EF4-FFF2-40B4-BE49-F238E27FC236}">
                <a16:creationId xmlns:a16="http://schemas.microsoft.com/office/drawing/2014/main" id="{FBBAB7D9-877C-3981-31C3-70F376BFE65E}"/>
              </a:ext>
            </a:extLst>
          </p:cNvPr>
          <p:cNvSpPr/>
          <p:nvPr/>
        </p:nvSpPr>
        <p:spPr>
          <a:xfrm>
            <a:off x="9011920" y="4854091"/>
            <a:ext cx="2133600" cy="998069"/>
          </a:xfrm>
          <a:custGeom>
            <a:avLst/>
            <a:gdLst>
              <a:gd name="connsiteX0" fmla="*/ 0 w 2133600"/>
              <a:gd name="connsiteY0" fmla="*/ 774549 h 998069"/>
              <a:gd name="connsiteX1" fmla="*/ 599440 w 2133600"/>
              <a:gd name="connsiteY1" fmla="*/ 2389 h 998069"/>
              <a:gd name="connsiteX2" fmla="*/ 2133600 w 2133600"/>
              <a:gd name="connsiteY2" fmla="*/ 998069 h 998069"/>
            </a:gdLst>
            <a:ahLst/>
            <a:cxnLst>
              <a:cxn ang="0">
                <a:pos x="connsiteX0" y="connsiteY0"/>
              </a:cxn>
              <a:cxn ang="0">
                <a:pos x="connsiteX1" y="connsiteY1"/>
              </a:cxn>
              <a:cxn ang="0">
                <a:pos x="connsiteX2" y="connsiteY2"/>
              </a:cxn>
            </a:cxnLst>
            <a:rect l="l" t="t" r="r" b="b"/>
            <a:pathLst>
              <a:path w="2133600" h="998069">
                <a:moveTo>
                  <a:pt x="0" y="774549"/>
                </a:moveTo>
                <a:cubicBezTo>
                  <a:pt x="121920" y="369842"/>
                  <a:pt x="243840" y="-34864"/>
                  <a:pt x="599440" y="2389"/>
                </a:cubicBezTo>
                <a:cubicBezTo>
                  <a:pt x="955040" y="39642"/>
                  <a:pt x="1544320" y="518855"/>
                  <a:pt x="2133600" y="998069"/>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242914CE-0ABE-D0F4-90A7-A73BA1A56A14}"/>
              </a:ext>
            </a:extLst>
          </p:cNvPr>
          <p:cNvSpPr/>
          <p:nvPr/>
        </p:nvSpPr>
        <p:spPr>
          <a:xfrm>
            <a:off x="4764756" y="2637819"/>
            <a:ext cx="3480489" cy="198559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92B87891-F918-3758-CAB8-5ED304B41A8E}"/>
              </a:ext>
            </a:extLst>
          </p:cNvPr>
          <p:cNvSpPr/>
          <p:nvPr/>
        </p:nvSpPr>
        <p:spPr>
          <a:xfrm>
            <a:off x="8367856" y="2749590"/>
            <a:ext cx="3480489" cy="198559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89D1D4C2-3B2D-B651-F201-E9AA9E0A4839}"/>
              </a:ext>
            </a:extLst>
          </p:cNvPr>
          <p:cNvSpPr/>
          <p:nvPr/>
        </p:nvSpPr>
        <p:spPr>
          <a:xfrm>
            <a:off x="4707545" y="4550681"/>
            <a:ext cx="3365686" cy="187995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C6A7E4ED-E983-A770-1B87-2DA87D1650D7}"/>
              </a:ext>
            </a:extLst>
          </p:cNvPr>
          <p:cNvSpPr/>
          <p:nvPr/>
        </p:nvSpPr>
        <p:spPr>
          <a:xfrm>
            <a:off x="2645409" y="4919119"/>
            <a:ext cx="2119348" cy="24959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id="{B9AD50BC-03C0-189A-1AC4-024482A32657}"/>
              </a:ext>
            </a:extLst>
          </p:cNvPr>
          <p:cNvSpPr/>
          <p:nvPr/>
        </p:nvSpPr>
        <p:spPr>
          <a:xfrm>
            <a:off x="707595" y="5186674"/>
            <a:ext cx="2275526" cy="244824"/>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DE13D4D2-B274-B9DE-1AD7-5672FA3714ED}"/>
              </a:ext>
            </a:extLst>
          </p:cNvPr>
          <p:cNvSpPr/>
          <p:nvPr/>
        </p:nvSpPr>
        <p:spPr>
          <a:xfrm>
            <a:off x="584144" y="5685798"/>
            <a:ext cx="2275526" cy="244824"/>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BC410F37-A92D-4471-64D2-FC6274C2375A}"/>
              </a:ext>
            </a:extLst>
          </p:cNvPr>
          <p:cNvGrpSpPr/>
          <p:nvPr/>
        </p:nvGrpSpPr>
        <p:grpSpPr>
          <a:xfrm>
            <a:off x="543560" y="625102"/>
            <a:ext cx="2707640" cy="436388"/>
            <a:chOff x="543560" y="625102"/>
            <a:chExt cx="2707640" cy="436388"/>
          </a:xfrm>
        </p:grpSpPr>
        <p:sp>
          <p:nvSpPr>
            <p:cNvPr id="24" name="文本框 23">
              <a:extLst>
                <a:ext uri="{FF2B5EF4-FFF2-40B4-BE49-F238E27FC236}">
                  <a16:creationId xmlns:a16="http://schemas.microsoft.com/office/drawing/2014/main" id="{3BF66B62-6771-64C4-092B-525A02DFADC7}"/>
                </a:ext>
              </a:extLst>
            </p:cNvPr>
            <p:cNvSpPr txBox="1"/>
            <p:nvPr/>
          </p:nvSpPr>
          <p:spPr>
            <a:xfrm>
              <a:off x="543560" y="625102"/>
              <a:ext cx="2707640" cy="307777"/>
            </a:xfrm>
            <a:prstGeom prst="rect">
              <a:avLst/>
            </a:prstGeom>
            <a:noFill/>
          </p:spPr>
          <p:txBody>
            <a:bodyPr wrap="square" rtlCol="0">
              <a:spAutoFit/>
            </a:bodyPr>
            <a:lstStyle/>
            <a:p>
              <a:r>
                <a:rPr lang="en-US" altLang="zh-CN" sz="1400" dirty="0"/>
                <a:t>Result</a:t>
              </a:r>
              <a:endParaRPr lang="zh-CN" altLang="en-US" sz="1400" dirty="0"/>
            </a:p>
          </p:txBody>
        </p:sp>
        <p:grpSp>
          <p:nvGrpSpPr>
            <p:cNvPr id="26" name="组合 25">
              <a:extLst>
                <a:ext uri="{FF2B5EF4-FFF2-40B4-BE49-F238E27FC236}">
                  <a16:creationId xmlns:a16="http://schemas.microsoft.com/office/drawing/2014/main" id="{35989175-AC58-6BBC-F000-3BAA64C8D673}"/>
                </a:ext>
              </a:extLst>
            </p:cNvPr>
            <p:cNvGrpSpPr/>
            <p:nvPr/>
          </p:nvGrpSpPr>
          <p:grpSpPr>
            <a:xfrm>
              <a:off x="629068" y="927378"/>
              <a:ext cx="906272" cy="134112"/>
              <a:chOff x="674116" y="1075190"/>
              <a:chExt cx="906272" cy="134112"/>
            </a:xfrm>
          </p:grpSpPr>
          <p:sp>
            <p:nvSpPr>
              <p:cNvPr id="28" name="椭圆 27">
                <a:extLst>
                  <a:ext uri="{FF2B5EF4-FFF2-40B4-BE49-F238E27FC236}">
                    <a16:creationId xmlns:a16="http://schemas.microsoft.com/office/drawing/2014/main" id="{DB802E47-7D3B-DE50-3104-4D7830A1C4B8}"/>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7E07BB0F-E32F-71D0-1CFF-8D3D4D7C3618}"/>
                  </a:ext>
                </a:extLst>
              </p:cNvPr>
              <p:cNvSpPr/>
              <p:nvPr/>
            </p:nvSpPr>
            <p:spPr>
              <a:xfrm>
                <a:off x="86715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40A56A6F-BE6B-B1DC-32E4-3B60E2AA2310}"/>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AA48F9F8-24B8-A714-2B50-9CB7B3110D5E}"/>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7F83424E-332D-0144-5B88-D70D1DA3BE57}"/>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9519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wipe(left)">
                                      <p:cBhvr>
                                        <p:cTn id="24" dur="500"/>
                                        <p:tgtEl>
                                          <p:spTgt spid="66"/>
                                        </p:tgtEl>
                                      </p:cBhvr>
                                    </p:animEffect>
                                  </p:childTnLst>
                                </p:cTn>
                              </p:par>
                              <p:par>
                                <p:cTn id="25" presetID="22" presetClass="entr" presetSubtype="8"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left)">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up)">
                                      <p:cBhvr>
                                        <p:cTn id="55" dur="500"/>
                                        <p:tgtEl>
                                          <p:spTgt spid="5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fade">
                                      <p:cBhvr>
                                        <p:cTn id="61" dur="500"/>
                                        <p:tgtEl>
                                          <p:spTgt spid="77"/>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500"/>
                                        <p:tgtEl>
                                          <p:spTgt spid="6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wipe(left)">
                                      <p:cBhvr>
                                        <p:cTn id="73" dur="500"/>
                                        <p:tgtEl>
                                          <p:spTgt spid="71"/>
                                        </p:tgtEl>
                                      </p:cBhvr>
                                    </p:animEffect>
                                  </p:childTnLst>
                                </p:cTn>
                              </p:par>
                              <p:par>
                                <p:cTn id="74" presetID="22" presetClass="entr" presetSubtype="8" fill="hold" nodeType="with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wipe(left)">
                                      <p:cBhvr>
                                        <p:cTn id="76" dur="500"/>
                                        <p:tgtEl>
                                          <p:spTgt spid="7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up)">
                                      <p:cBhvr>
                                        <p:cTn id="81" dur="500"/>
                                        <p:tgtEl>
                                          <p:spTgt spid="4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fade">
                                      <p:cBhvr>
                                        <p:cTn id="84" dur="500"/>
                                        <p:tgtEl>
                                          <p:spTgt spid="7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8"/>
                                        </p:tgtEl>
                                        <p:attrNameLst>
                                          <p:attrName>style.visibility</p:attrName>
                                        </p:attrNameLst>
                                      </p:cBhvr>
                                      <p:to>
                                        <p:strVal val="visible"/>
                                      </p:to>
                                    </p:set>
                                    <p:animEffect transition="in" filter="fade">
                                      <p:cBhvr>
                                        <p:cTn id="87" dur="500"/>
                                        <p:tgtEl>
                                          <p:spTgt spid="78"/>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par>
                                <p:cTn id="92" presetID="10" presetClass="entr" presetSubtype="0" fill="hold" nodeType="withEffect">
                                  <p:stCondLst>
                                    <p:cond delay="0"/>
                                  </p:stCondLst>
                                  <p:childTnLst>
                                    <p:set>
                                      <p:cBhvr>
                                        <p:cTn id="93" dur="1" fill="hold">
                                          <p:stCondLst>
                                            <p:cond delay="0"/>
                                          </p:stCondLst>
                                        </p:cTn>
                                        <p:tgtEl>
                                          <p:spTgt spid="62"/>
                                        </p:tgtEl>
                                        <p:attrNameLst>
                                          <p:attrName>style.visibility</p:attrName>
                                        </p:attrNameLst>
                                      </p:cBhvr>
                                      <p:to>
                                        <p:strVal val="visible"/>
                                      </p:to>
                                    </p:set>
                                    <p:animEffect transition="in" filter="fade">
                                      <p:cBhvr>
                                        <p:cTn id="94" dur="500"/>
                                        <p:tgtEl>
                                          <p:spTgt spid="6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wipe(left)">
                                      <p:cBhvr>
                                        <p:cTn id="9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5" grpId="0"/>
      <p:bldP spid="48" grpId="0"/>
      <p:bldP spid="51" grpId="0"/>
      <p:bldP spid="69" grpId="0" animBg="1"/>
      <p:bldP spid="72" grpId="0" animBg="1"/>
      <p:bldP spid="40" grpId="0" animBg="1"/>
      <p:bldP spid="74" grpId="0" animBg="1"/>
      <p:bldP spid="75" grpId="0" animBg="1"/>
      <p:bldP spid="76" grpId="0" animBg="1"/>
      <p:bldP spid="77" grpId="0" animBg="1"/>
      <p:bldP spid="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81C1969-F6BC-4EEC-7592-8993742BFD03}"/>
              </a:ext>
            </a:extLst>
          </p:cNvPr>
          <p:cNvSpPr txBox="1"/>
          <p:nvPr/>
        </p:nvSpPr>
        <p:spPr>
          <a:xfrm>
            <a:off x="5597583" y="2476174"/>
            <a:ext cx="5043340" cy="584775"/>
          </a:xfrm>
          <a:prstGeom prst="rect">
            <a:avLst/>
          </a:prstGeom>
          <a:noFill/>
        </p:spPr>
        <p:txBody>
          <a:bodyPr wrap="square" rtlCol="0">
            <a:spAutoFit/>
          </a:bodyPr>
          <a:lstStyle/>
          <a:p>
            <a:r>
              <a:rPr lang="en-US" altLang="zh-CN" sz="3200" b="1" dirty="0">
                <a:solidFill>
                  <a:schemeClr val="tx1">
                    <a:lumMod val="65000"/>
                    <a:lumOff val="35000"/>
                  </a:schemeClr>
                </a:solidFill>
              </a:rPr>
              <a:t>01 Introduction</a:t>
            </a:r>
            <a:endParaRPr lang="zh-CN" altLang="en-US" sz="3200" b="1" dirty="0">
              <a:solidFill>
                <a:schemeClr val="tx1">
                  <a:lumMod val="65000"/>
                  <a:lumOff val="35000"/>
                </a:schemeClr>
              </a:solidFill>
            </a:endParaRPr>
          </a:p>
        </p:txBody>
      </p:sp>
      <p:sp>
        <p:nvSpPr>
          <p:cNvPr id="5" name="文本框 4">
            <a:extLst>
              <a:ext uri="{FF2B5EF4-FFF2-40B4-BE49-F238E27FC236}">
                <a16:creationId xmlns:a16="http://schemas.microsoft.com/office/drawing/2014/main" id="{9C643EA1-4978-1362-A289-77AC9FF19185}"/>
              </a:ext>
            </a:extLst>
          </p:cNvPr>
          <p:cNvSpPr txBox="1"/>
          <p:nvPr/>
        </p:nvSpPr>
        <p:spPr>
          <a:xfrm>
            <a:off x="5597583" y="3214494"/>
            <a:ext cx="5363642" cy="1077218"/>
          </a:xfrm>
          <a:prstGeom prst="rect">
            <a:avLst/>
          </a:prstGeom>
          <a:noFill/>
        </p:spPr>
        <p:txBody>
          <a:bodyPr wrap="square" rtlCol="0">
            <a:spAutoFit/>
          </a:bodyPr>
          <a:lstStyle/>
          <a:p>
            <a:r>
              <a:rPr lang="en-US" altLang="zh-CN" sz="3200" b="1" dirty="0">
                <a:solidFill>
                  <a:schemeClr val="tx1">
                    <a:lumMod val="65000"/>
                    <a:lumOff val="35000"/>
                  </a:schemeClr>
                </a:solidFill>
              </a:rPr>
              <a:t>02 Questionnaire &amp; Sample</a:t>
            </a:r>
          </a:p>
          <a:p>
            <a:endParaRPr lang="zh-CN" altLang="en-US" sz="3200" b="1" dirty="0">
              <a:solidFill>
                <a:schemeClr val="tx1">
                  <a:lumMod val="65000"/>
                  <a:lumOff val="35000"/>
                </a:schemeClr>
              </a:solidFill>
            </a:endParaRPr>
          </a:p>
        </p:txBody>
      </p:sp>
      <p:pic>
        <p:nvPicPr>
          <p:cNvPr id="7" name="图片 6">
            <a:extLst>
              <a:ext uri="{FF2B5EF4-FFF2-40B4-BE49-F238E27FC236}">
                <a16:creationId xmlns:a16="http://schemas.microsoft.com/office/drawing/2014/main" id="{A7DBB5F5-BE04-AFB3-BC88-FAD69D16BEBC}"/>
              </a:ext>
            </a:extLst>
          </p:cNvPr>
          <p:cNvPicPr>
            <a:picLocks noChangeAspect="1"/>
          </p:cNvPicPr>
          <p:nvPr/>
        </p:nvPicPr>
        <p:blipFill>
          <a:blip r:embed="rId3"/>
          <a:stretch>
            <a:fillRect/>
          </a:stretch>
        </p:blipFill>
        <p:spPr>
          <a:xfrm>
            <a:off x="5280208" y="1437582"/>
            <a:ext cx="4968671" cy="1286367"/>
          </a:xfrm>
          <a:prstGeom prst="rect">
            <a:avLst/>
          </a:prstGeom>
        </p:spPr>
      </p:pic>
      <p:sp>
        <p:nvSpPr>
          <p:cNvPr id="6" name="文本框 5">
            <a:extLst>
              <a:ext uri="{FF2B5EF4-FFF2-40B4-BE49-F238E27FC236}">
                <a16:creationId xmlns:a16="http://schemas.microsoft.com/office/drawing/2014/main" id="{DAA18417-5791-1EE3-92CA-120CB559ACDD}"/>
              </a:ext>
            </a:extLst>
          </p:cNvPr>
          <p:cNvSpPr txBox="1"/>
          <p:nvPr/>
        </p:nvSpPr>
        <p:spPr>
          <a:xfrm>
            <a:off x="5597583" y="3968832"/>
            <a:ext cx="5043340" cy="584775"/>
          </a:xfrm>
          <a:prstGeom prst="rect">
            <a:avLst/>
          </a:prstGeom>
          <a:noFill/>
        </p:spPr>
        <p:txBody>
          <a:bodyPr wrap="square" rtlCol="0">
            <a:spAutoFit/>
          </a:bodyPr>
          <a:lstStyle/>
          <a:p>
            <a:r>
              <a:rPr lang="en-US" altLang="zh-CN" sz="3200" b="1" dirty="0">
                <a:solidFill>
                  <a:schemeClr val="tx1">
                    <a:lumMod val="65000"/>
                    <a:lumOff val="35000"/>
                  </a:schemeClr>
                </a:solidFill>
              </a:rPr>
              <a:t>03 Method &amp; Result</a:t>
            </a:r>
            <a:endParaRPr lang="zh-CN" altLang="en-US" sz="3200" b="1" dirty="0">
              <a:solidFill>
                <a:schemeClr val="tx1">
                  <a:lumMod val="65000"/>
                  <a:lumOff val="35000"/>
                </a:schemeClr>
              </a:solidFill>
            </a:endParaRPr>
          </a:p>
        </p:txBody>
      </p:sp>
      <p:sp>
        <p:nvSpPr>
          <p:cNvPr id="8" name="文本框 7">
            <a:extLst>
              <a:ext uri="{FF2B5EF4-FFF2-40B4-BE49-F238E27FC236}">
                <a16:creationId xmlns:a16="http://schemas.microsoft.com/office/drawing/2014/main" id="{5302D830-FBC7-9549-9BA3-160E5547DC44}"/>
              </a:ext>
            </a:extLst>
          </p:cNvPr>
          <p:cNvSpPr txBox="1"/>
          <p:nvPr/>
        </p:nvSpPr>
        <p:spPr>
          <a:xfrm>
            <a:off x="5597583" y="4694945"/>
            <a:ext cx="5791906" cy="584775"/>
          </a:xfrm>
          <a:prstGeom prst="rect">
            <a:avLst/>
          </a:prstGeom>
          <a:noFill/>
        </p:spPr>
        <p:txBody>
          <a:bodyPr wrap="square" rtlCol="0">
            <a:spAutoFit/>
          </a:bodyPr>
          <a:lstStyle/>
          <a:p>
            <a:r>
              <a:rPr lang="en-US" altLang="zh-CN" sz="3200" b="1" dirty="0">
                <a:solidFill>
                  <a:schemeClr val="tx1">
                    <a:lumMod val="65000"/>
                    <a:lumOff val="35000"/>
                  </a:schemeClr>
                </a:solidFill>
              </a:rPr>
              <a:t>04 Conclusion &amp; Discussion</a:t>
            </a:r>
            <a:endParaRPr lang="zh-CN" altLang="en-US" sz="3200" b="1" dirty="0">
              <a:solidFill>
                <a:schemeClr val="tx1">
                  <a:lumMod val="65000"/>
                  <a:lumOff val="3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42F0B-9D0A-6BA4-B020-C86BF59B2B3B}"/>
            </a:ext>
          </a:extLst>
        </p:cNvPr>
        <p:cNvGrpSpPr/>
        <p:nvPr/>
      </p:nvGrpSpPr>
      <p:grpSpPr>
        <a:xfrm>
          <a:off x="0" y="0"/>
          <a:ext cx="0" cy="0"/>
          <a:chOff x="0" y="0"/>
          <a:chExt cx="0" cy="0"/>
        </a:xfrm>
      </p:grpSpPr>
      <p:grpSp>
        <p:nvGrpSpPr>
          <p:cNvPr id="63" name="组合 62">
            <a:extLst>
              <a:ext uri="{FF2B5EF4-FFF2-40B4-BE49-F238E27FC236}">
                <a16:creationId xmlns:a16="http://schemas.microsoft.com/office/drawing/2014/main" id="{ECE15695-42C7-C39B-F7D8-3E5C674CBEEA}"/>
              </a:ext>
            </a:extLst>
          </p:cNvPr>
          <p:cNvGrpSpPr/>
          <p:nvPr/>
        </p:nvGrpSpPr>
        <p:grpSpPr>
          <a:xfrm>
            <a:off x="119006" y="2677664"/>
            <a:ext cx="5227492" cy="3291801"/>
            <a:chOff x="553248" y="2293556"/>
            <a:chExt cx="4282212" cy="2696549"/>
          </a:xfrm>
        </p:grpSpPr>
        <p:sp>
          <p:nvSpPr>
            <p:cNvPr id="27" name="矩形 26">
              <a:extLst>
                <a:ext uri="{FF2B5EF4-FFF2-40B4-BE49-F238E27FC236}">
                  <a16:creationId xmlns:a16="http://schemas.microsoft.com/office/drawing/2014/main" id="{5D2D6AB9-8034-38EB-158D-0BE5FD2706F3}"/>
                </a:ext>
              </a:extLst>
            </p:cNvPr>
            <p:cNvSpPr/>
            <p:nvPr/>
          </p:nvSpPr>
          <p:spPr>
            <a:xfrm>
              <a:off x="553248" y="4743925"/>
              <a:ext cx="2794632" cy="246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i="1" dirty="0">
                  <a:solidFill>
                    <a:srgbClr val="C00000"/>
                  </a:solidFill>
                </a:rPr>
                <a:t>5% of importance</a:t>
              </a:r>
              <a:endParaRPr lang="zh-CN" altLang="en-US" sz="1400" i="1" dirty="0">
                <a:solidFill>
                  <a:srgbClr val="C00000"/>
                </a:solidFill>
              </a:endParaRPr>
            </a:p>
          </p:txBody>
        </p:sp>
        <p:grpSp>
          <p:nvGrpSpPr>
            <p:cNvPr id="61" name="组合 60">
              <a:extLst>
                <a:ext uri="{FF2B5EF4-FFF2-40B4-BE49-F238E27FC236}">
                  <a16:creationId xmlns:a16="http://schemas.microsoft.com/office/drawing/2014/main" id="{6892113E-4C2C-D762-096B-C69B55F0FEE9}"/>
                </a:ext>
              </a:extLst>
            </p:cNvPr>
            <p:cNvGrpSpPr/>
            <p:nvPr/>
          </p:nvGrpSpPr>
          <p:grpSpPr>
            <a:xfrm>
              <a:off x="822108" y="2293556"/>
              <a:ext cx="4013352" cy="2657691"/>
              <a:chOff x="822108" y="2293556"/>
              <a:chExt cx="4013352" cy="2657691"/>
            </a:xfrm>
          </p:grpSpPr>
          <p:pic>
            <p:nvPicPr>
              <p:cNvPr id="26" name="图片 25">
                <a:extLst>
                  <a:ext uri="{FF2B5EF4-FFF2-40B4-BE49-F238E27FC236}">
                    <a16:creationId xmlns:a16="http://schemas.microsoft.com/office/drawing/2014/main" id="{CF048B53-EC3C-1E45-886C-C036847C2C76}"/>
                  </a:ext>
                </a:extLst>
              </p:cNvPr>
              <p:cNvPicPr>
                <a:picLocks noChangeAspect="1"/>
              </p:cNvPicPr>
              <p:nvPr/>
            </p:nvPicPr>
            <p:blipFill>
              <a:blip r:embed="rId3"/>
              <a:srcRect r="76639" b="17828"/>
              <a:stretch/>
            </p:blipFill>
            <p:spPr>
              <a:xfrm rot="5400000">
                <a:off x="1877961" y="1237703"/>
                <a:ext cx="1901645" cy="4013352"/>
              </a:xfrm>
              <a:prstGeom prst="rect">
                <a:avLst/>
              </a:prstGeom>
            </p:spPr>
          </p:pic>
          <p:cxnSp>
            <p:nvCxnSpPr>
              <p:cNvPr id="13" name="直接连接符 12">
                <a:extLst>
                  <a:ext uri="{FF2B5EF4-FFF2-40B4-BE49-F238E27FC236}">
                    <a16:creationId xmlns:a16="http://schemas.microsoft.com/office/drawing/2014/main" id="{B5CA7FDB-71BF-84BC-A3CA-439BE6C684A6}"/>
                  </a:ext>
                </a:extLst>
              </p:cNvPr>
              <p:cNvCxnSpPr>
                <a:cxnSpLocks/>
              </p:cNvCxnSpPr>
              <p:nvPr/>
            </p:nvCxnSpPr>
            <p:spPr>
              <a:xfrm>
                <a:off x="1373106" y="2899208"/>
                <a:ext cx="0" cy="2052039"/>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9A0EED24-5AA3-55A8-862B-9E6DE8426001}"/>
                  </a:ext>
                </a:extLst>
              </p:cNvPr>
              <p:cNvCxnSpPr>
                <a:cxnSpLocks/>
              </p:cNvCxnSpPr>
              <p:nvPr/>
            </p:nvCxnSpPr>
            <p:spPr>
              <a:xfrm>
                <a:off x="900535" y="4195202"/>
                <a:ext cx="3662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821B0FFC-FA83-8309-D6FB-AAF49DFBDB3B}"/>
                  </a:ext>
                </a:extLst>
              </p:cNvPr>
              <p:cNvSpPr/>
              <p:nvPr/>
            </p:nvSpPr>
            <p:spPr>
              <a:xfrm>
                <a:off x="924468" y="4172577"/>
                <a:ext cx="425312" cy="10034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FC74A00D-D110-2AB6-A2CC-2AAFBEFFC46B}"/>
                  </a:ext>
                </a:extLst>
              </p:cNvPr>
              <p:cNvSpPr/>
              <p:nvPr/>
            </p:nvSpPr>
            <p:spPr>
              <a:xfrm>
                <a:off x="3840613" y="3135775"/>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37.44%</a:t>
                </a:r>
              </a:p>
            </p:txBody>
          </p:sp>
          <p:sp>
            <p:nvSpPr>
              <p:cNvPr id="37" name="矩形 36">
                <a:extLst>
                  <a:ext uri="{FF2B5EF4-FFF2-40B4-BE49-F238E27FC236}">
                    <a16:creationId xmlns:a16="http://schemas.microsoft.com/office/drawing/2014/main" id="{80E42B0A-3B29-AC33-4255-88C46620AD9A}"/>
                  </a:ext>
                </a:extLst>
              </p:cNvPr>
              <p:cNvSpPr/>
              <p:nvPr/>
            </p:nvSpPr>
            <p:spPr>
              <a:xfrm>
                <a:off x="1153696" y="3290682"/>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7.43%</a:t>
                </a:r>
              </a:p>
            </p:txBody>
          </p:sp>
          <p:sp>
            <p:nvSpPr>
              <p:cNvPr id="41" name="矩形 40">
                <a:extLst>
                  <a:ext uri="{FF2B5EF4-FFF2-40B4-BE49-F238E27FC236}">
                    <a16:creationId xmlns:a16="http://schemas.microsoft.com/office/drawing/2014/main" id="{A2ED1DAD-1D1D-AD3D-9D5E-9A8F5EC9B268}"/>
                  </a:ext>
                </a:extLst>
              </p:cNvPr>
              <p:cNvSpPr/>
              <p:nvPr/>
            </p:nvSpPr>
            <p:spPr>
              <a:xfrm>
                <a:off x="1062427" y="3459265"/>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6.29%</a:t>
                </a:r>
              </a:p>
            </p:txBody>
          </p:sp>
          <p:sp>
            <p:nvSpPr>
              <p:cNvPr id="42" name="矩形 41">
                <a:extLst>
                  <a:ext uri="{FF2B5EF4-FFF2-40B4-BE49-F238E27FC236}">
                    <a16:creationId xmlns:a16="http://schemas.microsoft.com/office/drawing/2014/main" id="{7863CCAC-F792-E7ED-B335-C337AD280315}"/>
                  </a:ext>
                </a:extLst>
              </p:cNvPr>
              <p:cNvSpPr/>
              <p:nvPr/>
            </p:nvSpPr>
            <p:spPr>
              <a:xfrm>
                <a:off x="1062427" y="3618655"/>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6.08%</a:t>
                </a:r>
              </a:p>
            </p:txBody>
          </p:sp>
          <p:sp>
            <p:nvSpPr>
              <p:cNvPr id="57" name="矩形 56">
                <a:extLst>
                  <a:ext uri="{FF2B5EF4-FFF2-40B4-BE49-F238E27FC236}">
                    <a16:creationId xmlns:a16="http://schemas.microsoft.com/office/drawing/2014/main" id="{EBDCE424-A8DA-3946-8847-609F55E856C7}"/>
                  </a:ext>
                </a:extLst>
              </p:cNvPr>
              <p:cNvSpPr/>
              <p:nvPr/>
            </p:nvSpPr>
            <p:spPr>
              <a:xfrm>
                <a:off x="1041272" y="3770494"/>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5.93%</a:t>
                </a:r>
              </a:p>
            </p:txBody>
          </p:sp>
          <p:sp>
            <p:nvSpPr>
              <p:cNvPr id="59" name="矩形 58">
                <a:extLst>
                  <a:ext uri="{FF2B5EF4-FFF2-40B4-BE49-F238E27FC236}">
                    <a16:creationId xmlns:a16="http://schemas.microsoft.com/office/drawing/2014/main" id="{56C0BF70-B594-EE05-7AD3-7A1A6FD2CB5D}"/>
                  </a:ext>
                </a:extLst>
              </p:cNvPr>
              <p:cNvSpPr/>
              <p:nvPr/>
            </p:nvSpPr>
            <p:spPr>
              <a:xfrm>
                <a:off x="1009287" y="3925227"/>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5.70%</a:t>
                </a:r>
              </a:p>
            </p:txBody>
          </p:sp>
        </p:grpSp>
      </p:grpSp>
      <p:sp>
        <p:nvSpPr>
          <p:cNvPr id="39" name="矩形 38">
            <a:extLst>
              <a:ext uri="{FF2B5EF4-FFF2-40B4-BE49-F238E27FC236}">
                <a16:creationId xmlns:a16="http://schemas.microsoft.com/office/drawing/2014/main" id="{D2A6F849-A9AA-97C2-8DC6-2BFAF9C6F17E}"/>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3E3D8D38-13FC-2F70-2DE9-F35FC93492EC}"/>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Result</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6001943F-A3AF-468C-69A8-9EAAB126571F}"/>
              </a:ext>
            </a:extLst>
          </p:cNvPr>
          <p:cNvSpPr txBox="1"/>
          <p:nvPr/>
        </p:nvSpPr>
        <p:spPr>
          <a:xfrm>
            <a:off x="510864" y="1795821"/>
            <a:ext cx="8517389"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Key variables of travel times (of non-daily essential activities)</a:t>
            </a:r>
            <a:endParaRPr lang="zh-CN" altLang="en-US" sz="2000" dirty="0"/>
          </a:p>
        </p:txBody>
      </p:sp>
      <p:sp>
        <p:nvSpPr>
          <p:cNvPr id="34" name="矩形 33">
            <a:extLst>
              <a:ext uri="{FF2B5EF4-FFF2-40B4-BE49-F238E27FC236}">
                <a16:creationId xmlns:a16="http://schemas.microsoft.com/office/drawing/2014/main" id="{4BBB449D-47D4-D341-37AB-A4DB52B79270}"/>
              </a:ext>
            </a:extLst>
          </p:cNvPr>
          <p:cNvSpPr/>
          <p:nvPr/>
        </p:nvSpPr>
        <p:spPr>
          <a:xfrm>
            <a:off x="4794867" y="3743117"/>
            <a:ext cx="988977" cy="32255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Age</a:t>
            </a:r>
          </a:p>
        </p:txBody>
      </p:sp>
      <p:sp>
        <p:nvSpPr>
          <p:cNvPr id="76" name="矩形 75">
            <a:extLst>
              <a:ext uri="{FF2B5EF4-FFF2-40B4-BE49-F238E27FC236}">
                <a16:creationId xmlns:a16="http://schemas.microsoft.com/office/drawing/2014/main" id="{DF8D2B13-A751-B39E-99F1-5503E1D49DE4}"/>
              </a:ext>
            </a:extLst>
          </p:cNvPr>
          <p:cNvSpPr/>
          <p:nvPr/>
        </p:nvSpPr>
        <p:spPr>
          <a:xfrm>
            <a:off x="554700" y="3763820"/>
            <a:ext cx="4670958" cy="24264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a:extLst>
              <a:ext uri="{FF2B5EF4-FFF2-40B4-BE49-F238E27FC236}">
                <a16:creationId xmlns:a16="http://schemas.microsoft.com/office/drawing/2014/main" id="{5E73AD19-BBBC-3118-4F08-D73E736F919B}"/>
              </a:ext>
            </a:extLst>
          </p:cNvPr>
          <p:cNvPicPr>
            <a:picLocks noChangeAspect="1"/>
          </p:cNvPicPr>
          <p:nvPr/>
        </p:nvPicPr>
        <p:blipFill>
          <a:blip r:embed="rId4"/>
          <a:stretch>
            <a:fillRect/>
          </a:stretch>
        </p:blipFill>
        <p:spPr>
          <a:xfrm>
            <a:off x="5243130" y="2610367"/>
            <a:ext cx="3240000" cy="1681714"/>
          </a:xfrm>
          <a:prstGeom prst="rect">
            <a:avLst/>
          </a:prstGeom>
        </p:spPr>
      </p:pic>
      <p:pic>
        <p:nvPicPr>
          <p:cNvPr id="30" name="图片 29">
            <a:extLst>
              <a:ext uri="{FF2B5EF4-FFF2-40B4-BE49-F238E27FC236}">
                <a16:creationId xmlns:a16="http://schemas.microsoft.com/office/drawing/2014/main" id="{7F48AF9B-200D-913D-F00C-5C2052331914}"/>
              </a:ext>
            </a:extLst>
          </p:cNvPr>
          <p:cNvPicPr>
            <a:picLocks noChangeAspect="1"/>
          </p:cNvPicPr>
          <p:nvPr/>
        </p:nvPicPr>
        <p:blipFill>
          <a:blip r:embed="rId5"/>
          <a:stretch>
            <a:fillRect/>
          </a:stretch>
        </p:blipFill>
        <p:spPr>
          <a:xfrm>
            <a:off x="8618968" y="2642023"/>
            <a:ext cx="3240000" cy="1595368"/>
          </a:xfrm>
          <a:prstGeom prst="rect">
            <a:avLst/>
          </a:prstGeom>
        </p:spPr>
      </p:pic>
      <p:pic>
        <p:nvPicPr>
          <p:cNvPr id="44" name="图片 43">
            <a:extLst>
              <a:ext uri="{FF2B5EF4-FFF2-40B4-BE49-F238E27FC236}">
                <a16:creationId xmlns:a16="http://schemas.microsoft.com/office/drawing/2014/main" id="{FC84D75F-C322-4CE9-A8EF-91E6B7F7F8BE}"/>
              </a:ext>
            </a:extLst>
          </p:cNvPr>
          <p:cNvPicPr>
            <a:picLocks noChangeAspect="1"/>
          </p:cNvPicPr>
          <p:nvPr/>
        </p:nvPicPr>
        <p:blipFill>
          <a:blip r:embed="rId6"/>
          <a:stretch>
            <a:fillRect/>
          </a:stretch>
        </p:blipFill>
        <p:spPr>
          <a:xfrm>
            <a:off x="5298446" y="4376888"/>
            <a:ext cx="3240000" cy="1612500"/>
          </a:xfrm>
          <a:prstGeom prst="rect">
            <a:avLst/>
          </a:prstGeom>
        </p:spPr>
      </p:pic>
      <p:pic>
        <p:nvPicPr>
          <p:cNvPr id="50" name="图片 49">
            <a:extLst>
              <a:ext uri="{FF2B5EF4-FFF2-40B4-BE49-F238E27FC236}">
                <a16:creationId xmlns:a16="http://schemas.microsoft.com/office/drawing/2014/main" id="{CDDF9E5C-8871-C913-595A-B0905855B261}"/>
              </a:ext>
            </a:extLst>
          </p:cNvPr>
          <p:cNvPicPr>
            <a:picLocks noChangeAspect="1"/>
          </p:cNvPicPr>
          <p:nvPr/>
        </p:nvPicPr>
        <p:blipFill>
          <a:blip r:embed="rId7"/>
          <a:stretch>
            <a:fillRect/>
          </a:stretch>
        </p:blipFill>
        <p:spPr>
          <a:xfrm>
            <a:off x="8591877" y="4350370"/>
            <a:ext cx="3240000" cy="1715071"/>
          </a:xfrm>
          <a:prstGeom prst="rect">
            <a:avLst/>
          </a:prstGeom>
        </p:spPr>
      </p:pic>
      <p:sp>
        <p:nvSpPr>
          <p:cNvPr id="65" name="矩形 64">
            <a:extLst>
              <a:ext uri="{FF2B5EF4-FFF2-40B4-BE49-F238E27FC236}">
                <a16:creationId xmlns:a16="http://schemas.microsoft.com/office/drawing/2014/main" id="{C0324898-78C1-771F-5348-2BF9B4C0977D}"/>
              </a:ext>
            </a:extLst>
          </p:cNvPr>
          <p:cNvSpPr/>
          <p:nvPr/>
        </p:nvSpPr>
        <p:spPr>
          <a:xfrm>
            <a:off x="1411864" y="3951559"/>
            <a:ext cx="1405672" cy="3225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Demographic</a:t>
            </a:r>
          </a:p>
        </p:txBody>
      </p:sp>
      <p:sp>
        <p:nvSpPr>
          <p:cNvPr id="68" name="文本框 67">
            <a:extLst>
              <a:ext uri="{FF2B5EF4-FFF2-40B4-BE49-F238E27FC236}">
                <a16:creationId xmlns:a16="http://schemas.microsoft.com/office/drawing/2014/main" id="{94FAA47E-B913-6C36-3BD9-5D065842F2AF}"/>
              </a:ext>
            </a:extLst>
          </p:cNvPr>
          <p:cNvSpPr txBox="1"/>
          <p:nvPr/>
        </p:nvSpPr>
        <p:spPr>
          <a:xfrm>
            <a:off x="1285287" y="4157438"/>
            <a:ext cx="3062785" cy="276999"/>
          </a:xfrm>
          <a:prstGeom prst="rect">
            <a:avLst/>
          </a:prstGeom>
          <a:noFill/>
        </p:spPr>
        <p:txBody>
          <a:bodyPr wrap="square">
            <a:spAutoFit/>
          </a:bodyPr>
          <a:lstStyle/>
          <a:p>
            <a:r>
              <a:rPr lang="en-US" altLang="zh-CN" sz="1200" dirty="0">
                <a:solidFill>
                  <a:schemeClr val="bg1">
                    <a:lumMod val="75000"/>
                  </a:schemeClr>
                </a:solidFill>
              </a:rPr>
              <a:t>Income</a:t>
            </a:r>
            <a:endParaRPr lang="zh-CN" altLang="en-US" sz="1200" dirty="0">
              <a:solidFill>
                <a:schemeClr val="bg1">
                  <a:lumMod val="75000"/>
                </a:schemeClr>
              </a:solidFill>
            </a:endParaRPr>
          </a:p>
        </p:txBody>
      </p:sp>
      <p:sp>
        <p:nvSpPr>
          <p:cNvPr id="79" name="文本框 78">
            <a:extLst>
              <a:ext uri="{FF2B5EF4-FFF2-40B4-BE49-F238E27FC236}">
                <a16:creationId xmlns:a16="http://schemas.microsoft.com/office/drawing/2014/main" id="{B40AEA92-2FF9-E62A-4CBC-5EC6A2CF142A}"/>
              </a:ext>
            </a:extLst>
          </p:cNvPr>
          <p:cNvSpPr txBox="1"/>
          <p:nvPr/>
        </p:nvSpPr>
        <p:spPr>
          <a:xfrm>
            <a:off x="1274521" y="4339445"/>
            <a:ext cx="3062785" cy="276999"/>
          </a:xfrm>
          <a:prstGeom prst="rect">
            <a:avLst/>
          </a:prstGeom>
          <a:noFill/>
        </p:spPr>
        <p:txBody>
          <a:bodyPr wrap="square">
            <a:spAutoFit/>
          </a:bodyPr>
          <a:lstStyle/>
          <a:p>
            <a:r>
              <a:rPr lang="en-US" altLang="zh-CN" sz="1200" dirty="0">
                <a:solidFill>
                  <a:schemeClr val="tx1"/>
                </a:solidFill>
              </a:rPr>
              <a:t>Number of intersections</a:t>
            </a:r>
            <a:endParaRPr lang="zh-CN" altLang="en-US" sz="1200" dirty="0">
              <a:solidFill>
                <a:schemeClr val="tx1"/>
              </a:solidFill>
            </a:endParaRPr>
          </a:p>
        </p:txBody>
      </p:sp>
      <p:sp>
        <p:nvSpPr>
          <p:cNvPr id="81" name="文本框 80">
            <a:extLst>
              <a:ext uri="{FF2B5EF4-FFF2-40B4-BE49-F238E27FC236}">
                <a16:creationId xmlns:a16="http://schemas.microsoft.com/office/drawing/2014/main" id="{7C18F853-FA72-B70A-2A1A-D898FCA8819C}"/>
              </a:ext>
            </a:extLst>
          </p:cNvPr>
          <p:cNvSpPr txBox="1"/>
          <p:nvPr/>
        </p:nvSpPr>
        <p:spPr>
          <a:xfrm>
            <a:off x="1253597" y="4550816"/>
            <a:ext cx="3062785" cy="276999"/>
          </a:xfrm>
          <a:prstGeom prst="rect">
            <a:avLst/>
          </a:prstGeom>
          <a:noFill/>
        </p:spPr>
        <p:txBody>
          <a:bodyPr wrap="square">
            <a:spAutoFit/>
          </a:bodyPr>
          <a:lstStyle/>
          <a:p>
            <a:r>
              <a:rPr lang="en-US" altLang="zh-CN" sz="1200" dirty="0">
                <a:solidFill>
                  <a:schemeClr val="tx1"/>
                </a:solidFill>
              </a:rPr>
              <a:t>Use of private cars </a:t>
            </a:r>
            <a:endParaRPr lang="zh-CN" altLang="en-US" sz="1200" dirty="0"/>
          </a:p>
        </p:txBody>
      </p:sp>
      <p:sp>
        <p:nvSpPr>
          <p:cNvPr id="83" name="文本框 82">
            <a:extLst>
              <a:ext uri="{FF2B5EF4-FFF2-40B4-BE49-F238E27FC236}">
                <a16:creationId xmlns:a16="http://schemas.microsoft.com/office/drawing/2014/main" id="{2B779ED5-BBC9-E5EB-6AC9-F262BB732CDB}"/>
              </a:ext>
            </a:extLst>
          </p:cNvPr>
          <p:cNvSpPr txBox="1"/>
          <p:nvPr/>
        </p:nvSpPr>
        <p:spPr>
          <a:xfrm>
            <a:off x="1226882" y="4734390"/>
            <a:ext cx="3062785" cy="276999"/>
          </a:xfrm>
          <a:prstGeom prst="rect">
            <a:avLst/>
          </a:prstGeom>
          <a:noFill/>
        </p:spPr>
        <p:txBody>
          <a:bodyPr wrap="square">
            <a:spAutoFit/>
          </a:bodyPr>
          <a:lstStyle/>
          <a:p>
            <a:r>
              <a:rPr lang="en-US" altLang="zh-CN" sz="1200" dirty="0">
                <a:solidFill>
                  <a:schemeClr val="bg1">
                    <a:lumMod val="75000"/>
                  </a:schemeClr>
                </a:solidFill>
              </a:rPr>
              <a:t>Educational attainment</a:t>
            </a:r>
          </a:p>
        </p:txBody>
      </p:sp>
      <p:cxnSp>
        <p:nvCxnSpPr>
          <p:cNvPr id="64" name="直接连接符 63">
            <a:extLst>
              <a:ext uri="{FF2B5EF4-FFF2-40B4-BE49-F238E27FC236}">
                <a16:creationId xmlns:a16="http://schemas.microsoft.com/office/drawing/2014/main" id="{EFDE375B-779C-3EF9-8385-2CDFB72995FE}"/>
              </a:ext>
            </a:extLst>
          </p:cNvPr>
          <p:cNvCxnSpPr>
            <a:cxnSpLocks/>
          </p:cNvCxnSpPr>
          <p:nvPr/>
        </p:nvCxnSpPr>
        <p:spPr>
          <a:xfrm>
            <a:off x="10001205" y="4573867"/>
            <a:ext cx="1826586" cy="0"/>
          </a:xfrm>
          <a:prstGeom prst="line">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cxnSp>
      <p:cxnSp>
        <p:nvCxnSpPr>
          <p:cNvPr id="66" name="直接连接符 65">
            <a:extLst>
              <a:ext uri="{FF2B5EF4-FFF2-40B4-BE49-F238E27FC236}">
                <a16:creationId xmlns:a16="http://schemas.microsoft.com/office/drawing/2014/main" id="{4D91D2A6-079B-AC9A-1289-809C0953234F}"/>
              </a:ext>
            </a:extLst>
          </p:cNvPr>
          <p:cNvCxnSpPr>
            <a:cxnSpLocks/>
          </p:cNvCxnSpPr>
          <p:nvPr/>
        </p:nvCxnSpPr>
        <p:spPr>
          <a:xfrm>
            <a:off x="8874447" y="5535972"/>
            <a:ext cx="1826586" cy="0"/>
          </a:xfrm>
          <a:prstGeom prst="line">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cxnSp>
      <p:sp>
        <p:nvSpPr>
          <p:cNvPr id="85" name="任意多边形: 形状 84">
            <a:extLst>
              <a:ext uri="{FF2B5EF4-FFF2-40B4-BE49-F238E27FC236}">
                <a16:creationId xmlns:a16="http://schemas.microsoft.com/office/drawing/2014/main" id="{07FCF25E-89AC-22FE-F926-C6662FD58631}"/>
              </a:ext>
            </a:extLst>
          </p:cNvPr>
          <p:cNvSpPr/>
          <p:nvPr/>
        </p:nvSpPr>
        <p:spPr>
          <a:xfrm>
            <a:off x="5856790" y="2902804"/>
            <a:ext cx="2384385" cy="991083"/>
          </a:xfrm>
          <a:custGeom>
            <a:avLst/>
            <a:gdLst>
              <a:gd name="connsiteX0" fmla="*/ 0 w 2384385"/>
              <a:gd name="connsiteY0" fmla="*/ 650624 h 991083"/>
              <a:gd name="connsiteX1" fmla="*/ 1111169 w 2384385"/>
              <a:gd name="connsiteY1" fmla="*/ 2442 h 991083"/>
              <a:gd name="connsiteX2" fmla="*/ 1840375 w 2384385"/>
              <a:gd name="connsiteY2" fmla="*/ 858968 h 991083"/>
              <a:gd name="connsiteX3" fmla="*/ 2384385 w 2384385"/>
              <a:gd name="connsiteY3" fmla="*/ 974715 h 991083"/>
            </a:gdLst>
            <a:ahLst/>
            <a:cxnLst>
              <a:cxn ang="0">
                <a:pos x="connsiteX0" y="connsiteY0"/>
              </a:cxn>
              <a:cxn ang="0">
                <a:pos x="connsiteX1" y="connsiteY1"/>
              </a:cxn>
              <a:cxn ang="0">
                <a:pos x="connsiteX2" y="connsiteY2"/>
              </a:cxn>
              <a:cxn ang="0">
                <a:pos x="connsiteX3" y="connsiteY3"/>
              </a:cxn>
            </a:cxnLst>
            <a:rect l="l" t="t" r="r" b="b"/>
            <a:pathLst>
              <a:path w="2384385" h="991083">
                <a:moveTo>
                  <a:pt x="0" y="650624"/>
                </a:moveTo>
                <a:cubicBezTo>
                  <a:pt x="402220" y="309171"/>
                  <a:pt x="804440" y="-32282"/>
                  <a:pt x="1111169" y="2442"/>
                </a:cubicBezTo>
                <a:cubicBezTo>
                  <a:pt x="1417898" y="37166"/>
                  <a:pt x="1628172" y="696923"/>
                  <a:pt x="1840375" y="858968"/>
                </a:cubicBezTo>
                <a:cubicBezTo>
                  <a:pt x="2052578" y="1021014"/>
                  <a:pt x="2218481" y="997864"/>
                  <a:pt x="2384385" y="974715"/>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23802EAF-B3D9-6D2E-C143-61C2440DF9E6}"/>
              </a:ext>
            </a:extLst>
          </p:cNvPr>
          <p:cNvSpPr/>
          <p:nvPr/>
        </p:nvSpPr>
        <p:spPr>
          <a:xfrm>
            <a:off x="5264055" y="2436205"/>
            <a:ext cx="3274391" cy="183791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85">
            <a:extLst>
              <a:ext uri="{FF2B5EF4-FFF2-40B4-BE49-F238E27FC236}">
                <a16:creationId xmlns:a16="http://schemas.microsoft.com/office/drawing/2014/main" id="{89CEB5F8-3E24-A10E-901A-E6363BACD90B}"/>
              </a:ext>
            </a:extLst>
          </p:cNvPr>
          <p:cNvSpPr/>
          <p:nvPr/>
        </p:nvSpPr>
        <p:spPr>
          <a:xfrm>
            <a:off x="9120851" y="2858947"/>
            <a:ext cx="2372810" cy="898213"/>
          </a:xfrm>
          <a:custGeom>
            <a:avLst/>
            <a:gdLst>
              <a:gd name="connsiteX0" fmla="*/ 0 w 2372810"/>
              <a:gd name="connsiteY0" fmla="*/ 0 h 898213"/>
              <a:gd name="connsiteX1" fmla="*/ 324091 w 2372810"/>
              <a:gd name="connsiteY1" fmla="*/ 879676 h 898213"/>
              <a:gd name="connsiteX2" fmla="*/ 1226916 w 2372810"/>
              <a:gd name="connsiteY2" fmla="*/ 601883 h 898213"/>
              <a:gd name="connsiteX3" fmla="*/ 2372810 w 2372810"/>
              <a:gd name="connsiteY3" fmla="*/ 636607 h 898213"/>
            </a:gdLst>
            <a:ahLst/>
            <a:cxnLst>
              <a:cxn ang="0">
                <a:pos x="connsiteX0" y="connsiteY0"/>
              </a:cxn>
              <a:cxn ang="0">
                <a:pos x="connsiteX1" y="connsiteY1"/>
              </a:cxn>
              <a:cxn ang="0">
                <a:pos x="connsiteX2" y="connsiteY2"/>
              </a:cxn>
              <a:cxn ang="0">
                <a:pos x="connsiteX3" y="connsiteY3"/>
              </a:cxn>
            </a:cxnLst>
            <a:rect l="l" t="t" r="r" b="b"/>
            <a:pathLst>
              <a:path w="2372810" h="898213">
                <a:moveTo>
                  <a:pt x="0" y="0"/>
                </a:moveTo>
                <a:cubicBezTo>
                  <a:pt x="59802" y="389681"/>
                  <a:pt x="119605" y="779362"/>
                  <a:pt x="324091" y="879676"/>
                </a:cubicBezTo>
                <a:cubicBezTo>
                  <a:pt x="528577" y="979990"/>
                  <a:pt x="885463" y="642394"/>
                  <a:pt x="1226916" y="601883"/>
                </a:cubicBezTo>
                <a:cubicBezTo>
                  <a:pt x="1568369" y="561372"/>
                  <a:pt x="1970589" y="598989"/>
                  <a:pt x="2372810" y="636607"/>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045B1E70-088E-0C8B-239A-A9A88E860C4D}"/>
              </a:ext>
            </a:extLst>
          </p:cNvPr>
          <p:cNvSpPr/>
          <p:nvPr/>
        </p:nvSpPr>
        <p:spPr>
          <a:xfrm>
            <a:off x="551247" y="3996516"/>
            <a:ext cx="3580796" cy="19768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a:extLst>
              <a:ext uri="{FF2B5EF4-FFF2-40B4-BE49-F238E27FC236}">
                <a16:creationId xmlns:a16="http://schemas.microsoft.com/office/drawing/2014/main" id="{AA724ED4-878D-8D69-1901-E7E40ADE61EB}"/>
              </a:ext>
            </a:extLst>
          </p:cNvPr>
          <p:cNvSpPr/>
          <p:nvPr/>
        </p:nvSpPr>
        <p:spPr>
          <a:xfrm>
            <a:off x="8599611" y="2399479"/>
            <a:ext cx="3274391" cy="183791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任意多边形: 形状 89">
            <a:extLst>
              <a:ext uri="{FF2B5EF4-FFF2-40B4-BE49-F238E27FC236}">
                <a16:creationId xmlns:a16="http://schemas.microsoft.com/office/drawing/2014/main" id="{3D841834-F5C9-C2B9-C169-660B3FB5CD9A}"/>
              </a:ext>
            </a:extLst>
          </p:cNvPr>
          <p:cNvSpPr/>
          <p:nvPr/>
        </p:nvSpPr>
        <p:spPr>
          <a:xfrm>
            <a:off x="5752618" y="4653023"/>
            <a:ext cx="2465407" cy="751192"/>
          </a:xfrm>
          <a:custGeom>
            <a:avLst/>
            <a:gdLst>
              <a:gd name="connsiteX0" fmla="*/ 0 w 2465407"/>
              <a:gd name="connsiteY0" fmla="*/ 439838 h 751192"/>
              <a:gd name="connsiteX1" fmla="*/ 1006997 w 2465407"/>
              <a:gd name="connsiteY1" fmla="*/ 694481 h 751192"/>
              <a:gd name="connsiteX2" fmla="*/ 1689904 w 2465407"/>
              <a:gd name="connsiteY2" fmla="*/ 451412 h 751192"/>
              <a:gd name="connsiteX3" fmla="*/ 2048719 w 2465407"/>
              <a:gd name="connsiteY3" fmla="*/ 740780 h 751192"/>
              <a:gd name="connsiteX4" fmla="*/ 2465407 w 2465407"/>
              <a:gd name="connsiteY4" fmla="*/ 0 h 75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407" h="751192">
                <a:moveTo>
                  <a:pt x="0" y="439838"/>
                </a:moveTo>
                <a:cubicBezTo>
                  <a:pt x="362673" y="566195"/>
                  <a:pt x="725346" y="692552"/>
                  <a:pt x="1006997" y="694481"/>
                </a:cubicBezTo>
                <a:cubicBezTo>
                  <a:pt x="1288648" y="696410"/>
                  <a:pt x="1516284" y="443695"/>
                  <a:pt x="1689904" y="451412"/>
                </a:cubicBezTo>
                <a:cubicBezTo>
                  <a:pt x="1863524" y="459129"/>
                  <a:pt x="1919469" y="816015"/>
                  <a:pt x="2048719" y="740780"/>
                </a:cubicBezTo>
                <a:cubicBezTo>
                  <a:pt x="2177970" y="665545"/>
                  <a:pt x="2321688" y="332772"/>
                  <a:pt x="2465407" y="0"/>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a:extLst>
              <a:ext uri="{FF2B5EF4-FFF2-40B4-BE49-F238E27FC236}">
                <a16:creationId xmlns:a16="http://schemas.microsoft.com/office/drawing/2014/main" id="{69E13851-E382-BE5C-F49F-93DE114C80F6}"/>
              </a:ext>
            </a:extLst>
          </p:cNvPr>
          <p:cNvSpPr/>
          <p:nvPr/>
        </p:nvSpPr>
        <p:spPr>
          <a:xfrm>
            <a:off x="548450" y="4203378"/>
            <a:ext cx="3580796" cy="19768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a:extLst>
              <a:ext uri="{FF2B5EF4-FFF2-40B4-BE49-F238E27FC236}">
                <a16:creationId xmlns:a16="http://schemas.microsoft.com/office/drawing/2014/main" id="{1B1D9234-A350-DCEF-4838-C12CFBB0DB1D}"/>
              </a:ext>
            </a:extLst>
          </p:cNvPr>
          <p:cNvSpPr/>
          <p:nvPr/>
        </p:nvSpPr>
        <p:spPr>
          <a:xfrm>
            <a:off x="5302452" y="4149007"/>
            <a:ext cx="3274391" cy="183791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98BF48F2-6A4E-2808-DD6E-60390997FD65}"/>
              </a:ext>
            </a:extLst>
          </p:cNvPr>
          <p:cNvSpPr/>
          <p:nvPr/>
        </p:nvSpPr>
        <p:spPr>
          <a:xfrm>
            <a:off x="562154" y="4381996"/>
            <a:ext cx="3580796" cy="19768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a:extLst>
              <a:ext uri="{FF2B5EF4-FFF2-40B4-BE49-F238E27FC236}">
                <a16:creationId xmlns:a16="http://schemas.microsoft.com/office/drawing/2014/main" id="{FAABD2E1-B411-3081-5BB6-F06688A4A597}"/>
              </a:ext>
            </a:extLst>
          </p:cNvPr>
          <p:cNvSpPr/>
          <p:nvPr/>
        </p:nvSpPr>
        <p:spPr>
          <a:xfrm>
            <a:off x="583058" y="4569745"/>
            <a:ext cx="3580796" cy="19768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a:extLst>
              <a:ext uri="{FF2B5EF4-FFF2-40B4-BE49-F238E27FC236}">
                <a16:creationId xmlns:a16="http://schemas.microsoft.com/office/drawing/2014/main" id="{FC425E9F-84D2-58B4-2309-208B19A94103}"/>
              </a:ext>
            </a:extLst>
          </p:cNvPr>
          <p:cNvSpPr/>
          <p:nvPr/>
        </p:nvSpPr>
        <p:spPr>
          <a:xfrm>
            <a:off x="8557803" y="4218618"/>
            <a:ext cx="3274391" cy="183791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210EB203-EA6B-7E4D-3ED9-6469F7C70193}"/>
              </a:ext>
            </a:extLst>
          </p:cNvPr>
          <p:cNvGrpSpPr/>
          <p:nvPr/>
        </p:nvGrpSpPr>
        <p:grpSpPr>
          <a:xfrm>
            <a:off x="543560" y="625102"/>
            <a:ext cx="2707640" cy="436388"/>
            <a:chOff x="543560" y="625102"/>
            <a:chExt cx="2707640" cy="436388"/>
          </a:xfrm>
        </p:grpSpPr>
        <p:sp>
          <p:nvSpPr>
            <p:cNvPr id="24" name="文本框 23">
              <a:extLst>
                <a:ext uri="{FF2B5EF4-FFF2-40B4-BE49-F238E27FC236}">
                  <a16:creationId xmlns:a16="http://schemas.microsoft.com/office/drawing/2014/main" id="{F64E0E42-1406-9DB3-835D-910423790587}"/>
                </a:ext>
              </a:extLst>
            </p:cNvPr>
            <p:cNvSpPr txBox="1"/>
            <p:nvPr/>
          </p:nvSpPr>
          <p:spPr>
            <a:xfrm>
              <a:off x="543560" y="625102"/>
              <a:ext cx="2707640" cy="307777"/>
            </a:xfrm>
            <a:prstGeom prst="rect">
              <a:avLst/>
            </a:prstGeom>
            <a:noFill/>
          </p:spPr>
          <p:txBody>
            <a:bodyPr wrap="square" rtlCol="0">
              <a:spAutoFit/>
            </a:bodyPr>
            <a:lstStyle/>
            <a:p>
              <a:r>
                <a:rPr lang="en-US" altLang="zh-CN" sz="1400" dirty="0"/>
                <a:t>Result</a:t>
              </a:r>
              <a:endParaRPr lang="zh-CN" altLang="en-US" sz="1400" dirty="0"/>
            </a:p>
          </p:txBody>
        </p:sp>
        <p:grpSp>
          <p:nvGrpSpPr>
            <p:cNvPr id="25" name="组合 24">
              <a:extLst>
                <a:ext uri="{FF2B5EF4-FFF2-40B4-BE49-F238E27FC236}">
                  <a16:creationId xmlns:a16="http://schemas.microsoft.com/office/drawing/2014/main" id="{5CF7B456-4061-0861-B070-9E5825274FA5}"/>
                </a:ext>
              </a:extLst>
            </p:cNvPr>
            <p:cNvGrpSpPr/>
            <p:nvPr/>
          </p:nvGrpSpPr>
          <p:grpSpPr>
            <a:xfrm>
              <a:off x="629068" y="927378"/>
              <a:ext cx="906272" cy="134112"/>
              <a:chOff x="674116" y="1075190"/>
              <a:chExt cx="906272" cy="134112"/>
            </a:xfrm>
          </p:grpSpPr>
          <p:sp>
            <p:nvSpPr>
              <p:cNvPr id="29" name="椭圆 28">
                <a:extLst>
                  <a:ext uri="{FF2B5EF4-FFF2-40B4-BE49-F238E27FC236}">
                    <a16:creationId xmlns:a16="http://schemas.microsoft.com/office/drawing/2014/main" id="{F3C94F4D-0726-2B22-9D58-D2CD4ECDAA41}"/>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2F854BF5-9A4F-6183-B990-60216BED4A79}"/>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94653A0B-B246-FC34-5CA8-F0A04E14648D}"/>
                  </a:ext>
                </a:extLst>
              </p:cNvPr>
              <p:cNvSpPr/>
              <p:nvPr/>
            </p:nvSpPr>
            <p:spPr>
              <a:xfrm>
                <a:off x="106019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17FFA075-6894-ABB3-82B9-84ACD4C320BA}"/>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6C65875D-6255-A8D0-6325-146D9957A07B}"/>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41129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wipe(left)">
                                      <p:cBhvr>
                                        <p:cTn id="20" dur="500"/>
                                        <p:tgtEl>
                                          <p:spTgt spid="8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left)">
                                      <p:cBhvr>
                                        <p:cTn id="39" dur="500"/>
                                        <p:tgtEl>
                                          <p:spTgt spid="8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500"/>
                                        <p:tgtEl>
                                          <p:spTgt spid="9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fade">
                                      <p:cBhvr>
                                        <p:cTn id="57" dur="500"/>
                                        <p:tgtEl>
                                          <p:spTgt spid="88"/>
                                        </p:tgtEl>
                                      </p:cBhvr>
                                    </p:animEffect>
                                  </p:childTnLst>
                                </p:cTn>
                              </p:par>
                              <p:par>
                                <p:cTn id="58" presetID="10" presetClass="entr" presetSubtype="0"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wipe(left)">
                                      <p:cBhvr>
                                        <p:cTn id="65" dur="500"/>
                                        <p:tgtEl>
                                          <p:spTgt spid="9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fade">
                                      <p:cBhvr>
                                        <p:cTn id="70" dur="500"/>
                                        <p:tgtEl>
                                          <p:spTgt spid="9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fade">
                                      <p:cBhvr>
                                        <p:cTn id="73" dur="500"/>
                                        <p:tgtEl>
                                          <p:spTgt spid="8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fade">
                                      <p:cBhvr>
                                        <p:cTn id="76" dur="500"/>
                                        <p:tgtEl>
                                          <p:spTgt spid="92"/>
                                        </p:tgtEl>
                                      </p:cBhvr>
                                    </p:animEffect>
                                  </p:childTnLst>
                                </p:cTn>
                              </p:par>
                              <p:par>
                                <p:cTn id="77" presetID="10"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wipe(left)">
                                      <p:cBhvr>
                                        <p:cTn id="84" dur="500"/>
                                        <p:tgtEl>
                                          <p:spTgt spid="64"/>
                                        </p:tgtEl>
                                      </p:cBhvr>
                                    </p:animEffect>
                                  </p:childTnLst>
                                </p:cTn>
                              </p:par>
                              <p:par>
                                <p:cTn id="85" presetID="22" presetClass="entr" presetSubtype="8" fill="hold" nodeType="with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wipe(left)">
                                      <p:cBhvr>
                                        <p:cTn id="87" dur="500"/>
                                        <p:tgtEl>
                                          <p:spTgt spid="6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4"/>
                                        </p:tgtEl>
                                        <p:attrNameLst>
                                          <p:attrName>style.visibility</p:attrName>
                                        </p:attrNameLst>
                                      </p:cBhvr>
                                      <p:to>
                                        <p:strVal val="visible"/>
                                      </p:to>
                                    </p:set>
                                    <p:animEffect transition="in" filter="fade">
                                      <p:cBhvr>
                                        <p:cTn id="92" dur="500"/>
                                        <p:tgtEl>
                                          <p:spTgt spid="9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fade">
                                      <p:cBhvr>
                                        <p:cTn id="95" dur="500"/>
                                        <p:tgtEl>
                                          <p:spTgt spid="8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5"/>
                                        </p:tgtEl>
                                        <p:attrNameLst>
                                          <p:attrName>style.visibility</p:attrName>
                                        </p:attrNameLst>
                                      </p:cBhvr>
                                      <p:to>
                                        <p:strVal val="visible"/>
                                      </p:to>
                                    </p:set>
                                    <p:animEffect transition="in" filter="fade">
                                      <p:cBhvr>
                                        <p:cTn id="98"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6" grpId="0" animBg="1"/>
      <p:bldP spid="65" grpId="0"/>
      <p:bldP spid="68" grpId="0"/>
      <p:bldP spid="79" grpId="0"/>
      <p:bldP spid="81" grpId="0"/>
      <p:bldP spid="83" grpId="0"/>
      <p:bldP spid="85" grpId="0" animBg="1"/>
      <p:bldP spid="40" grpId="0" animBg="1"/>
      <p:bldP spid="86" grpId="0" animBg="1"/>
      <p:bldP spid="87" grpId="0" animBg="1"/>
      <p:bldP spid="88" grpId="0" animBg="1"/>
      <p:bldP spid="90" grpId="0" animBg="1"/>
      <p:bldP spid="91" grpId="0" animBg="1"/>
      <p:bldP spid="92" grpId="0" animBg="1"/>
      <p:bldP spid="93" grpId="0" animBg="1"/>
      <p:bldP spid="94" grpId="0" animBg="1"/>
      <p:bldP spid="9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2ACE4-C7E7-3939-4DAC-FE4499AFF5AA}"/>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B77BABFB-10D8-DE02-7C59-D96FED846202}"/>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3BC84C8E-86EF-4C27-CE53-21BA22ABEA96}"/>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Result</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D4134ACB-F6FE-59DA-A462-28FB9DE441A1}"/>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Key variables of acceptable walking distance</a:t>
            </a:r>
            <a:endParaRPr lang="zh-CN" altLang="en-US" sz="2000" dirty="0"/>
          </a:p>
        </p:txBody>
      </p:sp>
      <p:grpSp>
        <p:nvGrpSpPr>
          <p:cNvPr id="32" name="组合 31">
            <a:extLst>
              <a:ext uri="{FF2B5EF4-FFF2-40B4-BE49-F238E27FC236}">
                <a16:creationId xmlns:a16="http://schemas.microsoft.com/office/drawing/2014/main" id="{7E3E02EA-CBD5-29D4-8F47-911D426692E3}"/>
              </a:ext>
            </a:extLst>
          </p:cNvPr>
          <p:cNvGrpSpPr/>
          <p:nvPr/>
        </p:nvGrpSpPr>
        <p:grpSpPr>
          <a:xfrm>
            <a:off x="629068" y="2459858"/>
            <a:ext cx="4663764" cy="3732668"/>
            <a:chOff x="629068" y="2459858"/>
            <a:chExt cx="4663764" cy="3732668"/>
          </a:xfrm>
        </p:grpSpPr>
        <p:pic>
          <p:nvPicPr>
            <p:cNvPr id="23" name="图片 22">
              <a:extLst>
                <a:ext uri="{FF2B5EF4-FFF2-40B4-BE49-F238E27FC236}">
                  <a16:creationId xmlns:a16="http://schemas.microsoft.com/office/drawing/2014/main" id="{E807DF5D-738B-D8BC-8105-B4D38624F16D}"/>
                </a:ext>
              </a:extLst>
            </p:cNvPr>
            <p:cNvPicPr>
              <a:picLocks noChangeAspect="1"/>
            </p:cNvPicPr>
            <p:nvPr/>
          </p:nvPicPr>
          <p:blipFill>
            <a:blip r:embed="rId3"/>
            <a:srcRect r="72261" b="18394"/>
            <a:stretch/>
          </p:blipFill>
          <p:spPr>
            <a:xfrm rot="5400000">
              <a:off x="1639893" y="1449033"/>
              <a:ext cx="2642113" cy="4663764"/>
            </a:xfrm>
            <a:prstGeom prst="rect">
              <a:avLst/>
            </a:prstGeom>
          </p:spPr>
        </p:pic>
        <p:sp>
          <p:nvSpPr>
            <p:cNvPr id="13" name="矩形 12">
              <a:extLst>
                <a:ext uri="{FF2B5EF4-FFF2-40B4-BE49-F238E27FC236}">
                  <a16:creationId xmlns:a16="http://schemas.microsoft.com/office/drawing/2014/main" id="{5C875B17-E39F-A109-0C9D-18FAF20ED326}"/>
                </a:ext>
              </a:extLst>
            </p:cNvPr>
            <p:cNvSpPr/>
            <p:nvPr/>
          </p:nvSpPr>
          <p:spPr>
            <a:xfrm>
              <a:off x="783760" y="5892003"/>
              <a:ext cx="3411535" cy="300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i="1" dirty="0">
                  <a:solidFill>
                    <a:srgbClr val="C00000"/>
                  </a:solidFill>
                </a:rPr>
                <a:t>5% of importance</a:t>
              </a:r>
              <a:endParaRPr lang="zh-CN" altLang="en-US" sz="1400" i="1" dirty="0">
                <a:solidFill>
                  <a:srgbClr val="C00000"/>
                </a:solidFill>
              </a:endParaRPr>
            </a:p>
          </p:txBody>
        </p:sp>
        <p:cxnSp>
          <p:nvCxnSpPr>
            <p:cNvPr id="24" name="直接连接符 23">
              <a:extLst>
                <a:ext uri="{FF2B5EF4-FFF2-40B4-BE49-F238E27FC236}">
                  <a16:creationId xmlns:a16="http://schemas.microsoft.com/office/drawing/2014/main" id="{96065DAE-662A-F8C3-0A2F-B084D412F781}"/>
                </a:ext>
              </a:extLst>
            </p:cNvPr>
            <p:cNvCxnSpPr>
              <a:cxnSpLocks/>
            </p:cNvCxnSpPr>
            <p:nvPr/>
          </p:nvCxnSpPr>
          <p:spPr>
            <a:xfrm>
              <a:off x="2571185" y="2844544"/>
              <a:ext cx="0" cy="3044559"/>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9AF94EFE-BA89-BA7B-28D0-EAB88D6E0F9B}"/>
                </a:ext>
              </a:extLst>
            </p:cNvPr>
            <p:cNvCxnSpPr>
              <a:cxnSpLocks/>
            </p:cNvCxnSpPr>
            <p:nvPr/>
          </p:nvCxnSpPr>
          <p:spPr>
            <a:xfrm>
              <a:off x="709051" y="5095195"/>
              <a:ext cx="42335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BDBF1913-2A9B-25DE-D776-7FDD97308C39}"/>
                </a:ext>
              </a:extLst>
            </p:cNvPr>
            <p:cNvSpPr/>
            <p:nvPr/>
          </p:nvSpPr>
          <p:spPr>
            <a:xfrm>
              <a:off x="687996" y="4421824"/>
              <a:ext cx="1876653" cy="680147"/>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F177E91A-6222-F1BB-220A-C6634953E1B7}"/>
              </a:ext>
            </a:extLst>
          </p:cNvPr>
          <p:cNvPicPr>
            <a:picLocks noChangeAspect="1"/>
          </p:cNvPicPr>
          <p:nvPr/>
        </p:nvPicPr>
        <p:blipFill>
          <a:blip r:embed="rId4"/>
          <a:stretch>
            <a:fillRect/>
          </a:stretch>
        </p:blipFill>
        <p:spPr>
          <a:xfrm>
            <a:off x="6157827" y="2879277"/>
            <a:ext cx="5612178" cy="2975092"/>
          </a:xfrm>
          <a:prstGeom prst="rect">
            <a:avLst/>
          </a:prstGeom>
        </p:spPr>
      </p:pic>
      <p:sp>
        <p:nvSpPr>
          <p:cNvPr id="31" name="矩形 30">
            <a:extLst>
              <a:ext uri="{FF2B5EF4-FFF2-40B4-BE49-F238E27FC236}">
                <a16:creationId xmlns:a16="http://schemas.microsoft.com/office/drawing/2014/main" id="{DC4CE51D-11D5-EE1E-A262-B71FE2F2D244}"/>
              </a:ext>
            </a:extLst>
          </p:cNvPr>
          <p:cNvSpPr/>
          <p:nvPr/>
        </p:nvSpPr>
        <p:spPr>
          <a:xfrm>
            <a:off x="4759326" y="3479255"/>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Number of POIs</a:t>
            </a:r>
          </a:p>
        </p:txBody>
      </p:sp>
      <p:sp>
        <p:nvSpPr>
          <p:cNvPr id="33" name="矩形 32">
            <a:extLst>
              <a:ext uri="{FF2B5EF4-FFF2-40B4-BE49-F238E27FC236}">
                <a16:creationId xmlns:a16="http://schemas.microsoft.com/office/drawing/2014/main" id="{C6A6D0B2-79D2-6798-C245-7A4390E0D8B7}"/>
              </a:ext>
            </a:extLst>
          </p:cNvPr>
          <p:cNvSpPr/>
          <p:nvPr/>
        </p:nvSpPr>
        <p:spPr>
          <a:xfrm>
            <a:off x="4166476" y="3486031"/>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10.78%</a:t>
            </a:r>
          </a:p>
        </p:txBody>
      </p:sp>
      <p:sp>
        <p:nvSpPr>
          <p:cNvPr id="34" name="矩形 33">
            <a:extLst>
              <a:ext uri="{FF2B5EF4-FFF2-40B4-BE49-F238E27FC236}">
                <a16:creationId xmlns:a16="http://schemas.microsoft.com/office/drawing/2014/main" id="{CE6AA146-C28A-BA99-58C6-4BAB44A102F1}"/>
              </a:ext>
            </a:extLst>
          </p:cNvPr>
          <p:cNvSpPr/>
          <p:nvPr/>
        </p:nvSpPr>
        <p:spPr>
          <a:xfrm>
            <a:off x="3873149" y="3657396"/>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10.04%</a:t>
            </a:r>
          </a:p>
        </p:txBody>
      </p:sp>
      <p:sp>
        <p:nvSpPr>
          <p:cNvPr id="35" name="矩形 34">
            <a:extLst>
              <a:ext uri="{FF2B5EF4-FFF2-40B4-BE49-F238E27FC236}">
                <a16:creationId xmlns:a16="http://schemas.microsoft.com/office/drawing/2014/main" id="{CB01AEF1-3A3B-3CC8-C420-CCF0DED05E33}"/>
              </a:ext>
            </a:extLst>
          </p:cNvPr>
          <p:cNvSpPr/>
          <p:nvPr/>
        </p:nvSpPr>
        <p:spPr>
          <a:xfrm>
            <a:off x="3341154" y="3828761"/>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8.48%</a:t>
            </a:r>
          </a:p>
        </p:txBody>
      </p:sp>
      <p:sp>
        <p:nvSpPr>
          <p:cNvPr id="36" name="矩形 35">
            <a:extLst>
              <a:ext uri="{FF2B5EF4-FFF2-40B4-BE49-F238E27FC236}">
                <a16:creationId xmlns:a16="http://schemas.microsoft.com/office/drawing/2014/main" id="{B711A4FE-8EA8-953B-4ED9-062ACE87001C}"/>
              </a:ext>
            </a:extLst>
          </p:cNvPr>
          <p:cNvSpPr/>
          <p:nvPr/>
        </p:nvSpPr>
        <p:spPr>
          <a:xfrm>
            <a:off x="2963299" y="4000126"/>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7.44%</a:t>
            </a:r>
          </a:p>
        </p:txBody>
      </p:sp>
      <p:sp>
        <p:nvSpPr>
          <p:cNvPr id="37" name="矩形 36">
            <a:extLst>
              <a:ext uri="{FF2B5EF4-FFF2-40B4-BE49-F238E27FC236}">
                <a16:creationId xmlns:a16="http://schemas.microsoft.com/office/drawing/2014/main" id="{660A0E33-8063-AA80-1D59-D0FF72347245}"/>
              </a:ext>
            </a:extLst>
          </p:cNvPr>
          <p:cNvSpPr/>
          <p:nvPr/>
        </p:nvSpPr>
        <p:spPr>
          <a:xfrm>
            <a:off x="2599182" y="4171491"/>
            <a:ext cx="693655"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rPr>
              <a:t>6.32%</a:t>
            </a:r>
          </a:p>
        </p:txBody>
      </p:sp>
      <p:sp>
        <p:nvSpPr>
          <p:cNvPr id="41" name="矩形 40">
            <a:extLst>
              <a:ext uri="{FF2B5EF4-FFF2-40B4-BE49-F238E27FC236}">
                <a16:creationId xmlns:a16="http://schemas.microsoft.com/office/drawing/2014/main" id="{AB06BB7D-3328-31F5-07C5-FA797BFC5B8F}"/>
              </a:ext>
            </a:extLst>
          </p:cNvPr>
          <p:cNvSpPr/>
          <p:nvPr/>
        </p:nvSpPr>
        <p:spPr>
          <a:xfrm>
            <a:off x="4477852" y="3654122"/>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Number of intersections</a:t>
            </a:r>
          </a:p>
        </p:txBody>
      </p:sp>
      <p:sp>
        <p:nvSpPr>
          <p:cNvPr id="42" name="矩形 41">
            <a:extLst>
              <a:ext uri="{FF2B5EF4-FFF2-40B4-BE49-F238E27FC236}">
                <a16:creationId xmlns:a16="http://schemas.microsoft.com/office/drawing/2014/main" id="{28D7EE0D-AB21-DCD8-342F-58163AFF2E00}"/>
              </a:ext>
            </a:extLst>
          </p:cNvPr>
          <p:cNvSpPr/>
          <p:nvPr/>
        </p:nvSpPr>
        <p:spPr>
          <a:xfrm>
            <a:off x="3882596" y="3835647"/>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POI diversity index</a:t>
            </a:r>
          </a:p>
        </p:txBody>
      </p:sp>
      <p:sp>
        <p:nvSpPr>
          <p:cNvPr id="43" name="矩形 42">
            <a:extLst>
              <a:ext uri="{FF2B5EF4-FFF2-40B4-BE49-F238E27FC236}">
                <a16:creationId xmlns:a16="http://schemas.microsoft.com/office/drawing/2014/main" id="{0DAB5F08-01B3-FDCA-287F-FE310C38845E}"/>
              </a:ext>
            </a:extLst>
          </p:cNvPr>
          <p:cNvSpPr/>
          <p:nvPr/>
        </p:nvSpPr>
        <p:spPr>
          <a:xfrm>
            <a:off x="3473830" y="4008467"/>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rPr>
              <a:t>Frequency of use of private cars</a:t>
            </a:r>
          </a:p>
        </p:txBody>
      </p:sp>
      <p:sp>
        <p:nvSpPr>
          <p:cNvPr id="44" name="矩形 43">
            <a:extLst>
              <a:ext uri="{FF2B5EF4-FFF2-40B4-BE49-F238E27FC236}">
                <a16:creationId xmlns:a16="http://schemas.microsoft.com/office/drawing/2014/main" id="{3B9CB9AA-4619-875F-EB88-8A496AE86343}"/>
              </a:ext>
            </a:extLst>
          </p:cNvPr>
          <p:cNvSpPr/>
          <p:nvPr/>
        </p:nvSpPr>
        <p:spPr>
          <a:xfrm>
            <a:off x="3089343" y="4171490"/>
            <a:ext cx="2327378" cy="322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bg1">
                    <a:lumMod val="75000"/>
                  </a:schemeClr>
                </a:solidFill>
              </a:rPr>
              <a:t>Number of bus travel problems</a:t>
            </a:r>
          </a:p>
        </p:txBody>
      </p:sp>
      <p:sp>
        <p:nvSpPr>
          <p:cNvPr id="40" name="矩形 39">
            <a:extLst>
              <a:ext uri="{FF2B5EF4-FFF2-40B4-BE49-F238E27FC236}">
                <a16:creationId xmlns:a16="http://schemas.microsoft.com/office/drawing/2014/main" id="{97C96BD2-592D-F885-8F50-0F840CBBC117}"/>
              </a:ext>
            </a:extLst>
          </p:cNvPr>
          <p:cNvSpPr/>
          <p:nvPr/>
        </p:nvSpPr>
        <p:spPr>
          <a:xfrm>
            <a:off x="6261448" y="2742984"/>
            <a:ext cx="2611757" cy="167884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1DCD0F06-E771-2AD5-D524-89FC8D9C31F0}"/>
              </a:ext>
            </a:extLst>
          </p:cNvPr>
          <p:cNvSpPr/>
          <p:nvPr/>
        </p:nvSpPr>
        <p:spPr>
          <a:xfrm>
            <a:off x="8924679" y="2636391"/>
            <a:ext cx="2865663" cy="178543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05693B0D-6A57-19A1-C92F-79B8EA461283}"/>
              </a:ext>
            </a:extLst>
          </p:cNvPr>
          <p:cNvSpPr/>
          <p:nvPr/>
        </p:nvSpPr>
        <p:spPr>
          <a:xfrm>
            <a:off x="6281716" y="4315847"/>
            <a:ext cx="2611757" cy="167884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B6B9DE76-5C1F-48AD-5D5C-F8F4B827607E}"/>
              </a:ext>
            </a:extLst>
          </p:cNvPr>
          <p:cNvSpPr/>
          <p:nvPr/>
        </p:nvSpPr>
        <p:spPr>
          <a:xfrm>
            <a:off x="9017362" y="4331026"/>
            <a:ext cx="2865663" cy="1663661"/>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a:extLst>
              <a:ext uri="{FF2B5EF4-FFF2-40B4-BE49-F238E27FC236}">
                <a16:creationId xmlns:a16="http://schemas.microsoft.com/office/drawing/2014/main" id="{3DA350A4-FB02-C04D-42ED-763C06116B4D}"/>
              </a:ext>
            </a:extLst>
          </p:cNvPr>
          <p:cNvSpPr/>
          <p:nvPr/>
        </p:nvSpPr>
        <p:spPr>
          <a:xfrm>
            <a:off x="6675120" y="3197832"/>
            <a:ext cx="2042160" cy="681817"/>
          </a:xfrm>
          <a:custGeom>
            <a:avLst/>
            <a:gdLst>
              <a:gd name="connsiteX0" fmla="*/ 0 w 2042160"/>
              <a:gd name="connsiteY0" fmla="*/ 612168 h 681817"/>
              <a:gd name="connsiteX1" fmla="*/ 304800 w 2042160"/>
              <a:gd name="connsiteY1" fmla="*/ 429288 h 681817"/>
              <a:gd name="connsiteX2" fmla="*/ 751840 w 2042160"/>
              <a:gd name="connsiteY2" fmla="*/ 673128 h 681817"/>
              <a:gd name="connsiteX3" fmla="*/ 1524000 w 2042160"/>
              <a:gd name="connsiteY3" fmla="*/ 53368 h 681817"/>
              <a:gd name="connsiteX4" fmla="*/ 2042160 w 2042160"/>
              <a:gd name="connsiteY4" fmla="*/ 73688 h 681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160" h="681817">
                <a:moveTo>
                  <a:pt x="0" y="612168"/>
                </a:moveTo>
                <a:cubicBezTo>
                  <a:pt x="89746" y="515648"/>
                  <a:pt x="179493" y="419128"/>
                  <a:pt x="304800" y="429288"/>
                </a:cubicBezTo>
                <a:cubicBezTo>
                  <a:pt x="430107" y="439448"/>
                  <a:pt x="548640" y="735781"/>
                  <a:pt x="751840" y="673128"/>
                </a:cubicBezTo>
                <a:cubicBezTo>
                  <a:pt x="955040" y="610475"/>
                  <a:pt x="1308947" y="153275"/>
                  <a:pt x="1524000" y="53368"/>
                </a:cubicBezTo>
                <a:cubicBezTo>
                  <a:pt x="1739053" y="-46539"/>
                  <a:pt x="1890606" y="13574"/>
                  <a:pt x="2042160" y="73688"/>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形状 48">
            <a:extLst>
              <a:ext uri="{FF2B5EF4-FFF2-40B4-BE49-F238E27FC236}">
                <a16:creationId xmlns:a16="http://schemas.microsoft.com/office/drawing/2014/main" id="{1D075DFF-2AFB-C728-C774-22C4609A1182}"/>
              </a:ext>
            </a:extLst>
          </p:cNvPr>
          <p:cNvSpPr/>
          <p:nvPr/>
        </p:nvSpPr>
        <p:spPr>
          <a:xfrm>
            <a:off x="9458960" y="3149600"/>
            <a:ext cx="1991360" cy="619760"/>
          </a:xfrm>
          <a:custGeom>
            <a:avLst/>
            <a:gdLst>
              <a:gd name="connsiteX0" fmla="*/ 0 w 1991360"/>
              <a:gd name="connsiteY0" fmla="*/ 0 h 619760"/>
              <a:gd name="connsiteX1" fmla="*/ 833120 w 1991360"/>
              <a:gd name="connsiteY1" fmla="*/ 345440 h 619760"/>
              <a:gd name="connsiteX2" fmla="*/ 1991360 w 1991360"/>
              <a:gd name="connsiteY2" fmla="*/ 619760 h 619760"/>
            </a:gdLst>
            <a:ahLst/>
            <a:cxnLst>
              <a:cxn ang="0">
                <a:pos x="connsiteX0" y="connsiteY0"/>
              </a:cxn>
              <a:cxn ang="0">
                <a:pos x="connsiteX1" y="connsiteY1"/>
              </a:cxn>
              <a:cxn ang="0">
                <a:pos x="connsiteX2" y="connsiteY2"/>
              </a:cxn>
            </a:cxnLst>
            <a:rect l="l" t="t" r="r" b="b"/>
            <a:pathLst>
              <a:path w="1991360" h="619760">
                <a:moveTo>
                  <a:pt x="0" y="0"/>
                </a:moveTo>
                <a:cubicBezTo>
                  <a:pt x="250613" y="121073"/>
                  <a:pt x="501227" y="242147"/>
                  <a:pt x="833120" y="345440"/>
                </a:cubicBezTo>
                <a:cubicBezTo>
                  <a:pt x="1165013" y="448733"/>
                  <a:pt x="1578186" y="534246"/>
                  <a:pt x="1991360" y="619760"/>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形状 49">
            <a:extLst>
              <a:ext uri="{FF2B5EF4-FFF2-40B4-BE49-F238E27FC236}">
                <a16:creationId xmlns:a16="http://schemas.microsoft.com/office/drawing/2014/main" id="{7B193DC6-A8DF-5815-4F69-16BC1FF86CCB}"/>
              </a:ext>
            </a:extLst>
          </p:cNvPr>
          <p:cNvSpPr/>
          <p:nvPr/>
        </p:nvSpPr>
        <p:spPr>
          <a:xfrm>
            <a:off x="6715760" y="4667243"/>
            <a:ext cx="1960880" cy="727717"/>
          </a:xfrm>
          <a:custGeom>
            <a:avLst/>
            <a:gdLst>
              <a:gd name="connsiteX0" fmla="*/ 0 w 1960880"/>
              <a:gd name="connsiteY0" fmla="*/ 36837 h 727717"/>
              <a:gd name="connsiteX1" fmla="*/ 924560 w 1960880"/>
              <a:gd name="connsiteY1" fmla="*/ 77477 h 727717"/>
              <a:gd name="connsiteX2" fmla="*/ 1960880 w 1960880"/>
              <a:gd name="connsiteY2" fmla="*/ 727717 h 727717"/>
            </a:gdLst>
            <a:ahLst/>
            <a:cxnLst>
              <a:cxn ang="0">
                <a:pos x="connsiteX0" y="connsiteY0"/>
              </a:cxn>
              <a:cxn ang="0">
                <a:pos x="connsiteX1" y="connsiteY1"/>
              </a:cxn>
              <a:cxn ang="0">
                <a:pos x="connsiteX2" y="connsiteY2"/>
              </a:cxn>
            </a:cxnLst>
            <a:rect l="l" t="t" r="r" b="b"/>
            <a:pathLst>
              <a:path w="1960880" h="727717">
                <a:moveTo>
                  <a:pt x="0" y="36837"/>
                </a:moveTo>
                <a:cubicBezTo>
                  <a:pt x="298873" y="-417"/>
                  <a:pt x="597747" y="-37670"/>
                  <a:pt x="924560" y="77477"/>
                </a:cubicBezTo>
                <a:cubicBezTo>
                  <a:pt x="1251373" y="192624"/>
                  <a:pt x="1606126" y="460170"/>
                  <a:pt x="1960880" y="727717"/>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50">
            <a:extLst>
              <a:ext uri="{FF2B5EF4-FFF2-40B4-BE49-F238E27FC236}">
                <a16:creationId xmlns:a16="http://schemas.microsoft.com/office/drawing/2014/main" id="{352376D6-0AAB-0F73-CCB2-1DDFDC0D9B61}"/>
              </a:ext>
            </a:extLst>
          </p:cNvPr>
          <p:cNvSpPr/>
          <p:nvPr/>
        </p:nvSpPr>
        <p:spPr>
          <a:xfrm>
            <a:off x="9469120" y="4575729"/>
            <a:ext cx="2011680" cy="829391"/>
          </a:xfrm>
          <a:custGeom>
            <a:avLst/>
            <a:gdLst>
              <a:gd name="connsiteX0" fmla="*/ 0 w 2011680"/>
              <a:gd name="connsiteY0" fmla="*/ 16591 h 829391"/>
              <a:gd name="connsiteX1" fmla="*/ 111760 w 2011680"/>
              <a:gd name="connsiteY1" fmla="*/ 77551 h 829391"/>
              <a:gd name="connsiteX2" fmla="*/ 629920 w 2011680"/>
              <a:gd name="connsiteY2" fmla="*/ 626191 h 829391"/>
              <a:gd name="connsiteX3" fmla="*/ 1310640 w 2011680"/>
              <a:gd name="connsiteY3" fmla="*/ 240111 h 829391"/>
              <a:gd name="connsiteX4" fmla="*/ 2011680 w 2011680"/>
              <a:gd name="connsiteY4" fmla="*/ 829391 h 82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829391">
                <a:moveTo>
                  <a:pt x="0" y="16591"/>
                </a:moveTo>
                <a:cubicBezTo>
                  <a:pt x="3386" y="-3729"/>
                  <a:pt x="6773" y="-24049"/>
                  <a:pt x="111760" y="77551"/>
                </a:cubicBezTo>
                <a:cubicBezTo>
                  <a:pt x="216747" y="179151"/>
                  <a:pt x="430107" y="599098"/>
                  <a:pt x="629920" y="626191"/>
                </a:cubicBezTo>
                <a:cubicBezTo>
                  <a:pt x="829733" y="653284"/>
                  <a:pt x="1080347" y="206244"/>
                  <a:pt x="1310640" y="240111"/>
                </a:cubicBezTo>
                <a:cubicBezTo>
                  <a:pt x="1540933" y="273978"/>
                  <a:pt x="1776306" y="551684"/>
                  <a:pt x="2011680" y="829391"/>
                </a:cubicBezTo>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66DEC712-B426-F664-F631-BAD6F6342FFA}"/>
              </a:ext>
            </a:extLst>
          </p:cNvPr>
          <p:cNvSpPr/>
          <p:nvPr/>
        </p:nvSpPr>
        <p:spPr>
          <a:xfrm>
            <a:off x="709051" y="3428999"/>
            <a:ext cx="5324887" cy="307189"/>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0F432B81-1075-74BE-3857-80DFB31AD667}"/>
              </a:ext>
            </a:extLst>
          </p:cNvPr>
          <p:cNvSpPr/>
          <p:nvPr/>
        </p:nvSpPr>
        <p:spPr>
          <a:xfrm>
            <a:off x="692730" y="3746794"/>
            <a:ext cx="5449494" cy="157049"/>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8EEEDE16-7060-11D5-9876-448F7A22C92D}"/>
              </a:ext>
            </a:extLst>
          </p:cNvPr>
          <p:cNvSpPr/>
          <p:nvPr/>
        </p:nvSpPr>
        <p:spPr>
          <a:xfrm>
            <a:off x="709050" y="3912227"/>
            <a:ext cx="5324887" cy="14922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AF5D967F-9E02-17B3-5EC0-F9E0B6388459}"/>
              </a:ext>
            </a:extLst>
          </p:cNvPr>
          <p:cNvSpPr/>
          <p:nvPr/>
        </p:nvSpPr>
        <p:spPr>
          <a:xfrm>
            <a:off x="703838" y="4096877"/>
            <a:ext cx="5324887" cy="14922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0DF11EC8-207E-6573-0F75-1962DB3C7B1B}"/>
              </a:ext>
            </a:extLst>
          </p:cNvPr>
          <p:cNvGrpSpPr/>
          <p:nvPr/>
        </p:nvGrpSpPr>
        <p:grpSpPr>
          <a:xfrm>
            <a:off x="543560" y="625102"/>
            <a:ext cx="2707640" cy="436388"/>
            <a:chOff x="543560" y="625102"/>
            <a:chExt cx="2707640" cy="436388"/>
          </a:xfrm>
        </p:grpSpPr>
        <p:sp>
          <p:nvSpPr>
            <p:cNvPr id="26" name="文本框 25">
              <a:extLst>
                <a:ext uri="{FF2B5EF4-FFF2-40B4-BE49-F238E27FC236}">
                  <a16:creationId xmlns:a16="http://schemas.microsoft.com/office/drawing/2014/main" id="{71CAF301-B389-7927-8187-80CBB5DC628E}"/>
                </a:ext>
              </a:extLst>
            </p:cNvPr>
            <p:cNvSpPr txBox="1"/>
            <p:nvPr/>
          </p:nvSpPr>
          <p:spPr>
            <a:xfrm>
              <a:off x="543560" y="625102"/>
              <a:ext cx="2707640" cy="307777"/>
            </a:xfrm>
            <a:prstGeom prst="rect">
              <a:avLst/>
            </a:prstGeom>
            <a:noFill/>
          </p:spPr>
          <p:txBody>
            <a:bodyPr wrap="square" rtlCol="0">
              <a:spAutoFit/>
            </a:bodyPr>
            <a:lstStyle/>
            <a:p>
              <a:r>
                <a:rPr lang="en-US" altLang="zh-CN" sz="1400" dirty="0"/>
                <a:t>Result</a:t>
              </a:r>
              <a:endParaRPr lang="zh-CN" altLang="en-US" sz="1400" dirty="0"/>
            </a:p>
          </p:txBody>
        </p:sp>
        <p:grpSp>
          <p:nvGrpSpPr>
            <p:cNvPr id="27" name="组合 26">
              <a:extLst>
                <a:ext uri="{FF2B5EF4-FFF2-40B4-BE49-F238E27FC236}">
                  <a16:creationId xmlns:a16="http://schemas.microsoft.com/office/drawing/2014/main" id="{5CB683A0-3F67-63F0-B87B-94A55CCF6F03}"/>
                </a:ext>
              </a:extLst>
            </p:cNvPr>
            <p:cNvGrpSpPr/>
            <p:nvPr/>
          </p:nvGrpSpPr>
          <p:grpSpPr>
            <a:xfrm>
              <a:off x="629068" y="927378"/>
              <a:ext cx="906272" cy="134112"/>
              <a:chOff x="674116" y="1075190"/>
              <a:chExt cx="906272" cy="134112"/>
            </a:xfrm>
          </p:grpSpPr>
          <p:sp>
            <p:nvSpPr>
              <p:cNvPr id="29" name="椭圆 28">
                <a:extLst>
                  <a:ext uri="{FF2B5EF4-FFF2-40B4-BE49-F238E27FC236}">
                    <a16:creationId xmlns:a16="http://schemas.microsoft.com/office/drawing/2014/main" id="{AECBE3BD-7D30-0483-3719-AE84824B6967}"/>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7113FE3F-A139-1717-30BC-00DFCA419A47}"/>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C9704B10-F59B-1F30-F1D5-B3DCDBADD9BF}"/>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E8B72EAF-61E4-5921-D60B-8D7D5ED7382D}"/>
                  </a:ext>
                </a:extLst>
              </p:cNvPr>
              <p:cNvSpPr/>
              <p:nvPr/>
            </p:nvSpPr>
            <p:spPr>
              <a:xfrm>
                <a:off x="125323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39D57A05-3295-466F-4577-E30405190744}"/>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78271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22" presetClass="exit" presetSubtype="8" fill="hold" grpId="0" nodeType="withEffect">
                                  <p:stCondLst>
                                    <p:cond delay="0"/>
                                  </p:stCondLst>
                                  <p:childTnLst>
                                    <p:animEffect transition="out" filter="wipe(left)">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22" presetClass="exit" presetSubtype="8" fill="hold" grpId="0" nodeType="withEffect">
                                  <p:stCondLst>
                                    <p:cond delay="0"/>
                                  </p:stCondLst>
                                  <p:childTnLst>
                                    <p:animEffect transition="out" filter="wipe(left)">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22" presetClass="exit" presetSubtype="8" fill="hold" grpId="0" nodeType="withEffect">
                                  <p:stCondLst>
                                    <p:cond delay="0"/>
                                  </p:stCondLst>
                                  <p:childTnLst>
                                    <p:animEffect transition="out" filter="wipe(left)">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left)">
                                      <p:cBhvr>
                                        <p:cTn id="49" dur="5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22" presetClass="exit" presetSubtype="8" fill="hold" grpId="0" nodeType="withEffect">
                                  <p:stCondLst>
                                    <p:cond delay="0"/>
                                  </p:stCondLst>
                                  <p:childTnLst>
                                    <p:animEffect transition="out" filter="wipe(left)">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P spid="42" grpId="0"/>
      <p:bldP spid="43" grpId="0"/>
      <p:bldP spid="44" grpId="0"/>
      <p:bldP spid="40" grpId="0" animBg="1"/>
      <p:bldP spid="38"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C28F3-9D42-77CB-900B-E1EF180372F1}"/>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B033CDC3-9EDE-CF38-56FC-4CA252F9D5F2}"/>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7219AD78-61EE-3D63-29B0-4312D746DFFB}"/>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Result</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2009288D-93C6-B790-C77C-EE69B3519F17}"/>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Key variables of travel mode &amp; travel problems</a:t>
            </a:r>
            <a:endParaRPr lang="zh-CN" altLang="en-US" sz="2000" dirty="0"/>
          </a:p>
        </p:txBody>
      </p:sp>
      <p:sp>
        <p:nvSpPr>
          <p:cNvPr id="30" name="Title 3">
            <a:extLst>
              <a:ext uri="{FF2B5EF4-FFF2-40B4-BE49-F238E27FC236}">
                <a16:creationId xmlns:a16="http://schemas.microsoft.com/office/drawing/2014/main" id="{4B643396-B012-C2D7-CCF1-772B732323EA}"/>
              </a:ext>
            </a:extLst>
          </p:cNvPr>
          <p:cNvSpPr txBox="1">
            <a:spLocks/>
          </p:cNvSpPr>
          <p:nvPr/>
        </p:nvSpPr>
        <p:spPr>
          <a:xfrm>
            <a:off x="4899171" y="2145631"/>
            <a:ext cx="994272" cy="847547"/>
          </a:xfrm>
          <a:prstGeom prst="rect">
            <a:avLst/>
          </a:prstGeom>
          <a:noFill/>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lumMod val="65000"/>
                  </a:prstClr>
                </a:solidFill>
                <a:effectLst/>
                <a:uLnTx/>
                <a:uFillTx/>
                <a:latin typeface="Bebas Neue" charset="0"/>
              </a:rPr>
              <a:t>01</a:t>
            </a:r>
          </a:p>
        </p:txBody>
      </p:sp>
      <p:sp>
        <p:nvSpPr>
          <p:cNvPr id="31" name="Title 3">
            <a:extLst>
              <a:ext uri="{FF2B5EF4-FFF2-40B4-BE49-F238E27FC236}">
                <a16:creationId xmlns:a16="http://schemas.microsoft.com/office/drawing/2014/main" id="{53AC1BB1-40D1-A02B-07E8-42A9B3F4A163}"/>
              </a:ext>
            </a:extLst>
          </p:cNvPr>
          <p:cNvSpPr txBox="1">
            <a:spLocks/>
          </p:cNvSpPr>
          <p:nvPr/>
        </p:nvSpPr>
        <p:spPr>
          <a:xfrm>
            <a:off x="6096000" y="5662028"/>
            <a:ext cx="994272" cy="847547"/>
          </a:xfrm>
          <a:prstGeom prst="rect">
            <a:avLst/>
          </a:prstGeom>
          <a:noFill/>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lumMod val="65000"/>
                  </a:prstClr>
                </a:solidFill>
                <a:effectLst/>
                <a:uLnTx/>
                <a:uFillTx/>
                <a:latin typeface="Bebas Neue" charset="0"/>
              </a:rPr>
              <a:t>02</a:t>
            </a:r>
          </a:p>
        </p:txBody>
      </p:sp>
      <p:cxnSp>
        <p:nvCxnSpPr>
          <p:cNvPr id="32" name="直接连接符 31">
            <a:extLst>
              <a:ext uri="{FF2B5EF4-FFF2-40B4-BE49-F238E27FC236}">
                <a16:creationId xmlns:a16="http://schemas.microsoft.com/office/drawing/2014/main" id="{2CFB255F-2E9B-9517-CC1F-00AF95EF3B0C}"/>
              </a:ext>
            </a:extLst>
          </p:cNvPr>
          <p:cNvCxnSpPr>
            <a:cxnSpLocks/>
          </p:cNvCxnSpPr>
          <p:nvPr/>
        </p:nvCxnSpPr>
        <p:spPr>
          <a:xfrm flipH="1">
            <a:off x="711313" y="2799068"/>
            <a:ext cx="493924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058DCA67-8027-C64F-BF6D-AD154BAB0077}"/>
              </a:ext>
            </a:extLst>
          </p:cNvPr>
          <p:cNvSpPr txBox="1"/>
          <p:nvPr/>
        </p:nvSpPr>
        <p:spPr>
          <a:xfrm>
            <a:off x="72918" y="2301513"/>
            <a:ext cx="4913415" cy="424090"/>
          </a:xfrm>
          <a:prstGeom prst="rect">
            <a:avLst/>
          </a:prstGeom>
          <a:noFill/>
        </p:spPr>
        <p:txBody>
          <a:bodyPr wrap="square" rtlCol="0">
            <a:spAutoFit/>
          </a:bodyPr>
          <a:lstStyle/>
          <a:p>
            <a:pPr lvl="0" algn="r">
              <a:lnSpc>
                <a:spcPct val="130000"/>
              </a:lnSpc>
              <a:defRPr/>
            </a:pPr>
            <a:r>
              <a:rPr lang="en-US" altLang="zh-CN" kern="100" dirty="0">
                <a:cs typeface="Times New Roman" panose="02020603050405020304" pitchFamily="18" charset="0"/>
              </a:rPr>
              <a:t>What Influences Transportation Choices ?</a:t>
            </a:r>
            <a:endParaRPr kumimoji="0" lang="en-US" altLang="zh-CN" sz="1800" i="0" u="none" strike="noStrike" kern="100" cap="none" spc="0" normalizeH="0" baseline="0" noProof="0" dirty="0">
              <a:ln>
                <a:noFill/>
              </a:ln>
              <a:effectLst/>
              <a:uLnTx/>
              <a:uFillTx/>
              <a:latin typeface="等线" panose="020F0502020204030204"/>
              <a:ea typeface="等线" panose="02010600030101010101" pitchFamily="2" charset="-122"/>
              <a:cs typeface="Times New Roman" panose="02020603050405020304" pitchFamily="18" charset="0"/>
            </a:endParaRPr>
          </a:p>
        </p:txBody>
      </p:sp>
      <p:cxnSp>
        <p:nvCxnSpPr>
          <p:cNvPr id="34" name="直接连接符 33">
            <a:extLst>
              <a:ext uri="{FF2B5EF4-FFF2-40B4-BE49-F238E27FC236}">
                <a16:creationId xmlns:a16="http://schemas.microsoft.com/office/drawing/2014/main" id="{8B955A92-3D78-091E-B169-CC3AC66074B2}"/>
              </a:ext>
            </a:extLst>
          </p:cNvPr>
          <p:cNvCxnSpPr>
            <a:cxnSpLocks/>
          </p:cNvCxnSpPr>
          <p:nvPr/>
        </p:nvCxnSpPr>
        <p:spPr>
          <a:xfrm flipH="1">
            <a:off x="6059661" y="6300631"/>
            <a:ext cx="5454036"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993BB70A-7EC9-CAA2-67FB-B5221B62E959}"/>
              </a:ext>
            </a:extLst>
          </p:cNvPr>
          <p:cNvSpPr txBox="1"/>
          <p:nvPr/>
        </p:nvSpPr>
        <p:spPr>
          <a:xfrm>
            <a:off x="6881278" y="5839079"/>
            <a:ext cx="5790212" cy="424090"/>
          </a:xfrm>
          <a:prstGeom prst="rect">
            <a:avLst/>
          </a:prstGeom>
          <a:noFill/>
        </p:spPr>
        <p:txBody>
          <a:bodyPr wrap="square" rtlCol="0">
            <a:spAutoFit/>
          </a:bodyPr>
          <a:lstStyle/>
          <a:p>
            <a:pPr lvl="0">
              <a:lnSpc>
                <a:spcPct val="130000"/>
              </a:lnSpc>
              <a:defRPr/>
            </a:pPr>
            <a:r>
              <a:rPr lang="en-US" altLang="zh-CN" kern="100" dirty="0">
                <a:cs typeface="Times New Roman" panose="02020603050405020304" pitchFamily="18" charset="0"/>
              </a:rPr>
              <a:t>What affects the number of travel problems ?</a:t>
            </a:r>
            <a:endParaRPr kumimoji="0" lang="en-US" altLang="zh-CN" sz="1800" i="0" u="none" strike="noStrike" kern="100" cap="none" spc="0" normalizeH="0" baseline="0" noProof="0" dirty="0">
              <a:ln>
                <a:noFill/>
              </a:ln>
              <a:effectLst/>
              <a:uLnTx/>
              <a:uFillTx/>
              <a:latin typeface="等线" panose="020F0502020204030204"/>
              <a:ea typeface="等线" panose="02010600030101010101" pitchFamily="2" charset="-122"/>
              <a:cs typeface="Times New Roman" panose="02020603050405020304" pitchFamily="18" charset="0"/>
            </a:endParaRPr>
          </a:p>
        </p:txBody>
      </p:sp>
      <p:sp>
        <p:nvSpPr>
          <p:cNvPr id="36" name="文本框 35">
            <a:extLst>
              <a:ext uri="{FF2B5EF4-FFF2-40B4-BE49-F238E27FC236}">
                <a16:creationId xmlns:a16="http://schemas.microsoft.com/office/drawing/2014/main" id="{3804B6E0-3F08-F9E5-5D21-EABF4A110F20}"/>
              </a:ext>
            </a:extLst>
          </p:cNvPr>
          <p:cNvSpPr txBox="1"/>
          <p:nvPr/>
        </p:nvSpPr>
        <p:spPr>
          <a:xfrm>
            <a:off x="600583" y="3022811"/>
            <a:ext cx="5083925" cy="3200876"/>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sz="1400" dirty="0"/>
              <a:t>As the number of trips for </a:t>
            </a:r>
            <a:r>
              <a:rPr lang="en-US" altLang="zh-CN" sz="1400" b="1" dirty="0"/>
              <a:t>essential activities </a:t>
            </a:r>
            <a:r>
              <a:rPr lang="en-US" altLang="zh-CN" sz="1400" dirty="0"/>
              <a:t>increases, the elderly people are more likely to choose </a:t>
            </a:r>
            <a:r>
              <a:rPr lang="en-US" altLang="zh-CN" sz="1400" b="1" dirty="0"/>
              <a:t>public transportation. </a:t>
            </a:r>
          </a:p>
          <a:p>
            <a:r>
              <a:rPr lang="en-US" altLang="zh-CN" sz="1400" dirty="0"/>
              <a:t>This is contrary to the findings of many studies, but similar to the findings of some studies in China, suggesting that transportation mode usage habits are more likely to be related </a:t>
            </a:r>
            <a:r>
              <a:rPr lang="en-US" altLang="zh-CN" sz="1400" b="1" dirty="0"/>
              <a:t>to social context</a:t>
            </a:r>
            <a:r>
              <a:rPr lang="en-US" altLang="zh-CN" sz="1400" dirty="0"/>
              <a:t>.</a:t>
            </a:r>
          </a:p>
          <a:p>
            <a:r>
              <a:rPr lang="en-US" altLang="zh-CN" sz="1400" dirty="0"/>
              <a:t>An overall increase in the number of trips for </a:t>
            </a:r>
            <a:r>
              <a:rPr lang="en-US" altLang="zh-CN" sz="1400" b="1" dirty="0"/>
              <a:t>non-daily essential activities </a:t>
            </a:r>
            <a:r>
              <a:rPr lang="en-US" altLang="zh-CN" sz="1400" dirty="0"/>
              <a:t>stimulates elderly' choice of </a:t>
            </a:r>
            <a:r>
              <a:rPr lang="en-US" altLang="zh-CN" sz="1400" b="1" dirty="0"/>
              <a:t>public transportation</a:t>
            </a:r>
            <a:r>
              <a:rPr lang="en-US" altLang="zh-CN" sz="1400" dirty="0"/>
              <a:t>, but inhibits the willingness to choose taxis and scooters.</a:t>
            </a:r>
          </a:p>
          <a:p>
            <a:r>
              <a:rPr lang="en-US" altLang="zh-CN" sz="1400" dirty="0"/>
              <a:t>Respondents' willingness to choose private car to travel is highest when the number of trips for non-daily essential activities reaches about </a:t>
            </a:r>
            <a:r>
              <a:rPr lang="en-US" altLang="zh-CN" sz="1400" b="1" dirty="0"/>
              <a:t>15</a:t>
            </a:r>
            <a:r>
              <a:rPr lang="en-US" altLang="zh-CN" sz="1400" dirty="0"/>
              <a:t> per week.</a:t>
            </a:r>
            <a:endParaRPr lang="zh-CN" altLang="zh-CN" sz="1400" dirty="0"/>
          </a:p>
        </p:txBody>
      </p:sp>
      <p:sp>
        <p:nvSpPr>
          <p:cNvPr id="37" name="文本框 36">
            <a:extLst>
              <a:ext uri="{FF2B5EF4-FFF2-40B4-BE49-F238E27FC236}">
                <a16:creationId xmlns:a16="http://schemas.microsoft.com/office/drawing/2014/main" id="{FA34D619-9399-D96E-C65C-5414EC1800E1}"/>
              </a:ext>
            </a:extLst>
          </p:cNvPr>
          <p:cNvSpPr txBox="1"/>
          <p:nvPr/>
        </p:nvSpPr>
        <p:spPr>
          <a:xfrm>
            <a:off x="6214961" y="2085025"/>
            <a:ext cx="5466174" cy="3518912"/>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The number of travel problems is strongly correlated with the </a:t>
            </a:r>
            <a:r>
              <a:rPr lang="en-US" altLang="zh-CN" b="1" dirty="0"/>
              <a:t>built environment</a:t>
            </a:r>
            <a:r>
              <a:rPr lang="en-US" altLang="zh-CN" dirty="0"/>
              <a:t>, </a:t>
            </a:r>
            <a:r>
              <a:rPr lang="en-US" altLang="zh-CN" b="1" dirty="0"/>
              <a:t>travel preferences </a:t>
            </a:r>
            <a:r>
              <a:rPr lang="en-US" altLang="zh-CN" dirty="0"/>
              <a:t>and the </a:t>
            </a:r>
            <a:r>
              <a:rPr lang="en-US" altLang="zh-CN" b="1" dirty="0"/>
              <a:t>age</a:t>
            </a:r>
            <a:r>
              <a:rPr lang="en-US" altLang="zh-CN" dirty="0"/>
              <a:t> of the respondent.</a:t>
            </a:r>
          </a:p>
          <a:p>
            <a:r>
              <a:rPr lang="en-US" altLang="zh-CN" dirty="0"/>
              <a:t>Increased </a:t>
            </a:r>
            <a:r>
              <a:rPr lang="en-US" altLang="zh-CN" b="1" dirty="0"/>
              <a:t>road density</a:t>
            </a:r>
            <a:r>
              <a:rPr lang="en-US" altLang="zh-CN" dirty="0"/>
              <a:t> reduces the number of travel problems; a dense road network reduces unnecessary crossing or detouring, significantly reduces travel time consumed, and reduces walking risk.</a:t>
            </a:r>
          </a:p>
          <a:p>
            <a:r>
              <a:rPr lang="en-US" altLang="zh-CN" dirty="0"/>
              <a:t>Increased </a:t>
            </a:r>
            <a:r>
              <a:rPr lang="en-US" altLang="zh-CN" b="1" dirty="0"/>
              <a:t>POI diversity </a:t>
            </a:r>
            <a:r>
              <a:rPr lang="en-US" altLang="zh-CN" dirty="0"/>
              <a:t>led to an increase in the number of travel problems, possibly because the increased of facilities makes the built environment more complex, thus creating more safety hazards</a:t>
            </a:r>
          </a:p>
          <a:p>
            <a:r>
              <a:rPr lang="en-US" altLang="zh-CN" dirty="0"/>
              <a:t>It may not make common sense that the </a:t>
            </a:r>
            <a:r>
              <a:rPr lang="en-US" altLang="zh-CN" b="1" dirty="0"/>
              <a:t>more times go out </a:t>
            </a:r>
            <a:r>
              <a:rPr lang="en-US" altLang="zh-CN" dirty="0"/>
              <a:t>each day, the </a:t>
            </a:r>
            <a:r>
              <a:rPr lang="en-US" altLang="zh-CN" b="1" dirty="0"/>
              <a:t>fewer travel problems </a:t>
            </a:r>
            <a:r>
              <a:rPr lang="en-US" altLang="zh-CN" dirty="0"/>
              <a:t>encounter. But put it another way, is it possible that people are less inclined to go out when they encounter more problems?</a:t>
            </a:r>
          </a:p>
          <a:p>
            <a:r>
              <a:rPr lang="en-US" altLang="zh-CN" dirty="0"/>
              <a:t>The number of travel problems cited by respondents older than 83 is significantly higher.</a:t>
            </a:r>
            <a:endParaRPr lang="zh-CN" altLang="zh-CN" dirty="0"/>
          </a:p>
        </p:txBody>
      </p:sp>
      <p:sp>
        <p:nvSpPr>
          <p:cNvPr id="44" name="矩形 43">
            <a:extLst>
              <a:ext uri="{FF2B5EF4-FFF2-40B4-BE49-F238E27FC236}">
                <a16:creationId xmlns:a16="http://schemas.microsoft.com/office/drawing/2014/main" id="{10FE739C-5524-2216-4455-CC0EA001FC1C}"/>
              </a:ext>
            </a:extLst>
          </p:cNvPr>
          <p:cNvSpPr/>
          <p:nvPr/>
        </p:nvSpPr>
        <p:spPr>
          <a:xfrm>
            <a:off x="629068" y="3515365"/>
            <a:ext cx="5021488" cy="948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62FF6B8A-9A0B-A9A0-2B90-496DBFA568F8}"/>
              </a:ext>
            </a:extLst>
          </p:cNvPr>
          <p:cNvSpPr/>
          <p:nvPr/>
        </p:nvSpPr>
        <p:spPr>
          <a:xfrm>
            <a:off x="543560" y="4446061"/>
            <a:ext cx="5021488" cy="94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05790409-D9AE-CB6A-B21A-BA2A51A44C18}"/>
              </a:ext>
            </a:extLst>
          </p:cNvPr>
          <p:cNvSpPr/>
          <p:nvPr/>
        </p:nvSpPr>
        <p:spPr>
          <a:xfrm>
            <a:off x="431920" y="5540239"/>
            <a:ext cx="5021488" cy="847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933C655D-BDBB-298B-AD03-A8651E1B673B}"/>
              </a:ext>
            </a:extLst>
          </p:cNvPr>
          <p:cNvSpPr/>
          <p:nvPr/>
        </p:nvSpPr>
        <p:spPr>
          <a:xfrm>
            <a:off x="6214960" y="3345087"/>
            <a:ext cx="5366132" cy="688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A2332DDE-9EB0-B146-AD5B-B3CE1C7E4DFF}"/>
              </a:ext>
            </a:extLst>
          </p:cNvPr>
          <p:cNvSpPr/>
          <p:nvPr/>
        </p:nvSpPr>
        <p:spPr>
          <a:xfrm>
            <a:off x="6247655" y="4144805"/>
            <a:ext cx="5466173" cy="8945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0BE62BBD-6F63-47B5-EC84-1EF8D92271B8}"/>
              </a:ext>
            </a:extLst>
          </p:cNvPr>
          <p:cNvSpPr/>
          <p:nvPr/>
        </p:nvSpPr>
        <p:spPr>
          <a:xfrm>
            <a:off x="6247656" y="4962486"/>
            <a:ext cx="5333436" cy="641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90925EAA-A366-AF2D-0A76-75F14A420648}"/>
              </a:ext>
            </a:extLst>
          </p:cNvPr>
          <p:cNvSpPr/>
          <p:nvPr/>
        </p:nvSpPr>
        <p:spPr>
          <a:xfrm>
            <a:off x="6297675" y="2608446"/>
            <a:ext cx="5366132" cy="68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678F9E3C-0416-1536-A883-64B02C5AFA5E}"/>
              </a:ext>
            </a:extLst>
          </p:cNvPr>
          <p:cNvSpPr/>
          <p:nvPr/>
        </p:nvSpPr>
        <p:spPr>
          <a:xfrm>
            <a:off x="149962" y="2859097"/>
            <a:ext cx="5661558" cy="3724581"/>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8A0D45C7-52C9-5B37-CAA0-0522E9DFCC67}"/>
              </a:ext>
            </a:extLst>
          </p:cNvPr>
          <p:cNvGrpSpPr/>
          <p:nvPr/>
        </p:nvGrpSpPr>
        <p:grpSpPr>
          <a:xfrm>
            <a:off x="543560" y="625102"/>
            <a:ext cx="2707640" cy="436388"/>
            <a:chOff x="543560" y="625102"/>
            <a:chExt cx="2707640" cy="436388"/>
          </a:xfrm>
        </p:grpSpPr>
        <p:sp>
          <p:nvSpPr>
            <p:cNvPr id="14" name="文本框 13">
              <a:extLst>
                <a:ext uri="{FF2B5EF4-FFF2-40B4-BE49-F238E27FC236}">
                  <a16:creationId xmlns:a16="http://schemas.microsoft.com/office/drawing/2014/main" id="{07EB68F8-1CBD-C11A-69D0-E7F6F0D93C8B}"/>
                </a:ext>
              </a:extLst>
            </p:cNvPr>
            <p:cNvSpPr txBox="1"/>
            <p:nvPr/>
          </p:nvSpPr>
          <p:spPr>
            <a:xfrm>
              <a:off x="543560" y="625102"/>
              <a:ext cx="2707640" cy="307777"/>
            </a:xfrm>
            <a:prstGeom prst="rect">
              <a:avLst/>
            </a:prstGeom>
            <a:noFill/>
          </p:spPr>
          <p:txBody>
            <a:bodyPr wrap="square" rtlCol="0">
              <a:spAutoFit/>
            </a:bodyPr>
            <a:lstStyle/>
            <a:p>
              <a:r>
                <a:rPr lang="en-US" altLang="zh-CN" sz="1400" dirty="0"/>
                <a:t>Result</a:t>
              </a:r>
              <a:endParaRPr lang="zh-CN" altLang="en-US" sz="1400" dirty="0"/>
            </a:p>
          </p:txBody>
        </p:sp>
        <p:grpSp>
          <p:nvGrpSpPr>
            <p:cNvPr id="23" name="组合 22">
              <a:extLst>
                <a:ext uri="{FF2B5EF4-FFF2-40B4-BE49-F238E27FC236}">
                  <a16:creationId xmlns:a16="http://schemas.microsoft.com/office/drawing/2014/main" id="{1F41CED3-7A3B-E9EB-531B-A8F11B07189F}"/>
                </a:ext>
              </a:extLst>
            </p:cNvPr>
            <p:cNvGrpSpPr/>
            <p:nvPr/>
          </p:nvGrpSpPr>
          <p:grpSpPr>
            <a:xfrm>
              <a:off x="629068" y="927378"/>
              <a:ext cx="906272" cy="134112"/>
              <a:chOff x="674116" y="1075190"/>
              <a:chExt cx="906272" cy="134112"/>
            </a:xfrm>
          </p:grpSpPr>
          <p:sp>
            <p:nvSpPr>
              <p:cNvPr id="24" name="椭圆 23">
                <a:extLst>
                  <a:ext uri="{FF2B5EF4-FFF2-40B4-BE49-F238E27FC236}">
                    <a16:creationId xmlns:a16="http://schemas.microsoft.com/office/drawing/2014/main" id="{5CD34C98-9D28-9149-CD87-7A65E8349692}"/>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CF48C317-9EDA-B5BD-9DE6-6C5E56A352C9}"/>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03EB6BBE-5D66-A59E-3188-263361B66EF5}"/>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7E5A8DCB-8BD6-ADD0-E858-71835233CBD5}"/>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5C2DE0A1-F751-DB5E-513F-ED81E3843A12}"/>
                  </a:ext>
                </a:extLst>
              </p:cNvPr>
              <p:cNvSpPr/>
              <p:nvPr/>
            </p:nvSpPr>
            <p:spPr>
              <a:xfrm>
                <a:off x="144627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40561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22" presetClass="entr" presetSubtype="2"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right)">
                                      <p:cBhvr>
                                        <p:cTn id="10" dur="500"/>
                                        <p:tgtEl>
                                          <p:spTgt spid="3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1" fill="hold" grpId="0" nodeType="clickEffect">
                                  <p:stCondLst>
                                    <p:cond delay="0"/>
                                  </p:stCondLst>
                                  <p:childTnLst>
                                    <p:animEffect transition="out" filter="wipe(up)">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1" fill="hold" grpId="0" nodeType="clickEffect">
                                  <p:stCondLst>
                                    <p:cond delay="0"/>
                                  </p:stCondLst>
                                  <p:childTnLst>
                                    <p:animEffect transition="out" filter="wipe(up)">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1" fill="hold" grpId="0" nodeType="clickEffect">
                                  <p:stCondLst>
                                    <p:cond delay="0"/>
                                  </p:stCondLst>
                                  <p:childTnLst>
                                    <p:animEffect transition="out" filter="wipe(up)">
                                      <p:cBhvr>
                                        <p:cTn id="64" dur="500"/>
                                        <p:tgtEl>
                                          <p:spTgt spid="48"/>
                                        </p:tgtEl>
                                      </p:cBhvr>
                                    </p:animEffect>
                                    <p:set>
                                      <p:cBhvr>
                                        <p:cTn id="65" dur="1" fill="hold">
                                          <p:stCondLst>
                                            <p:cond delay="499"/>
                                          </p:stCondLst>
                                        </p:cTn>
                                        <p:tgtEl>
                                          <p:spTgt spid="4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xit" presetSubtype="1" fill="hold" grpId="0" nodeType="clickEffect">
                                  <p:stCondLst>
                                    <p:cond delay="0"/>
                                  </p:stCondLst>
                                  <p:childTnLst>
                                    <p:animEffect transition="out" filter="wipe(up)">
                                      <p:cBhvr>
                                        <p:cTn id="69" dur="500"/>
                                        <p:tgtEl>
                                          <p:spTgt spid="49"/>
                                        </p:tgtEl>
                                      </p:cBhvr>
                                    </p:animEffect>
                                    <p:set>
                                      <p:cBhvr>
                                        <p:cTn id="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5" grpId="0"/>
      <p:bldP spid="36" grpId="0"/>
      <p:bldP spid="37" grpId="0"/>
      <p:bldP spid="44" grpId="0" animBg="1"/>
      <p:bldP spid="45" grpId="0" animBg="1"/>
      <p:bldP spid="46" grpId="0" animBg="1"/>
      <p:bldP spid="47" grpId="0" animBg="1"/>
      <p:bldP spid="48" grpId="0" animBg="1"/>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9E876-ED93-40F7-9D2A-EA9B7A1D66B1}"/>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88557977-2EA2-0CB4-EFCC-1C1B03632D2C}"/>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B24B0DDD-998B-38F4-CFD1-CFD42BC4333F}"/>
              </a:ext>
            </a:extLst>
          </p:cNvPr>
          <p:cNvGrpSpPr/>
          <p:nvPr/>
        </p:nvGrpSpPr>
        <p:grpSpPr>
          <a:xfrm>
            <a:off x="543560" y="625102"/>
            <a:ext cx="2707640" cy="436388"/>
            <a:chOff x="543560" y="625102"/>
            <a:chExt cx="2707640" cy="436388"/>
          </a:xfrm>
        </p:grpSpPr>
        <p:sp>
          <p:nvSpPr>
            <p:cNvPr id="3" name="文本框 2">
              <a:extLst>
                <a:ext uri="{FF2B5EF4-FFF2-40B4-BE49-F238E27FC236}">
                  <a16:creationId xmlns:a16="http://schemas.microsoft.com/office/drawing/2014/main" id="{29B58216-982F-84DF-B972-7D09311CBBF0}"/>
                </a:ext>
              </a:extLst>
            </p:cNvPr>
            <p:cNvSpPr txBox="1"/>
            <p:nvPr/>
          </p:nvSpPr>
          <p:spPr>
            <a:xfrm>
              <a:off x="543560" y="625102"/>
              <a:ext cx="2707640" cy="307777"/>
            </a:xfrm>
            <a:prstGeom prst="rect">
              <a:avLst/>
            </a:prstGeom>
            <a:noFill/>
          </p:spPr>
          <p:txBody>
            <a:bodyPr wrap="square" rtlCol="0">
              <a:spAutoFit/>
            </a:bodyPr>
            <a:lstStyle/>
            <a:p>
              <a:r>
                <a:rPr lang="en-US" altLang="zh-CN" sz="1400" dirty="0"/>
                <a:t>Conclusion &amp; Discussion</a:t>
              </a:r>
            </a:p>
          </p:txBody>
        </p:sp>
        <p:grpSp>
          <p:nvGrpSpPr>
            <p:cNvPr id="11" name="组合 10">
              <a:extLst>
                <a:ext uri="{FF2B5EF4-FFF2-40B4-BE49-F238E27FC236}">
                  <a16:creationId xmlns:a16="http://schemas.microsoft.com/office/drawing/2014/main" id="{8E267A0B-6FA5-1073-828F-498A857DFB47}"/>
                </a:ext>
              </a:extLst>
            </p:cNvPr>
            <p:cNvGrpSpPr/>
            <p:nvPr/>
          </p:nvGrpSpPr>
          <p:grpSpPr>
            <a:xfrm>
              <a:off x="629068" y="927378"/>
              <a:ext cx="906272" cy="134112"/>
              <a:chOff x="674116" y="1075190"/>
              <a:chExt cx="906272" cy="134112"/>
            </a:xfrm>
          </p:grpSpPr>
          <p:sp>
            <p:nvSpPr>
              <p:cNvPr id="6" name="椭圆 5">
                <a:extLst>
                  <a:ext uri="{FF2B5EF4-FFF2-40B4-BE49-F238E27FC236}">
                    <a16:creationId xmlns:a16="http://schemas.microsoft.com/office/drawing/2014/main" id="{680F300F-F335-3AC6-D57A-42D045CFAC88}"/>
                  </a:ext>
                </a:extLst>
              </p:cNvPr>
              <p:cNvSpPr/>
              <p:nvPr/>
            </p:nvSpPr>
            <p:spPr>
              <a:xfrm>
                <a:off x="674116" y="1075190"/>
                <a:ext cx="134112" cy="134112"/>
              </a:xfrm>
              <a:prstGeom prst="ellipse">
                <a:avLst/>
              </a:prstGeom>
              <a:solidFill>
                <a:schemeClr val="accent5">
                  <a:lumMod val="60000"/>
                  <a:lumOff val="4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D469A841-76FA-AA2D-61F2-888F1F06D1F1}"/>
                  </a:ext>
                </a:extLst>
              </p:cNvPr>
              <p:cNvSpPr/>
              <p:nvPr/>
            </p:nvSpPr>
            <p:spPr>
              <a:xfrm>
                <a:off x="867156" y="1075190"/>
                <a:ext cx="134112" cy="134112"/>
              </a:xfrm>
              <a:prstGeom prst="ellipse">
                <a:avLst/>
              </a:prstGeom>
              <a:solidFill>
                <a:srgbClr val="FFFFFE"/>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30B04082-98D8-A683-09CE-3940A1D2A9E3}"/>
                  </a:ext>
                </a:extLst>
              </p:cNvPr>
              <p:cNvSpPr/>
              <p:nvPr/>
            </p:nvSpPr>
            <p:spPr>
              <a:xfrm>
                <a:off x="106019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30072CF6-57FF-538B-65D4-53468D391ECA}"/>
                  </a:ext>
                </a:extLst>
              </p:cNvPr>
              <p:cNvSpPr/>
              <p:nvPr/>
            </p:nvSpPr>
            <p:spPr>
              <a:xfrm>
                <a:off x="125323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D77C6B62-5C8D-9374-9BD4-B0D65276AC69}"/>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
            <a:extLst>
              <a:ext uri="{FF2B5EF4-FFF2-40B4-BE49-F238E27FC236}">
                <a16:creationId xmlns:a16="http://schemas.microsoft.com/office/drawing/2014/main" id="{5F065110-D7DD-1792-806A-E61A20B0D016}"/>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Conclusion</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56C62229-BFB0-1CC9-8EC0-478092EEFE08}"/>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Conclusion</a:t>
            </a:r>
          </a:p>
        </p:txBody>
      </p:sp>
      <p:sp>
        <p:nvSpPr>
          <p:cNvPr id="23" name="Freeform 59">
            <a:extLst>
              <a:ext uri="{FF2B5EF4-FFF2-40B4-BE49-F238E27FC236}">
                <a16:creationId xmlns:a16="http://schemas.microsoft.com/office/drawing/2014/main" id="{7259640D-40AB-E139-06A3-B099CD5995EA}"/>
              </a:ext>
            </a:extLst>
          </p:cNvPr>
          <p:cNvSpPr/>
          <p:nvPr/>
        </p:nvSpPr>
        <p:spPr bwMode="auto">
          <a:xfrm>
            <a:off x="740142" y="2797129"/>
            <a:ext cx="1074663" cy="976967"/>
          </a:xfrm>
          <a:custGeom>
            <a:avLst/>
            <a:gdLst>
              <a:gd name="T0" fmla="*/ 716536 w 335"/>
              <a:gd name="T1" fmla="*/ 1159241 h 304"/>
              <a:gd name="T2" fmla="*/ 1255996 w 335"/>
              <a:gd name="T3" fmla="*/ 841584 h 304"/>
              <a:gd name="T4" fmla="*/ 1153046 w 335"/>
              <a:gd name="T5" fmla="*/ 548680 h 304"/>
              <a:gd name="T6" fmla="*/ 201783 w 335"/>
              <a:gd name="T7" fmla="*/ 37129 h 304"/>
              <a:gd name="T8" fmla="*/ 4118 w 335"/>
              <a:gd name="T9" fmla="*/ 136139 h 304"/>
              <a:gd name="T10" fmla="*/ 12354 w 335"/>
              <a:gd name="T11" fmla="*/ 800330 h 304"/>
              <a:gd name="T12" fmla="*/ 94714 w 335"/>
              <a:gd name="T13" fmla="*/ 932343 h 304"/>
              <a:gd name="T14" fmla="*/ 452982 w 335"/>
              <a:gd name="T15" fmla="*/ 1117986 h 304"/>
              <a:gd name="T16" fmla="*/ 716536 w 335"/>
              <a:gd name="T17" fmla="*/ 1159241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 h="304">
                <a:moveTo>
                  <a:pt x="174" y="281"/>
                </a:moveTo>
                <a:cubicBezTo>
                  <a:pt x="195" y="268"/>
                  <a:pt x="305" y="204"/>
                  <a:pt x="305" y="204"/>
                </a:cubicBezTo>
                <a:cubicBezTo>
                  <a:pt x="305" y="204"/>
                  <a:pt x="335" y="192"/>
                  <a:pt x="280" y="133"/>
                </a:cubicBezTo>
                <a:cubicBezTo>
                  <a:pt x="225" y="76"/>
                  <a:pt x="149" y="24"/>
                  <a:pt x="49" y="9"/>
                </a:cubicBezTo>
                <a:cubicBezTo>
                  <a:pt x="36" y="7"/>
                  <a:pt x="0" y="0"/>
                  <a:pt x="1" y="33"/>
                </a:cubicBezTo>
                <a:cubicBezTo>
                  <a:pt x="2" y="65"/>
                  <a:pt x="3" y="194"/>
                  <a:pt x="3" y="194"/>
                </a:cubicBezTo>
                <a:cubicBezTo>
                  <a:pt x="3" y="194"/>
                  <a:pt x="3" y="219"/>
                  <a:pt x="23" y="226"/>
                </a:cubicBezTo>
                <a:cubicBezTo>
                  <a:pt x="43" y="233"/>
                  <a:pt x="85" y="249"/>
                  <a:pt x="110" y="271"/>
                </a:cubicBezTo>
                <a:cubicBezTo>
                  <a:pt x="133" y="292"/>
                  <a:pt x="138" y="304"/>
                  <a:pt x="174" y="281"/>
                </a:cubicBezTo>
              </a:path>
            </a:pathLst>
          </a:custGeom>
          <a:solidFill>
            <a:schemeClr val="tx2">
              <a:lumMod val="20000"/>
              <a:lumOff val="80000"/>
            </a:schemeClr>
          </a:solidFill>
          <a:ln>
            <a:noFill/>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7D31"/>
              </a:solidFill>
              <a:effectLst/>
              <a:uLnTx/>
              <a:uFillTx/>
              <a:latin typeface="等线" panose="020F0502020204030204"/>
              <a:ea typeface="等线" panose="02010600030101010101" pitchFamily="2" charset="-122"/>
              <a:cs typeface="+mn-cs"/>
            </a:endParaRPr>
          </a:p>
        </p:txBody>
      </p:sp>
      <p:sp>
        <p:nvSpPr>
          <p:cNvPr id="24" name="Rectangle 54">
            <a:extLst>
              <a:ext uri="{FF2B5EF4-FFF2-40B4-BE49-F238E27FC236}">
                <a16:creationId xmlns:a16="http://schemas.microsoft.com/office/drawing/2014/main" id="{8AC1BA7F-A285-ED58-61F0-991E89732E23}"/>
              </a:ext>
            </a:extLst>
          </p:cNvPr>
          <p:cNvSpPr>
            <a:spLocks noChangeArrowheads="1"/>
          </p:cNvSpPr>
          <p:nvPr/>
        </p:nvSpPr>
        <p:spPr bwMode="auto">
          <a:xfrm>
            <a:off x="1026056" y="3090219"/>
            <a:ext cx="307441" cy="40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1374775"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1</a:t>
            </a:r>
          </a:p>
        </p:txBody>
      </p:sp>
      <p:sp>
        <p:nvSpPr>
          <p:cNvPr id="25" name="Freeform 58">
            <a:extLst>
              <a:ext uri="{FF2B5EF4-FFF2-40B4-BE49-F238E27FC236}">
                <a16:creationId xmlns:a16="http://schemas.microsoft.com/office/drawing/2014/main" id="{E399C696-056D-ECD1-B0F8-E26092D99110}"/>
              </a:ext>
            </a:extLst>
          </p:cNvPr>
          <p:cNvSpPr/>
          <p:nvPr/>
        </p:nvSpPr>
        <p:spPr bwMode="auto">
          <a:xfrm>
            <a:off x="1211311" y="3468639"/>
            <a:ext cx="788994" cy="1236667"/>
          </a:xfrm>
          <a:custGeom>
            <a:avLst/>
            <a:gdLst>
              <a:gd name="T0" fmla="*/ 156453 w 246"/>
              <a:gd name="T1" fmla="*/ 1208149 h 385"/>
              <a:gd name="T2" fmla="*/ 704037 w 246"/>
              <a:gd name="T3" fmla="*/ 1505032 h 385"/>
              <a:gd name="T4" fmla="*/ 901661 w 246"/>
              <a:gd name="T5" fmla="*/ 1270000 h 385"/>
              <a:gd name="T6" fmla="*/ 856372 w 246"/>
              <a:gd name="T7" fmla="*/ 193799 h 385"/>
              <a:gd name="T8" fmla="*/ 671099 w 246"/>
              <a:gd name="T9" fmla="*/ 70097 h 385"/>
              <a:gd name="T10" fmla="*/ 107047 w 246"/>
              <a:gd name="T11" fmla="*/ 416461 h 385"/>
              <a:gd name="T12" fmla="*/ 32937 w 246"/>
              <a:gd name="T13" fmla="*/ 556656 h 385"/>
              <a:gd name="T14" fmla="*/ 57640 w 246"/>
              <a:gd name="T15" fmla="*/ 960747 h 385"/>
              <a:gd name="T16" fmla="*/ 156453 w 246"/>
              <a:gd name="T17" fmla="*/ 1208149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6" h="385">
                <a:moveTo>
                  <a:pt x="38" y="293"/>
                </a:moveTo>
                <a:cubicBezTo>
                  <a:pt x="60" y="304"/>
                  <a:pt x="171" y="365"/>
                  <a:pt x="171" y="365"/>
                </a:cubicBezTo>
                <a:cubicBezTo>
                  <a:pt x="171" y="365"/>
                  <a:pt x="197" y="385"/>
                  <a:pt x="219" y="308"/>
                </a:cubicBezTo>
                <a:cubicBezTo>
                  <a:pt x="241" y="232"/>
                  <a:pt x="246" y="140"/>
                  <a:pt x="208" y="47"/>
                </a:cubicBezTo>
                <a:cubicBezTo>
                  <a:pt x="203" y="35"/>
                  <a:pt x="191" y="0"/>
                  <a:pt x="163" y="17"/>
                </a:cubicBezTo>
                <a:cubicBezTo>
                  <a:pt x="136" y="35"/>
                  <a:pt x="26" y="101"/>
                  <a:pt x="26" y="101"/>
                </a:cubicBezTo>
                <a:cubicBezTo>
                  <a:pt x="26" y="101"/>
                  <a:pt x="4" y="114"/>
                  <a:pt x="8" y="135"/>
                </a:cubicBezTo>
                <a:cubicBezTo>
                  <a:pt x="13" y="156"/>
                  <a:pt x="21" y="200"/>
                  <a:pt x="14" y="233"/>
                </a:cubicBezTo>
                <a:cubicBezTo>
                  <a:pt x="8" y="263"/>
                  <a:pt x="0" y="273"/>
                  <a:pt x="38" y="293"/>
                </a:cubicBezTo>
              </a:path>
            </a:pathLst>
          </a:custGeom>
          <a:solidFill>
            <a:schemeClr val="tx2">
              <a:lumMod val="20000"/>
              <a:lumOff val="80000"/>
            </a:schemeClr>
          </a:solidFill>
          <a:ln>
            <a:noFill/>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7D31"/>
              </a:solidFill>
              <a:effectLst/>
              <a:uLnTx/>
              <a:uFillTx/>
              <a:latin typeface="等线" panose="020F0502020204030204"/>
              <a:ea typeface="等线" panose="02010600030101010101" pitchFamily="2" charset="-122"/>
              <a:cs typeface="+mn-cs"/>
            </a:endParaRPr>
          </a:p>
        </p:txBody>
      </p:sp>
      <p:sp>
        <p:nvSpPr>
          <p:cNvPr id="26" name="Rectangle 59">
            <a:extLst>
              <a:ext uri="{FF2B5EF4-FFF2-40B4-BE49-F238E27FC236}">
                <a16:creationId xmlns:a16="http://schemas.microsoft.com/office/drawing/2014/main" id="{DAA8A254-2A6B-D35E-C223-574EE672BA01}"/>
              </a:ext>
            </a:extLst>
          </p:cNvPr>
          <p:cNvSpPr>
            <a:spLocks noChangeArrowheads="1"/>
          </p:cNvSpPr>
          <p:nvPr/>
        </p:nvSpPr>
        <p:spPr bwMode="auto">
          <a:xfrm>
            <a:off x="1420145" y="3812024"/>
            <a:ext cx="394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1374775"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2</a:t>
            </a:r>
          </a:p>
        </p:txBody>
      </p:sp>
      <p:sp>
        <p:nvSpPr>
          <p:cNvPr id="27" name="Freeform 60">
            <a:extLst>
              <a:ext uri="{FF2B5EF4-FFF2-40B4-BE49-F238E27FC236}">
                <a16:creationId xmlns:a16="http://schemas.microsoft.com/office/drawing/2014/main" id="{45F59DD8-6BC5-3920-FA35-83B0E19B59D6}"/>
              </a:ext>
            </a:extLst>
          </p:cNvPr>
          <p:cNvSpPr/>
          <p:nvPr/>
        </p:nvSpPr>
        <p:spPr bwMode="auto">
          <a:xfrm>
            <a:off x="733958" y="4429529"/>
            <a:ext cx="1064771" cy="976967"/>
          </a:xfrm>
          <a:custGeom>
            <a:avLst/>
            <a:gdLst>
              <a:gd name="T0" fmla="*/ 8234 w 332"/>
              <a:gd name="T1" fmla="*/ 495049 h 304"/>
              <a:gd name="T2" fmla="*/ 28819 w 332"/>
              <a:gd name="T3" fmla="*/ 1122112 h 304"/>
              <a:gd name="T4" fmla="*/ 333476 w 332"/>
              <a:gd name="T5" fmla="*/ 1171617 h 304"/>
              <a:gd name="T6" fmla="*/ 1235095 w 332"/>
              <a:gd name="T7" fmla="*/ 581683 h 304"/>
              <a:gd name="T8" fmla="*/ 1247446 w 332"/>
              <a:gd name="T9" fmla="*/ 363036 h 304"/>
              <a:gd name="T10" fmla="*/ 658717 w 332"/>
              <a:gd name="T11" fmla="*/ 49505 h 304"/>
              <a:gd name="T12" fmla="*/ 506389 w 332"/>
              <a:gd name="T13" fmla="*/ 57756 h 304"/>
              <a:gd name="T14" fmla="*/ 168796 w 332"/>
              <a:gd name="T15" fmla="*/ 284653 h 304"/>
              <a:gd name="T16" fmla="*/ 8234 w 332"/>
              <a:gd name="T17" fmla="*/ 495049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2" h="304">
                <a:moveTo>
                  <a:pt x="2" y="120"/>
                </a:moveTo>
                <a:cubicBezTo>
                  <a:pt x="3" y="145"/>
                  <a:pt x="7" y="272"/>
                  <a:pt x="7" y="272"/>
                </a:cubicBezTo>
                <a:cubicBezTo>
                  <a:pt x="7" y="272"/>
                  <a:pt x="4" y="304"/>
                  <a:pt x="81" y="284"/>
                </a:cubicBezTo>
                <a:cubicBezTo>
                  <a:pt x="158" y="264"/>
                  <a:pt x="240" y="222"/>
                  <a:pt x="300" y="141"/>
                </a:cubicBezTo>
                <a:cubicBezTo>
                  <a:pt x="308" y="131"/>
                  <a:pt x="332" y="102"/>
                  <a:pt x="303" y="88"/>
                </a:cubicBezTo>
                <a:cubicBezTo>
                  <a:pt x="274" y="73"/>
                  <a:pt x="160" y="12"/>
                  <a:pt x="160" y="12"/>
                </a:cubicBezTo>
                <a:cubicBezTo>
                  <a:pt x="160" y="12"/>
                  <a:pt x="139" y="0"/>
                  <a:pt x="123" y="14"/>
                </a:cubicBezTo>
                <a:cubicBezTo>
                  <a:pt x="107" y="29"/>
                  <a:pt x="73" y="58"/>
                  <a:pt x="41" y="69"/>
                </a:cubicBezTo>
                <a:cubicBezTo>
                  <a:pt x="12" y="80"/>
                  <a:pt x="0" y="78"/>
                  <a:pt x="2" y="120"/>
                </a:cubicBezTo>
              </a:path>
            </a:pathLst>
          </a:custGeom>
          <a:solidFill>
            <a:schemeClr val="tx2">
              <a:lumMod val="20000"/>
              <a:lumOff val="80000"/>
            </a:schemeClr>
          </a:solidFill>
          <a:ln>
            <a:noFill/>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7D31"/>
              </a:solidFill>
              <a:effectLst/>
              <a:uLnTx/>
              <a:uFillTx/>
              <a:latin typeface="等线" panose="020F0502020204030204"/>
              <a:ea typeface="等线" panose="02010600030101010101" pitchFamily="2" charset="-122"/>
              <a:cs typeface="+mn-cs"/>
            </a:endParaRPr>
          </a:p>
        </p:txBody>
      </p:sp>
      <p:sp>
        <p:nvSpPr>
          <p:cNvPr id="28" name="Rectangle 60">
            <a:extLst>
              <a:ext uri="{FF2B5EF4-FFF2-40B4-BE49-F238E27FC236}">
                <a16:creationId xmlns:a16="http://schemas.microsoft.com/office/drawing/2014/main" id="{F1F8AFD0-D8B3-352C-935E-5CE7D256CFBA}"/>
              </a:ext>
            </a:extLst>
          </p:cNvPr>
          <p:cNvSpPr>
            <a:spLocks noChangeArrowheads="1"/>
          </p:cNvSpPr>
          <p:nvPr/>
        </p:nvSpPr>
        <p:spPr bwMode="auto">
          <a:xfrm>
            <a:off x="948662" y="4656402"/>
            <a:ext cx="394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1374775"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3</a:t>
            </a:r>
          </a:p>
        </p:txBody>
      </p:sp>
      <p:sp>
        <p:nvSpPr>
          <p:cNvPr id="29" name="文本框 28">
            <a:extLst>
              <a:ext uri="{FF2B5EF4-FFF2-40B4-BE49-F238E27FC236}">
                <a16:creationId xmlns:a16="http://schemas.microsoft.com/office/drawing/2014/main" id="{911A05EE-282C-C3A7-0413-DCF1F9DCD604}"/>
              </a:ext>
            </a:extLst>
          </p:cNvPr>
          <p:cNvSpPr txBox="1"/>
          <p:nvPr/>
        </p:nvSpPr>
        <p:spPr>
          <a:xfrm>
            <a:off x="2506910" y="2565827"/>
            <a:ext cx="7907090" cy="1590179"/>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The travel behavior of the elderly is characterized by </a:t>
            </a:r>
            <a:r>
              <a:rPr lang="en-US" altLang="zh-CN" b="1" dirty="0"/>
              <a:t>frequent</a:t>
            </a:r>
            <a:r>
              <a:rPr lang="en-US" altLang="zh-CN" dirty="0"/>
              <a:t>, </a:t>
            </a:r>
            <a:r>
              <a:rPr lang="en-US" altLang="zh-CN" b="1" dirty="0"/>
              <a:t>short-distance</a:t>
            </a:r>
            <a:r>
              <a:rPr lang="en-US" altLang="zh-CN" dirty="0"/>
              <a:t> trips. Even the elderly who require assistance do not exhibit a reduced frequency of travel.</a:t>
            </a:r>
          </a:p>
          <a:p>
            <a:r>
              <a:rPr lang="en-US" altLang="zh-CN" dirty="0"/>
              <a:t>The frequency of daily trips among the elderly is influenced by the </a:t>
            </a:r>
            <a:r>
              <a:rPr lang="en-US" altLang="zh-CN" b="1" dirty="0"/>
              <a:t>built environment </a:t>
            </a:r>
            <a:r>
              <a:rPr lang="en-US" altLang="zh-CN" dirty="0"/>
              <a:t>of their community and their </a:t>
            </a:r>
            <a:r>
              <a:rPr lang="en-US" altLang="zh-CN" b="1" dirty="0"/>
              <a:t>personal characteristics</a:t>
            </a:r>
            <a:r>
              <a:rPr lang="en-US" altLang="zh-CN" dirty="0"/>
              <a:t>. For DEA, </a:t>
            </a:r>
            <a:r>
              <a:rPr lang="en-US" altLang="zh-CN" b="1" dirty="0"/>
              <a:t>travel preferences </a:t>
            </a:r>
            <a:r>
              <a:rPr lang="en-US" altLang="zh-CN" dirty="0"/>
              <a:t>have the most significant impact, whereas NDEA are influenced by a broader range of variables.</a:t>
            </a:r>
          </a:p>
          <a:p>
            <a:r>
              <a:rPr lang="en-US" altLang="zh-CN" dirty="0"/>
              <a:t>As the frequency of DEA trips increases, there is a greater inclination to choose </a:t>
            </a:r>
            <a:r>
              <a:rPr lang="en-US" altLang="zh-CN" b="1" dirty="0"/>
              <a:t>public transportation</a:t>
            </a:r>
            <a:r>
              <a:rPr lang="en-US" altLang="zh-CN" dirty="0"/>
              <a:t>.</a:t>
            </a:r>
            <a:endParaRPr lang="zh-CN" altLang="zh-CN" dirty="0"/>
          </a:p>
        </p:txBody>
      </p:sp>
      <p:sp>
        <p:nvSpPr>
          <p:cNvPr id="30" name="文本框 29">
            <a:extLst>
              <a:ext uri="{FF2B5EF4-FFF2-40B4-BE49-F238E27FC236}">
                <a16:creationId xmlns:a16="http://schemas.microsoft.com/office/drawing/2014/main" id="{CF2E2C53-2192-F51C-D079-B201713986BE}"/>
              </a:ext>
            </a:extLst>
          </p:cNvPr>
          <p:cNvSpPr txBox="1"/>
          <p:nvPr/>
        </p:nvSpPr>
        <p:spPr>
          <a:xfrm>
            <a:off x="2506908" y="4391506"/>
            <a:ext cx="7907089" cy="523220"/>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The acceptable walking distance for the elderly is more significantly influenced by </a:t>
            </a:r>
            <a:r>
              <a:rPr lang="en-US" altLang="zh-CN" b="1" dirty="0"/>
              <a:t>the built environment </a:t>
            </a:r>
            <a:r>
              <a:rPr lang="en-US" altLang="zh-CN" dirty="0"/>
              <a:t>and travel preference. </a:t>
            </a:r>
          </a:p>
        </p:txBody>
      </p:sp>
      <p:sp>
        <p:nvSpPr>
          <p:cNvPr id="31" name="文本框 30">
            <a:extLst>
              <a:ext uri="{FF2B5EF4-FFF2-40B4-BE49-F238E27FC236}">
                <a16:creationId xmlns:a16="http://schemas.microsoft.com/office/drawing/2014/main" id="{C02CB7D9-80E9-151F-D169-A86B2AD516B7}"/>
              </a:ext>
            </a:extLst>
          </p:cNvPr>
          <p:cNvSpPr txBox="1"/>
          <p:nvPr/>
        </p:nvSpPr>
        <p:spPr>
          <a:xfrm>
            <a:off x="2476263" y="5089366"/>
            <a:ext cx="7907089" cy="841256"/>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However,</a:t>
            </a:r>
            <a:r>
              <a:rPr lang="en-US" altLang="zh-CN" b="1" dirty="0"/>
              <a:t> age</a:t>
            </a:r>
            <a:r>
              <a:rPr lang="en-US" altLang="zh-CN" dirty="0"/>
              <a:t> can markedly affect the number of travel problems experienced by the elderly.</a:t>
            </a:r>
          </a:p>
          <a:p>
            <a:r>
              <a:rPr lang="en-US" altLang="zh-CN" dirty="0"/>
              <a:t>Travel problems faced by the elderly are not only related to the </a:t>
            </a:r>
            <a:r>
              <a:rPr lang="en-US" altLang="zh-CN" b="1" dirty="0"/>
              <a:t>availability of facilities </a:t>
            </a:r>
            <a:r>
              <a:rPr lang="en-US" altLang="zh-CN" dirty="0"/>
              <a:t>but also to the quality of related </a:t>
            </a:r>
            <a:r>
              <a:rPr lang="en-US" altLang="zh-CN" b="1" dirty="0"/>
              <a:t>services</a:t>
            </a:r>
            <a:r>
              <a:rPr lang="en-US" altLang="zh-CN" dirty="0"/>
              <a:t> and the effectiveness of </a:t>
            </a:r>
            <a:r>
              <a:rPr lang="en-US" altLang="zh-CN" b="1" dirty="0"/>
              <a:t>information dissemination</a:t>
            </a:r>
            <a:r>
              <a:rPr lang="en-US" altLang="zh-CN" dirty="0"/>
              <a:t>.</a:t>
            </a:r>
            <a:endParaRPr lang="zh-CN" altLang="en-US" dirty="0"/>
          </a:p>
        </p:txBody>
      </p:sp>
      <p:sp>
        <p:nvSpPr>
          <p:cNvPr id="32" name="Rectangle 54">
            <a:extLst>
              <a:ext uri="{FF2B5EF4-FFF2-40B4-BE49-F238E27FC236}">
                <a16:creationId xmlns:a16="http://schemas.microsoft.com/office/drawing/2014/main" id="{216225F0-5B2C-D907-ED47-D158408E60E9}"/>
              </a:ext>
            </a:extLst>
          </p:cNvPr>
          <p:cNvSpPr>
            <a:spLocks noChangeArrowheads="1"/>
          </p:cNvSpPr>
          <p:nvPr/>
        </p:nvSpPr>
        <p:spPr bwMode="auto">
          <a:xfrm>
            <a:off x="982447" y="3090219"/>
            <a:ext cx="394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1374775"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p>
        </p:txBody>
      </p:sp>
      <p:sp>
        <p:nvSpPr>
          <p:cNvPr id="33" name="Rectangle 59">
            <a:extLst>
              <a:ext uri="{FF2B5EF4-FFF2-40B4-BE49-F238E27FC236}">
                <a16:creationId xmlns:a16="http://schemas.microsoft.com/office/drawing/2014/main" id="{0C999D7B-0442-DED8-F847-EA7267834A75}"/>
              </a:ext>
            </a:extLst>
          </p:cNvPr>
          <p:cNvSpPr>
            <a:spLocks noChangeArrowheads="1"/>
          </p:cNvSpPr>
          <p:nvPr/>
        </p:nvSpPr>
        <p:spPr bwMode="auto">
          <a:xfrm>
            <a:off x="1420145" y="3812024"/>
            <a:ext cx="394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1374775"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p>
        </p:txBody>
      </p:sp>
      <p:sp>
        <p:nvSpPr>
          <p:cNvPr id="34" name="矩形 33">
            <a:extLst>
              <a:ext uri="{FF2B5EF4-FFF2-40B4-BE49-F238E27FC236}">
                <a16:creationId xmlns:a16="http://schemas.microsoft.com/office/drawing/2014/main" id="{9BBA6843-A4AC-54D0-350B-1D08FC2BE5F8}"/>
              </a:ext>
            </a:extLst>
          </p:cNvPr>
          <p:cNvSpPr/>
          <p:nvPr/>
        </p:nvSpPr>
        <p:spPr>
          <a:xfrm>
            <a:off x="2363544" y="2565827"/>
            <a:ext cx="8175148" cy="1590179"/>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CDAE4C68-C4FB-C951-7E5B-10681691E5CB}"/>
              </a:ext>
            </a:extLst>
          </p:cNvPr>
          <p:cNvSpPr/>
          <p:nvPr/>
        </p:nvSpPr>
        <p:spPr>
          <a:xfrm>
            <a:off x="2372878" y="4233917"/>
            <a:ext cx="8175148" cy="841256"/>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Picture 4" descr="買い物難民のイラスト">
            <a:extLst>
              <a:ext uri="{FF2B5EF4-FFF2-40B4-BE49-F238E27FC236}">
                <a16:creationId xmlns:a16="http://schemas.microsoft.com/office/drawing/2014/main" id="{228FB84C-1B56-AE98-C55D-9686A0D59D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1484" y="5359038"/>
            <a:ext cx="1856196" cy="154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68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12331 0.00903 L 0.08373 0.00162 L 0.04037 0.02615 L -2.70833E-6 2.59259E-6 " pathEditMode="relative" rAng="0" ptsTypes="AAAA">
                                      <p:cBhvr>
                                        <p:cTn id="34" dur="2000" fill="hold"/>
                                        <p:tgtEl>
                                          <p:spTgt spid="36"/>
                                        </p:tgtEl>
                                        <p:attrNameLst>
                                          <p:attrName>ppt_x</p:attrName>
                                          <p:attrName>ppt_y</p:attrName>
                                        </p:attrNameLst>
                                      </p:cBhvr>
                                      <p:rCtr x="-6172"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1" grpId="0"/>
      <p:bldP spid="32" grpId="0"/>
      <p:bldP spid="33" grpId="0"/>
      <p:bldP spid="34"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75B57-34D6-14E0-05D3-6696455C8311}"/>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6CE5EABB-134F-2A78-00D7-3AE884896449}"/>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18759F86-F40C-C2B6-D871-63EB13D68C16}"/>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Discussion</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A6F844C5-7ADC-82AA-46C2-B8317E97B0D2}"/>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Suggestion</a:t>
            </a:r>
            <a:endParaRPr lang="zh-CN" altLang="en-US" sz="2000" dirty="0"/>
          </a:p>
        </p:txBody>
      </p:sp>
      <p:sp>
        <p:nvSpPr>
          <p:cNvPr id="14" name="文本框 13">
            <a:extLst>
              <a:ext uri="{FF2B5EF4-FFF2-40B4-BE49-F238E27FC236}">
                <a16:creationId xmlns:a16="http://schemas.microsoft.com/office/drawing/2014/main" id="{C56A370B-B22D-4F4B-9798-54A732B87EBB}"/>
              </a:ext>
            </a:extLst>
          </p:cNvPr>
          <p:cNvSpPr txBox="1"/>
          <p:nvPr/>
        </p:nvSpPr>
        <p:spPr>
          <a:xfrm>
            <a:off x="510865" y="3904461"/>
            <a:ext cx="5585135" cy="1922129"/>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From an </a:t>
            </a:r>
            <a:r>
              <a:rPr lang="en-US" altLang="zh-CN" b="1" dirty="0"/>
              <a:t>urban planning </a:t>
            </a:r>
            <a:r>
              <a:rPr lang="en-US" altLang="zh-CN" dirty="0"/>
              <a:t>perspective, creating life circles should include elderly-friendly modifications. Some of the strategies that can be used for older neighborhoods like the case are:</a:t>
            </a:r>
          </a:p>
          <a:p>
            <a:pPr marL="360000">
              <a:lnSpc>
                <a:spcPts val="1200"/>
              </a:lnSpc>
              <a:buFont typeface="Wingdings" panose="05000000000000000000" pitchFamily="2" charset="2"/>
              <a:buChar char="ü"/>
            </a:pPr>
            <a:r>
              <a:rPr lang="en-US" altLang="zh-CN" dirty="0"/>
              <a:t>Adding elevators to residential buildings</a:t>
            </a:r>
          </a:p>
          <a:p>
            <a:pPr marL="360000">
              <a:lnSpc>
                <a:spcPts val="1200"/>
              </a:lnSpc>
              <a:buFont typeface="Wingdings" panose="05000000000000000000" pitchFamily="2" charset="2"/>
              <a:buChar char="ü"/>
            </a:pPr>
            <a:r>
              <a:rPr lang="en-US" altLang="zh-CN" dirty="0"/>
              <a:t>Checking the nighttime lighting in the neighborhood</a:t>
            </a:r>
          </a:p>
          <a:p>
            <a:pPr marL="360000">
              <a:lnSpc>
                <a:spcPts val="1200"/>
              </a:lnSpc>
              <a:buFont typeface="Wingdings" panose="05000000000000000000" pitchFamily="2" charset="2"/>
              <a:buChar char="ü"/>
            </a:pPr>
            <a:r>
              <a:rPr lang="en-US" altLang="zh-CN" dirty="0"/>
              <a:t>Optimizing existing spontaneous gathering places for the elderly into recreational public spaces</a:t>
            </a:r>
          </a:p>
          <a:p>
            <a:pPr marL="360000">
              <a:lnSpc>
                <a:spcPts val="1200"/>
              </a:lnSpc>
              <a:buFont typeface="Wingdings" panose="05000000000000000000" pitchFamily="2" charset="2"/>
              <a:buChar char="ü"/>
            </a:pPr>
            <a:r>
              <a:rPr lang="en-US" altLang="zh-CN" dirty="0"/>
              <a:t>……</a:t>
            </a:r>
            <a:endParaRPr lang="zh-CN" altLang="zh-CN" dirty="0"/>
          </a:p>
        </p:txBody>
      </p:sp>
      <p:sp>
        <p:nvSpPr>
          <p:cNvPr id="24" name="文本框 23">
            <a:extLst>
              <a:ext uri="{FF2B5EF4-FFF2-40B4-BE49-F238E27FC236}">
                <a16:creationId xmlns:a16="http://schemas.microsoft.com/office/drawing/2014/main" id="{1855DC06-3A2D-C811-423D-F720B2B373EB}"/>
              </a:ext>
            </a:extLst>
          </p:cNvPr>
          <p:cNvSpPr txBox="1"/>
          <p:nvPr/>
        </p:nvSpPr>
        <p:spPr>
          <a:xfrm>
            <a:off x="543560" y="2281136"/>
            <a:ext cx="5552440" cy="1487587"/>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In the context of an aging population, providing a safer, more comfortable, and convenient travel environment for the elderly is crucial for promoting </a:t>
            </a:r>
            <a:r>
              <a:rPr lang="en-US" altLang="zh-CN" b="1" dirty="0"/>
              <a:t>inclusive</a:t>
            </a:r>
            <a:r>
              <a:rPr lang="en-US" altLang="zh-CN" dirty="0"/>
              <a:t> urban development. </a:t>
            </a:r>
          </a:p>
          <a:p>
            <a:r>
              <a:rPr lang="en-US" altLang="zh-CN" dirty="0"/>
              <a:t>Developing communities that facilitate elderly mobility can significantly improve their quality of life, encourage daily travel, and enhance </a:t>
            </a:r>
            <a:r>
              <a:rPr lang="en-US" altLang="zh-CN" b="1" dirty="0"/>
              <a:t>social equity</a:t>
            </a:r>
            <a:r>
              <a:rPr lang="en-US" altLang="zh-CN" dirty="0"/>
              <a:t>.</a:t>
            </a:r>
          </a:p>
        </p:txBody>
      </p:sp>
      <p:sp>
        <p:nvSpPr>
          <p:cNvPr id="26" name="文本框 25">
            <a:extLst>
              <a:ext uri="{FF2B5EF4-FFF2-40B4-BE49-F238E27FC236}">
                <a16:creationId xmlns:a16="http://schemas.microsoft.com/office/drawing/2014/main" id="{62D41B0E-A138-8B2E-2D52-95F3CA9B6A61}"/>
              </a:ext>
            </a:extLst>
          </p:cNvPr>
          <p:cNvSpPr txBox="1"/>
          <p:nvPr/>
        </p:nvSpPr>
        <p:spPr>
          <a:xfrm>
            <a:off x="6325627" y="2281136"/>
            <a:ext cx="5552440" cy="1056700"/>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We have done some </a:t>
            </a:r>
            <a:r>
              <a:rPr lang="en-US" altLang="zh-CN" b="1" dirty="0"/>
              <a:t>exploratory analysis </a:t>
            </a:r>
            <a:r>
              <a:rPr lang="en-US" altLang="zh-CN" dirty="0"/>
              <a:t>of the data collected to get a </a:t>
            </a:r>
            <a:r>
              <a:rPr lang="en-US" altLang="zh-CN" b="1" dirty="0"/>
              <a:t>general idea </a:t>
            </a:r>
            <a:r>
              <a:rPr lang="en-US" altLang="zh-CN" dirty="0"/>
              <a:t>of the travel preferences of the elderly in this type of older neighborhood and their concerns about travel difficulties. </a:t>
            </a:r>
          </a:p>
          <a:p>
            <a:r>
              <a:rPr lang="en-US" altLang="zh-CN" dirty="0"/>
              <a:t>The next steps we will take are:</a:t>
            </a:r>
          </a:p>
        </p:txBody>
      </p:sp>
      <p:sp>
        <p:nvSpPr>
          <p:cNvPr id="38" name="矩形 37">
            <a:extLst>
              <a:ext uri="{FF2B5EF4-FFF2-40B4-BE49-F238E27FC236}">
                <a16:creationId xmlns:a16="http://schemas.microsoft.com/office/drawing/2014/main" id="{FA26034C-F4C5-26B4-7C5D-1BE3E0AA03CD}"/>
              </a:ext>
            </a:extLst>
          </p:cNvPr>
          <p:cNvSpPr/>
          <p:nvPr/>
        </p:nvSpPr>
        <p:spPr>
          <a:xfrm>
            <a:off x="327986" y="3887175"/>
            <a:ext cx="5585134" cy="192213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6AD2B4C6-5864-CCC2-B72E-680B55A30A92}"/>
              </a:ext>
            </a:extLst>
          </p:cNvPr>
          <p:cNvSpPr txBox="1"/>
          <p:nvPr/>
        </p:nvSpPr>
        <p:spPr>
          <a:xfrm>
            <a:off x="518347" y="3904461"/>
            <a:ext cx="5585135" cy="1819537"/>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From the perspective of </a:t>
            </a:r>
            <a:r>
              <a:rPr lang="en-US" altLang="zh-CN" b="1" dirty="0"/>
              <a:t>urban transportation</a:t>
            </a:r>
            <a:r>
              <a:rPr lang="en-US" altLang="zh-CN" dirty="0"/>
              <a:t>, the elderly population(in China) remains heavily reliant on public transportation. Some of the strategies that can be used are:</a:t>
            </a:r>
          </a:p>
          <a:p>
            <a:pPr marL="360000">
              <a:lnSpc>
                <a:spcPts val="1200"/>
              </a:lnSpc>
              <a:buFont typeface="Wingdings" panose="05000000000000000000" pitchFamily="2" charset="2"/>
              <a:buChar char="ü"/>
            </a:pPr>
            <a:r>
              <a:rPr lang="en-US" altLang="zh-CN" dirty="0"/>
              <a:t>Adoption of larger font sizes and more visible announcements of vehicle information at bus stops</a:t>
            </a:r>
          </a:p>
          <a:p>
            <a:pPr marL="360000">
              <a:lnSpc>
                <a:spcPts val="1200"/>
              </a:lnSpc>
              <a:buFont typeface="Wingdings" panose="05000000000000000000" pitchFamily="2" charset="2"/>
              <a:buChar char="ü"/>
            </a:pPr>
            <a:r>
              <a:rPr lang="en-US" altLang="zh-CN" dirty="0"/>
              <a:t>Improved bus accessories to make boarding and alighting easier for the elderly</a:t>
            </a:r>
          </a:p>
          <a:p>
            <a:pPr marL="360000">
              <a:lnSpc>
                <a:spcPts val="1200"/>
              </a:lnSpc>
              <a:buFont typeface="Wingdings" panose="05000000000000000000" pitchFamily="2" charset="2"/>
              <a:buChar char="ü"/>
            </a:pPr>
            <a:r>
              <a:rPr lang="en-US" altLang="zh-CN" dirty="0"/>
              <a:t>……</a:t>
            </a:r>
          </a:p>
        </p:txBody>
      </p:sp>
      <p:sp>
        <p:nvSpPr>
          <p:cNvPr id="28" name="文本框 27">
            <a:extLst>
              <a:ext uri="{FF2B5EF4-FFF2-40B4-BE49-F238E27FC236}">
                <a16:creationId xmlns:a16="http://schemas.microsoft.com/office/drawing/2014/main" id="{EF473FBD-F5D3-E2C5-F752-F2ADDED740EA}"/>
              </a:ext>
            </a:extLst>
          </p:cNvPr>
          <p:cNvSpPr txBox="1"/>
          <p:nvPr/>
        </p:nvSpPr>
        <p:spPr>
          <a:xfrm>
            <a:off x="6129489" y="1817802"/>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Future study</a:t>
            </a:r>
            <a:endParaRPr lang="zh-CN" altLang="en-US" sz="2000" dirty="0"/>
          </a:p>
        </p:txBody>
      </p:sp>
      <p:sp>
        <p:nvSpPr>
          <p:cNvPr id="29" name="文本框 28">
            <a:extLst>
              <a:ext uri="{FF2B5EF4-FFF2-40B4-BE49-F238E27FC236}">
                <a16:creationId xmlns:a16="http://schemas.microsoft.com/office/drawing/2014/main" id="{46B6FE06-C54A-8C43-BACC-826875482F84}"/>
              </a:ext>
            </a:extLst>
          </p:cNvPr>
          <p:cNvSpPr txBox="1"/>
          <p:nvPr/>
        </p:nvSpPr>
        <p:spPr>
          <a:xfrm>
            <a:off x="6311574" y="3622938"/>
            <a:ext cx="5552440" cy="307777"/>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pPr marL="342900" indent="-342900">
              <a:buFont typeface="+mj-lt"/>
              <a:buAutoNum type="arabicPeriod"/>
            </a:pPr>
            <a:r>
              <a:rPr lang="en-US" altLang="zh-CN" dirty="0"/>
              <a:t>Adding more </a:t>
            </a:r>
            <a:r>
              <a:rPr lang="en-US" altLang="zh-CN" b="1" dirty="0"/>
              <a:t>empirical analysis </a:t>
            </a:r>
            <a:r>
              <a:rPr lang="en-US" altLang="zh-CN" dirty="0"/>
              <a:t>to the exploratory analysis above</a:t>
            </a:r>
          </a:p>
        </p:txBody>
      </p:sp>
      <p:sp>
        <p:nvSpPr>
          <p:cNvPr id="30" name="文本框 29">
            <a:extLst>
              <a:ext uri="{FF2B5EF4-FFF2-40B4-BE49-F238E27FC236}">
                <a16:creationId xmlns:a16="http://schemas.microsoft.com/office/drawing/2014/main" id="{F057CC0A-E341-ED80-14E9-0C2F3AAAD61D}"/>
              </a:ext>
            </a:extLst>
          </p:cNvPr>
          <p:cNvSpPr txBox="1"/>
          <p:nvPr/>
        </p:nvSpPr>
        <p:spPr>
          <a:xfrm>
            <a:off x="6311574" y="4215817"/>
            <a:ext cx="5552440" cy="307777"/>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pPr marL="342900" indent="-342900">
              <a:buFont typeface="+mj-lt"/>
              <a:buAutoNum type="arabicPeriod" startAt="2"/>
            </a:pPr>
            <a:r>
              <a:rPr lang="en-US" altLang="zh-CN" dirty="0"/>
              <a:t>Optimize existing </a:t>
            </a:r>
            <a:r>
              <a:rPr lang="en-US" altLang="zh-CN" b="1" dirty="0"/>
              <a:t>models </a:t>
            </a:r>
            <a:r>
              <a:rPr lang="en-US" altLang="zh-CN" dirty="0"/>
              <a:t>and </a:t>
            </a:r>
            <a:r>
              <a:rPr lang="en-US" altLang="zh-CN" b="1" dirty="0"/>
              <a:t>variables</a:t>
            </a:r>
          </a:p>
        </p:txBody>
      </p:sp>
      <p:sp>
        <p:nvSpPr>
          <p:cNvPr id="31" name="文本框 30">
            <a:extLst>
              <a:ext uri="{FF2B5EF4-FFF2-40B4-BE49-F238E27FC236}">
                <a16:creationId xmlns:a16="http://schemas.microsoft.com/office/drawing/2014/main" id="{255F71DF-920A-0347-8B4B-0C7E77C3D5A6}"/>
              </a:ext>
            </a:extLst>
          </p:cNvPr>
          <p:cNvSpPr txBox="1"/>
          <p:nvPr/>
        </p:nvSpPr>
        <p:spPr>
          <a:xfrm>
            <a:off x="6311574" y="4742862"/>
            <a:ext cx="5552440" cy="523220"/>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pPr marL="342900" indent="-342900">
              <a:buFont typeface="+mj-lt"/>
              <a:buAutoNum type="arabicPeriod" startAt="3"/>
            </a:pPr>
            <a:r>
              <a:rPr lang="en-US" altLang="zh-CN" dirty="0"/>
              <a:t>Increase the sample of the survey and use the real movement </a:t>
            </a:r>
            <a:r>
              <a:rPr lang="en-US" altLang="zh-CN" b="1" dirty="0"/>
              <a:t>trajectories</a:t>
            </a:r>
            <a:r>
              <a:rPr lang="en-US" altLang="zh-CN" dirty="0"/>
              <a:t> of the elderly people</a:t>
            </a:r>
            <a:endParaRPr lang="zh-CN" altLang="zh-CN" dirty="0"/>
          </a:p>
        </p:txBody>
      </p:sp>
      <p:sp>
        <p:nvSpPr>
          <p:cNvPr id="32" name="箭头: 下 31">
            <a:extLst>
              <a:ext uri="{FF2B5EF4-FFF2-40B4-BE49-F238E27FC236}">
                <a16:creationId xmlns:a16="http://schemas.microsoft.com/office/drawing/2014/main" id="{5EE0A127-7564-96FB-DAD1-BCD355497FB4}"/>
              </a:ext>
            </a:extLst>
          </p:cNvPr>
          <p:cNvSpPr/>
          <p:nvPr/>
        </p:nvSpPr>
        <p:spPr>
          <a:xfrm>
            <a:off x="8938624" y="3982393"/>
            <a:ext cx="217840" cy="198036"/>
          </a:xfrm>
          <a:prstGeom prst="downArrow">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下 32">
            <a:extLst>
              <a:ext uri="{FF2B5EF4-FFF2-40B4-BE49-F238E27FC236}">
                <a16:creationId xmlns:a16="http://schemas.microsoft.com/office/drawing/2014/main" id="{D3E8A760-000A-FFC4-F7D9-F517F9A575A5}"/>
              </a:ext>
            </a:extLst>
          </p:cNvPr>
          <p:cNvSpPr/>
          <p:nvPr/>
        </p:nvSpPr>
        <p:spPr>
          <a:xfrm>
            <a:off x="8938624" y="4559552"/>
            <a:ext cx="217840" cy="198036"/>
          </a:xfrm>
          <a:prstGeom prst="downArrow">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Picture 2" descr="電動車いすに乗った人のイラスト（おばあさん）">
            <a:extLst>
              <a:ext uri="{FF2B5EF4-FFF2-40B4-BE49-F238E27FC236}">
                <a16:creationId xmlns:a16="http://schemas.microsoft.com/office/drawing/2014/main" id="{A904A5EE-B93B-3F14-C604-9025B0011F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2350" y="5600185"/>
            <a:ext cx="1062234" cy="129936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43">
            <a:extLst>
              <a:ext uri="{FF2B5EF4-FFF2-40B4-BE49-F238E27FC236}">
                <a16:creationId xmlns:a16="http://schemas.microsoft.com/office/drawing/2014/main" id="{D2395FCE-C4E7-775C-F005-49E8B7A17735}"/>
              </a:ext>
            </a:extLst>
          </p:cNvPr>
          <p:cNvGrpSpPr/>
          <p:nvPr/>
        </p:nvGrpSpPr>
        <p:grpSpPr>
          <a:xfrm>
            <a:off x="11878067" y="5841201"/>
            <a:ext cx="4500582" cy="954659"/>
            <a:chOff x="7438553" y="5562395"/>
            <a:chExt cx="2409514" cy="511104"/>
          </a:xfrm>
        </p:grpSpPr>
        <p:pic>
          <p:nvPicPr>
            <p:cNvPr id="43" name="图片 42">
              <a:extLst>
                <a:ext uri="{FF2B5EF4-FFF2-40B4-BE49-F238E27FC236}">
                  <a16:creationId xmlns:a16="http://schemas.microsoft.com/office/drawing/2014/main" id="{187B6E14-3B7F-F01E-E07B-CCEC96BB604F}"/>
                </a:ext>
              </a:extLst>
            </p:cNvPr>
            <p:cNvPicPr>
              <a:picLocks noChangeAspect="1"/>
            </p:cNvPicPr>
            <p:nvPr/>
          </p:nvPicPr>
          <p:blipFill>
            <a:blip r:embed="rId4">
              <a:lum bright="70000" contrast="-70000"/>
            </a:blip>
            <a:stretch>
              <a:fillRect/>
            </a:stretch>
          </p:blipFill>
          <p:spPr>
            <a:xfrm>
              <a:off x="7446035" y="5579680"/>
              <a:ext cx="2402032" cy="493819"/>
            </a:xfrm>
            <a:prstGeom prst="rect">
              <a:avLst/>
            </a:prstGeom>
          </p:spPr>
        </p:pic>
        <p:pic>
          <p:nvPicPr>
            <p:cNvPr id="42" name="图片 41">
              <a:extLst>
                <a:ext uri="{FF2B5EF4-FFF2-40B4-BE49-F238E27FC236}">
                  <a16:creationId xmlns:a16="http://schemas.microsoft.com/office/drawing/2014/main" id="{0799A763-1A02-D84B-8D37-119D2DF8D7D6}"/>
                </a:ext>
              </a:extLst>
            </p:cNvPr>
            <p:cNvPicPr>
              <a:picLocks noChangeAspect="1"/>
            </p:cNvPicPr>
            <p:nvPr/>
          </p:nvPicPr>
          <p:blipFill>
            <a:blip r:embed="rId4"/>
            <a:stretch>
              <a:fillRect/>
            </a:stretch>
          </p:blipFill>
          <p:spPr>
            <a:xfrm>
              <a:off x="7438553" y="5562395"/>
              <a:ext cx="2402032" cy="493819"/>
            </a:xfrm>
            <a:prstGeom prst="rect">
              <a:avLst/>
            </a:prstGeom>
          </p:spPr>
        </p:pic>
      </p:grpSp>
      <p:sp>
        <p:nvSpPr>
          <p:cNvPr id="45" name="矩形 44">
            <a:extLst>
              <a:ext uri="{FF2B5EF4-FFF2-40B4-BE49-F238E27FC236}">
                <a16:creationId xmlns:a16="http://schemas.microsoft.com/office/drawing/2014/main" id="{BCC34C85-DDAA-FD76-96BA-5FDA1F627299}"/>
              </a:ext>
            </a:extLst>
          </p:cNvPr>
          <p:cNvSpPr/>
          <p:nvPr/>
        </p:nvSpPr>
        <p:spPr>
          <a:xfrm>
            <a:off x="510864" y="2345637"/>
            <a:ext cx="11463719" cy="3300356"/>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a:extLst>
              <a:ext uri="{FF2B5EF4-FFF2-40B4-BE49-F238E27FC236}">
                <a16:creationId xmlns:a16="http://schemas.microsoft.com/office/drawing/2014/main" id="{74D613A1-C90E-1B95-2F8D-E75B3A930BF7}"/>
              </a:ext>
            </a:extLst>
          </p:cNvPr>
          <p:cNvGrpSpPr/>
          <p:nvPr/>
        </p:nvGrpSpPr>
        <p:grpSpPr>
          <a:xfrm>
            <a:off x="543560" y="625102"/>
            <a:ext cx="2707640" cy="436388"/>
            <a:chOff x="543560" y="625102"/>
            <a:chExt cx="2707640" cy="436388"/>
          </a:xfrm>
        </p:grpSpPr>
        <p:sp>
          <p:nvSpPr>
            <p:cNvPr id="47" name="文本框 46">
              <a:extLst>
                <a:ext uri="{FF2B5EF4-FFF2-40B4-BE49-F238E27FC236}">
                  <a16:creationId xmlns:a16="http://schemas.microsoft.com/office/drawing/2014/main" id="{0F9A032F-9772-9393-7E8A-4C56C2E6E636}"/>
                </a:ext>
              </a:extLst>
            </p:cNvPr>
            <p:cNvSpPr txBox="1"/>
            <p:nvPr/>
          </p:nvSpPr>
          <p:spPr>
            <a:xfrm>
              <a:off x="543560" y="625102"/>
              <a:ext cx="2707640" cy="307777"/>
            </a:xfrm>
            <a:prstGeom prst="rect">
              <a:avLst/>
            </a:prstGeom>
            <a:noFill/>
          </p:spPr>
          <p:txBody>
            <a:bodyPr wrap="square" rtlCol="0">
              <a:spAutoFit/>
            </a:bodyPr>
            <a:lstStyle/>
            <a:p>
              <a:r>
                <a:rPr lang="en-US" altLang="zh-CN" sz="1400" dirty="0"/>
                <a:t>Conclusion &amp; Discussion</a:t>
              </a:r>
            </a:p>
          </p:txBody>
        </p:sp>
        <p:grpSp>
          <p:nvGrpSpPr>
            <p:cNvPr id="48" name="组合 47">
              <a:extLst>
                <a:ext uri="{FF2B5EF4-FFF2-40B4-BE49-F238E27FC236}">
                  <a16:creationId xmlns:a16="http://schemas.microsoft.com/office/drawing/2014/main" id="{3391FAB4-EDF6-AD64-8078-6C524629F04B}"/>
                </a:ext>
              </a:extLst>
            </p:cNvPr>
            <p:cNvGrpSpPr/>
            <p:nvPr/>
          </p:nvGrpSpPr>
          <p:grpSpPr>
            <a:xfrm>
              <a:off x="629068" y="927378"/>
              <a:ext cx="906272" cy="134112"/>
              <a:chOff x="674116" y="1075190"/>
              <a:chExt cx="906272" cy="134112"/>
            </a:xfrm>
          </p:grpSpPr>
          <p:sp>
            <p:nvSpPr>
              <p:cNvPr id="49" name="椭圆 48">
                <a:extLst>
                  <a:ext uri="{FF2B5EF4-FFF2-40B4-BE49-F238E27FC236}">
                    <a16:creationId xmlns:a16="http://schemas.microsoft.com/office/drawing/2014/main" id="{4D07F47B-6B68-4D4E-7D9E-2AA8995E4A7D}"/>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2C93386F-7E73-7EA5-0DD8-FBAE0C647E13}"/>
                  </a:ext>
                </a:extLst>
              </p:cNvPr>
              <p:cNvSpPr/>
              <p:nvPr/>
            </p:nvSpPr>
            <p:spPr>
              <a:xfrm>
                <a:off x="86715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F976A38B-35B4-C8E4-B196-F6896C369C63}"/>
                  </a:ext>
                </a:extLst>
              </p:cNvPr>
              <p:cNvSpPr/>
              <p:nvPr/>
            </p:nvSpPr>
            <p:spPr>
              <a:xfrm>
                <a:off x="106019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BBA8C174-8CCE-97F5-92E5-C7576456BE4A}"/>
                  </a:ext>
                </a:extLst>
              </p:cNvPr>
              <p:cNvSpPr/>
              <p:nvPr/>
            </p:nvSpPr>
            <p:spPr>
              <a:xfrm>
                <a:off x="125323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32FE4768-73C0-2CC9-BE6D-4008CE28F795}"/>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44472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35" presetClass="path" presetSubtype="0" accel="50000" decel="50000" fill="hold" nodeType="clickEffect">
                                  <p:stCondLst>
                                    <p:cond delay="0"/>
                                  </p:stCondLst>
                                  <p:childTnLst>
                                    <p:animMotion origin="layout" path="M -1.66667E-6 -2.59259E-6 L -0.49518 -2.59259E-6 " pathEditMode="relative" rAng="0" ptsTypes="AA">
                                      <p:cBhvr>
                                        <p:cTn id="53" dur="2000" fill="hold"/>
                                        <p:tgtEl>
                                          <p:spTgt spid="34"/>
                                        </p:tgtEl>
                                        <p:attrNameLst>
                                          <p:attrName>ppt_x</p:attrName>
                                          <p:attrName>ppt_y</p:attrName>
                                        </p:attrNameLst>
                                      </p:cBhvr>
                                      <p:rCtr x="-24766" y="0"/>
                                    </p:animMotion>
                                  </p:childTnLst>
                                </p:cTn>
                              </p:par>
                              <p:par>
                                <p:cTn id="54" presetID="35" presetClass="path" presetSubtype="0" accel="50000" decel="50000" fill="hold" nodeType="withEffect">
                                  <p:stCondLst>
                                    <p:cond delay="0"/>
                                  </p:stCondLst>
                                  <p:childTnLst>
                                    <p:animMotion origin="layout" path="M -3.95833E-6 3.7037E-6 L -0.525 3.7037E-6 " pathEditMode="relative" rAng="0" ptsTypes="AA">
                                      <p:cBhvr>
                                        <p:cTn id="55" dur="2000" fill="hold"/>
                                        <p:tgtEl>
                                          <p:spTgt spid="44"/>
                                        </p:tgtEl>
                                        <p:attrNameLst>
                                          <p:attrName>ppt_x</p:attrName>
                                          <p:attrName>ppt_y</p:attrName>
                                        </p:attrNameLst>
                                      </p:cBhvr>
                                      <p:rCtr x="-26250" y="0"/>
                                    </p:animMotion>
                                  </p:childTnLst>
                                </p:cTn>
                              </p:par>
                              <p:par>
                                <p:cTn id="56" presetID="10"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6" grpId="0"/>
      <p:bldP spid="38" grpId="0" animBg="1"/>
      <p:bldP spid="27" grpId="0"/>
      <p:bldP spid="28" grpId="0"/>
      <p:bldP spid="29" grpId="0"/>
      <p:bldP spid="30" grpId="0"/>
      <p:bldP spid="31" grpId="0"/>
      <p:bldP spid="32" grpId="0" animBg="1"/>
      <p:bldP spid="33"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a:extLst>
              <a:ext uri="{FF2B5EF4-FFF2-40B4-BE49-F238E27FC236}">
                <a16:creationId xmlns:a16="http://schemas.microsoft.com/office/drawing/2014/main" id="{A007BBE7-F43E-1B54-F258-1B781FE0B9EF}"/>
              </a:ext>
            </a:extLst>
          </p:cNvPr>
          <p:cNvSpPr txBox="1">
            <a:spLocks/>
          </p:cNvSpPr>
          <p:nvPr/>
        </p:nvSpPr>
        <p:spPr>
          <a:xfrm>
            <a:off x="3570316" y="5027942"/>
            <a:ext cx="5051367" cy="4279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b="1" dirty="0">
                <a:solidFill>
                  <a:schemeClr val="tx1">
                    <a:lumMod val="50000"/>
                    <a:lumOff val="50000"/>
                  </a:schemeClr>
                </a:solidFill>
              </a:rPr>
              <a:t>2024.11.07</a:t>
            </a:r>
          </a:p>
        </p:txBody>
      </p:sp>
      <p:pic>
        <p:nvPicPr>
          <p:cNvPr id="5" name="图片 4">
            <a:extLst>
              <a:ext uri="{FF2B5EF4-FFF2-40B4-BE49-F238E27FC236}">
                <a16:creationId xmlns:a16="http://schemas.microsoft.com/office/drawing/2014/main" id="{A392DB23-D5CE-7351-414E-214DE5B89B2A}"/>
              </a:ext>
            </a:extLst>
          </p:cNvPr>
          <p:cNvPicPr>
            <a:picLocks noChangeAspect="1"/>
          </p:cNvPicPr>
          <p:nvPr/>
        </p:nvPicPr>
        <p:blipFill>
          <a:blip r:embed="rId2"/>
          <a:stretch>
            <a:fillRect/>
          </a:stretch>
        </p:blipFill>
        <p:spPr>
          <a:xfrm>
            <a:off x="910035" y="2304459"/>
            <a:ext cx="6937849" cy="240978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a:extLst>
              <a:ext uri="{FF2B5EF4-FFF2-40B4-BE49-F238E27FC236}">
                <a16:creationId xmlns:a16="http://schemas.microsoft.com/office/drawing/2014/main" id="{A0309A87-EA84-98BD-FEC6-8DCACB8C7F89}"/>
              </a:ext>
            </a:extLst>
          </p:cNvPr>
          <p:cNvGrpSpPr/>
          <p:nvPr/>
        </p:nvGrpSpPr>
        <p:grpSpPr>
          <a:xfrm>
            <a:off x="421947" y="2292354"/>
            <a:ext cx="5041433" cy="2731837"/>
            <a:chOff x="421947" y="2292354"/>
            <a:chExt cx="5041433" cy="2731837"/>
          </a:xfrm>
        </p:grpSpPr>
        <p:pic>
          <p:nvPicPr>
            <p:cNvPr id="27" name="图片 26">
              <a:extLst>
                <a:ext uri="{FF2B5EF4-FFF2-40B4-BE49-F238E27FC236}">
                  <a16:creationId xmlns:a16="http://schemas.microsoft.com/office/drawing/2014/main" id="{C2064AB0-50DD-C73B-2714-54A21FF9D15B}"/>
                </a:ext>
              </a:extLst>
            </p:cNvPr>
            <p:cNvPicPr>
              <a:picLocks noChangeAspect="1"/>
            </p:cNvPicPr>
            <p:nvPr/>
          </p:nvPicPr>
          <p:blipFill>
            <a:blip r:embed="rId3"/>
            <a:stretch>
              <a:fillRect/>
            </a:stretch>
          </p:blipFill>
          <p:spPr>
            <a:xfrm>
              <a:off x="602437" y="2292354"/>
              <a:ext cx="4847974" cy="2664781"/>
            </a:xfrm>
            <a:prstGeom prst="rect">
              <a:avLst/>
            </a:prstGeom>
          </p:spPr>
        </p:pic>
        <p:sp>
          <p:nvSpPr>
            <p:cNvPr id="34" name="文本框 33">
              <a:extLst>
                <a:ext uri="{FF2B5EF4-FFF2-40B4-BE49-F238E27FC236}">
                  <a16:creationId xmlns:a16="http://schemas.microsoft.com/office/drawing/2014/main" id="{84D951C8-9F36-A91F-721B-0A176DDDF77C}"/>
                </a:ext>
              </a:extLst>
            </p:cNvPr>
            <p:cNvSpPr txBox="1"/>
            <p:nvPr/>
          </p:nvSpPr>
          <p:spPr>
            <a:xfrm>
              <a:off x="4858005" y="4716412"/>
              <a:ext cx="605375" cy="307777"/>
            </a:xfrm>
            <a:prstGeom prst="rect">
              <a:avLst/>
            </a:prstGeom>
            <a:noFill/>
          </p:spPr>
          <p:txBody>
            <a:bodyPr wrap="square">
              <a:spAutoFit/>
            </a:bodyPr>
            <a:lstStyle/>
            <a:p>
              <a:r>
                <a:rPr lang="en-US" altLang="zh-CN" sz="1400" b="1" dirty="0"/>
                <a:t>Year</a:t>
              </a:r>
              <a:endParaRPr lang="zh-CN" altLang="en-US" sz="1400" b="1" dirty="0"/>
            </a:p>
          </p:txBody>
        </p:sp>
        <p:sp>
          <p:nvSpPr>
            <p:cNvPr id="35" name="文本框 34">
              <a:extLst>
                <a:ext uri="{FF2B5EF4-FFF2-40B4-BE49-F238E27FC236}">
                  <a16:creationId xmlns:a16="http://schemas.microsoft.com/office/drawing/2014/main" id="{C0E870E1-87ED-67EF-B9D5-DF529F93160C}"/>
                </a:ext>
              </a:extLst>
            </p:cNvPr>
            <p:cNvSpPr txBox="1"/>
            <p:nvPr/>
          </p:nvSpPr>
          <p:spPr>
            <a:xfrm>
              <a:off x="1170709" y="4777970"/>
              <a:ext cx="509985" cy="246221"/>
            </a:xfrm>
            <a:prstGeom prst="rect">
              <a:avLst/>
            </a:prstGeom>
            <a:solidFill>
              <a:schemeClr val="bg1"/>
            </a:solidFill>
          </p:spPr>
          <p:txBody>
            <a:bodyPr wrap="square">
              <a:spAutoFit/>
            </a:bodyPr>
            <a:lstStyle/>
            <a:p>
              <a:r>
                <a:rPr lang="en-US" altLang="zh-CN" sz="1000" b="1" dirty="0"/>
                <a:t>2020</a:t>
              </a:r>
              <a:endParaRPr lang="zh-CN" altLang="en-US" sz="1000" b="1" dirty="0"/>
            </a:p>
          </p:txBody>
        </p:sp>
        <p:sp>
          <p:nvSpPr>
            <p:cNvPr id="36" name="文本框 35">
              <a:extLst>
                <a:ext uri="{FF2B5EF4-FFF2-40B4-BE49-F238E27FC236}">
                  <a16:creationId xmlns:a16="http://schemas.microsoft.com/office/drawing/2014/main" id="{609442C8-7B28-25B2-AABF-73F53330C27D}"/>
                </a:ext>
              </a:extLst>
            </p:cNvPr>
            <p:cNvSpPr txBox="1"/>
            <p:nvPr/>
          </p:nvSpPr>
          <p:spPr>
            <a:xfrm>
              <a:off x="1839190" y="4777970"/>
              <a:ext cx="509985" cy="246221"/>
            </a:xfrm>
            <a:prstGeom prst="rect">
              <a:avLst/>
            </a:prstGeom>
            <a:solidFill>
              <a:schemeClr val="bg1"/>
            </a:solidFill>
          </p:spPr>
          <p:txBody>
            <a:bodyPr wrap="square">
              <a:spAutoFit/>
            </a:bodyPr>
            <a:lstStyle/>
            <a:p>
              <a:r>
                <a:rPr lang="en-US" altLang="zh-CN" sz="1000" b="1" dirty="0"/>
                <a:t>2021</a:t>
              </a:r>
              <a:endParaRPr lang="zh-CN" altLang="en-US" sz="1000" b="1" dirty="0"/>
            </a:p>
          </p:txBody>
        </p:sp>
        <p:sp>
          <p:nvSpPr>
            <p:cNvPr id="37" name="文本框 36">
              <a:extLst>
                <a:ext uri="{FF2B5EF4-FFF2-40B4-BE49-F238E27FC236}">
                  <a16:creationId xmlns:a16="http://schemas.microsoft.com/office/drawing/2014/main" id="{6E76769D-920A-7B44-2511-1129630DAE2D}"/>
                </a:ext>
              </a:extLst>
            </p:cNvPr>
            <p:cNvSpPr txBox="1"/>
            <p:nvPr/>
          </p:nvSpPr>
          <p:spPr>
            <a:xfrm>
              <a:off x="2450807" y="4777969"/>
              <a:ext cx="509985" cy="246221"/>
            </a:xfrm>
            <a:prstGeom prst="rect">
              <a:avLst/>
            </a:prstGeom>
            <a:solidFill>
              <a:schemeClr val="bg1"/>
            </a:solidFill>
          </p:spPr>
          <p:txBody>
            <a:bodyPr wrap="square">
              <a:spAutoFit/>
            </a:bodyPr>
            <a:lstStyle/>
            <a:p>
              <a:r>
                <a:rPr lang="en-US" altLang="zh-CN" sz="1000" b="1" dirty="0"/>
                <a:t>2022</a:t>
              </a:r>
              <a:endParaRPr lang="zh-CN" altLang="en-US" sz="1000" b="1" dirty="0"/>
            </a:p>
          </p:txBody>
        </p:sp>
        <p:sp>
          <p:nvSpPr>
            <p:cNvPr id="38" name="文本框 37">
              <a:extLst>
                <a:ext uri="{FF2B5EF4-FFF2-40B4-BE49-F238E27FC236}">
                  <a16:creationId xmlns:a16="http://schemas.microsoft.com/office/drawing/2014/main" id="{CC6A00B7-279B-FF86-83BC-700ACDBC3966}"/>
                </a:ext>
              </a:extLst>
            </p:cNvPr>
            <p:cNvSpPr txBox="1"/>
            <p:nvPr/>
          </p:nvSpPr>
          <p:spPr>
            <a:xfrm>
              <a:off x="3068597" y="4777969"/>
              <a:ext cx="509985" cy="246221"/>
            </a:xfrm>
            <a:prstGeom prst="rect">
              <a:avLst/>
            </a:prstGeom>
            <a:solidFill>
              <a:schemeClr val="bg1"/>
            </a:solidFill>
          </p:spPr>
          <p:txBody>
            <a:bodyPr wrap="square">
              <a:spAutoFit/>
            </a:bodyPr>
            <a:lstStyle/>
            <a:p>
              <a:r>
                <a:rPr lang="en-US" altLang="zh-CN" sz="1000" b="1" dirty="0"/>
                <a:t>2023</a:t>
              </a:r>
              <a:endParaRPr lang="zh-CN" altLang="en-US" sz="1000" b="1" dirty="0"/>
            </a:p>
          </p:txBody>
        </p:sp>
        <p:sp>
          <p:nvSpPr>
            <p:cNvPr id="40" name="文本框 39">
              <a:extLst>
                <a:ext uri="{FF2B5EF4-FFF2-40B4-BE49-F238E27FC236}">
                  <a16:creationId xmlns:a16="http://schemas.microsoft.com/office/drawing/2014/main" id="{0F1BAB7D-49DE-69F8-9288-41F95C79BF45}"/>
                </a:ext>
              </a:extLst>
            </p:cNvPr>
            <p:cNvSpPr txBox="1"/>
            <p:nvPr/>
          </p:nvSpPr>
          <p:spPr>
            <a:xfrm>
              <a:off x="3762434" y="4777968"/>
              <a:ext cx="509985" cy="246221"/>
            </a:xfrm>
            <a:prstGeom prst="rect">
              <a:avLst/>
            </a:prstGeom>
            <a:solidFill>
              <a:schemeClr val="bg1"/>
            </a:solidFill>
          </p:spPr>
          <p:txBody>
            <a:bodyPr wrap="square">
              <a:spAutoFit/>
            </a:bodyPr>
            <a:lstStyle/>
            <a:p>
              <a:r>
                <a:rPr lang="en-US" altLang="zh-CN" sz="1000" b="1" dirty="0"/>
                <a:t>2024</a:t>
              </a:r>
              <a:endParaRPr lang="zh-CN" altLang="en-US" sz="1000" b="1" dirty="0"/>
            </a:p>
          </p:txBody>
        </p:sp>
        <p:sp>
          <p:nvSpPr>
            <p:cNvPr id="41" name="文本框 40">
              <a:extLst>
                <a:ext uri="{FF2B5EF4-FFF2-40B4-BE49-F238E27FC236}">
                  <a16:creationId xmlns:a16="http://schemas.microsoft.com/office/drawing/2014/main" id="{23943312-A4DA-DBFB-61AF-9E4448B03CD9}"/>
                </a:ext>
              </a:extLst>
            </p:cNvPr>
            <p:cNvSpPr txBox="1"/>
            <p:nvPr/>
          </p:nvSpPr>
          <p:spPr>
            <a:xfrm>
              <a:off x="4352780" y="4777968"/>
              <a:ext cx="509985" cy="246221"/>
            </a:xfrm>
            <a:prstGeom prst="rect">
              <a:avLst/>
            </a:prstGeom>
            <a:solidFill>
              <a:schemeClr val="bg1"/>
            </a:solidFill>
          </p:spPr>
          <p:txBody>
            <a:bodyPr wrap="square">
              <a:spAutoFit/>
            </a:bodyPr>
            <a:lstStyle/>
            <a:p>
              <a:r>
                <a:rPr lang="en-US" altLang="zh-CN" sz="1000" b="1" dirty="0"/>
                <a:t>2025</a:t>
              </a:r>
              <a:endParaRPr lang="zh-CN" altLang="en-US" sz="1000" b="1" dirty="0"/>
            </a:p>
          </p:txBody>
        </p:sp>
        <p:cxnSp>
          <p:nvCxnSpPr>
            <p:cNvPr id="44" name="直接箭头连接符 43">
              <a:extLst>
                <a:ext uri="{FF2B5EF4-FFF2-40B4-BE49-F238E27FC236}">
                  <a16:creationId xmlns:a16="http://schemas.microsoft.com/office/drawing/2014/main" id="{4FDB2446-A143-D2E4-606F-5E4D0E5C49F4}"/>
                </a:ext>
              </a:extLst>
            </p:cNvPr>
            <p:cNvCxnSpPr/>
            <p:nvPr/>
          </p:nvCxnSpPr>
          <p:spPr>
            <a:xfrm>
              <a:off x="1141081" y="4981519"/>
              <a:ext cx="41095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55A03AA5-2F31-9DED-F672-75DC588B96CE}"/>
                </a:ext>
              </a:extLst>
            </p:cNvPr>
            <p:cNvSpPr txBox="1"/>
            <p:nvPr/>
          </p:nvSpPr>
          <p:spPr>
            <a:xfrm>
              <a:off x="421947" y="3086547"/>
              <a:ext cx="400110" cy="1471922"/>
            </a:xfrm>
            <a:prstGeom prst="rect">
              <a:avLst/>
            </a:prstGeom>
            <a:solidFill>
              <a:schemeClr val="bg1"/>
            </a:solidFill>
          </p:spPr>
          <p:txBody>
            <a:bodyPr vert="eaVert" wrap="square">
              <a:spAutoFit/>
            </a:bodyPr>
            <a:lstStyle/>
            <a:p>
              <a:r>
                <a:rPr lang="en-US" altLang="zh-CN" sz="1400" b="1" dirty="0"/>
                <a:t>Population</a:t>
              </a:r>
              <a:endParaRPr lang="zh-CN" altLang="en-US" sz="1400" b="1" dirty="0"/>
            </a:p>
          </p:txBody>
        </p:sp>
        <p:sp>
          <p:nvSpPr>
            <p:cNvPr id="43" name="矩形 42">
              <a:extLst>
                <a:ext uri="{FF2B5EF4-FFF2-40B4-BE49-F238E27FC236}">
                  <a16:creationId xmlns:a16="http://schemas.microsoft.com/office/drawing/2014/main" id="{6E679D32-1FC2-9E42-8D88-EDDD63427D87}"/>
                </a:ext>
              </a:extLst>
            </p:cNvPr>
            <p:cNvSpPr/>
            <p:nvPr/>
          </p:nvSpPr>
          <p:spPr>
            <a:xfrm>
              <a:off x="1468284" y="2489200"/>
              <a:ext cx="1214284" cy="569673"/>
            </a:xfrm>
            <a:prstGeom prst="rect">
              <a:avLst/>
            </a:prstGeom>
            <a:solidFill>
              <a:srgbClr val="FFFF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矩形 38">
            <a:extLst>
              <a:ext uri="{FF2B5EF4-FFF2-40B4-BE49-F238E27FC236}">
                <a16:creationId xmlns:a16="http://schemas.microsoft.com/office/drawing/2014/main" id="{772F9273-C597-664A-A98A-1469B3E7627C}"/>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955959AE-D55A-D8B1-A3E4-24790CBC24A7}"/>
              </a:ext>
            </a:extLst>
          </p:cNvPr>
          <p:cNvGrpSpPr/>
          <p:nvPr/>
        </p:nvGrpSpPr>
        <p:grpSpPr>
          <a:xfrm>
            <a:off x="543560" y="625102"/>
            <a:ext cx="2707640" cy="436388"/>
            <a:chOff x="543560" y="625102"/>
            <a:chExt cx="2707640" cy="436388"/>
          </a:xfrm>
        </p:grpSpPr>
        <p:sp>
          <p:nvSpPr>
            <p:cNvPr id="3" name="文本框 2">
              <a:extLst>
                <a:ext uri="{FF2B5EF4-FFF2-40B4-BE49-F238E27FC236}">
                  <a16:creationId xmlns:a16="http://schemas.microsoft.com/office/drawing/2014/main" id="{A0A23A99-60D3-5670-E5C9-6C2409049602}"/>
                </a:ext>
              </a:extLst>
            </p:cNvPr>
            <p:cNvSpPr txBox="1"/>
            <p:nvPr/>
          </p:nvSpPr>
          <p:spPr>
            <a:xfrm>
              <a:off x="543560" y="625102"/>
              <a:ext cx="2707640" cy="307777"/>
            </a:xfrm>
            <a:prstGeom prst="rect">
              <a:avLst/>
            </a:prstGeom>
            <a:noFill/>
          </p:spPr>
          <p:txBody>
            <a:bodyPr wrap="square" rtlCol="0">
              <a:spAutoFit/>
            </a:bodyPr>
            <a:lstStyle/>
            <a:p>
              <a:r>
                <a:rPr lang="en-US" altLang="zh-CN" sz="1400" dirty="0"/>
                <a:t>Introduction</a:t>
              </a:r>
            </a:p>
          </p:txBody>
        </p:sp>
        <p:grpSp>
          <p:nvGrpSpPr>
            <p:cNvPr id="11" name="组合 10">
              <a:extLst>
                <a:ext uri="{FF2B5EF4-FFF2-40B4-BE49-F238E27FC236}">
                  <a16:creationId xmlns:a16="http://schemas.microsoft.com/office/drawing/2014/main" id="{1B002041-4DD9-6B5A-ED03-F7EE90F3EC0F}"/>
                </a:ext>
              </a:extLst>
            </p:cNvPr>
            <p:cNvGrpSpPr/>
            <p:nvPr/>
          </p:nvGrpSpPr>
          <p:grpSpPr>
            <a:xfrm>
              <a:off x="629068" y="927378"/>
              <a:ext cx="906272" cy="134112"/>
              <a:chOff x="674116" y="1075190"/>
              <a:chExt cx="906272" cy="134112"/>
            </a:xfrm>
          </p:grpSpPr>
          <p:sp>
            <p:nvSpPr>
              <p:cNvPr id="6" name="椭圆 5">
                <a:extLst>
                  <a:ext uri="{FF2B5EF4-FFF2-40B4-BE49-F238E27FC236}">
                    <a16:creationId xmlns:a16="http://schemas.microsoft.com/office/drawing/2014/main" id="{165C2D0A-FA69-F826-CBD4-1D6DFCE3FEA2}"/>
                  </a:ext>
                </a:extLst>
              </p:cNvPr>
              <p:cNvSpPr/>
              <p:nvPr/>
            </p:nvSpPr>
            <p:spPr>
              <a:xfrm>
                <a:off x="674116" y="1075190"/>
                <a:ext cx="134112" cy="134112"/>
              </a:xfrm>
              <a:prstGeom prst="ellipse">
                <a:avLst/>
              </a:prstGeom>
              <a:solidFill>
                <a:schemeClr val="accent5">
                  <a:lumMod val="60000"/>
                  <a:lumOff val="4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6110F62F-B4BF-B070-AE49-45131C349A46}"/>
                  </a:ext>
                </a:extLst>
              </p:cNvPr>
              <p:cNvSpPr/>
              <p:nvPr/>
            </p:nvSpPr>
            <p:spPr>
              <a:xfrm>
                <a:off x="86715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7E0AEF46-060A-2145-CE76-A7247FD13672}"/>
                  </a:ext>
                </a:extLst>
              </p:cNvPr>
              <p:cNvSpPr/>
              <p:nvPr/>
            </p:nvSpPr>
            <p:spPr>
              <a:xfrm>
                <a:off x="106019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875AFD9E-297F-8CA3-3195-AC0DB8142291}"/>
                  </a:ext>
                </a:extLst>
              </p:cNvPr>
              <p:cNvSpPr/>
              <p:nvPr/>
            </p:nvSpPr>
            <p:spPr>
              <a:xfrm>
                <a:off x="125323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423BB29B-7F8B-B700-DA9A-C2E238A54750}"/>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
            <a:extLst>
              <a:ext uri="{FF2B5EF4-FFF2-40B4-BE49-F238E27FC236}">
                <a16:creationId xmlns:a16="http://schemas.microsoft.com/office/drawing/2014/main" id="{D26D0B84-1C2A-B025-D2FE-429CF310F9C9}"/>
              </a:ext>
            </a:extLst>
          </p:cNvPr>
          <p:cNvSpPr txBox="1"/>
          <p:nvPr/>
        </p:nvSpPr>
        <p:spPr>
          <a:xfrm>
            <a:off x="608565" y="1200174"/>
            <a:ext cx="5768014" cy="576055"/>
          </a:xfrm>
          <a:prstGeom prst="rect">
            <a:avLst/>
          </a:prstGeom>
          <a:noFill/>
        </p:spPr>
        <p:txBody>
          <a:bodyPr wrap="square">
            <a:spAutoFit/>
          </a:bodyPr>
          <a:lstStyle/>
          <a:p>
            <a:pPr>
              <a:lnSpc>
                <a:spcPct val="120000"/>
              </a:lnSpc>
            </a:pPr>
            <a:r>
              <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Introduction</a:t>
            </a:r>
          </a:p>
        </p:txBody>
      </p:sp>
      <p:sp>
        <p:nvSpPr>
          <p:cNvPr id="15" name="文本框 14">
            <a:extLst>
              <a:ext uri="{FF2B5EF4-FFF2-40B4-BE49-F238E27FC236}">
                <a16:creationId xmlns:a16="http://schemas.microsoft.com/office/drawing/2014/main" id="{9A1F4CD5-1F25-8517-98EA-0D37DE514E20}"/>
              </a:ext>
            </a:extLst>
          </p:cNvPr>
          <p:cNvSpPr txBox="1"/>
          <p:nvPr/>
        </p:nvSpPr>
        <p:spPr>
          <a:xfrm>
            <a:off x="510865" y="1795821"/>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Topic: Rapid aging</a:t>
            </a:r>
            <a:endParaRPr lang="zh-CN" altLang="en-US" dirty="0"/>
          </a:p>
        </p:txBody>
      </p:sp>
      <p:sp>
        <p:nvSpPr>
          <p:cNvPr id="23" name="文本框 22">
            <a:extLst>
              <a:ext uri="{FF2B5EF4-FFF2-40B4-BE49-F238E27FC236}">
                <a16:creationId xmlns:a16="http://schemas.microsoft.com/office/drawing/2014/main" id="{CC14C405-60AA-6167-8D29-78B8C32CE337}"/>
              </a:ext>
            </a:extLst>
          </p:cNvPr>
          <p:cNvSpPr txBox="1"/>
          <p:nvPr/>
        </p:nvSpPr>
        <p:spPr>
          <a:xfrm>
            <a:off x="6311574" y="1892244"/>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Topic: Mobility of the elderly</a:t>
            </a:r>
            <a:endParaRPr lang="zh-CN" altLang="en-US" dirty="0"/>
          </a:p>
        </p:txBody>
      </p:sp>
      <p:sp>
        <p:nvSpPr>
          <p:cNvPr id="24" name="文本框 23">
            <a:extLst>
              <a:ext uri="{FF2B5EF4-FFF2-40B4-BE49-F238E27FC236}">
                <a16:creationId xmlns:a16="http://schemas.microsoft.com/office/drawing/2014/main" id="{8053019D-C5A9-7E21-168E-2172722338BE}"/>
              </a:ext>
            </a:extLst>
          </p:cNvPr>
          <p:cNvSpPr txBox="1"/>
          <p:nvPr/>
        </p:nvSpPr>
        <p:spPr>
          <a:xfrm>
            <a:off x="6311574" y="4074670"/>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Topic: The built environment</a:t>
            </a:r>
            <a:endParaRPr lang="zh-CN" altLang="en-US" dirty="0"/>
          </a:p>
        </p:txBody>
      </p:sp>
      <p:sp>
        <p:nvSpPr>
          <p:cNvPr id="31" name="任意多边形: 形状 30">
            <a:extLst>
              <a:ext uri="{FF2B5EF4-FFF2-40B4-BE49-F238E27FC236}">
                <a16:creationId xmlns:a16="http://schemas.microsoft.com/office/drawing/2014/main" id="{3BED056C-2173-5A45-6087-FD4B70E180D4}"/>
              </a:ext>
            </a:extLst>
          </p:cNvPr>
          <p:cNvSpPr/>
          <p:nvPr/>
        </p:nvSpPr>
        <p:spPr>
          <a:xfrm>
            <a:off x="1415237" y="2605604"/>
            <a:ext cx="3199130" cy="1341120"/>
          </a:xfrm>
          <a:custGeom>
            <a:avLst/>
            <a:gdLst>
              <a:gd name="connsiteX0" fmla="*/ 0 w 3195320"/>
              <a:gd name="connsiteY0" fmla="*/ 1341120 h 1341120"/>
              <a:gd name="connsiteX1" fmla="*/ 528320 w 3195320"/>
              <a:gd name="connsiteY1" fmla="*/ 1158240 h 1341120"/>
              <a:gd name="connsiteX2" fmla="*/ 660400 w 3195320"/>
              <a:gd name="connsiteY2" fmla="*/ 1102360 h 1341120"/>
              <a:gd name="connsiteX3" fmla="*/ 1163320 w 3195320"/>
              <a:gd name="connsiteY3" fmla="*/ 868680 h 1341120"/>
              <a:gd name="connsiteX4" fmla="*/ 1407160 w 3195320"/>
              <a:gd name="connsiteY4" fmla="*/ 716280 h 1341120"/>
              <a:gd name="connsiteX5" fmla="*/ 1783080 w 3195320"/>
              <a:gd name="connsiteY5" fmla="*/ 447040 h 1341120"/>
              <a:gd name="connsiteX6" fmla="*/ 1915160 w 3195320"/>
              <a:gd name="connsiteY6" fmla="*/ 365760 h 1341120"/>
              <a:gd name="connsiteX7" fmla="*/ 2473960 w 3195320"/>
              <a:gd name="connsiteY7" fmla="*/ 193040 h 1341120"/>
              <a:gd name="connsiteX8" fmla="*/ 2585720 w 3195320"/>
              <a:gd name="connsiteY8" fmla="*/ 157480 h 1341120"/>
              <a:gd name="connsiteX9" fmla="*/ 3195320 w 3195320"/>
              <a:gd name="connsiteY9" fmla="*/ 0 h 1341120"/>
              <a:gd name="connsiteX0" fmla="*/ 0 w 3195320"/>
              <a:gd name="connsiteY0" fmla="*/ 1341120 h 1341120"/>
              <a:gd name="connsiteX1" fmla="*/ 528320 w 3195320"/>
              <a:gd name="connsiteY1" fmla="*/ 1158240 h 1341120"/>
              <a:gd name="connsiteX2" fmla="*/ 660400 w 3195320"/>
              <a:gd name="connsiteY2" fmla="*/ 1102360 h 1341120"/>
              <a:gd name="connsiteX3" fmla="*/ 1163320 w 3195320"/>
              <a:gd name="connsiteY3" fmla="*/ 868680 h 1341120"/>
              <a:gd name="connsiteX4" fmla="*/ 1407160 w 3195320"/>
              <a:gd name="connsiteY4" fmla="*/ 716280 h 1341120"/>
              <a:gd name="connsiteX5" fmla="*/ 1744980 w 3195320"/>
              <a:gd name="connsiteY5" fmla="*/ 497840 h 1341120"/>
              <a:gd name="connsiteX6" fmla="*/ 1915160 w 3195320"/>
              <a:gd name="connsiteY6" fmla="*/ 365760 h 1341120"/>
              <a:gd name="connsiteX7" fmla="*/ 2473960 w 3195320"/>
              <a:gd name="connsiteY7" fmla="*/ 193040 h 1341120"/>
              <a:gd name="connsiteX8" fmla="*/ 2585720 w 3195320"/>
              <a:gd name="connsiteY8" fmla="*/ 157480 h 1341120"/>
              <a:gd name="connsiteX9" fmla="*/ 3195320 w 3195320"/>
              <a:gd name="connsiteY9" fmla="*/ 0 h 1341120"/>
              <a:gd name="connsiteX0" fmla="*/ 0 w 3195320"/>
              <a:gd name="connsiteY0" fmla="*/ 1341120 h 1341120"/>
              <a:gd name="connsiteX1" fmla="*/ 528320 w 3195320"/>
              <a:gd name="connsiteY1" fmla="*/ 1158240 h 1341120"/>
              <a:gd name="connsiteX2" fmla="*/ 713740 w 3195320"/>
              <a:gd name="connsiteY2" fmla="*/ 1094740 h 1341120"/>
              <a:gd name="connsiteX3" fmla="*/ 1163320 w 3195320"/>
              <a:gd name="connsiteY3" fmla="*/ 868680 h 1341120"/>
              <a:gd name="connsiteX4" fmla="*/ 1407160 w 3195320"/>
              <a:gd name="connsiteY4" fmla="*/ 716280 h 1341120"/>
              <a:gd name="connsiteX5" fmla="*/ 1744980 w 3195320"/>
              <a:gd name="connsiteY5" fmla="*/ 497840 h 1341120"/>
              <a:gd name="connsiteX6" fmla="*/ 1915160 w 3195320"/>
              <a:gd name="connsiteY6" fmla="*/ 365760 h 1341120"/>
              <a:gd name="connsiteX7" fmla="*/ 2473960 w 3195320"/>
              <a:gd name="connsiteY7" fmla="*/ 193040 h 1341120"/>
              <a:gd name="connsiteX8" fmla="*/ 2585720 w 3195320"/>
              <a:gd name="connsiteY8" fmla="*/ 157480 h 1341120"/>
              <a:gd name="connsiteX9" fmla="*/ 3195320 w 3195320"/>
              <a:gd name="connsiteY9" fmla="*/ 0 h 1341120"/>
              <a:gd name="connsiteX0" fmla="*/ 0 w 3195320"/>
              <a:gd name="connsiteY0" fmla="*/ 1341120 h 1341120"/>
              <a:gd name="connsiteX1" fmla="*/ 505460 w 3195320"/>
              <a:gd name="connsiteY1" fmla="*/ 1177290 h 1341120"/>
              <a:gd name="connsiteX2" fmla="*/ 713740 w 3195320"/>
              <a:gd name="connsiteY2" fmla="*/ 1094740 h 1341120"/>
              <a:gd name="connsiteX3" fmla="*/ 1163320 w 3195320"/>
              <a:gd name="connsiteY3" fmla="*/ 868680 h 1341120"/>
              <a:gd name="connsiteX4" fmla="*/ 1407160 w 3195320"/>
              <a:gd name="connsiteY4" fmla="*/ 716280 h 1341120"/>
              <a:gd name="connsiteX5" fmla="*/ 1744980 w 3195320"/>
              <a:gd name="connsiteY5" fmla="*/ 497840 h 1341120"/>
              <a:gd name="connsiteX6" fmla="*/ 1915160 w 3195320"/>
              <a:gd name="connsiteY6" fmla="*/ 365760 h 1341120"/>
              <a:gd name="connsiteX7" fmla="*/ 2473960 w 3195320"/>
              <a:gd name="connsiteY7" fmla="*/ 193040 h 1341120"/>
              <a:gd name="connsiteX8" fmla="*/ 2585720 w 3195320"/>
              <a:gd name="connsiteY8" fmla="*/ 157480 h 1341120"/>
              <a:gd name="connsiteX9" fmla="*/ 3195320 w 3195320"/>
              <a:gd name="connsiteY9" fmla="*/ 0 h 1341120"/>
              <a:gd name="connsiteX0" fmla="*/ 0 w 3195320"/>
              <a:gd name="connsiteY0" fmla="*/ 1341120 h 1341120"/>
              <a:gd name="connsiteX1" fmla="*/ 505460 w 3195320"/>
              <a:gd name="connsiteY1" fmla="*/ 1177290 h 1341120"/>
              <a:gd name="connsiteX2" fmla="*/ 713740 w 3195320"/>
              <a:gd name="connsiteY2" fmla="*/ 1094740 h 1341120"/>
              <a:gd name="connsiteX3" fmla="*/ 1163320 w 3195320"/>
              <a:gd name="connsiteY3" fmla="*/ 868680 h 1341120"/>
              <a:gd name="connsiteX4" fmla="*/ 1391920 w 3195320"/>
              <a:gd name="connsiteY4" fmla="*/ 735330 h 1341120"/>
              <a:gd name="connsiteX5" fmla="*/ 1744980 w 3195320"/>
              <a:gd name="connsiteY5" fmla="*/ 497840 h 1341120"/>
              <a:gd name="connsiteX6" fmla="*/ 1915160 w 3195320"/>
              <a:gd name="connsiteY6" fmla="*/ 365760 h 1341120"/>
              <a:gd name="connsiteX7" fmla="*/ 2473960 w 3195320"/>
              <a:gd name="connsiteY7" fmla="*/ 193040 h 1341120"/>
              <a:gd name="connsiteX8" fmla="*/ 2585720 w 3195320"/>
              <a:gd name="connsiteY8" fmla="*/ 157480 h 1341120"/>
              <a:gd name="connsiteX9" fmla="*/ 3195320 w 3195320"/>
              <a:gd name="connsiteY9" fmla="*/ 0 h 1341120"/>
              <a:gd name="connsiteX0" fmla="*/ 0 w 3206750"/>
              <a:gd name="connsiteY0" fmla="*/ 1329690 h 1329690"/>
              <a:gd name="connsiteX1" fmla="*/ 505460 w 3206750"/>
              <a:gd name="connsiteY1" fmla="*/ 1165860 h 1329690"/>
              <a:gd name="connsiteX2" fmla="*/ 713740 w 3206750"/>
              <a:gd name="connsiteY2" fmla="*/ 1083310 h 1329690"/>
              <a:gd name="connsiteX3" fmla="*/ 1163320 w 3206750"/>
              <a:gd name="connsiteY3" fmla="*/ 857250 h 1329690"/>
              <a:gd name="connsiteX4" fmla="*/ 1391920 w 3206750"/>
              <a:gd name="connsiteY4" fmla="*/ 723900 h 1329690"/>
              <a:gd name="connsiteX5" fmla="*/ 1744980 w 3206750"/>
              <a:gd name="connsiteY5" fmla="*/ 486410 h 1329690"/>
              <a:gd name="connsiteX6" fmla="*/ 1915160 w 3206750"/>
              <a:gd name="connsiteY6" fmla="*/ 354330 h 1329690"/>
              <a:gd name="connsiteX7" fmla="*/ 2473960 w 3206750"/>
              <a:gd name="connsiteY7" fmla="*/ 181610 h 1329690"/>
              <a:gd name="connsiteX8" fmla="*/ 2585720 w 3206750"/>
              <a:gd name="connsiteY8" fmla="*/ 146050 h 1329690"/>
              <a:gd name="connsiteX9" fmla="*/ 3206750 w 3206750"/>
              <a:gd name="connsiteY9" fmla="*/ 0 h 1329690"/>
              <a:gd name="connsiteX0" fmla="*/ 0 w 3206750"/>
              <a:gd name="connsiteY0" fmla="*/ 1352550 h 1352550"/>
              <a:gd name="connsiteX1" fmla="*/ 505460 w 3206750"/>
              <a:gd name="connsiteY1" fmla="*/ 1188720 h 1352550"/>
              <a:gd name="connsiteX2" fmla="*/ 713740 w 3206750"/>
              <a:gd name="connsiteY2" fmla="*/ 1106170 h 1352550"/>
              <a:gd name="connsiteX3" fmla="*/ 1163320 w 3206750"/>
              <a:gd name="connsiteY3" fmla="*/ 880110 h 1352550"/>
              <a:gd name="connsiteX4" fmla="*/ 1391920 w 3206750"/>
              <a:gd name="connsiteY4" fmla="*/ 746760 h 1352550"/>
              <a:gd name="connsiteX5" fmla="*/ 1744980 w 3206750"/>
              <a:gd name="connsiteY5" fmla="*/ 509270 h 1352550"/>
              <a:gd name="connsiteX6" fmla="*/ 1915160 w 3206750"/>
              <a:gd name="connsiteY6" fmla="*/ 377190 h 1352550"/>
              <a:gd name="connsiteX7" fmla="*/ 2473960 w 3206750"/>
              <a:gd name="connsiteY7" fmla="*/ 204470 h 1352550"/>
              <a:gd name="connsiteX8" fmla="*/ 2585720 w 3206750"/>
              <a:gd name="connsiteY8" fmla="*/ 168910 h 1352550"/>
              <a:gd name="connsiteX9" fmla="*/ 3206750 w 3206750"/>
              <a:gd name="connsiteY9" fmla="*/ 0 h 1352550"/>
              <a:gd name="connsiteX0" fmla="*/ 0 w 3199130"/>
              <a:gd name="connsiteY0" fmla="*/ 1341120 h 1341120"/>
              <a:gd name="connsiteX1" fmla="*/ 505460 w 3199130"/>
              <a:gd name="connsiteY1" fmla="*/ 1177290 h 1341120"/>
              <a:gd name="connsiteX2" fmla="*/ 713740 w 3199130"/>
              <a:gd name="connsiteY2" fmla="*/ 1094740 h 1341120"/>
              <a:gd name="connsiteX3" fmla="*/ 1163320 w 3199130"/>
              <a:gd name="connsiteY3" fmla="*/ 868680 h 1341120"/>
              <a:gd name="connsiteX4" fmla="*/ 1391920 w 3199130"/>
              <a:gd name="connsiteY4" fmla="*/ 735330 h 1341120"/>
              <a:gd name="connsiteX5" fmla="*/ 1744980 w 3199130"/>
              <a:gd name="connsiteY5" fmla="*/ 497840 h 1341120"/>
              <a:gd name="connsiteX6" fmla="*/ 1915160 w 3199130"/>
              <a:gd name="connsiteY6" fmla="*/ 365760 h 1341120"/>
              <a:gd name="connsiteX7" fmla="*/ 2473960 w 3199130"/>
              <a:gd name="connsiteY7" fmla="*/ 193040 h 1341120"/>
              <a:gd name="connsiteX8" fmla="*/ 2585720 w 3199130"/>
              <a:gd name="connsiteY8" fmla="*/ 157480 h 1341120"/>
              <a:gd name="connsiteX9" fmla="*/ 3199130 w 3199130"/>
              <a:gd name="connsiteY9"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9130" h="1341120">
                <a:moveTo>
                  <a:pt x="0" y="1341120"/>
                </a:moveTo>
                <a:lnTo>
                  <a:pt x="505460" y="1177290"/>
                </a:lnTo>
                <a:lnTo>
                  <a:pt x="713740" y="1094740"/>
                </a:lnTo>
                <a:lnTo>
                  <a:pt x="1163320" y="868680"/>
                </a:lnTo>
                <a:lnTo>
                  <a:pt x="1391920" y="735330"/>
                </a:lnTo>
                <a:lnTo>
                  <a:pt x="1744980" y="497840"/>
                </a:lnTo>
                <a:lnTo>
                  <a:pt x="1915160" y="365760"/>
                </a:lnTo>
                <a:lnTo>
                  <a:pt x="2473960" y="193040"/>
                </a:lnTo>
                <a:lnTo>
                  <a:pt x="2585720" y="157480"/>
                </a:lnTo>
                <a:lnTo>
                  <a:pt x="3199130" y="0"/>
                </a:lnTo>
              </a:path>
            </a:pathLst>
          </a:custGeom>
          <a:no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C0153875-49F0-B865-851C-49BEC6373182}"/>
              </a:ext>
            </a:extLst>
          </p:cNvPr>
          <p:cNvSpPr txBox="1"/>
          <p:nvPr/>
        </p:nvSpPr>
        <p:spPr>
          <a:xfrm>
            <a:off x="421947" y="5219361"/>
            <a:ext cx="5552440" cy="1272143"/>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Shanghai, a major city experiencing population decline, exhibits a particularly pronounced </a:t>
            </a:r>
            <a:r>
              <a:rPr lang="en-US" altLang="zh-CN" b="1" dirty="0"/>
              <a:t>aging demographic</a:t>
            </a:r>
            <a:r>
              <a:rPr lang="en-US" altLang="zh-CN" dirty="0"/>
              <a:t>. </a:t>
            </a:r>
          </a:p>
          <a:p>
            <a:r>
              <a:rPr lang="en-US" altLang="zh-CN" dirty="0"/>
              <a:t>In 2023, the number of Shanghai residents over 60 years old reached 5,680,500, accounting for </a:t>
            </a:r>
            <a:r>
              <a:rPr lang="en-US" altLang="zh-CN" b="1" dirty="0"/>
              <a:t>37.4%</a:t>
            </a:r>
            <a:r>
              <a:rPr lang="en-US" altLang="zh-CN" dirty="0"/>
              <a:t>. The proportion of people over 65 years of age was </a:t>
            </a:r>
            <a:r>
              <a:rPr lang="en-US" altLang="zh-CN" b="1" dirty="0"/>
              <a:t>28.8%</a:t>
            </a:r>
            <a:r>
              <a:rPr lang="en-US" altLang="zh-CN" dirty="0"/>
              <a:t> . </a:t>
            </a:r>
          </a:p>
        </p:txBody>
      </p:sp>
      <p:sp>
        <p:nvSpPr>
          <p:cNvPr id="48" name="文本框 47">
            <a:extLst>
              <a:ext uri="{FF2B5EF4-FFF2-40B4-BE49-F238E27FC236}">
                <a16:creationId xmlns:a16="http://schemas.microsoft.com/office/drawing/2014/main" id="{275547A9-EAC9-C43B-03F9-E6F78B0216C9}"/>
              </a:ext>
            </a:extLst>
          </p:cNvPr>
          <p:cNvSpPr txBox="1"/>
          <p:nvPr/>
        </p:nvSpPr>
        <p:spPr>
          <a:xfrm>
            <a:off x="6286688" y="2334247"/>
            <a:ext cx="5578153" cy="1805623"/>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The mobility of the elderly declines, with a corresponding reduction in social interaction and quality of life.</a:t>
            </a:r>
          </a:p>
          <a:p>
            <a:r>
              <a:rPr lang="en-US" altLang="zh-CN" dirty="0"/>
              <a:t>However, the elderly still need to </a:t>
            </a:r>
            <a:r>
              <a:rPr lang="en-US" altLang="zh-CN" b="1" dirty="0"/>
              <a:t>go out </a:t>
            </a:r>
            <a:r>
              <a:rPr lang="en-US" altLang="zh-CN" dirty="0"/>
              <a:t>to ensure that they are able to carry out all kinds of affairs and social interactions in a normal manner.</a:t>
            </a:r>
          </a:p>
          <a:p>
            <a:r>
              <a:rPr lang="en-US" altLang="zh-CN" dirty="0"/>
              <a:t>The increased mobility of the elderly is not only beneficial to their own physical and mental </a:t>
            </a:r>
            <a:r>
              <a:rPr lang="en-US" altLang="zh-CN" b="1" dirty="0"/>
              <a:t>health</a:t>
            </a:r>
            <a:r>
              <a:rPr lang="en-US" altLang="zh-CN" dirty="0"/>
              <a:t>, but also reduces the </a:t>
            </a:r>
            <a:r>
              <a:rPr lang="en-US" altLang="zh-CN" b="1" dirty="0"/>
              <a:t>burden </a:t>
            </a:r>
            <a:r>
              <a:rPr lang="en-US" altLang="zh-CN" dirty="0"/>
              <a:t>of their families, which is conducive to social equity.</a:t>
            </a:r>
            <a:endParaRPr lang="zh-CN" altLang="en-US" dirty="0"/>
          </a:p>
        </p:txBody>
      </p:sp>
      <p:sp>
        <p:nvSpPr>
          <p:cNvPr id="49" name="文本框 48">
            <a:extLst>
              <a:ext uri="{FF2B5EF4-FFF2-40B4-BE49-F238E27FC236}">
                <a16:creationId xmlns:a16="http://schemas.microsoft.com/office/drawing/2014/main" id="{3C0DBF0A-EE9C-0D94-DAAF-49372306FEAA}"/>
              </a:ext>
            </a:extLst>
          </p:cNvPr>
          <p:cNvSpPr txBox="1"/>
          <p:nvPr/>
        </p:nvSpPr>
        <p:spPr>
          <a:xfrm>
            <a:off x="6286687" y="4499273"/>
            <a:ext cx="5578153" cy="2021066"/>
          </a:xfrm>
          <a:prstGeom prst="rect">
            <a:avLst/>
          </a:prstGeom>
          <a:noFill/>
        </p:spPr>
        <p:txBody>
          <a:bodyPr wrap="square">
            <a:spAutoFit/>
          </a:bodyPr>
          <a:lstStyle>
            <a:defPPr>
              <a:defRPr lang="zh-CN"/>
            </a:defPPr>
            <a:lvl1pPr marL="285750" indent="-285750">
              <a:spcAft>
                <a:spcPts val="800"/>
              </a:spcAft>
              <a:buFont typeface="Arial" panose="020B0604020202020204" pitchFamily="34" charset="0"/>
              <a:buChar char="•"/>
              <a:defRPr sz="1400">
                <a:effectLst/>
                <a:latin typeface="Times New Roman" panose="02020603050405020304" pitchFamily="18" charset="0"/>
                <a:ea typeface="等线" panose="02010600030101010101" pitchFamily="2" charset="-122"/>
                <a:cs typeface="Times New Roman" panose="02020603050405020304" pitchFamily="18" charset="0"/>
              </a:defRPr>
            </a:lvl1pPr>
          </a:lstStyle>
          <a:p>
            <a:r>
              <a:rPr lang="en-US" altLang="zh-CN" dirty="0"/>
              <a:t>Unlike in Western countries, the majority of Chinese seniors live in </a:t>
            </a:r>
            <a:r>
              <a:rPr lang="en-US" altLang="zh-CN" b="1" dirty="0"/>
              <a:t>urban centers</a:t>
            </a:r>
            <a:r>
              <a:rPr lang="en-US" altLang="zh-CN" dirty="0"/>
              <a:t>.</a:t>
            </a:r>
          </a:p>
          <a:p>
            <a:r>
              <a:rPr lang="en-US" altLang="zh-CN" dirty="0"/>
              <a:t>In Shanghai, for example, the city center area shows a </a:t>
            </a:r>
            <a:r>
              <a:rPr lang="en-US" altLang="zh-CN" b="1" dirty="0"/>
              <a:t>high-density </a:t>
            </a:r>
            <a:r>
              <a:rPr lang="en-US" altLang="zh-CN" dirty="0"/>
              <a:t>and </a:t>
            </a:r>
            <a:r>
              <a:rPr lang="en-US" altLang="zh-CN" b="1" dirty="0"/>
              <a:t>mixed</a:t>
            </a:r>
            <a:r>
              <a:rPr lang="en-US" altLang="zh-CN" dirty="0"/>
              <a:t> construction pattern, which is related to the social development in the past.</a:t>
            </a:r>
          </a:p>
          <a:p>
            <a:r>
              <a:rPr lang="en-US" altLang="zh-CN" dirty="0"/>
              <a:t>Elderly people live in complex residential areas with mixed functions that allow them to accomplish their affairs in a small area, but there are also some </a:t>
            </a:r>
            <a:r>
              <a:rPr lang="en-US" altLang="zh-CN" b="1" dirty="0"/>
              <a:t>difficulties</a:t>
            </a:r>
            <a:r>
              <a:rPr lang="en-US" altLang="zh-CN" dirty="0"/>
              <a:t> in traveling.</a:t>
            </a:r>
            <a:endParaRPr lang="zh-CN" altLang="en-US" dirty="0"/>
          </a:p>
        </p:txBody>
      </p:sp>
      <p:sp>
        <p:nvSpPr>
          <p:cNvPr id="50" name="矩形 49">
            <a:extLst>
              <a:ext uri="{FF2B5EF4-FFF2-40B4-BE49-F238E27FC236}">
                <a16:creationId xmlns:a16="http://schemas.microsoft.com/office/drawing/2014/main" id="{4A8BF6FA-E5F0-8BCA-E43B-B8F6CAE82B25}"/>
              </a:ext>
            </a:extLst>
          </p:cNvPr>
          <p:cNvSpPr/>
          <p:nvPr/>
        </p:nvSpPr>
        <p:spPr>
          <a:xfrm>
            <a:off x="510865" y="1795821"/>
            <a:ext cx="5251844" cy="4814211"/>
          </a:xfrm>
          <a:prstGeom prst="rect">
            <a:avLst/>
          </a:prstGeom>
          <a:solidFill>
            <a:srgbClr val="FFFFFE">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图片 51">
            <a:extLst>
              <a:ext uri="{FF2B5EF4-FFF2-40B4-BE49-F238E27FC236}">
                <a16:creationId xmlns:a16="http://schemas.microsoft.com/office/drawing/2014/main" id="{92CB119F-4F2B-8783-4260-79F9A1BE6DC3}"/>
              </a:ext>
            </a:extLst>
          </p:cNvPr>
          <p:cNvPicPr>
            <a:picLocks noChangeAspect="1"/>
          </p:cNvPicPr>
          <p:nvPr/>
        </p:nvPicPr>
        <p:blipFill>
          <a:blip r:embed="rId4"/>
          <a:stretch>
            <a:fillRect/>
          </a:stretch>
        </p:blipFill>
        <p:spPr>
          <a:xfrm>
            <a:off x="737123" y="2715517"/>
            <a:ext cx="4721924" cy="2848706"/>
          </a:xfrm>
          <a:prstGeom prst="rect">
            <a:avLst/>
          </a:prstGeom>
        </p:spPr>
      </p:pic>
      <p:sp>
        <p:nvSpPr>
          <p:cNvPr id="53" name="矩形 52">
            <a:extLst>
              <a:ext uri="{FF2B5EF4-FFF2-40B4-BE49-F238E27FC236}">
                <a16:creationId xmlns:a16="http://schemas.microsoft.com/office/drawing/2014/main" id="{498E472D-C68A-F395-2996-3DEB2BE315C1}"/>
              </a:ext>
            </a:extLst>
          </p:cNvPr>
          <p:cNvSpPr/>
          <p:nvPr/>
        </p:nvSpPr>
        <p:spPr>
          <a:xfrm>
            <a:off x="400502" y="1842746"/>
            <a:ext cx="5251844" cy="4814211"/>
          </a:xfrm>
          <a:prstGeom prst="rect">
            <a:avLst/>
          </a:prstGeom>
          <a:solidFill>
            <a:srgbClr val="FFFFFE">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D90A76C3-76C6-AE87-9896-D2792689B216}"/>
              </a:ext>
            </a:extLst>
          </p:cNvPr>
          <p:cNvSpPr/>
          <p:nvPr/>
        </p:nvSpPr>
        <p:spPr>
          <a:xfrm>
            <a:off x="6210806" y="1892244"/>
            <a:ext cx="5743492" cy="2244165"/>
          </a:xfrm>
          <a:prstGeom prst="rect">
            <a:avLst/>
          </a:prstGeom>
          <a:solidFill>
            <a:srgbClr val="FFFFFE">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a:extLst>
              <a:ext uri="{FF2B5EF4-FFF2-40B4-BE49-F238E27FC236}">
                <a16:creationId xmlns:a16="http://schemas.microsoft.com/office/drawing/2014/main" id="{4AC775F0-215F-BE11-BB51-B4EDF54B95C9}"/>
              </a:ext>
            </a:extLst>
          </p:cNvPr>
          <p:cNvPicPr>
            <a:picLocks noChangeAspect="1"/>
          </p:cNvPicPr>
          <p:nvPr/>
        </p:nvPicPr>
        <p:blipFill>
          <a:blip r:embed="rId5"/>
          <a:stretch>
            <a:fillRect/>
          </a:stretch>
        </p:blipFill>
        <p:spPr>
          <a:xfrm>
            <a:off x="3286459" y="3453774"/>
            <a:ext cx="2276793" cy="2776925"/>
          </a:xfrm>
          <a:prstGeom prst="rect">
            <a:avLst/>
          </a:prstGeom>
        </p:spPr>
      </p:pic>
      <p:pic>
        <p:nvPicPr>
          <p:cNvPr id="60" name="图片 59">
            <a:extLst>
              <a:ext uri="{FF2B5EF4-FFF2-40B4-BE49-F238E27FC236}">
                <a16:creationId xmlns:a16="http://schemas.microsoft.com/office/drawing/2014/main" id="{9E90B82B-A26E-4147-6B16-5FCFB7C6D296}"/>
              </a:ext>
            </a:extLst>
          </p:cNvPr>
          <p:cNvPicPr>
            <a:picLocks noChangeAspect="1"/>
          </p:cNvPicPr>
          <p:nvPr/>
        </p:nvPicPr>
        <p:blipFill>
          <a:blip r:embed="rId6"/>
          <a:stretch>
            <a:fillRect/>
          </a:stretch>
        </p:blipFill>
        <p:spPr>
          <a:xfrm>
            <a:off x="721623" y="2038763"/>
            <a:ext cx="2483063" cy="3157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up)">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par>
                                <p:cTn id="42" presetID="10" presetClass="entr" presetSubtype="0"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up)">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1" grpId="0" animBg="1"/>
      <p:bldP spid="33" grpId="0"/>
      <p:bldP spid="48" grpId="0"/>
      <p:bldP spid="49" grpId="0"/>
      <p:bldP spid="50" grpId="0" animBg="1"/>
      <p:bldP spid="53"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A6D2E-F867-3925-B8EA-DD1EC4C7C578}"/>
            </a:ext>
          </a:extLst>
        </p:cNvPr>
        <p:cNvGrpSpPr/>
        <p:nvPr/>
      </p:nvGrpSpPr>
      <p:grpSpPr>
        <a:xfrm>
          <a:off x="0" y="0"/>
          <a:ext cx="0" cy="0"/>
          <a:chOff x="0" y="0"/>
          <a:chExt cx="0" cy="0"/>
        </a:xfrm>
      </p:grpSpPr>
      <p:pic>
        <p:nvPicPr>
          <p:cNvPr id="69" name="图片 68">
            <a:extLst>
              <a:ext uri="{FF2B5EF4-FFF2-40B4-BE49-F238E27FC236}">
                <a16:creationId xmlns:a16="http://schemas.microsoft.com/office/drawing/2014/main" id="{1FF3770E-EDE1-04E7-48F9-84753F18A6B5}"/>
              </a:ext>
            </a:extLst>
          </p:cNvPr>
          <p:cNvPicPr>
            <a:picLocks noChangeAspect="1"/>
          </p:cNvPicPr>
          <p:nvPr/>
        </p:nvPicPr>
        <p:blipFill>
          <a:blip r:embed="rId3"/>
          <a:stretch>
            <a:fillRect/>
          </a:stretch>
        </p:blipFill>
        <p:spPr>
          <a:xfrm>
            <a:off x="538658" y="2444491"/>
            <a:ext cx="4544798" cy="3893271"/>
          </a:xfrm>
          <a:prstGeom prst="rect">
            <a:avLst/>
          </a:prstGeom>
        </p:spPr>
      </p:pic>
      <p:pic>
        <p:nvPicPr>
          <p:cNvPr id="67" name="图片 66">
            <a:extLst>
              <a:ext uri="{FF2B5EF4-FFF2-40B4-BE49-F238E27FC236}">
                <a16:creationId xmlns:a16="http://schemas.microsoft.com/office/drawing/2014/main" id="{BB55C62D-B881-C712-E0D2-FF6776756E2C}"/>
              </a:ext>
            </a:extLst>
          </p:cNvPr>
          <p:cNvPicPr>
            <a:picLocks noChangeAspect="1"/>
          </p:cNvPicPr>
          <p:nvPr/>
        </p:nvPicPr>
        <p:blipFill>
          <a:blip r:embed="rId4"/>
          <a:stretch>
            <a:fillRect/>
          </a:stretch>
        </p:blipFill>
        <p:spPr>
          <a:xfrm>
            <a:off x="5306511" y="4468762"/>
            <a:ext cx="2512170" cy="1873789"/>
          </a:xfrm>
          <a:prstGeom prst="rect">
            <a:avLst/>
          </a:prstGeom>
        </p:spPr>
      </p:pic>
      <p:pic>
        <p:nvPicPr>
          <p:cNvPr id="65" name="图片 64">
            <a:extLst>
              <a:ext uri="{FF2B5EF4-FFF2-40B4-BE49-F238E27FC236}">
                <a16:creationId xmlns:a16="http://schemas.microsoft.com/office/drawing/2014/main" id="{024B183A-E9CF-6021-5A2C-8EDAB11F50A1}"/>
              </a:ext>
            </a:extLst>
          </p:cNvPr>
          <p:cNvPicPr>
            <a:picLocks noChangeAspect="1"/>
          </p:cNvPicPr>
          <p:nvPr/>
        </p:nvPicPr>
        <p:blipFill>
          <a:blip r:embed="rId5"/>
          <a:stretch>
            <a:fillRect/>
          </a:stretch>
        </p:blipFill>
        <p:spPr>
          <a:xfrm>
            <a:off x="5306511" y="2444492"/>
            <a:ext cx="2512170" cy="1912675"/>
          </a:xfrm>
          <a:prstGeom prst="rect">
            <a:avLst/>
          </a:prstGeom>
        </p:spPr>
      </p:pic>
      <p:sp>
        <p:nvSpPr>
          <p:cNvPr id="39" name="矩形 38">
            <a:extLst>
              <a:ext uri="{FF2B5EF4-FFF2-40B4-BE49-F238E27FC236}">
                <a16:creationId xmlns:a16="http://schemas.microsoft.com/office/drawing/2014/main" id="{1534DF77-6D13-3265-74A6-5845A36AFF10}"/>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16A4D27B-35BE-0BA3-E741-CC1AC9F63878}"/>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Research Area</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316D2F0D-BDDD-066A-92BC-2F064C1191CA}"/>
              </a:ext>
            </a:extLst>
          </p:cNvPr>
          <p:cNvSpPr txBox="1"/>
          <p:nvPr/>
        </p:nvSpPr>
        <p:spPr>
          <a:xfrm>
            <a:off x="510865" y="1795821"/>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Workers’ Neighborhood: Anshan </a:t>
            </a:r>
            <a:r>
              <a:rPr lang="en-US" altLang="zh-CN" dirty="0" err="1"/>
              <a:t>Xincun</a:t>
            </a:r>
            <a:endParaRPr lang="zh-CN" altLang="en-US" dirty="0"/>
          </a:p>
        </p:txBody>
      </p:sp>
      <p:pic>
        <p:nvPicPr>
          <p:cNvPr id="33" name="图片 32">
            <a:extLst>
              <a:ext uri="{FF2B5EF4-FFF2-40B4-BE49-F238E27FC236}">
                <a16:creationId xmlns:a16="http://schemas.microsoft.com/office/drawing/2014/main" id="{38AF756A-B9D0-201D-6949-A2062E3C67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9758" y="1778136"/>
            <a:ext cx="2157848" cy="1617554"/>
          </a:xfrm>
          <a:prstGeom prst="rect">
            <a:avLst/>
          </a:prstGeom>
          <a:noFill/>
          <a:ln>
            <a:noFill/>
          </a:ln>
        </p:spPr>
      </p:pic>
      <p:pic>
        <p:nvPicPr>
          <p:cNvPr id="42" name="图片 41">
            <a:extLst>
              <a:ext uri="{FF2B5EF4-FFF2-40B4-BE49-F238E27FC236}">
                <a16:creationId xmlns:a16="http://schemas.microsoft.com/office/drawing/2014/main" id="{C3B3895E-C724-33D2-A508-73DD6E300BB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2714" y="3429000"/>
            <a:ext cx="2164892" cy="2885109"/>
          </a:xfrm>
          <a:prstGeom prst="rect">
            <a:avLst/>
          </a:prstGeom>
          <a:noFill/>
          <a:ln>
            <a:noFill/>
          </a:ln>
        </p:spPr>
      </p:pic>
      <p:pic>
        <p:nvPicPr>
          <p:cNvPr id="46" name="图片 45">
            <a:extLst>
              <a:ext uri="{FF2B5EF4-FFF2-40B4-BE49-F238E27FC236}">
                <a16:creationId xmlns:a16="http://schemas.microsoft.com/office/drawing/2014/main" id="{2339674F-20F1-06D6-D178-6AB72DBF5E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7961" y="4346989"/>
            <a:ext cx="1475340" cy="1967119"/>
          </a:xfrm>
          <a:prstGeom prst="rect">
            <a:avLst/>
          </a:prstGeom>
        </p:spPr>
      </p:pic>
      <p:pic>
        <p:nvPicPr>
          <p:cNvPr id="48" name="图片 47">
            <a:extLst>
              <a:ext uri="{FF2B5EF4-FFF2-40B4-BE49-F238E27FC236}">
                <a16:creationId xmlns:a16="http://schemas.microsoft.com/office/drawing/2014/main" id="{ED60ADE1-74FC-D889-D3B1-35D7E95D90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7691" y="3550145"/>
            <a:ext cx="1498523" cy="1123892"/>
          </a:xfrm>
          <a:prstGeom prst="rect">
            <a:avLst/>
          </a:prstGeom>
        </p:spPr>
      </p:pic>
      <p:pic>
        <p:nvPicPr>
          <p:cNvPr id="50" name="图片 49">
            <a:extLst>
              <a:ext uri="{FF2B5EF4-FFF2-40B4-BE49-F238E27FC236}">
                <a16:creationId xmlns:a16="http://schemas.microsoft.com/office/drawing/2014/main" id="{BAC600DF-8B7C-0DE6-8B72-F9A1AAA2D1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43855" y="1942329"/>
            <a:ext cx="1449651" cy="1932868"/>
          </a:xfrm>
          <a:prstGeom prst="rect">
            <a:avLst/>
          </a:prstGeom>
        </p:spPr>
      </p:pic>
      <p:cxnSp>
        <p:nvCxnSpPr>
          <p:cNvPr id="52" name="直接连接符 51">
            <a:extLst>
              <a:ext uri="{FF2B5EF4-FFF2-40B4-BE49-F238E27FC236}">
                <a16:creationId xmlns:a16="http://schemas.microsoft.com/office/drawing/2014/main" id="{C6EC55CB-95CA-FF94-E211-018B1C70FB19}"/>
              </a:ext>
            </a:extLst>
          </p:cNvPr>
          <p:cNvCxnSpPr>
            <a:cxnSpLocks/>
          </p:cNvCxnSpPr>
          <p:nvPr/>
        </p:nvCxnSpPr>
        <p:spPr>
          <a:xfrm>
            <a:off x="6701741" y="3548149"/>
            <a:ext cx="0" cy="1663931"/>
          </a:xfrm>
          <a:prstGeom prst="line">
            <a:avLst/>
          </a:prstGeom>
          <a:ln w="19050">
            <a:solidFill>
              <a:schemeClr val="bg2">
                <a:lumMod val="2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9E9549EA-9D11-EEBA-CC4F-09787164DA84}"/>
              </a:ext>
            </a:extLst>
          </p:cNvPr>
          <p:cNvCxnSpPr>
            <a:cxnSpLocks/>
          </p:cNvCxnSpPr>
          <p:nvPr/>
        </p:nvCxnSpPr>
        <p:spPr>
          <a:xfrm>
            <a:off x="2722880" y="4480560"/>
            <a:ext cx="3978861" cy="731520"/>
          </a:xfrm>
          <a:prstGeom prst="line">
            <a:avLst/>
          </a:prstGeom>
          <a:ln w="19050">
            <a:solidFill>
              <a:schemeClr val="bg2">
                <a:lumMod val="2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4" name="任意多边形: 形状 13">
            <a:extLst>
              <a:ext uri="{FF2B5EF4-FFF2-40B4-BE49-F238E27FC236}">
                <a16:creationId xmlns:a16="http://schemas.microsoft.com/office/drawing/2014/main" id="{332E5894-994B-DB2E-E41A-B05AFC0B6FEB}"/>
              </a:ext>
            </a:extLst>
          </p:cNvPr>
          <p:cNvSpPr/>
          <p:nvPr/>
        </p:nvSpPr>
        <p:spPr>
          <a:xfrm>
            <a:off x="1188720" y="3139440"/>
            <a:ext cx="2670048" cy="2718816"/>
          </a:xfrm>
          <a:custGeom>
            <a:avLst/>
            <a:gdLst>
              <a:gd name="connsiteX0" fmla="*/ 1109472 w 2682240"/>
              <a:gd name="connsiteY0" fmla="*/ 0 h 2718816"/>
              <a:gd name="connsiteX1" fmla="*/ 1627632 w 2682240"/>
              <a:gd name="connsiteY1" fmla="*/ 219456 h 2718816"/>
              <a:gd name="connsiteX2" fmla="*/ 1847088 w 2682240"/>
              <a:gd name="connsiteY2" fmla="*/ 268224 h 2718816"/>
              <a:gd name="connsiteX3" fmla="*/ 2005584 w 2682240"/>
              <a:gd name="connsiteY3" fmla="*/ 280416 h 2718816"/>
              <a:gd name="connsiteX4" fmla="*/ 2121408 w 2682240"/>
              <a:gd name="connsiteY4" fmla="*/ 268224 h 2718816"/>
              <a:gd name="connsiteX5" fmla="*/ 2200656 w 2682240"/>
              <a:gd name="connsiteY5" fmla="*/ 256032 h 2718816"/>
              <a:gd name="connsiteX6" fmla="*/ 2682240 w 2682240"/>
              <a:gd name="connsiteY6" fmla="*/ 1895856 h 2718816"/>
              <a:gd name="connsiteX7" fmla="*/ 2249424 w 2682240"/>
              <a:gd name="connsiteY7" fmla="*/ 2029968 h 2718816"/>
              <a:gd name="connsiteX8" fmla="*/ 1633728 w 2682240"/>
              <a:gd name="connsiteY8" fmla="*/ 2182368 h 2718816"/>
              <a:gd name="connsiteX9" fmla="*/ 1438656 w 2682240"/>
              <a:gd name="connsiteY9" fmla="*/ 2231136 h 2718816"/>
              <a:gd name="connsiteX10" fmla="*/ 1207008 w 2682240"/>
              <a:gd name="connsiteY10" fmla="*/ 2322576 h 2718816"/>
              <a:gd name="connsiteX11" fmla="*/ 798576 w 2682240"/>
              <a:gd name="connsiteY11" fmla="*/ 2688336 h 2718816"/>
              <a:gd name="connsiteX12" fmla="*/ 768096 w 2682240"/>
              <a:gd name="connsiteY12" fmla="*/ 2718816 h 2718816"/>
              <a:gd name="connsiteX13" fmla="*/ 0 w 2682240"/>
              <a:gd name="connsiteY13" fmla="*/ 1908048 h 2718816"/>
              <a:gd name="connsiteX14" fmla="*/ 353568 w 2682240"/>
              <a:gd name="connsiteY14" fmla="*/ 1615440 h 2718816"/>
              <a:gd name="connsiteX15" fmla="*/ 426720 w 2682240"/>
              <a:gd name="connsiteY15" fmla="*/ 1481328 h 2718816"/>
              <a:gd name="connsiteX16" fmla="*/ 469392 w 2682240"/>
              <a:gd name="connsiteY16" fmla="*/ 1341120 h 2718816"/>
              <a:gd name="connsiteX17" fmla="*/ 646176 w 2682240"/>
              <a:gd name="connsiteY17" fmla="*/ 957072 h 2718816"/>
              <a:gd name="connsiteX18" fmla="*/ 1109472 w 2682240"/>
              <a:gd name="connsiteY18" fmla="*/ 0 h 2718816"/>
              <a:gd name="connsiteX0" fmla="*/ 1060704 w 2633472"/>
              <a:gd name="connsiteY0" fmla="*/ 0 h 2718816"/>
              <a:gd name="connsiteX1" fmla="*/ 1578864 w 2633472"/>
              <a:gd name="connsiteY1" fmla="*/ 219456 h 2718816"/>
              <a:gd name="connsiteX2" fmla="*/ 1798320 w 2633472"/>
              <a:gd name="connsiteY2" fmla="*/ 268224 h 2718816"/>
              <a:gd name="connsiteX3" fmla="*/ 1956816 w 2633472"/>
              <a:gd name="connsiteY3" fmla="*/ 280416 h 2718816"/>
              <a:gd name="connsiteX4" fmla="*/ 2072640 w 2633472"/>
              <a:gd name="connsiteY4" fmla="*/ 268224 h 2718816"/>
              <a:gd name="connsiteX5" fmla="*/ 2151888 w 2633472"/>
              <a:gd name="connsiteY5" fmla="*/ 256032 h 2718816"/>
              <a:gd name="connsiteX6" fmla="*/ 2633472 w 2633472"/>
              <a:gd name="connsiteY6" fmla="*/ 1895856 h 2718816"/>
              <a:gd name="connsiteX7" fmla="*/ 2200656 w 2633472"/>
              <a:gd name="connsiteY7" fmla="*/ 2029968 h 2718816"/>
              <a:gd name="connsiteX8" fmla="*/ 1584960 w 2633472"/>
              <a:gd name="connsiteY8" fmla="*/ 2182368 h 2718816"/>
              <a:gd name="connsiteX9" fmla="*/ 1389888 w 2633472"/>
              <a:gd name="connsiteY9" fmla="*/ 2231136 h 2718816"/>
              <a:gd name="connsiteX10" fmla="*/ 1158240 w 2633472"/>
              <a:gd name="connsiteY10" fmla="*/ 2322576 h 2718816"/>
              <a:gd name="connsiteX11" fmla="*/ 749808 w 2633472"/>
              <a:gd name="connsiteY11" fmla="*/ 2688336 h 2718816"/>
              <a:gd name="connsiteX12" fmla="*/ 719328 w 2633472"/>
              <a:gd name="connsiteY12" fmla="*/ 2718816 h 2718816"/>
              <a:gd name="connsiteX13" fmla="*/ 0 w 2633472"/>
              <a:gd name="connsiteY13" fmla="*/ 1950720 h 2718816"/>
              <a:gd name="connsiteX14" fmla="*/ 304800 w 2633472"/>
              <a:gd name="connsiteY14" fmla="*/ 1615440 h 2718816"/>
              <a:gd name="connsiteX15" fmla="*/ 377952 w 2633472"/>
              <a:gd name="connsiteY15" fmla="*/ 1481328 h 2718816"/>
              <a:gd name="connsiteX16" fmla="*/ 420624 w 2633472"/>
              <a:gd name="connsiteY16" fmla="*/ 1341120 h 2718816"/>
              <a:gd name="connsiteX17" fmla="*/ 597408 w 2633472"/>
              <a:gd name="connsiteY17" fmla="*/ 957072 h 2718816"/>
              <a:gd name="connsiteX18" fmla="*/ 1060704 w 2633472"/>
              <a:gd name="connsiteY18" fmla="*/ 0 h 2718816"/>
              <a:gd name="connsiteX0" fmla="*/ 1097280 w 2670048"/>
              <a:gd name="connsiteY0" fmla="*/ 0 h 2718816"/>
              <a:gd name="connsiteX1" fmla="*/ 1615440 w 2670048"/>
              <a:gd name="connsiteY1" fmla="*/ 219456 h 2718816"/>
              <a:gd name="connsiteX2" fmla="*/ 1834896 w 2670048"/>
              <a:gd name="connsiteY2" fmla="*/ 268224 h 2718816"/>
              <a:gd name="connsiteX3" fmla="*/ 1993392 w 2670048"/>
              <a:gd name="connsiteY3" fmla="*/ 280416 h 2718816"/>
              <a:gd name="connsiteX4" fmla="*/ 2109216 w 2670048"/>
              <a:gd name="connsiteY4" fmla="*/ 268224 h 2718816"/>
              <a:gd name="connsiteX5" fmla="*/ 2188464 w 2670048"/>
              <a:gd name="connsiteY5" fmla="*/ 256032 h 2718816"/>
              <a:gd name="connsiteX6" fmla="*/ 2670048 w 2670048"/>
              <a:gd name="connsiteY6" fmla="*/ 1895856 h 2718816"/>
              <a:gd name="connsiteX7" fmla="*/ 2237232 w 2670048"/>
              <a:gd name="connsiteY7" fmla="*/ 2029968 h 2718816"/>
              <a:gd name="connsiteX8" fmla="*/ 1621536 w 2670048"/>
              <a:gd name="connsiteY8" fmla="*/ 2182368 h 2718816"/>
              <a:gd name="connsiteX9" fmla="*/ 1426464 w 2670048"/>
              <a:gd name="connsiteY9" fmla="*/ 2231136 h 2718816"/>
              <a:gd name="connsiteX10" fmla="*/ 1194816 w 2670048"/>
              <a:gd name="connsiteY10" fmla="*/ 2322576 h 2718816"/>
              <a:gd name="connsiteX11" fmla="*/ 786384 w 2670048"/>
              <a:gd name="connsiteY11" fmla="*/ 2688336 h 2718816"/>
              <a:gd name="connsiteX12" fmla="*/ 755904 w 2670048"/>
              <a:gd name="connsiteY12" fmla="*/ 2718816 h 2718816"/>
              <a:gd name="connsiteX13" fmla="*/ 0 w 2670048"/>
              <a:gd name="connsiteY13" fmla="*/ 1950720 h 2718816"/>
              <a:gd name="connsiteX14" fmla="*/ 341376 w 2670048"/>
              <a:gd name="connsiteY14" fmla="*/ 1615440 h 2718816"/>
              <a:gd name="connsiteX15" fmla="*/ 414528 w 2670048"/>
              <a:gd name="connsiteY15" fmla="*/ 1481328 h 2718816"/>
              <a:gd name="connsiteX16" fmla="*/ 457200 w 2670048"/>
              <a:gd name="connsiteY16" fmla="*/ 1341120 h 2718816"/>
              <a:gd name="connsiteX17" fmla="*/ 633984 w 2670048"/>
              <a:gd name="connsiteY17" fmla="*/ 957072 h 2718816"/>
              <a:gd name="connsiteX18" fmla="*/ 1097280 w 2670048"/>
              <a:gd name="connsiteY18" fmla="*/ 0 h 271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0048" h="2718816">
                <a:moveTo>
                  <a:pt x="1097280" y="0"/>
                </a:moveTo>
                <a:lnTo>
                  <a:pt x="1615440" y="219456"/>
                </a:lnTo>
                <a:lnTo>
                  <a:pt x="1834896" y="268224"/>
                </a:lnTo>
                <a:lnTo>
                  <a:pt x="1993392" y="280416"/>
                </a:lnTo>
                <a:lnTo>
                  <a:pt x="2109216" y="268224"/>
                </a:lnTo>
                <a:lnTo>
                  <a:pt x="2188464" y="256032"/>
                </a:lnTo>
                <a:lnTo>
                  <a:pt x="2670048" y="1895856"/>
                </a:lnTo>
                <a:lnTo>
                  <a:pt x="2237232" y="2029968"/>
                </a:lnTo>
                <a:lnTo>
                  <a:pt x="1621536" y="2182368"/>
                </a:lnTo>
                <a:lnTo>
                  <a:pt x="1426464" y="2231136"/>
                </a:lnTo>
                <a:lnTo>
                  <a:pt x="1194816" y="2322576"/>
                </a:lnTo>
                <a:lnTo>
                  <a:pt x="786384" y="2688336"/>
                </a:lnTo>
                <a:lnTo>
                  <a:pt x="755904" y="2718816"/>
                </a:lnTo>
                <a:lnTo>
                  <a:pt x="0" y="1950720"/>
                </a:lnTo>
                <a:lnTo>
                  <a:pt x="341376" y="1615440"/>
                </a:lnTo>
                <a:lnTo>
                  <a:pt x="414528" y="1481328"/>
                </a:lnTo>
                <a:lnTo>
                  <a:pt x="457200" y="1341120"/>
                </a:lnTo>
                <a:lnTo>
                  <a:pt x="633984" y="957072"/>
                </a:lnTo>
                <a:lnTo>
                  <a:pt x="1097280" y="0"/>
                </a:lnTo>
                <a:close/>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3" name="组合 12">
            <a:extLst>
              <a:ext uri="{FF2B5EF4-FFF2-40B4-BE49-F238E27FC236}">
                <a16:creationId xmlns:a16="http://schemas.microsoft.com/office/drawing/2014/main" id="{0A4F30DD-0163-7F58-42C2-33AFBBCCD35F}"/>
              </a:ext>
            </a:extLst>
          </p:cNvPr>
          <p:cNvGrpSpPr/>
          <p:nvPr/>
        </p:nvGrpSpPr>
        <p:grpSpPr>
          <a:xfrm>
            <a:off x="543560" y="625102"/>
            <a:ext cx="2707640" cy="436388"/>
            <a:chOff x="543560" y="625102"/>
            <a:chExt cx="2707640" cy="436388"/>
          </a:xfrm>
        </p:grpSpPr>
        <p:sp>
          <p:nvSpPr>
            <p:cNvPr id="24" name="文本框 23">
              <a:extLst>
                <a:ext uri="{FF2B5EF4-FFF2-40B4-BE49-F238E27FC236}">
                  <a16:creationId xmlns:a16="http://schemas.microsoft.com/office/drawing/2014/main" id="{4CB4723D-A5D6-0FC0-2B95-803B118538CB}"/>
                </a:ext>
              </a:extLst>
            </p:cNvPr>
            <p:cNvSpPr txBox="1"/>
            <p:nvPr/>
          </p:nvSpPr>
          <p:spPr>
            <a:xfrm>
              <a:off x="543560" y="625102"/>
              <a:ext cx="2707640" cy="307777"/>
            </a:xfrm>
            <a:prstGeom prst="rect">
              <a:avLst/>
            </a:prstGeom>
            <a:noFill/>
          </p:spPr>
          <p:txBody>
            <a:bodyPr wrap="square" rtlCol="0">
              <a:spAutoFit/>
            </a:bodyPr>
            <a:lstStyle/>
            <a:p>
              <a:r>
                <a:rPr lang="en-US" altLang="zh-CN" sz="1400" dirty="0"/>
                <a:t>Research Area</a:t>
              </a:r>
            </a:p>
          </p:txBody>
        </p:sp>
        <p:grpSp>
          <p:nvGrpSpPr>
            <p:cNvPr id="25" name="组合 24">
              <a:extLst>
                <a:ext uri="{FF2B5EF4-FFF2-40B4-BE49-F238E27FC236}">
                  <a16:creationId xmlns:a16="http://schemas.microsoft.com/office/drawing/2014/main" id="{47F8B40C-5D0A-654D-2A04-F057E20B5DC6}"/>
                </a:ext>
              </a:extLst>
            </p:cNvPr>
            <p:cNvGrpSpPr/>
            <p:nvPr/>
          </p:nvGrpSpPr>
          <p:grpSpPr>
            <a:xfrm>
              <a:off x="629068" y="927378"/>
              <a:ext cx="906272" cy="134112"/>
              <a:chOff x="674116" y="1075190"/>
              <a:chExt cx="906272" cy="134112"/>
            </a:xfrm>
          </p:grpSpPr>
          <p:sp>
            <p:nvSpPr>
              <p:cNvPr id="26" name="椭圆 25">
                <a:extLst>
                  <a:ext uri="{FF2B5EF4-FFF2-40B4-BE49-F238E27FC236}">
                    <a16:creationId xmlns:a16="http://schemas.microsoft.com/office/drawing/2014/main" id="{D86A98D8-2645-C4AD-569B-A160F494CA39}"/>
                  </a:ext>
                </a:extLst>
              </p:cNvPr>
              <p:cNvSpPr/>
              <p:nvPr/>
            </p:nvSpPr>
            <p:spPr>
              <a:xfrm>
                <a:off x="674116" y="1075190"/>
                <a:ext cx="134112" cy="134112"/>
              </a:xfrm>
              <a:prstGeom prst="ellipse">
                <a:avLst/>
              </a:prstGeom>
              <a:solidFill>
                <a:schemeClr val="accent5">
                  <a:lumMod val="60000"/>
                  <a:lumOff val="4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BA62A3A-60A2-CA09-A270-18857BC87D8C}"/>
                  </a:ext>
                </a:extLst>
              </p:cNvPr>
              <p:cNvSpPr/>
              <p:nvPr/>
            </p:nvSpPr>
            <p:spPr>
              <a:xfrm>
                <a:off x="86715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355EE19C-C743-58A0-1029-DE83C1E4F98E}"/>
                  </a:ext>
                </a:extLst>
              </p:cNvPr>
              <p:cNvSpPr/>
              <p:nvPr/>
            </p:nvSpPr>
            <p:spPr>
              <a:xfrm>
                <a:off x="106019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B6B5782C-EFDB-7978-81F9-FB9E8C1C9A70}"/>
                  </a:ext>
                </a:extLst>
              </p:cNvPr>
              <p:cNvSpPr/>
              <p:nvPr/>
            </p:nvSpPr>
            <p:spPr>
              <a:xfrm>
                <a:off x="125323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A881F402-B468-2488-EFE7-F2313DC4FFAF}"/>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42866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up)">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right)">
                                      <p:cBhvr>
                                        <p:cTn id="20" dur="500"/>
                                        <p:tgtEl>
                                          <p:spTgt spid="58"/>
                                        </p:tgtEl>
                                      </p:cBhvr>
                                    </p:animEffect>
                                  </p:childTnLst>
                                </p:cTn>
                              </p:par>
                              <p:par>
                                <p:cTn id="21" presetID="10"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D3DFB-A69B-77C2-BEA2-452114124F36}"/>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9F2B4E29-1D36-9B11-9C66-FAE89A96BD0C}"/>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FD221CFA-42E6-B539-0415-2EFA47420902}"/>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0F77FABD-99DF-3515-A8DF-037E9351559E}"/>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Questionnaire results</a:t>
            </a:r>
            <a:endParaRPr lang="zh-CN" altLang="en-US" sz="2000" b="1" dirty="0"/>
          </a:p>
        </p:txBody>
      </p:sp>
      <p:pic>
        <p:nvPicPr>
          <p:cNvPr id="13" name="图片 12">
            <a:extLst>
              <a:ext uri="{FF2B5EF4-FFF2-40B4-BE49-F238E27FC236}">
                <a16:creationId xmlns:a16="http://schemas.microsoft.com/office/drawing/2014/main" id="{C06E0671-305F-41ED-8FA2-B59CE1F88E1C}"/>
              </a:ext>
            </a:extLst>
          </p:cNvPr>
          <p:cNvPicPr>
            <a:picLocks noChangeAspect="1"/>
          </p:cNvPicPr>
          <p:nvPr/>
        </p:nvPicPr>
        <p:blipFill>
          <a:blip r:embed="rId3"/>
          <a:stretch>
            <a:fillRect/>
          </a:stretch>
        </p:blipFill>
        <p:spPr>
          <a:xfrm>
            <a:off x="629068" y="2365041"/>
            <a:ext cx="5031459" cy="3742347"/>
          </a:xfrm>
          <a:prstGeom prst="rect">
            <a:avLst/>
          </a:prstGeom>
        </p:spPr>
      </p:pic>
      <p:graphicFrame>
        <p:nvGraphicFramePr>
          <p:cNvPr id="29" name="图表 28">
            <a:extLst>
              <a:ext uri="{FF2B5EF4-FFF2-40B4-BE49-F238E27FC236}">
                <a16:creationId xmlns:a16="http://schemas.microsoft.com/office/drawing/2014/main" id="{3AFA0D33-EEA6-0FCB-CAFD-69DCB607C30E}"/>
              </a:ext>
            </a:extLst>
          </p:cNvPr>
          <p:cNvGraphicFramePr/>
          <p:nvPr>
            <p:extLst>
              <p:ext uri="{D42A27DB-BD31-4B8C-83A1-F6EECF244321}">
                <p14:modId xmlns:p14="http://schemas.microsoft.com/office/powerpoint/2010/main" val="4252825077"/>
              </p:ext>
            </p:extLst>
          </p:nvPr>
        </p:nvGraphicFramePr>
        <p:xfrm>
          <a:off x="9908062" y="3821471"/>
          <a:ext cx="2130179" cy="1765147"/>
        </p:xfrm>
        <a:graphic>
          <a:graphicData uri="http://schemas.openxmlformats.org/drawingml/2006/chart">
            <c:chart xmlns:c="http://schemas.openxmlformats.org/drawingml/2006/chart" xmlns:r="http://schemas.openxmlformats.org/officeDocument/2006/relationships" r:id="rId4"/>
          </a:graphicData>
        </a:graphic>
      </p:graphicFrame>
      <p:sp>
        <p:nvSpPr>
          <p:cNvPr id="34" name="文本框 33">
            <a:extLst>
              <a:ext uri="{FF2B5EF4-FFF2-40B4-BE49-F238E27FC236}">
                <a16:creationId xmlns:a16="http://schemas.microsoft.com/office/drawing/2014/main" id="{453EA2D1-E511-51A5-3FF3-DF1BF8D9470E}"/>
              </a:ext>
            </a:extLst>
          </p:cNvPr>
          <p:cNvSpPr txBox="1"/>
          <p:nvPr/>
        </p:nvSpPr>
        <p:spPr>
          <a:xfrm>
            <a:off x="6089654" y="1801845"/>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Basic information of respondents</a:t>
            </a:r>
            <a:endParaRPr lang="zh-CN" altLang="en-US" dirty="0"/>
          </a:p>
        </p:txBody>
      </p:sp>
      <p:sp>
        <p:nvSpPr>
          <p:cNvPr id="25" name="文本框 24">
            <a:extLst>
              <a:ext uri="{FF2B5EF4-FFF2-40B4-BE49-F238E27FC236}">
                <a16:creationId xmlns:a16="http://schemas.microsoft.com/office/drawing/2014/main" id="{600F2813-DD32-5B75-84B9-0F213333AC64}"/>
              </a:ext>
            </a:extLst>
          </p:cNvPr>
          <p:cNvSpPr txBox="1"/>
          <p:nvPr/>
        </p:nvSpPr>
        <p:spPr>
          <a:xfrm>
            <a:off x="6661531" y="5586618"/>
            <a:ext cx="3288836" cy="369332"/>
          </a:xfrm>
          <a:prstGeom prst="rect">
            <a:avLst/>
          </a:prstGeom>
          <a:noFill/>
        </p:spPr>
        <p:txBody>
          <a:bodyPr wrap="square">
            <a:spAutoFit/>
          </a:bodyPr>
          <a:lstStyle/>
          <a:p>
            <a:pPr algn="ctr"/>
            <a:r>
              <a:rPr lang="en-US" altLang="zh-CN" sz="1800" dirty="0">
                <a:solidFill>
                  <a:schemeClr val="tx1"/>
                </a:solidFill>
              </a:rPr>
              <a:t>Age</a:t>
            </a:r>
            <a:endParaRPr lang="zh-CN" altLang="en-US" sz="1800" dirty="0">
              <a:solidFill>
                <a:schemeClr val="tx1"/>
              </a:solidFill>
            </a:endParaRPr>
          </a:p>
        </p:txBody>
      </p:sp>
      <p:pic>
        <p:nvPicPr>
          <p:cNvPr id="30" name="图片 29">
            <a:extLst>
              <a:ext uri="{FF2B5EF4-FFF2-40B4-BE49-F238E27FC236}">
                <a16:creationId xmlns:a16="http://schemas.microsoft.com/office/drawing/2014/main" id="{BA5A2FCE-12B5-DE73-6549-04AE6E421F0F}"/>
              </a:ext>
            </a:extLst>
          </p:cNvPr>
          <p:cNvPicPr>
            <a:picLocks noChangeAspect="1"/>
          </p:cNvPicPr>
          <p:nvPr/>
        </p:nvPicPr>
        <p:blipFill>
          <a:blip r:embed="rId5">
            <a:clrChange>
              <a:clrFrom>
                <a:srgbClr val="FFFFFF"/>
              </a:clrFrom>
              <a:clrTo>
                <a:srgbClr val="FFFFFF">
                  <a:alpha val="0"/>
                </a:srgbClr>
              </a:clrTo>
            </a:clrChange>
          </a:blip>
          <a:srcRect t="19018"/>
          <a:stretch/>
        </p:blipFill>
        <p:spPr>
          <a:xfrm>
            <a:off x="6288038" y="2641078"/>
            <a:ext cx="3712902" cy="3099303"/>
          </a:xfrm>
          <a:prstGeom prst="rect">
            <a:avLst/>
          </a:prstGeom>
        </p:spPr>
      </p:pic>
      <p:sp>
        <p:nvSpPr>
          <p:cNvPr id="37" name="文本框 36">
            <a:extLst>
              <a:ext uri="{FF2B5EF4-FFF2-40B4-BE49-F238E27FC236}">
                <a16:creationId xmlns:a16="http://schemas.microsoft.com/office/drawing/2014/main" id="{66DF33F3-89E4-3522-1AE6-B8BCB4E7E92C}"/>
              </a:ext>
            </a:extLst>
          </p:cNvPr>
          <p:cNvSpPr txBox="1"/>
          <p:nvPr/>
        </p:nvSpPr>
        <p:spPr>
          <a:xfrm>
            <a:off x="9373327" y="5586618"/>
            <a:ext cx="3288836" cy="369332"/>
          </a:xfrm>
          <a:prstGeom prst="rect">
            <a:avLst/>
          </a:prstGeom>
          <a:noFill/>
        </p:spPr>
        <p:txBody>
          <a:bodyPr wrap="square">
            <a:spAutoFit/>
          </a:bodyPr>
          <a:lstStyle/>
          <a:p>
            <a:pPr algn="ctr"/>
            <a:r>
              <a:rPr lang="en-US" altLang="zh-CN" sz="1800" dirty="0">
                <a:solidFill>
                  <a:schemeClr val="tx1"/>
                </a:solidFill>
              </a:rPr>
              <a:t>Sex</a:t>
            </a:r>
            <a:endParaRPr lang="zh-CN" altLang="en-US" sz="1800" dirty="0">
              <a:solidFill>
                <a:schemeClr val="tx1"/>
              </a:solidFill>
            </a:endParaRPr>
          </a:p>
        </p:txBody>
      </p:sp>
      <p:sp>
        <p:nvSpPr>
          <p:cNvPr id="40" name="矩形 39">
            <a:extLst>
              <a:ext uri="{FF2B5EF4-FFF2-40B4-BE49-F238E27FC236}">
                <a16:creationId xmlns:a16="http://schemas.microsoft.com/office/drawing/2014/main" id="{D4B0BB07-3D4A-F4C4-D542-9F25E302E51A}"/>
              </a:ext>
            </a:extLst>
          </p:cNvPr>
          <p:cNvSpPr/>
          <p:nvPr/>
        </p:nvSpPr>
        <p:spPr>
          <a:xfrm>
            <a:off x="10250072" y="3361342"/>
            <a:ext cx="1539524" cy="268540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0612D208-7F03-3A15-0000-9CED559083E6}"/>
              </a:ext>
            </a:extLst>
          </p:cNvPr>
          <p:cNvGrpSpPr/>
          <p:nvPr/>
        </p:nvGrpSpPr>
        <p:grpSpPr>
          <a:xfrm>
            <a:off x="543560" y="625102"/>
            <a:ext cx="5919050" cy="436388"/>
            <a:chOff x="543560" y="625102"/>
            <a:chExt cx="5919050" cy="436388"/>
          </a:xfrm>
        </p:grpSpPr>
        <p:grpSp>
          <p:nvGrpSpPr>
            <p:cNvPr id="22" name="组合 21">
              <a:extLst>
                <a:ext uri="{FF2B5EF4-FFF2-40B4-BE49-F238E27FC236}">
                  <a16:creationId xmlns:a16="http://schemas.microsoft.com/office/drawing/2014/main" id="{C3246E9C-2B8A-FFF8-C72F-4A8B6B82C5C4}"/>
                </a:ext>
              </a:extLst>
            </p:cNvPr>
            <p:cNvGrpSpPr/>
            <p:nvPr/>
          </p:nvGrpSpPr>
          <p:grpSpPr>
            <a:xfrm>
              <a:off x="543560" y="625102"/>
              <a:ext cx="4058755" cy="436388"/>
              <a:chOff x="543560" y="625102"/>
              <a:chExt cx="4058755" cy="436388"/>
            </a:xfrm>
          </p:grpSpPr>
          <p:sp>
            <p:nvSpPr>
              <p:cNvPr id="3" name="文本框 2">
                <a:extLst>
                  <a:ext uri="{FF2B5EF4-FFF2-40B4-BE49-F238E27FC236}">
                    <a16:creationId xmlns:a16="http://schemas.microsoft.com/office/drawing/2014/main" id="{4465D83F-B8B3-BE3F-A575-69728562992C}"/>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4" name="文本框 3">
                <a:extLst>
                  <a:ext uri="{FF2B5EF4-FFF2-40B4-BE49-F238E27FC236}">
                    <a16:creationId xmlns:a16="http://schemas.microsoft.com/office/drawing/2014/main" id="{3BB1DB03-0CEE-7655-9415-398761622141}"/>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11" name="组合 10">
                <a:extLst>
                  <a:ext uri="{FF2B5EF4-FFF2-40B4-BE49-F238E27FC236}">
                    <a16:creationId xmlns:a16="http://schemas.microsoft.com/office/drawing/2014/main" id="{819DEFBA-9FAE-2DCC-AC3C-B63DB850106E}"/>
                  </a:ext>
                </a:extLst>
              </p:cNvPr>
              <p:cNvGrpSpPr/>
              <p:nvPr/>
            </p:nvGrpSpPr>
            <p:grpSpPr>
              <a:xfrm>
                <a:off x="629068" y="927378"/>
                <a:ext cx="906272" cy="134112"/>
                <a:chOff x="674116" y="1075190"/>
                <a:chExt cx="906272" cy="134112"/>
              </a:xfrm>
            </p:grpSpPr>
            <p:sp>
              <p:nvSpPr>
                <p:cNvPr id="6" name="椭圆 5">
                  <a:extLst>
                    <a:ext uri="{FF2B5EF4-FFF2-40B4-BE49-F238E27FC236}">
                      <a16:creationId xmlns:a16="http://schemas.microsoft.com/office/drawing/2014/main" id="{74644F61-1525-0ED6-2614-79EE67F7CC87}"/>
                    </a:ext>
                  </a:extLst>
                </p:cNvPr>
                <p:cNvSpPr/>
                <p:nvPr/>
              </p:nvSpPr>
              <p:spPr>
                <a:xfrm>
                  <a:off x="674116" y="1075190"/>
                  <a:ext cx="134112" cy="134112"/>
                </a:xfrm>
                <a:prstGeom prst="ellipse">
                  <a:avLst/>
                </a:prstGeom>
                <a:solidFill>
                  <a:schemeClr val="accent5">
                    <a:lumMod val="60000"/>
                    <a:lumOff val="4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8758274E-60BD-3AA9-B8D2-323D0AEE0CFC}"/>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C38FAC7B-D67B-7B39-E28A-99E88843E648}"/>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205A27BC-1E77-2159-D8C3-BB90DD0BC8C4}"/>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9BF9E514-F809-38C4-BD9E-0EE6A99113C1}"/>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CEF06CBC-92C4-3B29-DE9F-35A609BE9EF3}"/>
                  </a:ext>
                </a:extLst>
              </p:cNvPr>
              <p:cNvGrpSpPr/>
              <p:nvPr/>
            </p:nvGrpSpPr>
            <p:grpSpPr>
              <a:xfrm>
                <a:off x="2103448" y="927378"/>
                <a:ext cx="906272" cy="134112"/>
                <a:chOff x="674116" y="1075190"/>
                <a:chExt cx="906272" cy="134112"/>
              </a:xfrm>
            </p:grpSpPr>
            <p:sp>
              <p:nvSpPr>
                <p:cNvPr id="17" name="椭圆 16">
                  <a:extLst>
                    <a:ext uri="{FF2B5EF4-FFF2-40B4-BE49-F238E27FC236}">
                      <a16:creationId xmlns:a16="http://schemas.microsoft.com/office/drawing/2014/main" id="{8DFC618D-E886-EFBF-120E-24FFF9528ABE}"/>
                    </a:ext>
                  </a:extLst>
                </p:cNvPr>
                <p:cNvSpPr/>
                <p:nvPr/>
              </p:nvSpPr>
              <p:spPr>
                <a:xfrm>
                  <a:off x="67411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A762538D-D6A3-F0FD-3E68-7541550A18E3}"/>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F953CA82-2067-6EB8-4D9D-02AB6E7A17E8}"/>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椭圆 19">
                  <a:extLst>
                    <a:ext uri="{FF2B5EF4-FFF2-40B4-BE49-F238E27FC236}">
                      <a16:creationId xmlns:a16="http://schemas.microsoft.com/office/drawing/2014/main" id="{AA0A44D9-EB33-AF94-EE9E-7867C2675C33}"/>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5F5323A-6031-B2E1-9B9A-D2C487ABC7F7}"/>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文本框 13">
              <a:extLst>
                <a:ext uri="{FF2B5EF4-FFF2-40B4-BE49-F238E27FC236}">
                  <a16:creationId xmlns:a16="http://schemas.microsoft.com/office/drawing/2014/main" id="{1D9C518B-708E-1AD3-6E2D-F89CF25EDE3B}"/>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3" name="椭圆 22">
              <a:extLst>
                <a:ext uri="{FF2B5EF4-FFF2-40B4-BE49-F238E27FC236}">
                  <a16:creationId xmlns:a16="http://schemas.microsoft.com/office/drawing/2014/main" id="{DEF507D3-0E46-C4EF-3CC0-1ABBEC8E57A8}"/>
                </a:ext>
              </a:extLst>
            </p:cNvPr>
            <p:cNvSpPr/>
            <p:nvPr/>
          </p:nvSpPr>
          <p:spPr>
            <a:xfrm>
              <a:off x="388908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8B2EF6C5-66CD-407E-57DD-67A31321AD48}"/>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125516D8-AE1D-E3EC-A28D-2A53D9BC6078}"/>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D64427F0-9721-C97C-B065-75E3AD43ECA9}"/>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7A1F953E-D275-E043-3867-554334B0AF48}"/>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74481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DD688-38A8-87A9-4DE3-391D747FC793}"/>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DFCD2B9A-42FD-7CAC-DFA0-C13665B9DA82}"/>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73BD0D12-5B8A-724C-A117-14CC856B114A}"/>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A108F0BC-D117-2AC3-1B96-626EDD85C80E}"/>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Questionnaire results</a:t>
            </a:r>
            <a:endParaRPr lang="zh-CN" altLang="en-US" sz="2000" b="1" dirty="0"/>
          </a:p>
        </p:txBody>
      </p:sp>
      <p:pic>
        <p:nvPicPr>
          <p:cNvPr id="13" name="图片 12">
            <a:extLst>
              <a:ext uri="{FF2B5EF4-FFF2-40B4-BE49-F238E27FC236}">
                <a16:creationId xmlns:a16="http://schemas.microsoft.com/office/drawing/2014/main" id="{079BA7BE-251B-EE07-212E-12D7B2CC3623}"/>
              </a:ext>
            </a:extLst>
          </p:cNvPr>
          <p:cNvPicPr>
            <a:picLocks noChangeAspect="1"/>
          </p:cNvPicPr>
          <p:nvPr/>
        </p:nvPicPr>
        <p:blipFill>
          <a:blip r:embed="rId3"/>
          <a:stretch>
            <a:fillRect/>
          </a:stretch>
        </p:blipFill>
        <p:spPr>
          <a:xfrm>
            <a:off x="629068" y="2365041"/>
            <a:ext cx="5031459" cy="3742347"/>
          </a:xfrm>
          <a:prstGeom prst="rect">
            <a:avLst/>
          </a:prstGeom>
        </p:spPr>
      </p:pic>
      <p:graphicFrame>
        <p:nvGraphicFramePr>
          <p:cNvPr id="29" name="图表 28">
            <a:extLst>
              <a:ext uri="{FF2B5EF4-FFF2-40B4-BE49-F238E27FC236}">
                <a16:creationId xmlns:a16="http://schemas.microsoft.com/office/drawing/2014/main" id="{DB03C8BD-C697-F145-F25B-AF7D4ED66D9C}"/>
              </a:ext>
            </a:extLst>
          </p:cNvPr>
          <p:cNvGraphicFramePr/>
          <p:nvPr>
            <p:extLst>
              <p:ext uri="{D42A27DB-BD31-4B8C-83A1-F6EECF244321}">
                <p14:modId xmlns:p14="http://schemas.microsoft.com/office/powerpoint/2010/main" val="1924307441"/>
              </p:ext>
            </p:extLst>
          </p:nvPr>
        </p:nvGraphicFramePr>
        <p:xfrm>
          <a:off x="8550212" y="2819836"/>
          <a:ext cx="3196779" cy="2800025"/>
        </p:xfrm>
        <a:graphic>
          <a:graphicData uri="http://schemas.openxmlformats.org/drawingml/2006/chart">
            <c:chart xmlns:c="http://schemas.openxmlformats.org/drawingml/2006/chart" xmlns:r="http://schemas.openxmlformats.org/officeDocument/2006/relationships" r:id="rId4"/>
          </a:graphicData>
        </a:graphic>
      </p:graphicFrame>
      <p:sp>
        <p:nvSpPr>
          <p:cNvPr id="34" name="文本框 33">
            <a:extLst>
              <a:ext uri="{FF2B5EF4-FFF2-40B4-BE49-F238E27FC236}">
                <a16:creationId xmlns:a16="http://schemas.microsoft.com/office/drawing/2014/main" id="{4F9744DA-224F-A01A-E246-67F242C35E5D}"/>
              </a:ext>
            </a:extLst>
          </p:cNvPr>
          <p:cNvSpPr txBox="1"/>
          <p:nvPr/>
        </p:nvSpPr>
        <p:spPr>
          <a:xfrm>
            <a:off x="6089654" y="1801845"/>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Basic information of respondents</a:t>
            </a:r>
            <a:endParaRPr lang="zh-CN" altLang="en-US" dirty="0"/>
          </a:p>
        </p:txBody>
      </p:sp>
      <p:sp>
        <p:nvSpPr>
          <p:cNvPr id="25" name="文本框 24">
            <a:extLst>
              <a:ext uri="{FF2B5EF4-FFF2-40B4-BE49-F238E27FC236}">
                <a16:creationId xmlns:a16="http://schemas.microsoft.com/office/drawing/2014/main" id="{19813A86-DC5E-7A1B-CD00-A650FC8A0571}"/>
              </a:ext>
            </a:extLst>
          </p:cNvPr>
          <p:cNvSpPr txBox="1"/>
          <p:nvPr/>
        </p:nvSpPr>
        <p:spPr>
          <a:xfrm>
            <a:off x="5698888" y="5619425"/>
            <a:ext cx="3288836" cy="369332"/>
          </a:xfrm>
          <a:prstGeom prst="rect">
            <a:avLst/>
          </a:prstGeom>
          <a:noFill/>
        </p:spPr>
        <p:txBody>
          <a:bodyPr wrap="square">
            <a:spAutoFit/>
          </a:bodyPr>
          <a:lstStyle/>
          <a:p>
            <a:pPr algn="ctr"/>
            <a:r>
              <a:rPr lang="en-US" altLang="zh-CN" sz="1800" dirty="0">
                <a:solidFill>
                  <a:schemeClr val="tx1"/>
                </a:solidFill>
              </a:rPr>
              <a:t>Age</a:t>
            </a:r>
            <a:endParaRPr lang="zh-CN" altLang="en-US" sz="1800" dirty="0">
              <a:solidFill>
                <a:schemeClr val="tx1"/>
              </a:solidFill>
            </a:endParaRPr>
          </a:p>
        </p:txBody>
      </p:sp>
      <p:pic>
        <p:nvPicPr>
          <p:cNvPr id="30" name="图片 29">
            <a:extLst>
              <a:ext uri="{FF2B5EF4-FFF2-40B4-BE49-F238E27FC236}">
                <a16:creationId xmlns:a16="http://schemas.microsoft.com/office/drawing/2014/main" id="{329AE44A-C4CE-5A84-621D-E0721412B9BC}"/>
              </a:ext>
            </a:extLst>
          </p:cNvPr>
          <p:cNvPicPr>
            <a:picLocks noChangeAspect="1"/>
          </p:cNvPicPr>
          <p:nvPr/>
        </p:nvPicPr>
        <p:blipFill>
          <a:blip r:embed="rId5">
            <a:clrChange>
              <a:clrFrom>
                <a:srgbClr val="FFFFFF"/>
              </a:clrFrom>
              <a:clrTo>
                <a:srgbClr val="FFFFFF">
                  <a:alpha val="0"/>
                </a:srgbClr>
              </a:clrTo>
            </a:clrChange>
          </a:blip>
          <a:srcRect t="19018"/>
          <a:stretch/>
        </p:blipFill>
        <p:spPr>
          <a:xfrm>
            <a:off x="6288038" y="3916679"/>
            <a:ext cx="2184757" cy="1823701"/>
          </a:xfrm>
          <a:prstGeom prst="rect">
            <a:avLst/>
          </a:prstGeom>
        </p:spPr>
      </p:pic>
      <p:sp>
        <p:nvSpPr>
          <p:cNvPr id="37" name="文本框 36">
            <a:extLst>
              <a:ext uri="{FF2B5EF4-FFF2-40B4-BE49-F238E27FC236}">
                <a16:creationId xmlns:a16="http://schemas.microsoft.com/office/drawing/2014/main" id="{2C4D0710-8C7D-098C-372A-DF5797BC9717}"/>
              </a:ext>
            </a:extLst>
          </p:cNvPr>
          <p:cNvSpPr txBox="1"/>
          <p:nvPr/>
        </p:nvSpPr>
        <p:spPr>
          <a:xfrm>
            <a:off x="8532374" y="5646053"/>
            <a:ext cx="3288836" cy="369332"/>
          </a:xfrm>
          <a:prstGeom prst="rect">
            <a:avLst/>
          </a:prstGeom>
          <a:noFill/>
        </p:spPr>
        <p:txBody>
          <a:bodyPr wrap="square">
            <a:spAutoFit/>
          </a:bodyPr>
          <a:lstStyle/>
          <a:p>
            <a:pPr algn="ctr"/>
            <a:r>
              <a:rPr lang="en-US" altLang="zh-CN" sz="1800" dirty="0">
                <a:solidFill>
                  <a:schemeClr val="tx1"/>
                </a:solidFill>
              </a:rPr>
              <a:t>Sex</a:t>
            </a:r>
            <a:endParaRPr lang="zh-CN" altLang="en-US" sz="1800" dirty="0">
              <a:solidFill>
                <a:schemeClr val="tx1"/>
              </a:solidFill>
            </a:endParaRPr>
          </a:p>
        </p:txBody>
      </p:sp>
      <p:sp>
        <p:nvSpPr>
          <p:cNvPr id="40" name="矩形 39">
            <a:extLst>
              <a:ext uri="{FF2B5EF4-FFF2-40B4-BE49-F238E27FC236}">
                <a16:creationId xmlns:a16="http://schemas.microsoft.com/office/drawing/2014/main" id="{4B332DED-4508-30D1-B127-BF768D0A0833}"/>
              </a:ext>
            </a:extLst>
          </p:cNvPr>
          <p:cNvSpPr/>
          <p:nvPr/>
        </p:nvSpPr>
        <p:spPr>
          <a:xfrm>
            <a:off x="5930253" y="3485827"/>
            <a:ext cx="2815868" cy="268540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E2EB0B69-FBA8-C816-832E-4E2D2AFADB86}"/>
              </a:ext>
            </a:extLst>
          </p:cNvPr>
          <p:cNvGrpSpPr/>
          <p:nvPr/>
        </p:nvGrpSpPr>
        <p:grpSpPr>
          <a:xfrm>
            <a:off x="543560" y="625102"/>
            <a:ext cx="5919050" cy="436388"/>
            <a:chOff x="543560" y="625102"/>
            <a:chExt cx="5919050" cy="436388"/>
          </a:xfrm>
        </p:grpSpPr>
        <p:grpSp>
          <p:nvGrpSpPr>
            <p:cNvPr id="23" name="组合 22">
              <a:extLst>
                <a:ext uri="{FF2B5EF4-FFF2-40B4-BE49-F238E27FC236}">
                  <a16:creationId xmlns:a16="http://schemas.microsoft.com/office/drawing/2014/main" id="{9B181314-6432-13ED-C0A9-2FB707914623}"/>
                </a:ext>
              </a:extLst>
            </p:cNvPr>
            <p:cNvGrpSpPr/>
            <p:nvPr/>
          </p:nvGrpSpPr>
          <p:grpSpPr>
            <a:xfrm>
              <a:off x="543560" y="625102"/>
              <a:ext cx="4058755" cy="436388"/>
              <a:chOff x="543560" y="625102"/>
              <a:chExt cx="4058755" cy="436388"/>
            </a:xfrm>
          </p:grpSpPr>
          <p:sp>
            <p:nvSpPr>
              <p:cNvPr id="33" name="文本框 32">
                <a:extLst>
                  <a:ext uri="{FF2B5EF4-FFF2-40B4-BE49-F238E27FC236}">
                    <a16:creationId xmlns:a16="http://schemas.microsoft.com/office/drawing/2014/main" id="{FA7A3E96-B480-727F-26B3-30AA443F0C1E}"/>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35" name="文本框 34">
                <a:extLst>
                  <a:ext uri="{FF2B5EF4-FFF2-40B4-BE49-F238E27FC236}">
                    <a16:creationId xmlns:a16="http://schemas.microsoft.com/office/drawing/2014/main" id="{B525B665-4822-9A66-8530-B74D712065C3}"/>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36" name="组合 35">
                <a:extLst>
                  <a:ext uri="{FF2B5EF4-FFF2-40B4-BE49-F238E27FC236}">
                    <a16:creationId xmlns:a16="http://schemas.microsoft.com/office/drawing/2014/main" id="{95EF4ECA-7DA0-E89B-9573-24F0FC13F29A}"/>
                  </a:ext>
                </a:extLst>
              </p:cNvPr>
              <p:cNvGrpSpPr/>
              <p:nvPr/>
            </p:nvGrpSpPr>
            <p:grpSpPr>
              <a:xfrm>
                <a:off x="629068" y="927378"/>
                <a:ext cx="906272" cy="134112"/>
                <a:chOff x="674116" y="1075190"/>
                <a:chExt cx="906272" cy="134112"/>
              </a:xfrm>
            </p:grpSpPr>
            <p:sp>
              <p:nvSpPr>
                <p:cNvPr id="46" name="椭圆 45">
                  <a:extLst>
                    <a:ext uri="{FF2B5EF4-FFF2-40B4-BE49-F238E27FC236}">
                      <a16:creationId xmlns:a16="http://schemas.microsoft.com/office/drawing/2014/main" id="{4C625CAE-EFFE-5372-D827-7C8CE1B6B40B}"/>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E8EDBE0B-A380-2F74-D2E8-53EFC1A2BBF1}"/>
                    </a:ext>
                  </a:extLst>
                </p:cNvPr>
                <p:cNvSpPr/>
                <p:nvPr/>
              </p:nvSpPr>
              <p:spPr>
                <a:xfrm>
                  <a:off x="86715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椭圆 47">
                  <a:extLst>
                    <a:ext uri="{FF2B5EF4-FFF2-40B4-BE49-F238E27FC236}">
                      <a16:creationId xmlns:a16="http://schemas.microsoft.com/office/drawing/2014/main" id="{00ADE5A9-9158-EF40-6452-98CA25B5C3F3}"/>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A7DE8F2D-B2FF-BB64-ADDB-7239EEE10C70}"/>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18B54478-03CA-B435-F597-BF07257182E1}"/>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a:extLst>
                  <a:ext uri="{FF2B5EF4-FFF2-40B4-BE49-F238E27FC236}">
                    <a16:creationId xmlns:a16="http://schemas.microsoft.com/office/drawing/2014/main" id="{8D1DCD8C-ECCE-C9E1-8059-F0FCFEFB8F18}"/>
                  </a:ext>
                </a:extLst>
              </p:cNvPr>
              <p:cNvGrpSpPr/>
              <p:nvPr/>
            </p:nvGrpSpPr>
            <p:grpSpPr>
              <a:xfrm>
                <a:off x="2103448" y="927378"/>
                <a:ext cx="906272" cy="134112"/>
                <a:chOff x="674116" y="1075190"/>
                <a:chExt cx="906272" cy="134112"/>
              </a:xfrm>
            </p:grpSpPr>
            <p:sp>
              <p:nvSpPr>
                <p:cNvPr id="41" name="椭圆 40">
                  <a:extLst>
                    <a:ext uri="{FF2B5EF4-FFF2-40B4-BE49-F238E27FC236}">
                      <a16:creationId xmlns:a16="http://schemas.microsoft.com/office/drawing/2014/main" id="{6B892084-BB78-1647-FE22-E03C091E611F}"/>
                    </a:ext>
                  </a:extLst>
                </p:cNvPr>
                <p:cNvSpPr/>
                <p:nvPr/>
              </p:nvSpPr>
              <p:spPr>
                <a:xfrm>
                  <a:off x="67411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83F564DC-41ED-7C9C-E122-B2BA65CBA46A}"/>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8B6EAFDB-CEA2-5315-97C8-0FA74313B2CE}"/>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椭圆 43">
                  <a:extLst>
                    <a:ext uri="{FF2B5EF4-FFF2-40B4-BE49-F238E27FC236}">
                      <a16:creationId xmlns:a16="http://schemas.microsoft.com/office/drawing/2014/main" id="{805C5665-6965-6E61-BD28-D1334D39449F}"/>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26B6EB5C-F99F-53CD-1B71-542C4AA3BF01}"/>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4" name="文本框 23">
              <a:extLst>
                <a:ext uri="{FF2B5EF4-FFF2-40B4-BE49-F238E27FC236}">
                  <a16:creationId xmlns:a16="http://schemas.microsoft.com/office/drawing/2014/main" id="{980C6D9F-F845-17BD-CC00-1A66695AAA67}"/>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6" name="椭圆 25">
              <a:extLst>
                <a:ext uri="{FF2B5EF4-FFF2-40B4-BE49-F238E27FC236}">
                  <a16:creationId xmlns:a16="http://schemas.microsoft.com/office/drawing/2014/main" id="{8C4C4E6A-DEBA-3731-9E06-04C776FB1BA3}"/>
                </a:ext>
              </a:extLst>
            </p:cNvPr>
            <p:cNvSpPr/>
            <p:nvPr/>
          </p:nvSpPr>
          <p:spPr>
            <a:xfrm>
              <a:off x="388908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90272A0A-3BC0-8418-6BE8-BD9D0CA442A6}"/>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504904BD-BEF3-C36E-EA77-6F78B0C4A044}"/>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B8D52AB6-7149-10A6-C650-E7CCB800B125}"/>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CDBE7CFE-C773-2E47-6915-E3E584F92987}"/>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35208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1940C-F8F2-EDE5-B057-B921A2678F3F}"/>
            </a:ext>
          </a:extLst>
        </p:cNvPr>
        <p:cNvGrpSpPr/>
        <p:nvPr/>
      </p:nvGrpSpPr>
      <p:grpSpPr>
        <a:xfrm>
          <a:off x="0" y="0"/>
          <a:ext cx="0" cy="0"/>
          <a:chOff x="0" y="0"/>
          <a:chExt cx="0" cy="0"/>
        </a:xfrm>
      </p:grpSpPr>
      <p:pic>
        <p:nvPicPr>
          <p:cNvPr id="44" name="图片 43">
            <a:extLst>
              <a:ext uri="{FF2B5EF4-FFF2-40B4-BE49-F238E27FC236}">
                <a16:creationId xmlns:a16="http://schemas.microsoft.com/office/drawing/2014/main" id="{2B398BEA-5E5A-C0A3-3C82-D60861ACE8BA}"/>
              </a:ext>
            </a:extLst>
          </p:cNvPr>
          <p:cNvPicPr>
            <a:picLocks noChangeAspect="1"/>
          </p:cNvPicPr>
          <p:nvPr/>
        </p:nvPicPr>
        <p:blipFill>
          <a:blip r:embed="rId3"/>
          <a:stretch>
            <a:fillRect/>
          </a:stretch>
        </p:blipFill>
        <p:spPr>
          <a:xfrm>
            <a:off x="441459" y="2988548"/>
            <a:ext cx="2241109" cy="3670880"/>
          </a:xfrm>
          <a:prstGeom prst="rect">
            <a:avLst/>
          </a:prstGeom>
        </p:spPr>
      </p:pic>
      <p:sp>
        <p:nvSpPr>
          <p:cNvPr id="39" name="矩形 38">
            <a:extLst>
              <a:ext uri="{FF2B5EF4-FFF2-40B4-BE49-F238E27FC236}">
                <a16:creationId xmlns:a16="http://schemas.microsoft.com/office/drawing/2014/main" id="{36B62CCB-735B-1235-748C-9C60BFA6E2A7}"/>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83D14CB7-A29B-17C5-8C18-7FE8FF5F5903}"/>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34" name="文本框 33">
            <a:extLst>
              <a:ext uri="{FF2B5EF4-FFF2-40B4-BE49-F238E27FC236}">
                <a16:creationId xmlns:a16="http://schemas.microsoft.com/office/drawing/2014/main" id="{FBF76EE6-8CB5-F26D-1C26-94A5006ADC79}"/>
              </a:ext>
            </a:extLst>
          </p:cNvPr>
          <p:cNvSpPr txBox="1"/>
          <p:nvPr/>
        </p:nvSpPr>
        <p:spPr>
          <a:xfrm>
            <a:off x="459471" y="1790815"/>
            <a:ext cx="6321552"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Basic information of respondents</a:t>
            </a:r>
            <a:endParaRPr lang="zh-CN" altLang="en-US" dirty="0"/>
          </a:p>
        </p:txBody>
      </p:sp>
      <p:pic>
        <p:nvPicPr>
          <p:cNvPr id="48" name="图片 47">
            <a:extLst>
              <a:ext uri="{FF2B5EF4-FFF2-40B4-BE49-F238E27FC236}">
                <a16:creationId xmlns:a16="http://schemas.microsoft.com/office/drawing/2014/main" id="{45CF332A-D7AE-7697-6A84-5C20B0E7FCE3}"/>
              </a:ext>
            </a:extLst>
          </p:cNvPr>
          <p:cNvPicPr>
            <a:picLocks noChangeAspect="1"/>
          </p:cNvPicPr>
          <p:nvPr/>
        </p:nvPicPr>
        <p:blipFill>
          <a:blip r:embed="rId4"/>
          <a:stretch>
            <a:fillRect/>
          </a:stretch>
        </p:blipFill>
        <p:spPr>
          <a:xfrm>
            <a:off x="2910645" y="3159321"/>
            <a:ext cx="2774832" cy="3559023"/>
          </a:xfrm>
          <a:prstGeom prst="rect">
            <a:avLst/>
          </a:prstGeom>
        </p:spPr>
      </p:pic>
      <p:pic>
        <p:nvPicPr>
          <p:cNvPr id="50" name="图片 49">
            <a:extLst>
              <a:ext uri="{FF2B5EF4-FFF2-40B4-BE49-F238E27FC236}">
                <a16:creationId xmlns:a16="http://schemas.microsoft.com/office/drawing/2014/main" id="{365C9756-5982-C268-8DCD-D7B33AFD1C37}"/>
              </a:ext>
            </a:extLst>
          </p:cNvPr>
          <p:cNvPicPr>
            <a:picLocks noChangeAspect="1"/>
          </p:cNvPicPr>
          <p:nvPr/>
        </p:nvPicPr>
        <p:blipFill>
          <a:blip r:embed="rId5"/>
          <a:stretch>
            <a:fillRect/>
          </a:stretch>
        </p:blipFill>
        <p:spPr>
          <a:xfrm>
            <a:off x="6029443" y="1748331"/>
            <a:ext cx="1503160" cy="4770406"/>
          </a:xfrm>
          <a:prstGeom prst="rect">
            <a:avLst/>
          </a:prstGeom>
        </p:spPr>
      </p:pic>
      <p:pic>
        <p:nvPicPr>
          <p:cNvPr id="52" name="图片 51">
            <a:extLst>
              <a:ext uri="{FF2B5EF4-FFF2-40B4-BE49-F238E27FC236}">
                <a16:creationId xmlns:a16="http://schemas.microsoft.com/office/drawing/2014/main" id="{1839CF5A-B24D-D782-7AED-E3D9F0D94652}"/>
              </a:ext>
            </a:extLst>
          </p:cNvPr>
          <p:cNvPicPr>
            <a:picLocks noChangeAspect="1"/>
          </p:cNvPicPr>
          <p:nvPr/>
        </p:nvPicPr>
        <p:blipFill>
          <a:blip r:embed="rId6"/>
          <a:stretch>
            <a:fillRect/>
          </a:stretch>
        </p:blipFill>
        <p:spPr>
          <a:xfrm>
            <a:off x="7929205" y="3219992"/>
            <a:ext cx="3781839" cy="3498352"/>
          </a:xfrm>
          <a:prstGeom prst="rect">
            <a:avLst/>
          </a:prstGeom>
        </p:spPr>
      </p:pic>
      <p:sp>
        <p:nvSpPr>
          <p:cNvPr id="23" name="矩形 22">
            <a:extLst>
              <a:ext uri="{FF2B5EF4-FFF2-40B4-BE49-F238E27FC236}">
                <a16:creationId xmlns:a16="http://schemas.microsoft.com/office/drawing/2014/main" id="{E961F236-398E-9AE0-707E-FA1320252814}"/>
              </a:ext>
            </a:extLst>
          </p:cNvPr>
          <p:cNvSpPr/>
          <p:nvPr/>
        </p:nvSpPr>
        <p:spPr>
          <a:xfrm>
            <a:off x="229881" y="2442809"/>
            <a:ext cx="2680764" cy="4303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48446E95-CC78-42D2-AD9D-6891D4DCCAD4}"/>
              </a:ext>
            </a:extLst>
          </p:cNvPr>
          <p:cNvSpPr/>
          <p:nvPr/>
        </p:nvSpPr>
        <p:spPr>
          <a:xfrm>
            <a:off x="7847657" y="2554330"/>
            <a:ext cx="4039019" cy="4303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87A42636-338B-B782-190E-FC186E514CCE}"/>
              </a:ext>
            </a:extLst>
          </p:cNvPr>
          <p:cNvSpPr/>
          <p:nvPr/>
        </p:nvSpPr>
        <p:spPr>
          <a:xfrm>
            <a:off x="6071410" y="1645847"/>
            <a:ext cx="1885774" cy="4861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8C0FCB36-2FBA-0808-A070-E5878C92FC14}"/>
              </a:ext>
            </a:extLst>
          </p:cNvPr>
          <p:cNvSpPr/>
          <p:nvPr/>
        </p:nvSpPr>
        <p:spPr>
          <a:xfrm>
            <a:off x="2702221" y="2513078"/>
            <a:ext cx="3432643" cy="4303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0A9757AF-B87B-9822-7B2D-ADBE872400BA}"/>
              </a:ext>
            </a:extLst>
          </p:cNvPr>
          <p:cNvPicPr>
            <a:picLocks noChangeAspect="1"/>
          </p:cNvPicPr>
          <p:nvPr/>
        </p:nvPicPr>
        <p:blipFill>
          <a:blip r:embed="rId7">
            <a:alphaModFix amt="50000"/>
          </a:blip>
          <a:stretch>
            <a:fillRect/>
          </a:stretch>
        </p:blipFill>
        <p:spPr>
          <a:xfrm>
            <a:off x="731034" y="3708472"/>
            <a:ext cx="1630740" cy="2606040"/>
          </a:xfrm>
          <a:prstGeom prst="rect">
            <a:avLst/>
          </a:prstGeom>
        </p:spPr>
      </p:pic>
      <p:pic>
        <p:nvPicPr>
          <p:cNvPr id="36" name="图片 35">
            <a:extLst>
              <a:ext uri="{FF2B5EF4-FFF2-40B4-BE49-F238E27FC236}">
                <a16:creationId xmlns:a16="http://schemas.microsoft.com/office/drawing/2014/main" id="{970A9AC9-E195-1621-AD9C-B113BB5715BE}"/>
              </a:ext>
            </a:extLst>
          </p:cNvPr>
          <p:cNvPicPr>
            <a:picLocks noChangeAspect="1"/>
          </p:cNvPicPr>
          <p:nvPr/>
        </p:nvPicPr>
        <p:blipFill>
          <a:blip r:embed="rId8">
            <a:alphaModFix amt="50000"/>
          </a:blip>
          <a:srcRect l="2147" t="821" b="-1"/>
          <a:stretch/>
        </p:blipFill>
        <p:spPr>
          <a:xfrm>
            <a:off x="6383587" y="3020211"/>
            <a:ext cx="973597" cy="3196992"/>
          </a:xfrm>
          <a:prstGeom prst="rect">
            <a:avLst/>
          </a:prstGeom>
        </p:spPr>
      </p:pic>
      <p:pic>
        <p:nvPicPr>
          <p:cNvPr id="27" name="图片 26">
            <a:extLst>
              <a:ext uri="{FF2B5EF4-FFF2-40B4-BE49-F238E27FC236}">
                <a16:creationId xmlns:a16="http://schemas.microsoft.com/office/drawing/2014/main" id="{D654D099-E0AB-0C7B-9AD9-E476F662D119}"/>
              </a:ext>
            </a:extLst>
          </p:cNvPr>
          <p:cNvPicPr>
            <a:picLocks noChangeAspect="1"/>
          </p:cNvPicPr>
          <p:nvPr/>
        </p:nvPicPr>
        <p:blipFill>
          <a:blip r:embed="rId9">
            <a:alphaModFix amt="50000"/>
          </a:blip>
          <a:stretch>
            <a:fillRect/>
          </a:stretch>
        </p:blipFill>
        <p:spPr>
          <a:xfrm>
            <a:off x="3185699" y="3708472"/>
            <a:ext cx="2325114" cy="2770458"/>
          </a:xfrm>
          <a:prstGeom prst="rect">
            <a:avLst/>
          </a:prstGeom>
        </p:spPr>
      </p:pic>
      <p:pic>
        <p:nvPicPr>
          <p:cNvPr id="37" name="图片 36">
            <a:extLst>
              <a:ext uri="{FF2B5EF4-FFF2-40B4-BE49-F238E27FC236}">
                <a16:creationId xmlns:a16="http://schemas.microsoft.com/office/drawing/2014/main" id="{7286FA19-8232-A6EE-3AF2-211CEAC7CFA4}"/>
              </a:ext>
            </a:extLst>
          </p:cNvPr>
          <p:cNvPicPr>
            <a:picLocks noChangeAspect="1"/>
          </p:cNvPicPr>
          <p:nvPr/>
        </p:nvPicPr>
        <p:blipFill>
          <a:blip r:embed="rId10">
            <a:alphaModFix amt="50000"/>
          </a:blip>
          <a:stretch>
            <a:fillRect/>
          </a:stretch>
        </p:blipFill>
        <p:spPr>
          <a:xfrm>
            <a:off x="8567725" y="4394188"/>
            <a:ext cx="2571623" cy="1920324"/>
          </a:xfrm>
          <a:prstGeom prst="rect">
            <a:avLst/>
          </a:prstGeom>
        </p:spPr>
      </p:pic>
      <p:sp>
        <p:nvSpPr>
          <p:cNvPr id="46" name="文本框 45">
            <a:extLst>
              <a:ext uri="{FF2B5EF4-FFF2-40B4-BE49-F238E27FC236}">
                <a16:creationId xmlns:a16="http://schemas.microsoft.com/office/drawing/2014/main" id="{1A9C993E-F428-6350-D2A1-5B9E1CE81689}"/>
              </a:ext>
            </a:extLst>
          </p:cNvPr>
          <p:cNvSpPr txBox="1"/>
          <p:nvPr/>
        </p:nvSpPr>
        <p:spPr>
          <a:xfrm>
            <a:off x="-51631" y="2539066"/>
            <a:ext cx="3395324" cy="307777"/>
          </a:xfrm>
          <a:prstGeom prst="rect">
            <a:avLst/>
          </a:prstGeom>
          <a:noFill/>
        </p:spPr>
        <p:txBody>
          <a:bodyPr wrap="square">
            <a:spAutoFit/>
          </a:bodyPr>
          <a:lstStyle/>
          <a:p>
            <a:pPr algn="ctr"/>
            <a:r>
              <a:rPr lang="en-US" altLang="zh-CN" sz="1400" dirty="0">
                <a:solidFill>
                  <a:schemeClr val="tx1"/>
                </a:solidFill>
              </a:rPr>
              <a:t>Occupation before retirement</a:t>
            </a:r>
            <a:endParaRPr lang="zh-CN" altLang="en-US" sz="1400" dirty="0">
              <a:solidFill>
                <a:schemeClr val="tx1"/>
              </a:solidFill>
            </a:endParaRPr>
          </a:p>
        </p:txBody>
      </p:sp>
      <p:sp>
        <p:nvSpPr>
          <p:cNvPr id="53" name="文本框 52">
            <a:extLst>
              <a:ext uri="{FF2B5EF4-FFF2-40B4-BE49-F238E27FC236}">
                <a16:creationId xmlns:a16="http://schemas.microsoft.com/office/drawing/2014/main" id="{88138C56-AE7B-8ADA-106F-5E42E8C996FA}"/>
              </a:ext>
            </a:extLst>
          </p:cNvPr>
          <p:cNvSpPr txBox="1"/>
          <p:nvPr/>
        </p:nvSpPr>
        <p:spPr>
          <a:xfrm>
            <a:off x="2516684" y="2541357"/>
            <a:ext cx="3395324" cy="307777"/>
          </a:xfrm>
          <a:prstGeom prst="rect">
            <a:avLst/>
          </a:prstGeom>
          <a:noFill/>
        </p:spPr>
        <p:txBody>
          <a:bodyPr wrap="square">
            <a:spAutoFit/>
          </a:bodyPr>
          <a:lstStyle/>
          <a:p>
            <a:pPr algn="ctr"/>
            <a:r>
              <a:rPr lang="en-US" altLang="zh-CN" sz="1400" dirty="0">
                <a:solidFill>
                  <a:schemeClr val="tx1"/>
                </a:solidFill>
              </a:rPr>
              <a:t>Family composition</a:t>
            </a:r>
          </a:p>
        </p:txBody>
      </p:sp>
      <p:sp>
        <p:nvSpPr>
          <p:cNvPr id="55" name="文本框 54">
            <a:extLst>
              <a:ext uri="{FF2B5EF4-FFF2-40B4-BE49-F238E27FC236}">
                <a16:creationId xmlns:a16="http://schemas.microsoft.com/office/drawing/2014/main" id="{62E352F3-3AC0-13DD-709D-635EF59BB525}"/>
              </a:ext>
            </a:extLst>
          </p:cNvPr>
          <p:cNvSpPr txBox="1"/>
          <p:nvPr/>
        </p:nvSpPr>
        <p:spPr>
          <a:xfrm>
            <a:off x="6267115" y="2557522"/>
            <a:ext cx="1905000" cy="307777"/>
          </a:xfrm>
          <a:prstGeom prst="rect">
            <a:avLst/>
          </a:prstGeom>
          <a:noFill/>
        </p:spPr>
        <p:txBody>
          <a:bodyPr wrap="square">
            <a:spAutoFit/>
          </a:bodyPr>
          <a:lstStyle/>
          <a:p>
            <a:pPr algn="ctr"/>
            <a:r>
              <a:rPr lang="en-US" altLang="zh-CN" sz="1400" dirty="0">
                <a:solidFill>
                  <a:schemeClr val="tx1"/>
                </a:solidFill>
              </a:rPr>
              <a:t>Primary responsibility</a:t>
            </a:r>
            <a:endParaRPr lang="zh-CN" altLang="en-US" sz="1400" dirty="0">
              <a:solidFill>
                <a:schemeClr val="tx1"/>
              </a:solidFill>
            </a:endParaRPr>
          </a:p>
        </p:txBody>
      </p:sp>
      <p:sp>
        <p:nvSpPr>
          <p:cNvPr id="57" name="文本框 56">
            <a:extLst>
              <a:ext uri="{FF2B5EF4-FFF2-40B4-BE49-F238E27FC236}">
                <a16:creationId xmlns:a16="http://schemas.microsoft.com/office/drawing/2014/main" id="{532DCC1E-DF9B-B497-AD4C-C3A8E62B7E2C}"/>
              </a:ext>
            </a:extLst>
          </p:cNvPr>
          <p:cNvSpPr txBox="1"/>
          <p:nvPr/>
        </p:nvSpPr>
        <p:spPr>
          <a:xfrm>
            <a:off x="8141745" y="2558162"/>
            <a:ext cx="3002280" cy="307777"/>
          </a:xfrm>
          <a:prstGeom prst="rect">
            <a:avLst/>
          </a:prstGeom>
          <a:noFill/>
        </p:spPr>
        <p:txBody>
          <a:bodyPr wrap="square">
            <a:spAutoFit/>
          </a:bodyPr>
          <a:lstStyle/>
          <a:p>
            <a:pPr algn="ctr"/>
            <a:r>
              <a:rPr lang="en-US" altLang="zh-CN" sz="1400" dirty="0">
                <a:solidFill>
                  <a:schemeClr val="tx1"/>
                </a:solidFill>
              </a:rPr>
              <a:t>Head of household</a:t>
            </a:r>
            <a:endParaRPr lang="zh-CN" altLang="en-US" sz="1400" dirty="0">
              <a:solidFill>
                <a:schemeClr val="tx1"/>
              </a:solidFill>
            </a:endParaRPr>
          </a:p>
        </p:txBody>
      </p:sp>
      <p:grpSp>
        <p:nvGrpSpPr>
          <p:cNvPr id="13" name="组合 12">
            <a:extLst>
              <a:ext uri="{FF2B5EF4-FFF2-40B4-BE49-F238E27FC236}">
                <a16:creationId xmlns:a16="http://schemas.microsoft.com/office/drawing/2014/main" id="{4527FE89-F767-E9E9-BDC3-1E503F4E5326}"/>
              </a:ext>
            </a:extLst>
          </p:cNvPr>
          <p:cNvGrpSpPr/>
          <p:nvPr/>
        </p:nvGrpSpPr>
        <p:grpSpPr>
          <a:xfrm>
            <a:off x="543560" y="625102"/>
            <a:ext cx="5919050" cy="436388"/>
            <a:chOff x="543560" y="625102"/>
            <a:chExt cx="5919050" cy="436388"/>
          </a:xfrm>
        </p:grpSpPr>
        <p:grpSp>
          <p:nvGrpSpPr>
            <p:cNvPr id="14" name="组合 13">
              <a:extLst>
                <a:ext uri="{FF2B5EF4-FFF2-40B4-BE49-F238E27FC236}">
                  <a16:creationId xmlns:a16="http://schemas.microsoft.com/office/drawing/2014/main" id="{1E26D947-6AF8-52CC-9219-0DEDF786890A}"/>
                </a:ext>
              </a:extLst>
            </p:cNvPr>
            <p:cNvGrpSpPr/>
            <p:nvPr/>
          </p:nvGrpSpPr>
          <p:grpSpPr>
            <a:xfrm>
              <a:off x="543560" y="625102"/>
              <a:ext cx="4058755" cy="436388"/>
              <a:chOff x="543560" y="625102"/>
              <a:chExt cx="4058755" cy="436388"/>
            </a:xfrm>
          </p:grpSpPr>
          <p:sp>
            <p:nvSpPr>
              <p:cNvPr id="33" name="文本框 32">
                <a:extLst>
                  <a:ext uri="{FF2B5EF4-FFF2-40B4-BE49-F238E27FC236}">
                    <a16:creationId xmlns:a16="http://schemas.microsoft.com/office/drawing/2014/main" id="{312C53CF-9B7F-76CB-78E0-04014A49C21A}"/>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35" name="文本框 34">
                <a:extLst>
                  <a:ext uri="{FF2B5EF4-FFF2-40B4-BE49-F238E27FC236}">
                    <a16:creationId xmlns:a16="http://schemas.microsoft.com/office/drawing/2014/main" id="{FA5630DA-A966-27EA-783B-AAF4E9847769}"/>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38" name="组合 37">
                <a:extLst>
                  <a:ext uri="{FF2B5EF4-FFF2-40B4-BE49-F238E27FC236}">
                    <a16:creationId xmlns:a16="http://schemas.microsoft.com/office/drawing/2014/main" id="{EE3A896E-3F2C-0A27-045D-2FDAF9DCCA91}"/>
                  </a:ext>
                </a:extLst>
              </p:cNvPr>
              <p:cNvGrpSpPr/>
              <p:nvPr/>
            </p:nvGrpSpPr>
            <p:grpSpPr>
              <a:xfrm>
                <a:off x="629068" y="927378"/>
                <a:ext cx="906272" cy="134112"/>
                <a:chOff x="674116" y="1075190"/>
                <a:chExt cx="906272" cy="134112"/>
              </a:xfrm>
            </p:grpSpPr>
            <p:sp>
              <p:nvSpPr>
                <p:cNvPr id="51" name="椭圆 50">
                  <a:extLst>
                    <a:ext uri="{FF2B5EF4-FFF2-40B4-BE49-F238E27FC236}">
                      <a16:creationId xmlns:a16="http://schemas.microsoft.com/office/drawing/2014/main" id="{57EB33F0-5F5A-8064-ED17-AA8E8D85DC15}"/>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EE9CC8D6-816B-1D9D-1311-37D86991D4B6}"/>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88F3EADE-D274-AC97-72FF-4DD04A8C92F5}"/>
                    </a:ext>
                  </a:extLst>
                </p:cNvPr>
                <p:cNvSpPr/>
                <p:nvPr/>
              </p:nvSpPr>
              <p:spPr>
                <a:xfrm>
                  <a:off x="106019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91C8638D-68DA-7B8E-82EA-226CE2B62ABA}"/>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77FF5631-74A0-8348-076C-CC06FE6150D4}"/>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a:extLst>
                  <a:ext uri="{FF2B5EF4-FFF2-40B4-BE49-F238E27FC236}">
                    <a16:creationId xmlns:a16="http://schemas.microsoft.com/office/drawing/2014/main" id="{10D44B8E-6238-F61F-1886-E17B1330B79B}"/>
                  </a:ext>
                </a:extLst>
              </p:cNvPr>
              <p:cNvGrpSpPr/>
              <p:nvPr/>
            </p:nvGrpSpPr>
            <p:grpSpPr>
              <a:xfrm>
                <a:off x="2103448" y="927378"/>
                <a:ext cx="906272" cy="134112"/>
                <a:chOff x="674116" y="1075190"/>
                <a:chExt cx="906272" cy="134112"/>
              </a:xfrm>
            </p:grpSpPr>
            <p:sp>
              <p:nvSpPr>
                <p:cNvPr id="41" name="椭圆 40">
                  <a:extLst>
                    <a:ext uri="{FF2B5EF4-FFF2-40B4-BE49-F238E27FC236}">
                      <a16:creationId xmlns:a16="http://schemas.microsoft.com/office/drawing/2014/main" id="{6BC99E06-8A87-57A3-E0E8-67D318F210CE}"/>
                    </a:ext>
                  </a:extLst>
                </p:cNvPr>
                <p:cNvSpPr/>
                <p:nvPr/>
              </p:nvSpPr>
              <p:spPr>
                <a:xfrm>
                  <a:off x="67411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168C1E65-7B53-BA0C-A703-5F6FC5D3CA7C}"/>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F1D120F4-BA6A-9656-EFE7-83FE1A3334DF}"/>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椭圆 46">
                  <a:extLst>
                    <a:ext uri="{FF2B5EF4-FFF2-40B4-BE49-F238E27FC236}">
                      <a16:creationId xmlns:a16="http://schemas.microsoft.com/office/drawing/2014/main" id="{207B8393-3896-4ACB-948D-CDB34D622FC9}"/>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740CEF0A-B7D2-14D0-6A4F-30F5FD335D0C}"/>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文本框 14">
              <a:extLst>
                <a:ext uri="{FF2B5EF4-FFF2-40B4-BE49-F238E27FC236}">
                  <a16:creationId xmlns:a16="http://schemas.microsoft.com/office/drawing/2014/main" id="{EE42A999-069A-F06C-9773-751C66E2E02F}"/>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4" name="椭圆 23">
              <a:extLst>
                <a:ext uri="{FF2B5EF4-FFF2-40B4-BE49-F238E27FC236}">
                  <a16:creationId xmlns:a16="http://schemas.microsoft.com/office/drawing/2014/main" id="{D12544AF-671C-9D37-486B-D70173429726}"/>
                </a:ext>
              </a:extLst>
            </p:cNvPr>
            <p:cNvSpPr/>
            <p:nvPr/>
          </p:nvSpPr>
          <p:spPr>
            <a:xfrm>
              <a:off x="388908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BB9124CC-B3C4-8374-1118-46AE985F1FA4}"/>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B04B75A2-F827-0D84-F3AE-ADA63313D55F}"/>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41D39535-E1AE-47A5-20C3-0D1B05A88709}"/>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93FB3AE1-7B41-80CC-C6BD-9E9F1678EB15}"/>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957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2" grpId="0" animBg="1"/>
      <p:bldP spid="32"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7FE1-B088-AC93-5238-06B9A9C396AA}"/>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CEBFBD48-72F0-3117-89FB-22578329DBAC}"/>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E5CABD42-4C2F-BA80-0D59-94403FA61191}"/>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2913BEEB-C27D-A104-16B2-E2255C72C65A}"/>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t>Health status</a:t>
            </a:r>
            <a:endParaRPr lang="zh-CN" altLang="en-US" sz="2000" dirty="0"/>
          </a:p>
        </p:txBody>
      </p:sp>
      <p:pic>
        <p:nvPicPr>
          <p:cNvPr id="24" name="图片 23">
            <a:extLst>
              <a:ext uri="{FF2B5EF4-FFF2-40B4-BE49-F238E27FC236}">
                <a16:creationId xmlns:a16="http://schemas.microsoft.com/office/drawing/2014/main" id="{C0021525-18BB-EFFB-A84C-867DAF1819A3}"/>
              </a:ext>
            </a:extLst>
          </p:cNvPr>
          <p:cNvPicPr>
            <a:picLocks noChangeAspect="1"/>
          </p:cNvPicPr>
          <p:nvPr/>
        </p:nvPicPr>
        <p:blipFill>
          <a:blip r:embed="rId3"/>
          <a:stretch>
            <a:fillRect/>
          </a:stretch>
        </p:blipFill>
        <p:spPr>
          <a:xfrm>
            <a:off x="383302" y="2311728"/>
            <a:ext cx="8438025" cy="4279572"/>
          </a:xfrm>
          <a:prstGeom prst="rect">
            <a:avLst/>
          </a:prstGeom>
        </p:spPr>
      </p:pic>
      <p:sp>
        <p:nvSpPr>
          <p:cNvPr id="40" name="矩形 39">
            <a:extLst>
              <a:ext uri="{FF2B5EF4-FFF2-40B4-BE49-F238E27FC236}">
                <a16:creationId xmlns:a16="http://schemas.microsoft.com/office/drawing/2014/main" id="{3B64098C-DCEA-3001-7F71-F79DAC38965E}"/>
              </a:ext>
            </a:extLst>
          </p:cNvPr>
          <p:cNvSpPr/>
          <p:nvPr/>
        </p:nvSpPr>
        <p:spPr>
          <a:xfrm>
            <a:off x="3565003" y="2529483"/>
            <a:ext cx="3368232" cy="396505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4640FFFF-106B-0BAA-A845-C48D3BB5FEEC}"/>
              </a:ext>
            </a:extLst>
          </p:cNvPr>
          <p:cNvSpPr/>
          <p:nvPr/>
        </p:nvSpPr>
        <p:spPr>
          <a:xfrm>
            <a:off x="7110072" y="2428240"/>
            <a:ext cx="1443842" cy="408661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9" name="图表 28">
            <a:extLst>
              <a:ext uri="{FF2B5EF4-FFF2-40B4-BE49-F238E27FC236}">
                <a16:creationId xmlns:a16="http://schemas.microsoft.com/office/drawing/2014/main" id="{F064C590-D7D9-1EAB-B387-82230C763227}"/>
              </a:ext>
            </a:extLst>
          </p:cNvPr>
          <p:cNvGraphicFramePr/>
          <p:nvPr>
            <p:extLst>
              <p:ext uri="{D42A27DB-BD31-4B8C-83A1-F6EECF244321}">
                <p14:modId xmlns:p14="http://schemas.microsoft.com/office/powerpoint/2010/main" val="159881284"/>
              </p:ext>
            </p:extLst>
          </p:nvPr>
        </p:nvGraphicFramePr>
        <p:xfrm>
          <a:off x="9043986" y="4343835"/>
          <a:ext cx="2529840" cy="2146935"/>
        </p:xfrm>
        <a:graphic>
          <a:graphicData uri="http://schemas.openxmlformats.org/drawingml/2006/chart">
            <c:chart xmlns:c="http://schemas.openxmlformats.org/drawingml/2006/chart" xmlns:r="http://schemas.openxmlformats.org/officeDocument/2006/relationships" r:id="rId4"/>
          </a:graphicData>
        </a:graphic>
      </p:graphicFrame>
      <p:sp>
        <p:nvSpPr>
          <p:cNvPr id="13" name="文本框 12">
            <a:extLst>
              <a:ext uri="{FF2B5EF4-FFF2-40B4-BE49-F238E27FC236}">
                <a16:creationId xmlns:a16="http://schemas.microsoft.com/office/drawing/2014/main" id="{F81A6F5A-BFFD-2D4E-81B4-4473CDDA25F7}"/>
              </a:ext>
            </a:extLst>
          </p:cNvPr>
          <p:cNvSpPr txBox="1"/>
          <p:nvPr/>
        </p:nvSpPr>
        <p:spPr>
          <a:xfrm>
            <a:off x="8821327" y="1795821"/>
            <a:ext cx="4993189"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Travel characteristics</a:t>
            </a:r>
            <a:endParaRPr lang="zh-CN" altLang="en-US" dirty="0"/>
          </a:p>
        </p:txBody>
      </p:sp>
      <p:sp>
        <p:nvSpPr>
          <p:cNvPr id="23" name="矩形 22">
            <a:extLst>
              <a:ext uri="{FF2B5EF4-FFF2-40B4-BE49-F238E27FC236}">
                <a16:creationId xmlns:a16="http://schemas.microsoft.com/office/drawing/2014/main" id="{78C1F7DA-3375-5155-4593-AB02ACAD8240}"/>
              </a:ext>
            </a:extLst>
          </p:cNvPr>
          <p:cNvSpPr/>
          <p:nvPr/>
        </p:nvSpPr>
        <p:spPr>
          <a:xfrm>
            <a:off x="9217798" y="4244054"/>
            <a:ext cx="2356028" cy="2347246"/>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6" name="图表 25">
            <a:extLst>
              <a:ext uri="{FF2B5EF4-FFF2-40B4-BE49-F238E27FC236}">
                <a16:creationId xmlns:a16="http://schemas.microsoft.com/office/drawing/2014/main" id="{D99BF71C-C09F-FA34-31E2-1858DBF0AE9B}"/>
              </a:ext>
            </a:extLst>
          </p:cNvPr>
          <p:cNvGraphicFramePr/>
          <p:nvPr>
            <p:extLst>
              <p:ext uri="{D42A27DB-BD31-4B8C-83A1-F6EECF244321}">
                <p14:modId xmlns:p14="http://schemas.microsoft.com/office/powerpoint/2010/main" val="3165003510"/>
              </p:ext>
            </p:extLst>
          </p:nvPr>
        </p:nvGraphicFramePr>
        <p:xfrm>
          <a:off x="8356379" y="2351795"/>
          <a:ext cx="3907590" cy="3316155"/>
        </p:xfrm>
        <a:graphic>
          <a:graphicData uri="http://schemas.openxmlformats.org/drawingml/2006/chart">
            <c:chart xmlns:c="http://schemas.openxmlformats.org/drawingml/2006/chart" xmlns:r="http://schemas.openxmlformats.org/officeDocument/2006/relationships" r:id="rId5"/>
          </a:graphicData>
        </a:graphic>
      </p:graphicFrame>
      <p:grpSp>
        <p:nvGrpSpPr>
          <p:cNvPr id="14" name="组合 13">
            <a:extLst>
              <a:ext uri="{FF2B5EF4-FFF2-40B4-BE49-F238E27FC236}">
                <a16:creationId xmlns:a16="http://schemas.microsoft.com/office/drawing/2014/main" id="{2C0516CF-3C21-79AA-A8F7-53EA305A759D}"/>
              </a:ext>
            </a:extLst>
          </p:cNvPr>
          <p:cNvGrpSpPr/>
          <p:nvPr/>
        </p:nvGrpSpPr>
        <p:grpSpPr>
          <a:xfrm>
            <a:off x="543560" y="625102"/>
            <a:ext cx="5919050" cy="436388"/>
            <a:chOff x="543560" y="625102"/>
            <a:chExt cx="5919050" cy="436388"/>
          </a:xfrm>
        </p:grpSpPr>
        <p:grpSp>
          <p:nvGrpSpPr>
            <p:cNvPr id="27" name="组合 26">
              <a:extLst>
                <a:ext uri="{FF2B5EF4-FFF2-40B4-BE49-F238E27FC236}">
                  <a16:creationId xmlns:a16="http://schemas.microsoft.com/office/drawing/2014/main" id="{150E60A8-1961-0971-3931-3D71FAB07705}"/>
                </a:ext>
              </a:extLst>
            </p:cNvPr>
            <p:cNvGrpSpPr/>
            <p:nvPr/>
          </p:nvGrpSpPr>
          <p:grpSpPr>
            <a:xfrm>
              <a:off x="543560" y="625102"/>
              <a:ext cx="4058755" cy="436388"/>
              <a:chOff x="543560" y="625102"/>
              <a:chExt cx="4058755" cy="436388"/>
            </a:xfrm>
          </p:grpSpPr>
          <p:sp>
            <p:nvSpPr>
              <p:cNvPr id="35" name="文本框 34">
                <a:extLst>
                  <a:ext uri="{FF2B5EF4-FFF2-40B4-BE49-F238E27FC236}">
                    <a16:creationId xmlns:a16="http://schemas.microsoft.com/office/drawing/2014/main" id="{D5E53751-428D-2B3B-63D9-5F99BB52501B}"/>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36" name="文本框 35">
                <a:extLst>
                  <a:ext uri="{FF2B5EF4-FFF2-40B4-BE49-F238E27FC236}">
                    <a16:creationId xmlns:a16="http://schemas.microsoft.com/office/drawing/2014/main" id="{F3AF0765-F68F-5707-BCD8-DDD8C8F57470}"/>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37" name="组合 36">
                <a:extLst>
                  <a:ext uri="{FF2B5EF4-FFF2-40B4-BE49-F238E27FC236}">
                    <a16:creationId xmlns:a16="http://schemas.microsoft.com/office/drawing/2014/main" id="{CB90A0EA-844E-4EC6-DEBC-64805C8AEBE4}"/>
                  </a:ext>
                </a:extLst>
              </p:cNvPr>
              <p:cNvGrpSpPr/>
              <p:nvPr/>
            </p:nvGrpSpPr>
            <p:grpSpPr>
              <a:xfrm>
                <a:off x="629068" y="927378"/>
                <a:ext cx="906272" cy="134112"/>
                <a:chOff x="674116" y="1075190"/>
                <a:chExt cx="906272" cy="134112"/>
              </a:xfrm>
            </p:grpSpPr>
            <p:sp>
              <p:nvSpPr>
                <p:cNvPr id="46" name="椭圆 45">
                  <a:extLst>
                    <a:ext uri="{FF2B5EF4-FFF2-40B4-BE49-F238E27FC236}">
                      <a16:creationId xmlns:a16="http://schemas.microsoft.com/office/drawing/2014/main" id="{A6040661-0202-1302-DA17-A0E2B569A286}"/>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AD0EC564-44FE-28B8-481A-2E5F7E136312}"/>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CDA7B19B-55CF-E549-2320-510DA5B04900}"/>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27BD31BA-EA47-3717-31D1-A787177B3366}"/>
                    </a:ext>
                  </a:extLst>
                </p:cNvPr>
                <p:cNvSpPr/>
                <p:nvPr/>
              </p:nvSpPr>
              <p:spPr>
                <a:xfrm>
                  <a:off x="125323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0AC9784A-5426-A123-4F31-F690C0B308FD}"/>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a:extLst>
                  <a:ext uri="{FF2B5EF4-FFF2-40B4-BE49-F238E27FC236}">
                    <a16:creationId xmlns:a16="http://schemas.microsoft.com/office/drawing/2014/main" id="{67EDD353-4DA6-D9B6-53DB-FC3740333A54}"/>
                  </a:ext>
                </a:extLst>
              </p:cNvPr>
              <p:cNvGrpSpPr/>
              <p:nvPr/>
            </p:nvGrpSpPr>
            <p:grpSpPr>
              <a:xfrm>
                <a:off x="2103448" y="927378"/>
                <a:ext cx="906272" cy="134112"/>
                <a:chOff x="674116" y="1075190"/>
                <a:chExt cx="906272" cy="134112"/>
              </a:xfrm>
            </p:grpSpPr>
            <p:sp>
              <p:nvSpPr>
                <p:cNvPr id="41" name="椭圆 40">
                  <a:extLst>
                    <a:ext uri="{FF2B5EF4-FFF2-40B4-BE49-F238E27FC236}">
                      <a16:creationId xmlns:a16="http://schemas.microsoft.com/office/drawing/2014/main" id="{4B0906B7-82C7-948B-529C-6C68CC3793AE}"/>
                    </a:ext>
                  </a:extLst>
                </p:cNvPr>
                <p:cNvSpPr/>
                <p:nvPr/>
              </p:nvSpPr>
              <p:spPr>
                <a:xfrm>
                  <a:off x="67411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7537D5FA-E947-5998-357D-FCD2C0573B70}"/>
                    </a:ext>
                  </a:extLst>
                </p:cNvPr>
                <p:cNvSpPr/>
                <p:nvPr/>
              </p:nvSpPr>
              <p:spPr>
                <a:xfrm>
                  <a:off x="867156" y="1075190"/>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AAC86132-5385-E014-9DC3-913BDE7090AF}"/>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椭圆 43">
                  <a:extLst>
                    <a:ext uri="{FF2B5EF4-FFF2-40B4-BE49-F238E27FC236}">
                      <a16:creationId xmlns:a16="http://schemas.microsoft.com/office/drawing/2014/main" id="{DE85B54D-959C-5701-370C-7A724A0C04DF}"/>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BA6CA855-060B-6208-9020-86A56CCD2323}"/>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8" name="文本框 27">
              <a:extLst>
                <a:ext uri="{FF2B5EF4-FFF2-40B4-BE49-F238E27FC236}">
                  <a16:creationId xmlns:a16="http://schemas.microsoft.com/office/drawing/2014/main" id="{A5635783-2CEE-225E-F592-82A8EAED796A}"/>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30" name="椭圆 29">
              <a:extLst>
                <a:ext uri="{FF2B5EF4-FFF2-40B4-BE49-F238E27FC236}">
                  <a16:creationId xmlns:a16="http://schemas.microsoft.com/office/drawing/2014/main" id="{E64894D5-7F46-F032-3E2D-32EDE20BCA9D}"/>
                </a:ext>
              </a:extLst>
            </p:cNvPr>
            <p:cNvSpPr/>
            <p:nvPr/>
          </p:nvSpPr>
          <p:spPr>
            <a:xfrm>
              <a:off x="388908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6B1461BD-FE4F-F9BB-3D9E-0B612351A7AD}"/>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F64530DE-8960-D411-CEAC-3C7301610E43}"/>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8CA3BD73-9FFD-3E60-76F3-F9187F08D8E6}"/>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D1D1FC86-5D98-AC19-B9FF-0154C8B121B8}"/>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340107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5" grpId="0" animBg="1"/>
      <p:bldP spid="13" grpId="0"/>
      <p:bldGraphic spid="2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2DA10-C3C6-AF25-2406-0CB819946DBF}"/>
            </a:ext>
          </a:extLst>
        </p:cNvPr>
        <p:cNvGrpSpPr/>
        <p:nvPr/>
      </p:nvGrpSpPr>
      <p:grpSpPr>
        <a:xfrm>
          <a:off x="0" y="0"/>
          <a:ext cx="0" cy="0"/>
          <a:chOff x="0" y="0"/>
          <a:chExt cx="0" cy="0"/>
        </a:xfrm>
      </p:grpSpPr>
      <p:sp>
        <p:nvSpPr>
          <p:cNvPr id="39" name="矩形 38">
            <a:extLst>
              <a:ext uri="{FF2B5EF4-FFF2-40B4-BE49-F238E27FC236}">
                <a16:creationId xmlns:a16="http://schemas.microsoft.com/office/drawing/2014/main" id="{BCE9D1E5-395A-9867-88F8-C3768C9D9ED5}"/>
              </a:ext>
            </a:extLst>
          </p:cNvPr>
          <p:cNvSpPr/>
          <p:nvPr/>
        </p:nvSpPr>
        <p:spPr>
          <a:xfrm>
            <a:off x="543560" y="1314524"/>
            <a:ext cx="5595189" cy="414780"/>
          </a:xfrm>
          <a:prstGeom prst="rect">
            <a:avLst/>
          </a:prstGeom>
          <a:gradFill flip="none" rotWithShape="1">
            <a:gsLst>
              <a:gs pos="0">
                <a:schemeClr val="accent1">
                  <a:lumMod val="5000"/>
                  <a:lumOff val="95000"/>
                </a:schemeClr>
              </a:gs>
              <a:gs pos="68000">
                <a:schemeClr val="bg2">
                  <a:lumMod val="90000"/>
                  <a:alpha val="3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AEFC5DD9-ECE8-4F66-0061-5AA2EB357119}"/>
              </a:ext>
            </a:extLst>
          </p:cNvPr>
          <p:cNvSpPr txBox="1"/>
          <p:nvPr/>
        </p:nvSpPr>
        <p:spPr>
          <a:xfrm>
            <a:off x="543560" y="1202081"/>
            <a:ext cx="5768014" cy="576055"/>
          </a:xfrm>
          <a:prstGeom prst="rect">
            <a:avLst/>
          </a:prstGeom>
          <a:noFill/>
        </p:spPr>
        <p:txBody>
          <a:bodyPr wrap="square">
            <a:spAutoFit/>
          </a:bodyPr>
          <a:lstStyle/>
          <a:p>
            <a:pPr>
              <a:lnSpc>
                <a:spcPct val="120000"/>
              </a:lnSpc>
            </a:pPr>
            <a:r>
              <a:rPr lang="en-US" altLang="zh-CN"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rPr>
              <a:t>Questionnaire &amp;Sample</a:t>
            </a:r>
            <a:endParaRPr lang="zh-CN" altLang="en-US" sz="2800" b="1" dirty="0">
              <a:gradFill>
                <a:gsLst>
                  <a:gs pos="0">
                    <a:schemeClr val="accent1">
                      <a:lumMod val="5000"/>
                      <a:lumOff val="95000"/>
                    </a:schemeClr>
                  </a:gs>
                  <a:gs pos="48000">
                    <a:schemeClr val="accent1">
                      <a:lumMod val="45000"/>
                      <a:lumOff val="55000"/>
                    </a:schemeClr>
                  </a:gs>
                  <a:gs pos="100000">
                    <a:schemeClr val="bg2">
                      <a:lumMod val="75000"/>
                    </a:schemeClr>
                  </a:gs>
                </a:gsLst>
                <a:lin ang="5400000" scaled="1"/>
              </a:gradFill>
            </a:endParaRPr>
          </a:p>
        </p:txBody>
      </p:sp>
      <p:sp>
        <p:nvSpPr>
          <p:cNvPr id="15" name="文本框 14">
            <a:extLst>
              <a:ext uri="{FF2B5EF4-FFF2-40B4-BE49-F238E27FC236}">
                <a16:creationId xmlns:a16="http://schemas.microsoft.com/office/drawing/2014/main" id="{D70B6837-80F8-DB58-3013-9A26501716D6}"/>
              </a:ext>
            </a:extLst>
          </p:cNvPr>
          <p:cNvSpPr txBox="1"/>
          <p:nvPr/>
        </p:nvSpPr>
        <p:spPr>
          <a:xfrm>
            <a:off x="510865" y="1795821"/>
            <a:ext cx="6321552" cy="400110"/>
          </a:xfrm>
          <a:prstGeom prst="rect">
            <a:avLst/>
          </a:prstGeom>
          <a:noFill/>
        </p:spPr>
        <p:txBody>
          <a:bodyPr wrap="square">
            <a:spAutoFit/>
          </a:bodyPr>
          <a:lstStyle/>
          <a:p>
            <a:pPr marL="342900" indent="-342900">
              <a:buSzPct val="60000"/>
              <a:buFont typeface="Wingdings" panose="05000000000000000000" pitchFamily="2" charset="2"/>
              <a:buChar char="n"/>
            </a:pPr>
            <a:r>
              <a:rPr lang="en-US" altLang="zh-CN" sz="2000" dirty="0">
                <a:solidFill>
                  <a:schemeClr val="bg1">
                    <a:lumMod val="65000"/>
                  </a:schemeClr>
                </a:solidFill>
              </a:rPr>
              <a:t>Health status</a:t>
            </a:r>
            <a:endParaRPr lang="zh-CN" altLang="en-US" sz="2000" dirty="0">
              <a:solidFill>
                <a:schemeClr val="bg1">
                  <a:lumMod val="65000"/>
                </a:schemeClr>
              </a:solidFill>
            </a:endParaRPr>
          </a:p>
        </p:txBody>
      </p:sp>
      <p:sp>
        <p:nvSpPr>
          <p:cNvPr id="34" name="文本框 33">
            <a:extLst>
              <a:ext uri="{FF2B5EF4-FFF2-40B4-BE49-F238E27FC236}">
                <a16:creationId xmlns:a16="http://schemas.microsoft.com/office/drawing/2014/main" id="{D0C5847F-3FB7-6E44-388B-4FBEBAC930C3}"/>
              </a:ext>
            </a:extLst>
          </p:cNvPr>
          <p:cNvSpPr txBox="1"/>
          <p:nvPr/>
        </p:nvSpPr>
        <p:spPr>
          <a:xfrm>
            <a:off x="8821327" y="1795821"/>
            <a:ext cx="4993189" cy="400110"/>
          </a:xfrm>
          <a:prstGeom prst="rect">
            <a:avLst/>
          </a:prstGeom>
          <a:noFill/>
        </p:spPr>
        <p:txBody>
          <a:bodyPr wrap="square">
            <a:spAutoFit/>
          </a:bodyPr>
          <a:lstStyle>
            <a:defPPr>
              <a:defRPr lang="zh-CN"/>
            </a:defPPr>
            <a:lvl1pPr marL="342900" indent="-342900">
              <a:buSzPct val="60000"/>
              <a:buFont typeface="Wingdings" panose="05000000000000000000" pitchFamily="2" charset="2"/>
              <a:buChar char="n"/>
              <a:defRPr sz="2000"/>
            </a:lvl1pPr>
          </a:lstStyle>
          <a:p>
            <a:r>
              <a:rPr lang="en-US" altLang="zh-CN" dirty="0"/>
              <a:t>Travel characteristics</a:t>
            </a:r>
            <a:endParaRPr lang="zh-CN" altLang="en-US" dirty="0"/>
          </a:p>
        </p:txBody>
      </p:sp>
      <p:pic>
        <p:nvPicPr>
          <p:cNvPr id="24" name="图片 23">
            <a:extLst>
              <a:ext uri="{FF2B5EF4-FFF2-40B4-BE49-F238E27FC236}">
                <a16:creationId xmlns:a16="http://schemas.microsoft.com/office/drawing/2014/main" id="{9DAC1913-48BD-C66F-571E-ADC97B29ADB4}"/>
              </a:ext>
            </a:extLst>
          </p:cNvPr>
          <p:cNvPicPr>
            <a:picLocks noChangeAspect="1"/>
          </p:cNvPicPr>
          <p:nvPr/>
        </p:nvPicPr>
        <p:blipFill>
          <a:blip r:embed="rId3"/>
          <a:stretch>
            <a:fillRect/>
          </a:stretch>
        </p:blipFill>
        <p:spPr>
          <a:xfrm>
            <a:off x="383302" y="2311728"/>
            <a:ext cx="8438025" cy="4279572"/>
          </a:xfrm>
          <a:prstGeom prst="rect">
            <a:avLst/>
          </a:prstGeom>
        </p:spPr>
      </p:pic>
      <p:sp>
        <p:nvSpPr>
          <p:cNvPr id="40" name="矩形 39">
            <a:extLst>
              <a:ext uri="{FF2B5EF4-FFF2-40B4-BE49-F238E27FC236}">
                <a16:creationId xmlns:a16="http://schemas.microsoft.com/office/drawing/2014/main" id="{953EADCF-AEFA-017B-7CDC-12ABAFBF1472}"/>
              </a:ext>
            </a:extLst>
          </p:cNvPr>
          <p:cNvSpPr/>
          <p:nvPr/>
        </p:nvSpPr>
        <p:spPr>
          <a:xfrm>
            <a:off x="383302" y="2311728"/>
            <a:ext cx="8522932" cy="4279572"/>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6" name="图表 25">
            <a:extLst>
              <a:ext uri="{FF2B5EF4-FFF2-40B4-BE49-F238E27FC236}">
                <a16:creationId xmlns:a16="http://schemas.microsoft.com/office/drawing/2014/main" id="{7197E9B7-B750-0467-5C71-266A3ED2EE0A}"/>
              </a:ext>
            </a:extLst>
          </p:cNvPr>
          <p:cNvGraphicFramePr/>
          <p:nvPr>
            <p:extLst>
              <p:ext uri="{D42A27DB-BD31-4B8C-83A1-F6EECF244321}">
                <p14:modId xmlns:p14="http://schemas.microsoft.com/office/powerpoint/2010/main" val="3818086497"/>
              </p:ext>
            </p:extLst>
          </p:nvPr>
        </p:nvGraphicFramePr>
        <p:xfrm>
          <a:off x="9026038" y="2196900"/>
          <a:ext cx="2529840" cy="2146935"/>
        </p:xfrm>
        <a:graphic>
          <a:graphicData uri="http://schemas.openxmlformats.org/drawingml/2006/chart">
            <c:chart xmlns:c="http://schemas.openxmlformats.org/drawingml/2006/chart" xmlns:r="http://schemas.openxmlformats.org/officeDocument/2006/relationships" r:id="rId4"/>
          </a:graphicData>
        </a:graphic>
      </p:graphicFrame>
      <p:sp>
        <p:nvSpPr>
          <p:cNvPr id="30" name="矩形 29">
            <a:extLst>
              <a:ext uri="{FF2B5EF4-FFF2-40B4-BE49-F238E27FC236}">
                <a16:creationId xmlns:a16="http://schemas.microsoft.com/office/drawing/2014/main" id="{6029DA9B-68D5-CCE0-F480-F07A8861D23B}"/>
              </a:ext>
            </a:extLst>
          </p:cNvPr>
          <p:cNvSpPr/>
          <p:nvPr/>
        </p:nvSpPr>
        <p:spPr>
          <a:xfrm>
            <a:off x="9346679" y="2195931"/>
            <a:ext cx="2227147" cy="2146935"/>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9" name="图表 28">
            <a:extLst>
              <a:ext uri="{FF2B5EF4-FFF2-40B4-BE49-F238E27FC236}">
                <a16:creationId xmlns:a16="http://schemas.microsoft.com/office/drawing/2014/main" id="{C9F40742-3FC3-CFC1-7613-DA499FF03712}"/>
              </a:ext>
            </a:extLst>
          </p:cNvPr>
          <p:cNvGraphicFramePr/>
          <p:nvPr>
            <p:extLst>
              <p:ext uri="{D42A27DB-BD31-4B8C-83A1-F6EECF244321}">
                <p14:modId xmlns:p14="http://schemas.microsoft.com/office/powerpoint/2010/main" val="4042186601"/>
              </p:ext>
            </p:extLst>
          </p:nvPr>
        </p:nvGraphicFramePr>
        <p:xfrm>
          <a:off x="8272112" y="2529483"/>
          <a:ext cx="4189813" cy="39853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图表 30">
            <a:extLst>
              <a:ext uri="{FF2B5EF4-FFF2-40B4-BE49-F238E27FC236}">
                <a16:creationId xmlns:a16="http://schemas.microsoft.com/office/drawing/2014/main" id="{1DBC9B14-1CF8-FF65-2EF2-AF24AA3B163C}"/>
              </a:ext>
            </a:extLst>
          </p:cNvPr>
          <p:cNvGraphicFramePr/>
          <p:nvPr>
            <p:extLst>
              <p:ext uri="{D42A27DB-BD31-4B8C-83A1-F6EECF244321}">
                <p14:modId xmlns:p14="http://schemas.microsoft.com/office/powerpoint/2010/main" val="1785044166"/>
              </p:ext>
            </p:extLst>
          </p:nvPr>
        </p:nvGraphicFramePr>
        <p:xfrm>
          <a:off x="724510" y="2589307"/>
          <a:ext cx="7529654" cy="3640773"/>
        </p:xfrm>
        <a:graphic>
          <a:graphicData uri="http://schemas.openxmlformats.org/drawingml/2006/chart">
            <c:chart xmlns:c="http://schemas.openxmlformats.org/drawingml/2006/chart" xmlns:r="http://schemas.openxmlformats.org/officeDocument/2006/relationships" r:id="rId6"/>
          </a:graphicData>
        </a:graphic>
      </p:graphicFrame>
      <p:grpSp>
        <p:nvGrpSpPr>
          <p:cNvPr id="13" name="组合 12">
            <a:extLst>
              <a:ext uri="{FF2B5EF4-FFF2-40B4-BE49-F238E27FC236}">
                <a16:creationId xmlns:a16="http://schemas.microsoft.com/office/drawing/2014/main" id="{0ADAA802-F254-E301-BE2D-41C50896CAF0}"/>
              </a:ext>
            </a:extLst>
          </p:cNvPr>
          <p:cNvGrpSpPr/>
          <p:nvPr/>
        </p:nvGrpSpPr>
        <p:grpSpPr>
          <a:xfrm>
            <a:off x="543560" y="625102"/>
            <a:ext cx="5919050" cy="436388"/>
            <a:chOff x="543560" y="625102"/>
            <a:chExt cx="5919050" cy="436388"/>
          </a:xfrm>
        </p:grpSpPr>
        <p:grpSp>
          <p:nvGrpSpPr>
            <p:cNvPr id="14" name="组合 13">
              <a:extLst>
                <a:ext uri="{FF2B5EF4-FFF2-40B4-BE49-F238E27FC236}">
                  <a16:creationId xmlns:a16="http://schemas.microsoft.com/office/drawing/2014/main" id="{BF7D800E-F1F1-B427-4375-A09174869C0B}"/>
                </a:ext>
              </a:extLst>
            </p:cNvPr>
            <p:cNvGrpSpPr/>
            <p:nvPr/>
          </p:nvGrpSpPr>
          <p:grpSpPr>
            <a:xfrm>
              <a:off x="543560" y="625102"/>
              <a:ext cx="4058755" cy="436388"/>
              <a:chOff x="543560" y="625102"/>
              <a:chExt cx="4058755" cy="436388"/>
            </a:xfrm>
          </p:grpSpPr>
          <p:sp>
            <p:nvSpPr>
              <p:cNvPr id="37" name="文本框 36">
                <a:extLst>
                  <a:ext uri="{FF2B5EF4-FFF2-40B4-BE49-F238E27FC236}">
                    <a16:creationId xmlns:a16="http://schemas.microsoft.com/office/drawing/2014/main" id="{565BF4D8-FC2F-7CD3-A9C5-0224495418A2}"/>
                  </a:ext>
                </a:extLst>
              </p:cNvPr>
              <p:cNvSpPr txBox="1"/>
              <p:nvPr/>
            </p:nvSpPr>
            <p:spPr>
              <a:xfrm>
                <a:off x="543560" y="625102"/>
                <a:ext cx="2707640" cy="307777"/>
              </a:xfrm>
              <a:prstGeom prst="rect">
                <a:avLst/>
              </a:prstGeom>
              <a:noFill/>
            </p:spPr>
            <p:txBody>
              <a:bodyPr wrap="square" rtlCol="0">
                <a:spAutoFit/>
              </a:bodyPr>
              <a:lstStyle/>
              <a:p>
                <a:r>
                  <a:rPr lang="en-US" altLang="zh-CN" sz="1400" dirty="0"/>
                  <a:t>Basic information </a:t>
                </a:r>
                <a:endParaRPr lang="zh-CN" altLang="en-US" sz="1400" dirty="0"/>
              </a:p>
            </p:txBody>
          </p:sp>
          <p:sp>
            <p:nvSpPr>
              <p:cNvPr id="38" name="文本框 37">
                <a:extLst>
                  <a:ext uri="{FF2B5EF4-FFF2-40B4-BE49-F238E27FC236}">
                    <a16:creationId xmlns:a16="http://schemas.microsoft.com/office/drawing/2014/main" id="{15BE97A2-9298-DE80-FB5D-BF37BDCEDA5F}"/>
                  </a:ext>
                </a:extLst>
              </p:cNvPr>
              <p:cNvSpPr txBox="1"/>
              <p:nvPr/>
            </p:nvSpPr>
            <p:spPr>
              <a:xfrm>
                <a:off x="2017940" y="627920"/>
                <a:ext cx="2584375" cy="307777"/>
              </a:xfrm>
              <a:prstGeom prst="rect">
                <a:avLst/>
              </a:prstGeom>
              <a:noFill/>
            </p:spPr>
            <p:txBody>
              <a:bodyPr wrap="square" rtlCol="0">
                <a:spAutoFit/>
              </a:bodyPr>
              <a:lstStyle/>
              <a:p>
                <a:r>
                  <a:rPr lang="en-US" altLang="zh-CN" sz="1400" dirty="0"/>
                  <a:t>Travel characteristics</a:t>
                </a:r>
                <a:endParaRPr lang="zh-CN" altLang="en-US" sz="1400" dirty="0"/>
              </a:p>
            </p:txBody>
          </p:sp>
          <p:grpSp>
            <p:nvGrpSpPr>
              <p:cNvPr id="41" name="组合 40">
                <a:extLst>
                  <a:ext uri="{FF2B5EF4-FFF2-40B4-BE49-F238E27FC236}">
                    <a16:creationId xmlns:a16="http://schemas.microsoft.com/office/drawing/2014/main" id="{EE1A171B-DE60-22DF-F6A5-9C75A4AFC9FE}"/>
                  </a:ext>
                </a:extLst>
              </p:cNvPr>
              <p:cNvGrpSpPr/>
              <p:nvPr/>
            </p:nvGrpSpPr>
            <p:grpSpPr>
              <a:xfrm>
                <a:off x="629068" y="927378"/>
                <a:ext cx="906272" cy="134112"/>
                <a:chOff x="674116" y="1075190"/>
                <a:chExt cx="906272" cy="134112"/>
              </a:xfrm>
            </p:grpSpPr>
            <p:sp>
              <p:nvSpPr>
                <p:cNvPr id="49" name="椭圆 48">
                  <a:extLst>
                    <a:ext uri="{FF2B5EF4-FFF2-40B4-BE49-F238E27FC236}">
                      <a16:creationId xmlns:a16="http://schemas.microsoft.com/office/drawing/2014/main" id="{54FDD25D-9314-F50C-6784-64FFC6870D3E}"/>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782F79E8-20D1-4332-FB1B-B1CD80E47289}"/>
                    </a:ext>
                  </a:extLst>
                </p:cNvPr>
                <p:cNvSpPr/>
                <p:nvPr/>
              </p:nvSpPr>
              <p:spPr>
                <a:xfrm>
                  <a:off x="86715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6B8E5F17-7C66-AA1D-69A7-CF7A7617F97A}"/>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3EAE0749-1554-4ECB-A306-E6FC8AE043BD}"/>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2757B08E-A05E-512E-6FA2-C2847F081D17}"/>
                    </a:ext>
                  </a:extLst>
                </p:cNvPr>
                <p:cNvSpPr/>
                <p:nvPr/>
              </p:nvSpPr>
              <p:spPr>
                <a:xfrm>
                  <a:off x="1446276" y="1075190"/>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3B824DB5-AF37-E623-7E9A-EFC9CB7769EE}"/>
                  </a:ext>
                </a:extLst>
              </p:cNvPr>
              <p:cNvGrpSpPr/>
              <p:nvPr/>
            </p:nvGrpSpPr>
            <p:grpSpPr>
              <a:xfrm>
                <a:off x="2103448" y="927378"/>
                <a:ext cx="906272" cy="134112"/>
                <a:chOff x="674116" y="1075190"/>
                <a:chExt cx="906272" cy="134112"/>
              </a:xfrm>
            </p:grpSpPr>
            <p:sp>
              <p:nvSpPr>
                <p:cNvPr id="44" name="椭圆 43">
                  <a:extLst>
                    <a:ext uri="{FF2B5EF4-FFF2-40B4-BE49-F238E27FC236}">
                      <a16:creationId xmlns:a16="http://schemas.microsoft.com/office/drawing/2014/main" id="{2550B3AB-F608-F1FC-D803-E324AFD6459B}"/>
                    </a:ext>
                  </a:extLst>
                </p:cNvPr>
                <p:cNvSpPr/>
                <p:nvPr/>
              </p:nvSpPr>
              <p:spPr>
                <a:xfrm>
                  <a:off x="67411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BAAD2FE8-0491-3F74-5650-C5385577F74C}"/>
                    </a:ext>
                  </a:extLst>
                </p:cNvPr>
                <p:cNvSpPr/>
                <p:nvPr/>
              </p:nvSpPr>
              <p:spPr>
                <a:xfrm>
                  <a:off x="867156" y="1075190"/>
                  <a:ext cx="134112" cy="134112"/>
                </a:xfrm>
                <a:prstGeom prst="ellipse">
                  <a:avLst/>
                </a:prstGeom>
                <a:solidFill>
                  <a:srgbClr val="A4C0E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CF1A62BB-A068-9A42-EBD5-13D488FC9237}"/>
                    </a:ext>
                  </a:extLst>
                </p:cNvPr>
                <p:cNvSpPr/>
                <p:nvPr/>
              </p:nvSpPr>
              <p:spPr>
                <a:xfrm>
                  <a:off x="106019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椭圆 46">
                  <a:extLst>
                    <a:ext uri="{FF2B5EF4-FFF2-40B4-BE49-F238E27FC236}">
                      <a16:creationId xmlns:a16="http://schemas.microsoft.com/office/drawing/2014/main" id="{126F83AD-6EF1-9C23-51FB-E1686B8BCE87}"/>
                    </a:ext>
                  </a:extLst>
                </p:cNvPr>
                <p:cNvSpPr/>
                <p:nvPr/>
              </p:nvSpPr>
              <p:spPr>
                <a:xfrm>
                  <a:off x="125323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A99445C7-0B36-F974-B982-44FE3185A55A}"/>
                    </a:ext>
                  </a:extLst>
                </p:cNvPr>
                <p:cNvSpPr/>
                <p:nvPr/>
              </p:nvSpPr>
              <p:spPr>
                <a:xfrm>
                  <a:off x="1446276" y="1075190"/>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3" name="文本框 22">
              <a:extLst>
                <a:ext uri="{FF2B5EF4-FFF2-40B4-BE49-F238E27FC236}">
                  <a16:creationId xmlns:a16="http://schemas.microsoft.com/office/drawing/2014/main" id="{EADCA55A-C049-969B-041B-63799012F6F2}"/>
                </a:ext>
              </a:extLst>
            </p:cNvPr>
            <p:cNvSpPr txBox="1"/>
            <p:nvPr/>
          </p:nvSpPr>
          <p:spPr>
            <a:xfrm>
              <a:off x="3878235" y="627920"/>
              <a:ext cx="2584375" cy="307777"/>
            </a:xfrm>
            <a:prstGeom prst="rect">
              <a:avLst/>
            </a:prstGeom>
            <a:noFill/>
          </p:spPr>
          <p:txBody>
            <a:bodyPr wrap="square" rtlCol="0">
              <a:spAutoFit/>
            </a:bodyPr>
            <a:lstStyle/>
            <a:p>
              <a:r>
                <a:rPr lang="en-US" altLang="zh-CN" sz="1400" dirty="0"/>
                <a:t>Travel problems</a:t>
              </a:r>
              <a:endParaRPr lang="zh-CN" altLang="en-US" sz="1400" dirty="0"/>
            </a:p>
          </p:txBody>
        </p:sp>
        <p:sp>
          <p:nvSpPr>
            <p:cNvPr id="25" name="椭圆 24">
              <a:extLst>
                <a:ext uri="{FF2B5EF4-FFF2-40B4-BE49-F238E27FC236}">
                  <a16:creationId xmlns:a16="http://schemas.microsoft.com/office/drawing/2014/main" id="{3325A524-253F-97EF-2D87-264D5E74432D}"/>
                </a:ext>
              </a:extLst>
            </p:cNvPr>
            <p:cNvSpPr/>
            <p:nvPr/>
          </p:nvSpPr>
          <p:spPr>
            <a:xfrm>
              <a:off x="388908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4D0842CC-56BF-28E9-6DA3-A355DD81CABD}"/>
                </a:ext>
              </a:extLst>
            </p:cNvPr>
            <p:cNvSpPr/>
            <p:nvPr/>
          </p:nvSpPr>
          <p:spPr>
            <a:xfrm>
              <a:off x="4082123" y="927378"/>
              <a:ext cx="134112" cy="134112"/>
            </a:xfrm>
            <a:prstGeom prst="ellipse">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FEA10C56-0B9A-E279-2FB4-CE4E46D811FB}"/>
                </a:ext>
              </a:extLst>
            </p:cNvPr>
            <p:cNvSpPr/>
            <p:nvPr/>
          </p:nvSpPr>
          <p:spPr>
            <a:xfrm>
              <a:off x="4275163" y="927378"/>
              <a:ext cx="134112" cy="134112"/>
            </a:xfrm>
            <a:prstGeom prst="ellipse">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DEAD3FDB-6F36-BE9D-B43E-DF3F521853DB}"/>
                </a:ext>
              </a:extLst>
            </p:cNvPr>
            <p:cNvSpPr/>
            <p:nvPr/>
          </p:nvSpPr>
          <p:spPr>
            <a:xfrm>
              <a:off x="446820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1E1320BC-122D-5A6B-F6AF-FD2172071220}"/>
                </a:ext>
              </a:extLst>
            </p:cNvPr>
            <p:cNvSpPr/>
            <p:nvPr/>
          </p:nvSpPr>
          <p:spPr>
            <a:xfrm>
              <a:off x="4661243" y="927378"/>
              <a:ext cx="134112" cy="134112"/>
            </a:xfrm>
            <a:prstGeom prst="ellipse">
              <a:avLst/>
            </a:prstGeom>
            <a:solidFill>
              <a:schemeClr val="accent3">
                <a:lumMod val="20000"/>
                <a:lumOff val="8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63412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jZkMjE4MjdhODY2ZDc3NjJlYTEwYzQwYmRmZjE1MzY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3391</TotalTime>
  <Words>1769</Words>
  <Application>Microsoft Office PowerPoint</Application>
  <PresentationFormat>宽屏</PresentationFormat>
  <Paragraphs>339</Paragraphs>
  <Slides>25</Slides>
  <Notes>24</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25</vt:i4>
      </vt:variant>
    </vt:vector>
  </HeadingPairs>
  <TitlesOfParts>
    <vt:vector size="35" baseType="lpstr">
      <vt:lpstr>等线</vt:lpstr>
      <vt:lpstr>等线 Light</vt:lpstr>
      <vt:lpstr>微软雅黑</vt:lpstr>
      <vt:lpstr>Arial</vt:lpstr>
      <vt:lpstr>Bebas Neue</vt:lpstr>
      <vt:lpstr>Calibri</vt:lpstr>
      <vt:lpstr>Times New Roman</vt:lpstr>
      <vt:lpstr>Wingdings</vt:lpstr>
      <vt:lpstr>Office 主题​​</vt:lpstr>
      <vt:lpstr>1_Office 主题​​</vt:lpstr>
      <vt:lpstr>The Local Travel Characteristics and Difficulties  of the Elderly in Workers’ Neighborhood ——Case Study in Anshan Xincun Shanghai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贾 明</dc:creator>
  <cp:lastModifiedBy>Huan Dong</cp:lastModifiedBy>
  <cp:revision>271</cp:revision>
  <cp:lastPrinted>2020-02-16T02:46:00Z</cp:lastPrinted>
  <dcterms:created xsi:type="dcterms:W3CDTF">2020-01-16T02:12:00Z</dcterms:created>
  <dcterms:modified xsi:type="dcterms:W3CDTF">2024-11-03T09:23:17Z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77D6F1DE1B214CFAB263C53D127A3872</vt:lpwstr>
  </property>
  <property fmtid="{D5CDD505-2E9C-101B-9397-08002B2CF9AE}" pid="3" name="KSOProductBuildVer">
    <vt:lpwstr>2052-11.1.0.12313</vt:lpwstr>
  </property>
</Properties>
</file>