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4" r:id="rId1"/>
    <p:sldMasterId id="2147483648" r:id="rId2"/>
  </p:sldMasterIdLst>
  <p:notesMasterIdLst>
    <p:notesMasterId r:id="rId27"/>
  </p:notesMasterIdLst>
  <p:sldIdLst>
    <p:sldId id="387" r:id="rId3"/>
    <p:sldId id="627" r:id="rId4"/>
    <p:sldId id="628" r:id="rId5"/>
    <p:sldId id="632" r:id="rId6"/>
    <p:sldId id="630" r:id="rId7"/>
    <p:sldId id="631" r:id="rId8"/>
    <p:sldId id="612" r:id="rId9"/>
    <p:sldId id="613" r:id="rId10"/>
    <p:sldId id="615" r:id="rId11"/>
    <p:sldId id="616" r:id="rId12"/>
    <p:sldId id="617" r:id="rId13"/>
    <p:sldId id="618" r:id="rId14"/>
    <p:sldId id="619" r:id="rId15"/>
    <p:sldId id="614" r:id="rId16"/>
    <p:sldId id="620" r:id="rId17"/>
    <p:sldId id="622" r:id="rId18"/>
    <p:sldId id="621" r:id="rId19"/>
    <p:sldId id="623" r:id="rId20"/>
    <p:sldId id="624" r:id="rId21"/>
    <p:sldId id="625" r:id="rId22"/>
    <p:sldId id="626" r:id="rId23"/>
    <p:sldId id="604" r:id="rId24"/>
    <p:sldId id="599" r:id="rId25"/>
    <p:sldId id="633"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guide id="4" pos="2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GXinyi" initials="W [2]" lastIdx="6" clrIdx="0">
    <p:extLst>
      <p:ext uri="{19B8F6BF-5375-455C-9EA6-DF929625EA0E}">
        <p15:presenceInfo xmlns:p15="http://schemas.microsoft.com/office/powerpoint/2012/main" userId="S::xywang_@tongji.edu.cn::05879a1a-7936-4636-aa85-0f353709a9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2C51"/>
    <a:srgbClr val="2F5597"/>
    <a:srgbClr val="D6E7B5"/>
    <a:srgbClr val="EFADAD"/>
    <a:srgbClr val="2892C7"/>
    <a:srgbClr val="FFFFFF"/>
    <a:srgbClr val="E81515"/>
    <a:srgbClr val="D75615"/>
    <a:srgbClr val="FFFFBF"/>
    <a:srgbClr val="849EB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1" autoAdjust="0"/>
    <p:restoredTop sz="96331" autoAdjust="0"/>
  </p:normalViewPr>
  <p:slideViewPr>
    <p:cSldViewPr snapToGrid="0" showGuides="1">
      <p:cViewPr>
        <p:scale>
          <a:sx n="75" d="100"/>
          <a:sy n="75" d="100"/>
        </p:scale>
        <p:origin x="2028" y="744"/>
      </p:cViewPr>
      <p:guideLst>
        <p:guide pos="3840"/>
        <p:guide orient="horz" pos="2160"/>
        <p:guide pos="2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ywang\Downloads\&#39640;&#38081;&#37324;&#31243;&#32479;&#3574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dirty="0">
                <a:latin typeface="Arial" panose="020B0604020202020204" pitchFamily="34" charset="0"/>
                <a:cs typeface="Arial" panose="020B0604020202020204" pitchFamily="34" charset="0"/>
              </a:rPr>
              <a:t>Accumulated Mileage of China's HSR (km)</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autoTitleDeleted val="0"/>
    <c:plotArea>
      <c:layout/>
      <c:lineChart>
        <c:grouping val="standard"/>
        <c:varyColors val="0"/>
        <c:ser>
          <c:idx val="0"/>
          <c:order val="0"/>
          <c:tx>
            <c:strRef>
              <c:f>Sheet1!$B$1</c:f>
              <c:strCache>
                <c:ptCount val="1"/>
                <c:pt idx="0">
                  <c:v>Accumulated Mileage/km</c:v>
                </c:pt>
              </c:strCache>
            </c:strRef>
          </c:tx>
          <c:spPr>
            <a:ln w="34925" cap="rnd">
              <a:solidFill>
                <a:schemeClr val="accent1"/>
              </a:solidFill>
              <a:round/>
            </a:ln>
            <a:effectLst/>
          </c:spPr>
          <c:marker>
            <c:symbol val="circle"/>
            <c:size val="5"/>
            <c:spPr>
              <a:solidFill>
                <a:schemeClr val="accent1"/>
              </a:solidFill>
              <a:ln w="9525">
                <a:solidFill>
                  <a:schemeClr val="accent1"/>
                </a:solidFill>
              </a:ln>
              <a:effectLst/>
            </c:spPr>
          </c:marker>
          <c:cat>
            <c:numRef>
              <c:f>Sheet1!$A$2:$A$20</c:f>
              <c:numCache>
                <c:formatCode>General</c:formatCode>
                <c:ptCount val="19"/>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numCache>
            </c:numRef>
          </c:cat>
          <c:val>
            <c:numRef>
              <c:f>Sheet1!$B$2:$B$20</c:f>
              <c:numCache>
                <c:formatCode>#,##0_ </c:formatCode>
                <c:ptCount val="19"/>
                <c:pt idx="0">
                  <c:v>404</c:v>
                </c:pt>
                <c:pt idx="1">
                  <c:v>404</c:v>
                </c:pt>
                <c:pt idx="2">
                  <c:v>404</c:v>
                </c:pt>
                <c:pt idx="3">
                  <c:v>404</c:v>
                </c:pt>
                <c:pt idx="4">
                  <c:v>404</c:v>
                </c:pt>
                <c:pt idx="5">
                  <c:v>1035</c:v>
                </c:pt>
                <c:pt idx="6">
                  <c:v>3384</c:v>
                </c:pt>
                <c:pt idx="7">
                  <c:v>5487</c:v>
                </c:pt>
                <c:pt idx="8">
                  <c:v>7027</c:v>
                </c:pt>
                <c:pt idx="9">
                  <c:v>10111</c:v>
                </c:pt>
                <c:pt idx="10">
                  <c:v>13670</c:v>
                </c:pt>
                <c:pt idx="11">
                  <c:v>19621</c:v>
                </c:pt>
                <c:pt idx="12">
                  <c:v>24367</c:v>
                </c:pt>
                <c:pt idx="13">
                  <c:v>26704</c:v>
                </c:pt>
                <c:pt idx="14">
                  <c:v>28560</c:v>
                </c:pt>
                <c:pt idx="15">
                  <c:v>32610</c:v>
                </c:pt>
                <c:pt idx="16">
                  <c:v>36895</c:v>
                </c:pt>
                <c:pt idx="17">
                  <c:v>39415</c:v>
                </c:pt>
                <c:pt idx="18">
                  <c:v>41583</c:v>
                </c:pt>
              </c:numCache>
            </c:numRef>
          </c:val>
          <c:smooth val="0"/>
          <c:extLst>
            <c:ext xmlns:c16="http://schemas.microsoft.com/office/drawing/2014/chart" uri="{C3380CC4-5D6E-409C-BE32-E72D297353CC}">
              <c16:uniqueId val="{00000000-8BCE-49D6-8619-A2DE78C1F742}"/>
            </c:ext>
          </c:extLst>
        </c:ser>
        <c:dLbls>
          <c:showLegendKey val="0"/>
          <c:showVal val="0"/>
          <c:showCatName val="0"/>
          <c:showSerName val="0"/>
          <c:showPercent val="0"/>
          <c:showBubbleSize val="0"/>
        </c:dLbls>
        <c:marker val="1"/>
        <c:smooth val="0"/>
        <c:axId val="1674449952"/>
        <c:axId val="1674452864"/>
      </c:lineChart>
      <c:catAx>
        <c:axId val="167444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1674452864"/>
        <c:crosses val="autoZero"/>
        <c:auto val="1"/>
        <c:lblAlgn val="ctr"/>
        <c:lblOffset val="100"/>
        <c:noMultiLvlLbl val="0"/>
      </c:catAx>
      <c:valAx>
        <c:axId val="1674452864"/>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1674449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sz="1400"/>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EE1AF5B7-54C2-4F8E-BF8A-D76711D03715}" type="datetimeFigureOut">
              <a:rPr lang="zh-CN" altLang="en-US" smtClean="0"/>
              <a:t>2024/11/3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F06BA-0B63-476F-8819-AB019A32BF30}" type="slidenum">
              <a:rPr lang="zh-CN" altLang="en-US" smtClean="0"/>
              <a:t>‹#›</a:t>
            </a:fld>
            <a:endParaRPr lang="zh-CN" altLang="en-US"/>
          </a:p>
        </p:txBody>
      </p:sp>
    </p:spTree>
    <p:extLst>
      <p:ext uri="{BB962C8B-B14F-4D97-AF65-F5344CB8AC3E}">
        <p14:creationId xmlns:p14="http://schemas.microsoft.com/office/powerpoint/2010/main" val="1904990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accent1">
                    <a:lumMod val="75000"/>
                  </a:schemeClr>
                </a:solidFill>
                <a:latin typeface="Segoe UI" panose="020B0502040204020203" pitchFamily="34" charset="0"/>
                <a:cs typeface="Segoe UI" panose="020B0502040204020203" pitchFamily="34" charset="0"/>
              </a:rPr>
              <a:t>Thank you Mr. SHI for giving me the flow. Good morning and good afternoon, everyone!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100" b="0" dirty="0">
              <a:solidFill>
                <a:schemeClr val="accent1">
                  <a:lumMod val="75000"/>
                </a:schemeClr>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accent1">
                    <a:lumMod val="75000"/>
                  </a:schemeClr>
                </a:solidFill>
                <a:latin typeface="Segoe UI" panose="020B0502040204020203" pitchFamily="34" charset="0"/>
                <a:cs typeface="Segoe UI" panose="020B0502040204020203" pitchFamily="34" charset="0"/>
              </a:rPr>
              <a:t>My name is Xinyi Wang, and I’m a PhD candidate in the Department of Urban Planning at Tongji University. It’s my great honor on behalf of our team to share the latest findings here. The title is: Identification of land cover change in high-speed rail (HSR) station area through latent class analysis with covariates: Findings for the Yangtze River Delta region.</a:t>
            </a:r>
          </a:p>
        </p:txBody>
      </p:sp>
      <p:sp>
        <p:nvSpPr>
          <p:cNvPr id="4" name="灯片编号占位符 3"/>
          <p:cNvSpPr>
            <a:spLocks noGrp="1"/>
          </p:cNvSpPr>
          <p:nvPr>
            <p:ph type="sldNum" sz="quarter" idx="5"/>
          </p:nvPr>
        </p:nvSpPr>
        <p:spPr/>
        <p:txBody>
          <a:bodyPr/>
          <a:lstStyle/>
          <a:p>
            <a:fld id="{633F06BA-0B63-476F-8819-AB019A32BF30}" type="slidenum">
              <a:rPr lang="zh-CN" altLang="en-US" smtClean="0"/>
              <a:t>1</a:t>
            </a:fld>
            <a:endParaRPr lang="zh-CN" altLang="en-US"/>
          </a:p>
        </p:txBody>
      </p:sp>
    </p:spTree>
    <p:extLst>
      <p:ext uri="{BB962C8B-B14F-4D97-AF65-F5344CB8AC3E}">
        <p14:creationId xmlns:p14="http://schemas.microsoft.com/office/powerpoint/2010/main" val="2878752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the nighttime-light intensity was to describe the urban vitality </a:t>
            </a:r>
            <a:r>
              <a:rPr lang="en-US" altLang="zh-CN" sz="1200" dirty="0">
                <a:latin typeface="Arial" panose="020B0604020202020204" pitchFamily="34" charset="0"/>
                <a:cs typeface="Arial" panose="020B0604020202020204" pitchFamily="34" charset="0"/>
              </a:rPr>
              <a:t>around the station areas.</a:t>
            </a:r>
          </a:p>
          <a:p>
            <a:r>
              <a:rPr lang="en-US" altLang="zh-CN" dirty="0"/>
              <a:t>Here was an example of the land cover change of Suzhou North Railway Station, from 2008 to 2020. The purple color indicates the newly built-up lands within the 12 years, that is, converted from the greenfield to built-up lands.</a:t>
            </a:r>
            <a:endParaRPr lang="zh-CN" altLang="en-US" dirty="0"/>
          </a:p>
        </p:txBody>
      </p:sp>
      <p:sp>
        <p:nvSpPr>
          <p:cNvPr id="4" name="灯片编号占位符 3"/>
          <p:cNvSpPr>
            <a:spLocks noGrp="1"/>
          </p:cNvSpPr>
          <p:nvPr>
            <p:ph type="sldNum" sz="quarter" idx="5"/>
          </p:nvPr>
        </p:nvSpPr>
        <p:spPr/>
        <p:txBody>
          <a:bodyPr/>
          <a:lstStyle/>
          <a:p>
            <a:fld id="{633F06BA-0B63-476F-8819-AB019A32BF30}" type="slidenum">
              <a:rPr lang="zh-CN" altLang="en-US" smtClean="0"/>
              <a:t>10</a:t>
            </a:fld>
            <a:endParaRPr lang="zh-CN" altLang="en-US"/>
          </a:p>
        </p:txBody>
      </p:sp>
    </p:spTree>
    <p:extLst>
      <p:ext uri="{BB962C8B-B14F-4D97-AF65-F5344CB8AC3E}">
        <p14:creationId xmlns:p14="http://schemas.microsoft.com/office/powerpoint/2010/main" val="361853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3AA3F-4D76-52AD-0092-5FFAAC9DFCD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C8A86B0-FEB2-988B-2866-DAF19EA4028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76F6483-F799-4068-14B9-3D0A32BBA8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These three figures showed the </a:t>
            </a: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rPr>
              <a:t>descriptive analysis </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in the three metrics we have just mentioned of the 50 HSR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Arial" panose="020B0604020202020204" pitchFamily="34"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Arial" panose="020B0604020202020204" pitchFamily="34" charset="0"/>
              <a:ea typeface="等线"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ED3D9CE6-064D-A940-23A7-2D5C8F624766}"/>
              </a:ext>
            </a:extLst>
          </p:cNvPr>
          <p:cNvSpPr>
            <a:spLocks noGrp="1"/>
          </p:cNvSpPr>
          <p:nvPr>
            <p:ph type="sldNum" sz="quarter" idx="5"/>
          </p:nvPr>
        </p:nvSpPr>
        <p:spPr/>
        <p:txBody>
          <a:bodyPr/>
          <a:lstStyle/>
          <a:p>
            <a:fld id="{633F06BA-0B63-476F-8819-AB019A32BF30}" type="slidenum">
              <a:rPr lang="zh-CN" altLang="en-US" smtClean="0"/>
              <a:t>11</a:t>
            </a:fld>
            <a:endParaRPr lang="zh-CN" altLang="en-US"/>
          </a:p>
        </p:txBody>
      </p:sp>
    </p:spTree>
    <p:extLst>
      <p:ext uri="{BB962C8B-B14F-4D97-AF65-F5344CB8AC3E}">
        <p14:creationId xmlns:p14="http://schemas.microsoft.com/office/powerpoint/2010/main" val="2954380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3AA3F-4D76-52AD-0092-5FFAAC9DFCD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C8A86B0-FEB2-988B-2866-DAF19EA4028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76F6483-F799-4068-14B9-3D0A32BBA8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Similarly, xxx</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ED3D9CE6-064D-A940-23A7-2D5C8F624766}"/>
              </a:ext>
            </a:extLst>
          </p:cNvPr>
          <p:cNvSpPr>
            <a:spLocks noGrp="1"/>
          </p:cNvSpPr>
          <p:nvPr>
            <p:ph type="sldNum" sz="quarter" idx="5"/>
          </p:nvPr>
        </p:nvSpPr>
        <p:spPr/>
        <p:txBody>
          <a:bodyPr/>
          <a:lstStyle/>
          <a:p>
            <a:fld id="{633F06BA-0B63-476F-8819-AB019A32BF30}" type="slidenum">
              <a:rPr lang="zh-CN" altLang="en-US" smtClean="0"/>
              <a:t>12</a:t>
            </a:fld>
            <a:endParaRPr lang="zh-CN" altLang="en-US"/>
          </a:p>
        </p:txBody>
      </p:sp>
    </p:spTree>
    <p:extLst>
      <p:ext uri="{BB962C8B-B14F-4D97-AF65-F5344CB8AC3E}">
        <p14:creationId xmlns:p14="http://schemas.microsoft.com/office/powerpoint/2010/main" val="2954380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FFA19-2118-5997-E864-DC736457193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D23E574-58ED-97AE-73EF-7970062F39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96DC071-9B6C-FE67-0DF7-1CC65EFE4D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The results of </a:t>
            </a:r>
            <a:r>
              <a:rPr lang="en-US" altLang="zh-CN" sz="1800" dirty="0"/>
              <a:t>nighttime-light intensity are quite different from the former two metrics.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It showed that </a:t>
            </a:r>
            <a:r>
              <a:rPr lang="en-US" altLang="zh-CN" sz="1800" b="0" u="none" dirty="0">
                <a:solidFill>
                  <a:schemeClr val="tx1"/>
                </a:solidFill>
              </a:rPr>
              <a:t>Shanghai Hongqiao Railway Station gained the most vitalities within 12 years. And surprisingly, the </a:t>
            </a:r>
            <a:r>
              <a:rPr lang="en-US" altLang="zh-CN" sz="1800" b="0" u="none" dirty="0">
                <a:solidFill>
                  <a:schemeClr val="accent1"/>
                </a:solidFill>
              </a:rPr>
              <a:t>vitality in </a:t>
            </a:r>
            <a:r>
              <a:rPr lang="en-US" altLang="zh-CN" sz="1800" b="0" u="none" dirty="0">
                <a:solidFill>
                  <a:schemeClr val="tx1"/>
                </a:solidFill>
              </a:rPr>
              <a:t>Shanghai South Railway Station is reducing.</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F1090F23-5D92-3752-2714-06A9407AEDD0}"/>
              </a:ext>
            </a:extLst>
          </p:cNvPr>
          <p:cNvSpPr>
            <a:spLocks noGrp="1"/>
          </p:cNvSpPr>
          <p:nvPr>
            <p:ph type="sldNum" sz="quarter" idx="5"/>
          </p:nvPr>
        </p:nvSpPr>
        <p:spPr/>
        <p:txBody>
          <a:bodyPr/>
          <a:lstStyle/>
          <a:p>
            <a:fld id="{633F06BA-0B63-476F-8819-AB019A32BF30}" type="slidenum">
              <a:rPr lang="zh-CN" altLang="en-US" smtClean="0"/>
              <a:t>13</a:t>
            </a:fld>
            <a:endParaRPr lang="zh-CN" altLang="en-US"/>
          </a:p>
        </p:txBody>
      </p:sp>
    </p:spTree>
    <p:extLst>
      <p:ext uri="{BB962C8B-B14F-4D97-AF65-F5344CB8AC3E}">
        <p14:creationId xmlns:p14="http://schemas.microsoft.com/office/powerpoint/2010/main" val="3024708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60111-8BF0-3ACF-2E80-03CE643F9C9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3FA5086-EA7C-FBE3-9723-C702B65297B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EC7599-A8E9-35B6-8630-5CCBB97AA1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About the methodology, the</a:t>
            </a: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rPr>
              <a:t> latent class analysis with covariates </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is mainly used in our 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It consists of two model parts. The right part, also known as the </a:t>
            </a: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rPr>
              <a:t>Measurement Model</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 was to define and identify the latent classes of the samples.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Well, the left part, also known as the </a:t>
            </a: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rPr>
              <a:t>Structural Model</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 the three types of covariates were to</a:t>
            </a:r>
            <a:r>
              <a:rPr lang="zh-CN" altLang="en-US" sz="1800" kern="100" dirty="0">
                <a:effectLst/>
                <a:latin typeface="Arial" panose="020B0604020202020204" pitchFamily="34" charset="0"/>
                <a:ea typeface="等线" panose="02010600030101010101" pitchFamily="2" charset="-122"/>
                <a:cs typeface="Times New Roman" panose="02020603050405020304" pitchFamily="18" charset="0"/>
              </a:rPr>
              <a:t> </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explain the probability of potential category membership.</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BDD43287-270D-8CBB-130D-772E2ED1E613}"/>
              </a:ext>
            </a:extLst>
          </p:cNvPr>
          <p:cNvSpPr>
            <a:spLocks noGrp="1"/>
          </p:cNvSpPr>
          <p:nvPr>
            <p:ph type="sldNum" sz="quarter" idx="5"/>
          </p:nvPr>
        </p:nvSpPr>
        <p:spPr/>
        <p:txBody>
          <a:bodyPr/>
          <a:lstStyle/>
          <a:p>
            <a:fld id="{633F06BA-0B63-476F-8819-AB019A32BF30}" type="slidenum">
              <a:rPr lang="zh-CN" altLang="en-US" smtClean="0"/>
              <a:t>14</a:t>
            </a:fld>
            <a:endParaRPr lang="zh-CN" altLang="en-US"/>
          </a:p>
        </p:txBody>
      </p:sp>
    </p:spTree>
    <p:extLst>
      <p:ext uri="{BB962C8B-B14F-4D97-AF65-F5344CB8AC3E}">
        <p14:creationId xmlns:p14="http://schemas.microsoft.com/office/powerpoint/2010/main" val="3344871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F3A87-4571-55B9-DDAC-9F745502422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42A329A-FAAC-CCC8-07D5-1EC18EBD942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B3568B-0A67-78B1-8DBB-94A9B345A3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Arial" panose="020B0604020202020204" pitchFamily="34" charset="0"/>
                <a:ea typeface="等线" panose="02010600030101010101" pitchFamily="2" charset="-122"/>
                <a:cs typeface="Times New Roman" panose="02020603050405020304" pitchFamily="18" charset="0"/>
              </a:rPr>
              <a:t>讲的时候主要提</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mean</a:t>
            </a:r>
            <a:r>
              <a:rPr lang="zh-CN" altLang="en-US" sz="1800" kern="100" dirty="0">
                <a:effectLst/>
                <a:latin typeface="Arial" panose="020B0604020202020204" pitchFamily="34" charset="0"/>
                <a:ea typeface="等线" panose="02010600030101010101" pitchFamily="2" charset="-122"/>
                <a:cs typeface="Times New Roman" panose="02020603050405020304" pitchFamily="18" charset="0"/>
              </a:rPr>
              <a:t>，这代表有百分之多少的站点属于这个类型</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About the results, it first listed the Descriptive statistics of nine covariates. And we can find from the table that, concerning the administrative level, 38% of the stations located in the prefecture-level city, 40% located in the </a:t>
            </a:r>
            <a:r>
              <a:rPr lang="en-US" altLang="zh-CN" sz="1800" kern="0" dirty="0">
                <a:effectLst/>
                <a:latin typeface="Arial" panose="020B0604020202020204" pitchFamily="34" charset="0"/>
                <a:cs typeface="Arial" panose="020B0604020202020204" pitchFamily="34" charset="0"/>
              </a:rPr>
              <a:t>county-level city, district, or county</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and another 22% located in the municipality or provincial capital 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kern="100" dirty="0">
                <a:effectLst/>
                <a:latin typeface="Arial" panose="020B0604020202020204" pitchFamily="34" charset="0"/>
                <a:ea typeface="Times New Roman" panose="02020603050405020304" pitchFamily="18" charset="0"/>
                <a:cs typeface="Arial" panose="020B0604020202020204" pitchFamily="34" charset="0"/>
              </a:rPr>
              <a:t>The following can also be used to describe other variables in a similar way, so I will not go into the details here.</a:t>
            </a:r>
            <a:endParaRPr lang="zh-CN" altLang="zh-CN" sz="2800" b="1"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灯片编号占位符 3">
            <a:extLst>
              <a:ext uri="{FF2B5EF4-FFF2-40B4-BE49-F238E27FC236}">
                <a16:creationId xmlns:a16="http://schemas.microsoft.com/office/drawing/2014/main" id="{F1DE2123-6F73-5CB8-FC91-DBB8FF404FFB}"/>
              </a:ext>
            </a:extLst>
          </p:cNvPr>
          <p:cNvSpPr>
            <a:spLocks noGrp="1"/>
          </p:cNvSpPr>
          <p:nvPr>
            <p:ph type="sldNum" sz="quarter" idx="5"/>
          </p:nvPr>
        </p:nvSpPr>
        <p:spPr/>
        <p:txBody>
          <a:bodyPr/>
          <a:lstStyle/>
          <a:p>
            <a:fld id="{633F06BA-0B63-476F-8819-AB019A32BF30}" type="slidenum">
              <a:rPr lang="zh-CN" altLang="en-US" smtClean="0"/>
              <a:t>15</a:t>
            </a:fld>
            <a:endParaRPr lang="zh-CN" altLang="en-US"/>
          </a:p>
        </p:txBody>
      </p:sp>
    </p:spTree>
    <p:extLst>
      <p:ext uri="{BB962C8B-B14F-4D97-AF65-F5344CB8AC3E}">
        <p14:creationId xmlns:p14="http://schemas.microsoft.com/office/powerpoint/2010/main" val="3732859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C14C-9396-67C5-1D86-77D198CD805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F167D4C-11E6-6D4C-9ADF-F193D92B082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49B324B-A12B-CFA0-D058-50199DFAF2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The fit result of latent class analysis showed that the samples had the greatest distinctions when the latent clusters equals two.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And the bottom three figures exhibited the details of the land cover change between 12 years or the land cover benchmark levels.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A5AC88CD-F2DA-5C31-FC24-5574489A67B0}"/>
              </a:ext>
            </a:extLst>
          </p:cNvPr>
          <p:cNvSpPr>
            <a:spLocks noGrp="1"/>
          </p:cNvSpPr>
          <p:nvPr>
            <p:ph type="sldNum" sz="quarter" idx="5"/>
          </p:nvPr>
        </p:nvSpPr>
        <p:spPr/>
        <p:txBody>
          <a:bodyPr/>
          <a:lstStyle/>
          <a:p>
            <a:fld id="{633F06BA-0B63-476F-8819-AB019A32BF30}" type="slidenum">
              <a:rPr lang="zh-CN" altLang="en-US" smtClean="0"/>
              <a:t>16</a:t>
            </a:fld>
            <a:endParaRPr lang="zh-CN" altLang="en-US"/>
          </a:p>
        </p:txBody>
      </p:sp>
    </p:spTree>
    <p:extLst>
      <p:ext uri="{BB962C8B-B14F-4D97-AF65-F5344CB8AC3E}">
        <p14:creationId xmlns:p14="http://schemas.microsoft.com/office/powerpoint/2010/main" val="2420236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48FB2-999B-2F69-ECAC-F0A8F131531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185A5B-9B8E-97B0-63E7-CB4909ED944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1E11160-8A79-0F60-3921-F8F18A570A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We can easily see from the figures that: the first group, that is, the red one, acquired rarely in the ΔBL and ΔCD, but relative ΔNI within the 12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We can also find that these stations are initially with the extremely high levels at all the three dimensions in both 2008 and 2020. Some of the current conventional rail stations belong to the first group, we called it the </a:t>
            </a: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rPr>
              <a:t>Urban Renewal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Arial" panose="020B0604020202020204" pitchFamily="34"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The second group has distinct high level increments in the 12-year interval at all the three dimensions even if the initial level is relatively low in the three dimensions. We called it the Greenfield Development Stations.</a:t>
            </a:r>
            <a:r>
              <a:rPr lang="zh-CN" altLang="en-US" sz="1800" kern="100" dirty="0">
                <a:effectLst/>
                <a:latin typeface="Arial" panose="020B0604020202020204" pitchFamily="34" charset="0"/>
                <a:ea typeface="等线" panose="02010600030101010101" pitchFamily="2" charset="-122"/>
                <a:cs typeface="Times New Roman" panose="02020603050405020304" pitchFamily="18" charset="0"/>
              </a:rPr>
              <a:t> </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36</a:t>
            </a:r>
            <a:r>
              <a:rPr lang="zh-CN" altLang="en-US" sz="1800" kern="100" dirty="0">
                <a:effectLst/>
                <a:latin typeface="Arial" panose="020B0604020202020204" pitchFamily="34" charset="0"/>
                <a:ea typeface="等线" panose="02010600030101010101" pitchFamily="2" charset="-122"/>
                <a:cs typeface="Times New Roman" panose="02020603050405020304" pitchFamily="18" charset="0"/>
              </a:rPr>
              <a:t> </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out of 50 stations belong to this group.</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477DD441-3EB8-2DB4-B2D2-E8F4EBE00CAA}"/>
              </a:ext>
            </a:extLst>
          </p:cNvPr>
          <p:cNvSpPr>
            <a:spLocks noGrp="1"/>
          </p:cNvSpPr>
          <p:nvPr>
            <p:ph type="sldNum" sz="quarter" idx="5"/>
          </p:nvPr>
        </p:nvSpPr>
        <p:spPr/>
        <p:txBody>
          <a:bodyPr/>
          <a:lstStyle/>
          <a:p>
            <a:fld id="{633F06BA-0B63-476F-8819-AB019A32BF30}" type="slidenum">
              <a:rPr lang="zh-CN" altLang="en-US" smtClean="0"/>
              <a:t>17</a:t>
            </a:fld>
            <a:endParaRPr lang="zh-CN" altLang="en-US"/>
          </a:p>
        </p:txBody>
      </p:sp>
    </p:spTree>
    <p:extLst>
      <p:ext uri="{BB962C8B-B14F-4D97-AF65-F5344CB8AC3E}">
        <p14:creationId xmlns:p14="http://schemas.microsoft.com/office/powerpoint/2010/main" val="3002230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9A989-39E7-6508-7B30-C2BB0E4AC67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B2FE00-DF3B-460C-C1C7-7EDBF60F45F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2E67DC3-5E2C-32A8-18DC-922F001EEAA7}"/>
              </a:ext>
            </a:extLst>
          </p:cNvPr>
          <p:cNvSpPr>
            <a:spLocks noGrp="1"/>
          </p:cNvSpPr>
          <p:nvPr>
            <p:ph type="body" idx="1"/>
          </p:nvPr>
        </p:nvSpPr>
        <p:spPr/>
        <p:txBody>
          <a:bodyPr/>
          <a:lstStyle/>
          <a:p>
            <a:r>
              <a:rPr lang="en-US" altLang="zh-CN" sz="1800" b="0" kern="100" dirty="0">
                <a:latin typeface="Calibri" panose="020F0502020204030204" pitchFamily="34" charset="0"/>
                <a:ea typeface="Calibri" panose="020F0502020204030204" pitchFamily="34" charset="0"/>
                <a:cs typeface="Calibri" panose="020F0502020204030204" pitchFamily="34" charset="0"/>
              </a:rPr>
              <a:t>This table reported the</a:t>
            </a:r>
            <a:r>
              <a:rPr lang="en-US" altLang="zh-CN" sz="1800" b="1" kern="100" dirty="0">
                <a:latin typeface="Calibri" panose="020F0502020204030204" pitchFamily="34" charset="0"/>
                <a:ea typeface="Calibri" panose="020F0502020204030204" pitchFamily="34" charset="0"/>
                <a:cs typeface="Calibri" panose="020F0502020204030204" pitchFamily="34" charset="0"/>
              </a:rPr>
              <a:t> latent class prediction of covariates</a:t>
            </a:r>
            <a:r>
              <a:rPr lang="en-US" altLang="zh-CN" sz="1800" b="0" kern="100" dirty="0">
                <a:latin typeface="Calibri" panose="020F0502020204030204" pitchFamily="34" charset="0"/>
                <a:ea typeface="Calibri" panose="020F0502020204030204" pitchFamily="34" charset="0"/>
                <a:cs typeface="Calibri" panose="020F0502020204030204" pitchFamily="34" charset="0"/>
              </a:rPr>
              <a:t>. The class 1, </a:t>
            </a:r>
            <a:r>
              <a:rPr lang="en-US" altLang="zh-CN" sz="1800" b="1" kern="100" dirty="0">
                <a:latin typeface="Calibri" panose="020F0502020204030204" pitchFamily="34" charset="0"/>
                <a:ea typeface="Calibri" panose="020F0502020204030204" pitchFamily="34" charset="0"/>
                <a:cs typeface="Calibri" panose="020F0502020204030204" pitchFamily="34" charset="0"/>
              </a:rPr>
              <a:t>urban renewal stations</a:t>
            </a:r>
            <a:r>
              <a:rPr lang="en-US" altLang="zh-CN" sz="1800" b="0" kern="100" dirty="0">
                <a:latin typeface="Calibri" panose="020F0502020204030204" pitchFamily="34" charset="0"/>
                <a:ea typeface="Calibri" panose="020F0502020204030204" pitchFamily="34" charset="0"/>
                <a:cs typeface="Calibri" panose="020F0502020204030204" pitchFamily="34" charset="0"/>
              </a:rPr>
              <a:t>, was selected as the reference for the sake of paying more attention to the station areas that are still growing.</a:t>
            </a:r>
          </a:p>
          <a:p>
            <a:r>
              <a:rPr lang="en-US" altLang="zh-CN" sz="1800" b="0" kern="100" dirty="0">
                <a:latin typeface="Calibri" panose="020F0502020204030204" pitchFamily="34" charset="0"/>
                <a:ea typeface="Calibri" panose="020F0502020204030204" pitchFamily="34" charset="0"/>
                <a:cs typeface="Calibri" panose="020F0502020204030204" pitchFamily="34" charset="0"/>
              </a:rPr>
              <a:t>Five types of covariates were verified to have impact on different classes.</a:t>
            </a:r>
          </a:p>
          <a:p>
            <a:r>
              <a:rPr lang="en-US" altLang="zh-CN" sz="1800" b="0" kern="100" dirty="0">
                <a:latin typeface="Calibri" panose="020F0502020204030204" pitchFamily="34" charset="0"/>
                <a:ea typeface="Calibri" panose="020F0502020204030204" pitchFamily="34" charset="0"/>
                <a:cs typeface="Calibri" panose="020F0502020204030204" pitchFamily="34" charset="0"/>
              </a:rPr>
              <a:t>As for the administration level, the stations located </a:t>
            </a:r>
            <a:r>
              <a:rPr lang="en-US" altLang="zh-CN" sz="1800" b="1" kern="100" dirty="0">
                <a:latin typeface="Calibri" panose="020F0502020204030204" pitchFamily="34" charset="0"/>
                <a:ea typeface="Calibri" panose="020F0502020204030204" pitchFamily="34" charset="0"/>
                <a:cs typeface="Calibri" panose="020F0502020204030204" pitchFamily="34" charset="0"/>
              </a:rPr>
              <a:t>in county-level city, district, or county</a:t>
            </a:r>
            <a:r>
              <a:rPr lang="en-US" altLang="zh-CN" sz="1800" b="0" kern="100" dirty="0">
                <a:latin typeface="Calibri" panose="020F0502020204030204" pitchFamily="34" charset="0"/>
                <a:ea typeface="Calibri" panose="020F0502020204030204" pitchFamily="34" charset="0"/>
                <a:cs typeface="Calibri" panose="020F0502020204030204" pitchFamily="34" charset="0"/>
              </a:rPr>
              <a:t> are more likely to be classified into Greenfield development stations.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kern="100" dirty="0">
                <a:latin typeface="Calibri" panose="020F0502020204030204" pitchFamily="34" charset="0"/>
                <a:ea typeface="Calibri" panose="020F0502020204030204" pitchFamily="34" charset="0"/>
                <a:cs typeface="Calibri" panose="020F0502020204030204" pitchFamily="34" charset="0"/>
              </a:rPr>
              <a:t>Likewise, the stations </a:t>
            </a:r>
            <a:r>
              <a:rPr lang="en-US" altLang="zh-CN" sz="1800" b="1" kern="100" dirty="0">
                <a:latin typeface="Calibri" panose="020F0502020204030204" pitchFamily="34" charset="0"/>
                <a:ea typeface="Calibri" panose="020F0502020204030204" pitchFamily="34" charset="0"/>
                <a:cs typeface="Calibri" panose="020F0502020204030204" pitchFamily="34" charset="0"/>
              </a:rPr>
              <a:t>located at the suburb or outskirts </a:t>
            </a:r>
            <a:r>
              <a:rPr lang="en-US" altLang="zh-CN" sz="1800" b="0" kern="100" dirty="0">
                <a:latin typeface="Calibri" panose="020F0502020204030204" pitchFamily="34" charset="0"/>
                <a:ea typeface="Calibri" panose="020F0502020204030204" pitchFamily="34" charset="0"/>
                <a:cs typeface="Calibri" panose="020F0502020204030204" pitchFamily="34" charset="0"/>
              </a:rPr>
              <a:t>are similarly to be classified into Greenfield development stations.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kern="100" dirty="0">
                <a:latin typeface="Calibri" panose="020F0502020204030204" pitchFamily="34" charset="0"/>
                <a:ea typeface="Calibri" panose="020F0502020204030204" pitchFamily="34" charset="0"/>
                <a:cs typeface="Calibri" panose="020F0502020204030204" pitchFamily="34" charset="0"/>
              </a:rPr>
              <a:t>Another finding was about the construction types. </a:t>
            </a:r>
            <a:r>
              <a:rPr lang="en-US" altLang="zh-CN" sz="1800" b="1" kern="100" dirty="0">
                <a:latin typeface="Calibri" panose="020F0502020204030204" pitchFamily="34" charset="0"/>
                <a:ea typeface="Calibri" panose="020F0502020204030204" pitchFamily="34" charset="0"/>
                <a:cs typeface="Calibri" panose="020F0502020204030204" pitchFamily="34" charset="0"/>
              </a:rPr>
              <a:t>the newly built HSR stations have greater possibilities </a:t>
            </a:r>
            <a:r>
              <a:rPr lang="en-US" altLang="zh-CN" sz="1800" b="0" kern="100" dirty="0">
                <a:latin typeface="Calibri" panose="020F0502020204030204" pitchFamily="34" charset="0"/>
                <a:ea typeface="Calibri" panose="020F0502020204030204" pitchFamily="34" charset="0"/>
                <a:cs typeface="Calibri" panose="020F0502020204030204" pitchFamily="34" charset="0"/>
              </a:rPr>
              <a:t>to belong to the Greenfield development stations.</a:t>
            </a:r>
          </a:p>
        </p:txBody>
      </p:sp>
      <p:sp>
        <p:nvSpPr>
          <p:cNvPr id="4" name="灯片编号占位符 3">
            <a:extLst>
              <a:ext uri="{FF2B5EF4-FFF2-40B4-BE49-F238E27FC236}">
                <a16:creationId xmlns:a16="http://schemas.microsoft.com/office/drawing/2014/main" id="{FD40C7E8-593D-8015-D344-63F6126BF200}"/>
              </a:ext>
            </a:extLst>
          </p:cNvPr>
          <p:cNvSpPr>
            <a:spLocks noGrp="1"/>
          </p:cNvSpPr>
          <p:nvPr>
            <p:ph type="sldNum" sz="quarter" idx="5"/>
          </p:nvPr>
        </p:nvSpPr>
        <p:spPr/>
        <p:txBody>
          <a:bodyPr/>
          <a:lstStyle/>
          <a:p>
            <a:fld id="{633F06BA-0B63-476F-8819-AB019A32BF30}" type="slidenum">
              <a:rPr lang="zh-CN" altLang="en-US" smtClean="0"/>
              <a:t>18</a:t>
            </a:fld>
            <a:endParaRPr lang="zh-CN" altLang="en-US"/>
          </a:p>
        </p:txBody>
      </p:sp>
    </p:spTree>
    <p:extLst>
      <p:ext uri="{BB962C8B-B14F-4D97-AF65-F5344CB8AC3E}">
        <p14:creationId xmlns:p14="http://schemas.microsoft.com/office/powerpoint/2010/main" val="2402898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5E587-7687-32DD-5CF8-210BB60F08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A6D1F94-09D1-EA76-70F2-3A0077FDFB9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DA45E54-8155-65F2-00F6-3820CDF3A5BD}"/>
              </a:ext>
            </a:extLst>
          </p:cNvPr>
          <p:cNvSpPr>
            <a:spLocks noGrp="1"/>
          </p:cNvSpPr>
          <p:nvPr>
            <p:ph type="body" idx="1"/>
          </p:nvPr>
        </p:nvSpPr>
        <p:spPr/>
        <p:txBody>
          <a:bodyPr/>
          <a:lstStyle/>
          <a:p>
            <a:pPr marL="0" indent="0">
              <a:buFont typeface="Arial" panose="020B0604020202020204" pitchFamily="34" charset="0"/>
              <a:buNone/>
            </a:pPr>
            <a:r>
              <a:rPr lang="en-US" altLang="zh-CN" sz="1800" kern="100" dirty="0">
                <a:effectLst/>
                <a:latin typeface="Arial" panose="020B0604020202020204" pitchFamily="34" charset="0"/>
                <a:ea typeface="Calibri" panose="020F0502020204030204" pitchFamily="34" charset="0"/>
                <a:cs typeface="Arial" panose="020B0604020202020204" pitchFamily="34" charset="0"/>
              </a:rPr>
              <a:t>The negative coefficient </a:t>
            </a:r>
            <a:r>
              <a:rPr lang="en-US" altLang="zh-CN" sz="1800" kern="100" dirty="0">
                <a:latin typeface="Arial" panose="020B0604020202020204" pitchFamily="34" charset="0"/>
                <a:ea typeface="Calibri" panose="020F0502020204030204" pitchFamily="34" charset="0"/>
                <a:cs typeface="Arial" panose="020B0604020202020204" pitchFamily="34" charset="0"/>
              </a:rPr>
              <a:t>indicated that </a:t>
            </a:r>
            <a:r>
              <a:rPr lang="en-US" altLang="zh-CN" sz="1800" b="1" u="sng"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 HSR stations connected to the metro networks</a:t>
            </a:r>
            <a:r>
              <a:rPr lang="en-US" altLang="zh-CN" sz="1800" kern="100" dirty="0">
                <a:latin typeface="Arial" panose="020B0604020202020204" pitchFamily="34" charset="0"/>
                <a:ea typeface="Calibri" panose="020F0502020204030204" pitchFamily="34" charset="0"/>
                <a:cs typeface="Arial" panose="020B0604020202020204" pitchFamily="34" charset="0"/>
              </a:rPr>
              <a:t> could obtained higher economic activity intensities, which are more likely to located in </a:t>
            </a:r>
            <a:r>
              <a:rPr lang="en-US" altLang="zh-CN" sz="1800" i="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Urban renewal stations</a:t>
            </a:r>
            <a:r>
              <a:rPr lang="en-US" altLang="zh-CN" sz="1800" kern="100" dirty="0">
                <a:latin typeface="Arial" panose="020B0604020202020204" pitchFamily="34" charset="0"/>
                <a:ea typeface="Calibri" panose="020F0502020204030204" pitchFamily="34" charset="0"/>
                <a:cs typeface="Arial" panose="020B0604020202020204" pitchFamily="34" charset="0"/>
              </a:rPr>
              <a:t>.</a:t>
            </a:r>
          </a:p>
          <a:p>
            <a:pPr marL="0" indent="0">
              <a:buFont typeface="Arial" panose="020B0604020202020204" pitchFamily="34" charset="0"/>
              <a:buNone/>
            </a:pPr>
            <a:r>
              <a:rPr lang="en-US" altLang="zh-CN" sz="1800" kern="100" dirty="0">
                <a:latin typeface="Arial" panose="020B0604020202020204" pitchFamily="34" charset="0"/>
                <a:ea typeface="Calibri" panose="020F0502020204030204" pitchFamily="34" charset="0"/>
                <a:cs typeface="Arial" panose="020B0604020202020204" pitchFamily="34" charset="0"/>
              </a:rPr>
              <a:t>And so as the results in the HSR service years. </a:t>
            </a:r>
            <a:r>
              <a:rPr lang="en-US" altLang="zh-CN" sz="1800" b="1" u="sng"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 longer HSR service years tended to be equipped with the ability in accumulating urban vitalities.</a:t>
            </a:r>
            <a:endParaRPr lang="en-US" altLang="zh-CN" sz="1800" b="0" kern="100" dirty="0">
              <a:latin typeface="Calibri" panose="020F0502020204030204" pitchFamily="34" charset="0"/>
              <a:ea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id="{BD837669-2610-A606-5153-3145217A3075}"/>
              </a:ext>
            </a:extLst>
          </p:cNvPr>
          <p:cNvSpPr>
            <a:spLocks noGrp="1"/>
          </p:cNvSpPr>
          <p:nvPr>
            <p:ph type="sldNum" sz="quarter" idx="5"/>
          </p:nvPr>
        </p:nvSpPr>
        <p:spPr/>
        <p:txBody>
          <a:bodyPr/>
          <a:lstStyle/>
          <a:p>
            <a:fld id="{633F06BA-0B63-476F-8819-AB019A32BF30}" type="slidenum">
              <a:rPr lang="zh-CN" altLang="en-US" smtClean="0"/>
              <a:t>19</a:t>
            </a:fld>
            <a:endParaRPr lang="zh-CN" altLang="en-US"/>
          </a:p>
        </p:txBody>
      </p:sp>
    </p:spTree>
    <p:extLst>
      <p:ext uri="{BB962C8B-B14F-4D97-AF65-F5344CB8AC3E}">
        <p14:creationId xmlns:p14="http://schemas.microsoft.com/office/powerpoint/2010/main" val="1470551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Firstly, I will give a brief introduction about the background of HSR in China. The first HSR line in China was opened in 2003, and till now, it has become the world’s </a:t>
            </a:r>
            <a:r>
              <a:rPr lang="en-US" altLang="zh-CN" sz="1200" dirty="0">
                <a:latin typeface="Arial" panose="020B0604020202020204" pitchFamily="34" charset="0"/>
                <a:ea typeface="等线" panose="02010600030101010101" pitchFamily="2" charset="-122"/>
                <a:cs typeface="Arial" panose="020B0604020202020204" pitchFamily="34" charset="0"/>
              </a:rPr>
              <a:t>longest</a:t>
            </a: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 HSR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Arial" panose="020B0604020202020204" pitchFamily="34" charset="0"/>
                <a:ea typeface="等线" panose="02010600030101010101" pitchFamily="2" charset="-122"/>
                <a:cs typeface="Arial" panose="020B0604020202020204" pitchFamily="34" charset="0"/>
              </a:rPr>
              <a:t>Previous researches have found that the development on HSR </a:t>
            </a:r>
            <a:r>
              <a:rPr lang="en-US" altLang="zh-CN" sz="1200" b="1" dirty="0">
                <a:effectLst/>
                <a:latin typeface="Arial" panose="020B0604020202020204" pitchFamily="34" charset="0"/>
                <a:ea typeface="等线" panose="02010600030101010101" pitchFamily="2" charset="-122"/>
                <a:cs typeface="Arial" panose="020B0604020202020204" pitchFamily="34" charset="0"/>
              </a:rPr>
              <a:t>could bring about the prosperity of </a:t>
            </a:r>
            <a:r>
              <a:rPr lang="en-US" altLang="zh-CN" sz="1200" b="1" dirty="0">
                <a:solidFill>
                  <a:schemeClr val="accent1"/>
                </a:solidFill>
                <a:effectLst/>
                <a:latin typeface="Arial" panose="020B0604020202020204" pitchFamily="34" charset="0"/>
                <a:ea typeface="等线" panose="02010600030101010101" pitchFamily="2" charset="-122"/>
                <a:cs typeface="Arial" panose="020B0604020202020204" pitchFamily="34" charset="0"/>
              </a:rPr>
              <a:t>the locational area</a:t>
            </a:r>
            <a:r>
              <a:rPr lang="en-US" altLang="zh-CN" sz="1200" dirty="0">
                <a:effectLst/>
                <a:latin typeface="Arial" panose="020B0604020202020204" pitchFamily="34" charset="0"/>
                <a:ea typeface="等线" panose="02010600030101010101" pitchFamily="2" charset="-122"/>
                <a:cs typeface="Arial" panose="020B0604020202020204" pitchFamily="34" charset="0"/>
              </a:rPr>
              <a:t>, the economy growth and the development </a:t>
            </a:r>
            <a:r>
              <a:rPr lang="en-US" altLang="zh-CN" sz="1200" b="1" dirty="0">
                <a:solidFill>
                  <a:schemeClr val="accent1"/>
                </a:solidFill>
                <a:effectLst/>
                <a:latin typeface="Arial" panose="020B0604020202020204" pitchFamily="34" charset="0"/>
                <a:ea typeface="等线" panose="02010600030101010101" pitchFamily="2" charset="-122"/>
                <a:cs typeface="Arial" panose="020B0604020202020204" pitchFamily="34" charset="0"/>
              </a:rPr>
              <a:t>around the station area </a:t>
            </a:r>
            <a:r>
              <a:rPr lang="en-US" altLang="zh-CN" sz="1200" dirty="0">
                <a:effectLst/>
                <a:latin typeface="Arial" panose="020B0604020202020204" pitchFamily="34" charset="0"/>
                <a:ea typeface="等线" panose="02010600030101010101" pitchFamily="2" charset="-122"/>
                <a:cs typeface="Arial" panose="020B0604020202020204" pitchFamily="34" charset="0"/>
              </a:rPr>
              <a:t>to a great extant.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Arial" panose="020B0604020202020204" pitchFamily="34" charset="0"/>
                <a:ea typeface="等线" panose="02010600030101010101" pitchFamily="2" charset="-122"/>
                <a:cs typeface="Arial" panose="020B0604020202020204" pitchFamily="34" charset="0"/>
              </a:rPr>
              <a:t>Some European experience showed that the development around the HSR station would make </a:t>
            </a:r>
            <a:r>
              <a:rPr lang="en-US" altLang="zh-CN" sz="1200" b="1" dirty="0">
                <a:effectLst/>
                <a:latin typeface="Arial" panose="020B0604020202020204" pitchFamily="34" charset="0"/>
                <a:ea typeface="等线" panose="02010600030101010101" pitchFamily="2" charset="-122"/>
                <a:cs typeface="Arial" panose="020B0604020202020204" pitchFamily="34" charset="0"/>
              </a:rPr>
              <a:t>the station areas more attractive</a:t>
            </a:r>
            <a:r>
              <a:rPr lang="en-US" altLang="zh-CN" sz="1200" dirty="0">
                <a:effectLst/>
                <a:latin typeface="Arial" panose="020B0604020202020204" pitchFamily="34" charset="0"/>
                <a:ea typeface="等线" panose="02010600030101010101" pitchFamily="2" charset="-122"/>
                <a:cs typeface="Arial" panose="020B0604020202020204" pitchFamily="34" charset="0"/>
              </a:rPr>
              <a:t>.</a:t>
            </a:r>
            <a:endParaRPr lang="zh-CN" altLang="en-US" dirty="0"/>
          </a:p>
        </p:txBody>
      </p:sp>
      <p:sp>
        <p:nvSpPr>
          <p:cNvPr id="4" name="灯片编号占位符 3"/>
          <p:cNvSpPr>
            <a:spLocks noGrp="1"/>
          </p:cNvSpPr>
          <p:nvPr>
            <p:ph type="sldNum" sz="quarter" idx="5"/>
          </p:nvPr>
        </p:nvSpPr>
        <p:spPr/>
        <p:txBody>
          <a:bodyPr/>
          <a:lstStyle/>
          <a:p>
            <a:fld id="{633F06BA-0B63-476F-8819-AB019A32BF30}" type="slidenum">
              <a:rPr lang="zh-CN" altLang="en-US" smtClean="0"/>
              <a:t>2</a:t>
            </a:fld>
            <a:endParaRPr lang="zh-CN" altLang="en-US"/>
          </a:p>
        </p:txBody>
      </p:sp>
    </p:spTree>
    <p:extLst>
      <p:ext uri="{BB962C8B-B14F-4D97-AF65-F5344CB8AC3E}">
        <p14:creationId xmlns:p14="http://schemas.microsoft.com/office/powerpoint/2010/main" val="830555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F66E-E30F-0081-2F94-7FAA1FC4A8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FA64C9F-DEE4-C99E-D250-10EF46FE8F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0687DF6-82A4-AF48-6F62-0FD34D1E56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a consequence, we used the latent class analysis with covariates to identify the 50 HSR stations in the YRD region into two latent classes. 14 belongs to the </a:t>
            </a:r>
            <a:r>
              <a:rPr lang="en-US" altLang="zh-CN" b="1" dirty="0"/>
              <a:t>Urban Renewal Stations</a:t>
            </a:r>
            <a:r>
              <a:rPr lang="en-US" altLang="zh-CN" dirty="0"/>
              <a:t>, and the other 36 belongs to the </a:t>
            </a:r>
            <a:r>
              <a:rPr lang="en-US" altLang="zh-CN" b="1" dirty="0">
                <a:latin typeface="Arial" panose="020B0604020202020204" pitchFamily="34" charset="0"/>
                <a:cs typeface="Arial" panose="020B0604020202020204" pitchFamily="34" charset="0"/>
              </a:rPr>
              <a:t>Greenfield Development Stations.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u="none" dirty="0">
                <a:solidFill>
                  <a:schemeClr val="tx1"/>
                </a:solidFill>
              </a:rPr>
              <a:t>The urban renewal stations could </a:t>
            </a:r>
            <a:r>
              <a:rPr lang="en-US" altLang="zh-CN" sz="1200" b="1" u="none" dirty="0">
                <a:solidFill>
                  <a:schemeClr val="tx1"/>
                </a:solidFill>
              </a:rPr>
              <a:t>more easily be found at downtown area of the megacities</a:t>
            </a:r>
            <a:r>
              <a:rPr lang="en-US" altLang="zh-CN" sz="1200" b="0" u="none" dirty="0">
                <a:solidFill>
                  <a:schemeClr val="tx1"/>
                </a:solidFill>
              </a:rPr>
              <a:t>. They </a:t>
            </a:r>
            <a:r>
              <a:rPr lang="en-US" altLang="zh-CN" sz="1200" b="1" u="none" dirty="0">
                <a:solidFill>
                  <a:schemeClr val="tx1"/>
                </a:solidFill>
              </a:rPr>
              <a:t>have more accumulations </a:t>
            </a:r>
            <a:r>
              <a:rPr lang="en-US" altLang="zh-CN" sz="1200" u="none" dirty="0">
                <a:solidFill>
                  <a:schemeClr val="tx1"/>
                </a:solidFill>
              </a:rPr>
              <a:t>in urban activity densities and </a:t>
            </a:r>
            <a:r>
              <a:rPr lang="en-US" altLang="zh-CN" sz="1200" b="1" u="none" dirty="0">
                <a:solidFill>
                  <a:schemeClr val="tx1"/>
                </a:solidFill>
              </a:rPr>
              <a:t>increments</a:t>
            </a:r>
            <a:r>
              <a:rPr lang="en-US" altLang="zh-CN" sz="1200" u="none" dirty="0">
                <a:solidFill>
                  <a:schemeClr val="tx1"/>
                </a:solidFill>
              </a:rPr>
              <a:t> in land use intensities. The majority of them are upgraded from the current conventional rail station, and connected to the metro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u="none" dirty="0">
                <a:solidFill>
                  <a:schemeClr val="tx1"/>
                </a:solidFill>
              </a:rPr>
              <a:t>While the greenfield development stations are the </a:t>
            </a:r>
            <a:r>
              <a:rPr lang="en-US" altLang="zh-CN" sz="1200" b="1" u="none" dirty="0">
                <a:solidFill>
                  <a:schemeClr val="tx1"/>
                </a:solidFill>
              </a:rPr>
              <a:t>mainstream</a:t>
            </a:r>
            <a:r>
              <a:rPr lang="en-US" altLang="zh-CN" sz="1200" b="0" u="none" dirty="0">
                <a:solidFill>
                  <a:schemeClr val="tx1"/>
                </a:solidFill>
              </a:rPr>
              <a:t> of the HSR station development patterns in our cases. Most of them located in the </a:t>
            </a:r>
            <a:r>
              <a:rPr lang="en-US" altLang="zh-CN" sz="1200" b="1" u="none" dirty="0">
                <a:solidFill>
                  <a:schemeClr val="tx1"/>
                </a:solidFill>
              </a:rPr>
              <a:t>suburb or the outskirts</a:t>
            </a:r>
            <a:r>
              <a:rPr lang="en-US" altLang="zh-CN" sz="1200" b="0" u="none" dirty="0">
                <a:solidFill>
                  <a:schemeClr val="tx1"/>
                </a:solidFill>
              </a:rPr>
              <a:t>, especially in the counties or county-level cities. And we have also found </a:t>
            </a:r>
            <a:r>
              <a:rPr lang="en-US" altLang="zh-CN" sz="1200" b="1" u="none" dirty="0">
                <a:solidFill>
                  <a:srgbClr val="2F5597"/>
                </a:solidFill>
              </a:rPr>
              <a:t>Not all the newly built stations have been effective in orienting urban development. </a:t>
            </a:r>
            <a:endParaRPr lang="en-US" altLang="zh-CN" sz="1200" b="1" u="none" dirty="0">
              <a:solidFill>
                <a:schemeClr val="tx1"/>
              </a:solidFill>
            </a:endParaRPr>
          </a:p>
        </p:txBody>
      </p:sp>
      <p:sp>
        <p:nvSpPr>
          <p:cNvPr id="4" name="灯片编号占位符 3">
            <a:extLst>
              <a:ext uri="{FF2B5EF4-FFF2-40B4-BE49-F238E27FC236}">
                <a16:creationId xmlns:a16="http://schemas.microsoft.com/office/drawing/2014/main" id="{4997CCC1-79A4-249F-7E8A-8462982AA742}"/>
              </a:ext>
            </a:extLst>
          </p:cNvPr>
          <p:cNvSpPr>
            <a:spLocks noGrp="1"/>
          </p:cNvSpPr>
          <p:nvPr>
            <p:ph type="sldNum" sz="quarter" idx="5"/>
          </p:nvPr>
        </p:nvSpPr>
        <p:spPr/>
        <p:txBody>
          <a:bodyPr/>
          <a:lstStyle/>
          <a:p>
            <a:fld id="{633F06BA-0B63-476F-8819-AB019A32BF30}" type="slidenum">
              <a:rPr lang="zh-CN" altLang="en-US" smtClean="0"/>
              <a:t>20</a:t>
            </a:fld>
            <a:endParaRPr lang="zh-CN" altLang="en-US"/>
          </a:p>
        </p:txBody>
      </p:sp>
    </p:spTree>
    <p:extLst>
      <p:ext uri="{BB962C8B-B14F-4D97-AF65-F5344CB8AC3E}">
        <p14:creationId xmlns:p14="http://schemas.microsoft.com/office/powerpoint/2010/main" val="2878151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C2C7D-2CF4-16FC-4480-939FDCF9EFF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584AB24-C21E-AB8B-FE3C-1DD6F3FCCBD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69A6BDE-9647-23D9-DAD1-E7C3D11315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rPr>
              <a:t>This is the last slide of our presentations. </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It was an early endeavor to investigate the land cover changes using the three dimensions of </a:t>
            </a:r>
            <a:r>
              <a:rPr lang="en-US" altLang="zh-CN" sz="1800" b="1" u="none" dirty="0">
                <a:solidFill>
                  <a:schemeClr val="tx1"/>
                </a:solidFill>
              </a:rPr>
              <a:t>the amount, the composition, as well as the intensity.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u="none" kern="1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rPr>
              <a:t>Lastly, it also found that </a:t>
            </a:r>
            <a:r>
              <a:rPr lang="en-US" altLang="zh-CN" sz="1800" i="1" u="sng" dirty="0">
                <a:solidFill>
                  <a:srgbClr val="2F5597"/>
                </a:solidFill>
                <a:latin typeface="Arial" panose="020B0604020202020204" pitchFamily="34" charset="0"/>
                <a:cs typeface="Arial" panose="020B0604020202020204" pitchFamily="34" charset="0"/>
              </a:rPr>
              <a:t>T</a:t>
            </a:r>
            <a:r>
              <a:rPr lang="zh-CN" altLang="en-US" sz="1800" i="1" u="sng" dirty="0">
                <a:solidFill>
                  <a:srgbClr val="2F5597"/>
                </a:solidFill>
                <a:latin typeface="Arial" panose="020B0604020202020204" pitchFamily="34" charset="0"/>
                <a:cs typeface="Arial" panose="020B0604020202020204" pitchFamily="34" charset="0"/>
              </a:rPr>
              <a:t>he location choice of HSR station and development plan of HSR new towns is a </a:t>
            </a:r>
            <a:r>
              <a:rPr lang="zh-CN" altLang="en-US" sz="1800" b="1" i="1" u="sng" dirty="0">
                <a:solidFill>
                  <a:srgbClr val="2F5597"/>
                </a:solidFill>
                <a:latin typeface="Arial" panose="020B0604020202020204" pitchFamily="34" charset="0"/>
                <a:cs typeface="Arial" panose="020B0604020202020204" pitchFamily="34" charset="0"/>
              </a:rPr>
              <a:t>multi-objective decision-making process</a:t>
            </a:r>
            <a:r>
              <a:rPr lang="zh-CN" altLang="en-US" sz="1800" i="1" u="sng" dirty="0">
                <a:solidFill>
                  <a:srgbClr val="2F5597"/>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i="0" u="none" dirty="0">
                <a:solidFill>
                  <a:srgbClr val="2F5597"/>
                </a:solidFill>
                <a:latin typeface="Arial" panose="020B0604020202020204" pitchFamily="34" charset="0"/>
                <a:cs typeface="Arial" panose="020B0604020202020204" pitchFamily="34" charset="0"/>
              </a:rPr>
              <a:t>To promote the HSR stations as urban developments, it is essential to consider the </a:t>
            </a:r>
            <a:r>
              <a:rPr lang="en-US" altLang="zh-CN" sz="1800" b="1" i="0" u="none" dirty="0">
                <a:solidFill>
                  <a:srgbClr val="2F5597"/>
                </a:solidFill>
                <a:latin typeface="Arial" panose="020B0604020202020204" pitchFamily="34" charset="0"/>
                <a:cs typeface="Arial" panose="020B0604020202020204" pitchFamily="34" charset="0"/>
              </a:rPr>
              <a:t>integrated urban systems</a:t>
            </a:r>
            <a:r>
              <a:rPr lang="en-US" altLang="zh-CN" sz="1800" i="0" u="none" dirty="0">
                <a:solidFill>
                  <a:srgbClr val="2F5597"/>
                </a:solidFill>
                <a:latin typeface="Arial" panose="020B0604020202020204" pitchFamily="34" charset="0"/>
                <a:cs typeface="Arial" panose="020B0604020202020204" pitchFamily="34" charset="0"/>
              </a:rPr>
              <a:t>, instead of a separated station building.</a:t>
            </a:r>
            <a:endParaRPr lang="en-US" altLang="zh-CN" sz="1800" b="0" i="0" u="none" kern="100" dirty="0">
              <a:effectLst/>
              <a:latin typeface="Arial" panose="020B0604020202020204" pitchFamily="34" charset="0"/>
              <a:ea typeface="等线"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15484BFB-BF65-8D79-968D-D6046C5736D6}"/>
              </a:ext>
            </a:extLst>
          </p:cNvPr>
          <p:cNvSpPr>
            <a:spLocks noGrp="1"/>
          </p:cNvSpPr>
          <p:nvPr>
            <p:ph type="sldNum" sz="quarter" idx="5"/>
          </p:nvPr>
        </p:nvSpPr>
        <p:spPr/>
        <p:txBody>
          <a:bodyPr/>
          <a:lstStyle/>
          <a:p>
            <a:fld id="{633F06BA-0B63-476F-8819-AB019A32BF30}" type="slidenum">
              <a:rPr lang="zh-CN" altLang="en-US" smtClean="0"/>
              <a:t>21</a:t>
            </a:fld>
            <a:endParaRPr lang="zh-CN" altLang="en-US"/>
          </a:p>
        </p:txBody>
      </p:sp>
    </p:spTree>
    <p:extLst>
      <p:ext uri="{BB962C8B-B14F-4D97-AF65-F5344CB8AC3E}">
        <p14:creationId xmlns:p14="http://schemas.microsoft.com/office/powerpoint/2010/main" val="2159015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That is all of my presentation, thank you for listening, and I’d be happy to have and try my best to the questions., Thank you very much!</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33F06BA-0B63-476F-8819-AB019A32BF30}" type="slidenum">
              <a:rPr lang="zh-CN" altLang="en-US" smtClean="0"/>
              <a:t>22</a:t>
            </a:fld>
            <a:endParaRPr lang="zh-CN" altLang="en-US"/>
          </a:p>
        </p:txBody>
      </p:sp>
    </p:spTree>
    <p:extLst>
      <p:ext uri="{BB962C8B-B14F-4D97-AF65-F5344CB8AC3E}">
        <p14:creationId xmlns:p14="http://schemas.microsoft.com/office/powerpoint/2010/main" val="485802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Urban transport and land use are always in a dynamic cycle and feedback, so are the HSR system and urban space. At the intra-city scale, HSR stations can also enhance the economic activity in the areas adjacent to the stations or within the cities </a:t>
            </a: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rPr>
              <a:t>by improving the accessibility</a:t>
            </a:r>
            <a:r>
              <a:rPr lang="en-US" altLang="zh-CN" sz="1800" kern="100" dirty="0">
                <a:effectLst/>
                <a:latin typeface="Arial" panose="020B0604020202020204" pitchFamily="34" charset="0"/>
                <a:ea typeface="等线" panose="02010600030101010101" pitchFamily="2" charset="-122"/>
                <a:cs typeface="Times New Roman" panose="02020603050405020304" pitchFamily="18" charset="0"/>
              </a:rPr>
              <a:t>.</a:t>
            </a:r>
          </a:p>
        </p:txBody>
      </p:sp>
      <p:sp>
        <p:nvSpPr>
          <p:cNvPr id="4" name="灯片编号占位符 3"/>
          <p:cNvSpPr>
            <a:spLocks noGrp="1"/>
          </p:cNvSpPr>
          <p:nvPr>
            <p:ph type="sldNum" sz="quarter" idx="5"/>
          </p:nvPr>
        </p:nvSpPr>
        <p:spPr/>
        <p:txBody>
          <a:bodyPr/>
          <a:lstStyle/>
          <a:p>
            <a:fld id="{633F06BA-0B63-476F-8819-AB019A32BF30}" type="slidenum">
              <a:rPr lang="zh-CN" altLang="en-US" smtClean="0"/>
              <a:t>23</a:t>
            </a:fld>
            <a:endParaRPr lang="zh-CN" altLang="en-US"/>
          </a:p>
        </p:txBody>
      </p:sp>
    </p:spTree>
    <p:extLst>
      <p:ext uri="{BB962C8B-B14F-4D97-AF65-F5344CB8AC3E}">
        <p14:creationId xmlns:p14="http://schemas.microsoft.com/office/powerpoint/2010/main" val="221540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Arial" panose="020B0604020202020204" pitchFamily="34" charset="0"/>
                <a:ea typeface="等线" panose="02010600030101010101" pitchFamily="2" charset="-122"/>
                <a:cs typeface="Arial" panose="020B0604020202020204" pitchFamily="34" charset="0"/>
              </a:rPr>
              <a:t>Well, w</a:t>
            </a: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ith so many HSR stations in China, a majority of newly built HSR stations were designated to bring new development around the stations, that is called HSR New Cities. But we could find that the operation states of some station doesn’t match what we have imagined in the planning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Here lists some stations that has never been into operation after completion, or being closed after a temporary use. </a:t>
            </a:r>
          </a:p>
          <a:p>
            <a:endParaRPr lang="zh-CN" altLang="en-US" dirty="0"/>
          </a:p>
        </p:txBody>
      </p:sp>
      <p:sp>
        <p:nvSpPr>
          <p:cNvPr id="4" name="灯片编号占位符 3"/>
          <p:cNvSpPr>
            <a:spLocks noGrp="1"/>
          </p:cNvSpPr>
          <p:nvPr>
            <p:ph type="sldNum" sz="quarter" idx="5"/>
          </p:nvPr>
        </p:nvSpPr>
        <p:spPr/>
        <p:txBody>
          <a:bodyPr/>
          <a:lstStyle/>
          <a:p>
            <a:fld id="{633F06BA-0B63-476F-8819-AB019A32BF30}" type="slidenum">
              <a:rPr lang="zh-CN" altLang="en-US" smtClean="0"/>
              <a:t>3</a:t>
            </a:fld>
            <a:endParaRPr lang="zh-CN" altLang="en-US"/>
          </a:p>
        </p:txBody>
      </p:sp>
    </p:spTree>
    <p:extLst>
      <p:ext uri="{BB962C8B-B14F-4D97-AF65-F5344CB8AC3E}">
        <p14:creationId xmlns:p14="http://schemas.microsoft.com/office/powerpoint/2010/main" val="403503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So under these circumstances, we would like to put forward these research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Firstly, we would like to investigate whether the </a:t>
            </a:r>
            <a:r>
              <a:rPr lang="en-US" altLang="zh-CN" dirty="0">
                <a:latin typeface="Arial" panose="020B0604020202020204" pitchFamily="34" charset="0"/>
                <a:ea typeface="等线" panose="02010600030101010101" pitchFamily="2" charset="-122"/>
                <a:cs typeface="Arial" panose="020B0604020202020204" pitchFamily="34" charset="0"/>
              </a:rPr>
              <a:t>development around the HSR stations </a:t>
            </a:r>
            <a:r>
              <a:rPr lang="en-US" altLang="zh-CN" b="1" dirty="0">
                <a:latin typeface="Arial" panose="020B0604020202020204" pitchFamily="34" charset="0"/>
                <a:ea typeface="等线" panose="02010600030101010101" pitchFamily="2" charset="-122"/>
                <a:cs typeface="Arial" panose="020B0604020202020204" pitchFamily="34" charset="0"/>
              </a:rPr>
              <a:t>compact and effective</a:t>
            </a:r>
            <a:r>
              <a:rPr lang="en-US" altLang="zh-CN" b="0" dirty="0">
                <a:latin typeface="Arial" panose="020B0604020202020204" pitchFamily="34" charset="0"/>
                <a:ea typeface="等线" panose="02010600030101010101" pitchFamily="2" charset="-122"/>
                <a:cs typeface="Arial" panose="020B0604020202020204" pitchFamily="34" charset="0"/>
              </a:rPr>
              <a:t>, and </a:t>
            </a:r>
            <a:r>
              <a:rPr lang="en-US" altLang="zh-CN" b="1" dirty="0">
                <a:latin typeface="Arial" panose="020B0604020202020204" pitchFamily="34" charset="0"/>
                <a:ea typeface="等线" panose="02010600030101010101" pitchFamily="2" charset="-122"/>
                <a:cs typeface="Arial" panose="020B0604020202020204" pitchFamily="34" charset="0"/>
              </a:rPr>
              <a:t>how to measure the land cover changes</a:t>
            </a:r>
            <a:r>
              <a:rPr lang="en-US" altLang="zh-CN" dirty="0">
                <a:latin typeface="Arial" panose="020B0604020202020204" pitchFamily="34" charset="0"/>
                <a:ea typeface="等线" panose="02010600030101010101" pitchFamily="2" charset="-122"/>
                <a:cs typeface="Arial" panose="020B0604020202020204" pitchFamily="34" charset="0"/>
              </a:rPr>
              <a:t> comprehensively from the greenfield to the built-up land in the station areas?</a:t>
            </a:r>
            <a:endParaRPr lang="en-US" altLang="zh-CN" sz="1200" b="0" kern="100" dirty="0">
              <a:effectLst/>
              <a:latin typeface="Arial" panose="020B0604020202020204" pitchFamily="34"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Secondly, …, and lastly,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33F06BA-0B63-476F-8819-AB019A32BF30}" type="slidenum">
              <a:rPr lang="zh-CN" altLang="en-US" smtClean="0"/>
              <a:t>4</a:t>
            </a:fld>
            <a:endParaRPr lang="zh-CN" altLang="en-US"/>
          </a:p>
        </p:txBody>
      </p:sp>
    </p:spTree>
    <p:extLst>
      <p:ext uri="{BB962C8B-B14F-4D97-AF65-F5344CB8AC3E}">
        <p14:creationId xmlns:p14="http://schemas.microsoft.com/office/powerpoint/2010/main" val="192492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The changes of HSR on land development in station area</a:t>
            </a:r>
            <a:r>
              <a:rPr lang="en-US" altLang="zh-CN" dirty="0"/>
              <a:t> was typically called the spillover effect of the HSR station. It mainly lies in the following three dimensions.</a:t>
            </a:r>
          </a:p>
          <a:p>
            <a:r>
              <a:rPr lang="en-US" altLang="zh-CN" dirty="0"/>
              <a:t>At the dimension </a:t>
            </a:r>
            <a:r>
              <a:rPr lang="en-US" altLang="zh-CN" b="1" dirty="0"/>
              <a:t>of land use scale and form</a:t>
            </a:r>
            <a:r>
              <a:rPr lang="en-US" altLang="zh-CN" dirty="0"/>
              <a:t>, it is obvious to accumulate the built-up lands and populations.</a:t>
            </a:r>
          </a:p>
          <a:p>
            <a:r>
              <a:rPr lang="en-US" altLang="zh-CN" dirty="0"/>
              <a:t>At the dimension </a:t>
            </a:r>
            <a:r>
              <a:rPr lang="en-US" altLang="zh-CN" b="1" dirty="0"/>
              <a:t>of urban function</a:t>
            </a:r>
            <a:r>
              <a:rPr lang="en-US" altLang="zh-CN" dirty="0"/>
              <a:t>, the different location of stations could gather different types of industries.</a:t>
            </a:r>
          </a:p>
          <a:p>
            <a:r>
              <a:rPr lang="en-US" altLang="zh-CN" dirty="0"/>
              <a:t>And the top two dimensions are what we will discuss in the following studies.</a:t>
            </a:r>
          </a:p>
        </p:txBody>
      </p:sp>
      <p:sp>
        <p:nvSpPr>
          <p:cNvPr id="4" name="灯片编号占位符 3"/>
          <p:cNvSpPr>
            <a:spLocks noGrp="1"/>
          </p:cNvSpPr>
          <p:nvPr>
            <p:ph type="sldNum" sz="quarter" idx="5"/>
          </p:nvPr>
        </p:nvSpPr>
        <p:spPr/>
        <p:txBody>
          <a:bodyPr/>
          <a:lstStyle/>
          <a:p>
            <a:fld id="{633F06BA-0B63-476F-8819-AB019A32BF30}" type="slidenum">
              <a:rPr lang="zh-CN" altLang="en-US" smtClean="0"/>
              <a:t>5</a:t>
            </a:fld>
            <a:endParaRPr lang="zh-CN" altLang="en-US"/>
          </a:p>
        </p:txBody>
      </p:sp>
    </p:spTree>
    <p:extLst>
      <p:ext uri="{BB962C8B-B14F-4D97-AF65-F5344CB8AC3E}">
        <p14:creationId xmlns:p14="http://schemas.microsoft.com/office/powerpoint/2010/main" val="3584428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Concerning the potential impact factors there are also so many built-up and non-built-up factors that could contribute different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Generally, it can be categorized into three types of </a:t>
            </a:r>
            <a:r>
              <a:rPr lang="en-US" altLang="zh-CN" sz="1200" b="1" dirty="0">
                <a:latin typeface="Arial" panose="020B0604020202020204" pitchFamily="34" charset="0"/>
                <a:ea typeface="等线" panose="02010600030101010101" pitchFamily="2" charset="-122"/>
                <a:cs typeface="Arial" panose="020B0604020202020204" pitchFamily="34" charset="0"/>
              </a:rPr>
              <a:t>contributing factors: </a:t>
            </a:r>
            <a:r>
              <a:rPr lang="en-US" altLang="zh-CN" sz="1200" b="0" dirty="0">
                <a:latin typeface="Arial" panose="020B0604020202020204" pitchFamily="34" charset="0"/>
                <a:ea typeface="等线" panose="02010600030101010101" pitchFamily="2" charset="-122"/>
                <a:cs typeface="Arial" panose="020B0604020202020204" pitchFamily="34" charset="0"/>
              </a:rPr>
              <a:t>the factors in urban social economy, in HSR station location, and in HSR network attributes.</a:t>
            </a:r>
          </a:p>
        </p:txBody>
      </p:sp>
      <p:sp>
        <p:nvSpPr>
          <p:cNvPr id="4" name="灯片编号占位符 3"/>
          <p:cNvSpPr>
            <a:spLocks noGrp="1"/>
          </p:cNvSpPr>
          <p:nvPr>
            <p:ph type="sldNum" sz="quarter" idx="5"/>
          </p:nvPr>
        </p:nvSpPr>
        <p:spPr/>
        <p:txBody>
          <a:bodyPr/>
          <a:lstStyle/>
          <a:p>
            <a:fld id="{633F06BA-0B63-476F-8819-AB019A32BF30}" type="slidenum">
              <a:rPr lang="zh-CN" altLang="en-US" smtClean="0"/>
              <a:t>6</a:t>
            </a:fld>
            <a:endParaRPr lang="zh-CN" altLang="en-US"/>
          </a:p>
        </p:txBody>
      </p:sp>
    </p:spTree>
    <p:extLst>
      <p:ext uri="{BB962C8B-B14F-4D97-AF65-F5344CB8AC3E}">
        <p14:creationId xmlns:p14="http://schemas.microsoft.com/office/powerpoint/2010/main" val="360488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In the next part, let’s start with the study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Here listed the 50 HSR stations in the YRD region, which are located on five high-speed rail routes. These routes connect three provinces and 10 prefecture-level cities, representing one of the most economically active regions in China.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These 50 stations can be further divided into two construction types, </a:t>
            </a:r>
            <a:r>
              <a:rPr lang="en-US" altLang="zh-CN" sz="1200" b="1" kern="100" dirty="0">
                <a:effectLst/>
                <a:latin typeface="Arial" panose="020B0604020202020204" pitchFamily="34" charset="0"/>
                <a:ea typeface="等线" panose="02010600030101010101" pitchFamily="2" charset="-122"/>
                <a:cs typeface="Times New Roman" panose="02020603050405020304" pitchFamily="18" charset="0"/>
              </a:rPr>
              <a:t>with 15 stations upgraded from the current conventional rail stations</a:t>
            </a:r>
            <a:r>
              <a:rPr lang="en-US" altLang="zh-CN" sz="1200" kern="100" dirty="0">
                <a:effectLst/>
                <a:latin typeface="Arial" panose="020B0604020202020204" pitchFamily="34" charset="0"/>
                <a:ea typeface="等线" panose="02010600030101010101" pitchFamily="2" charset="-122"/>
                <a:cs typeface="Times New Roman" panose="02020603050405020304" pitchFamily="18" charset="0"/>
              </a:rPr>
              <a:t>, another </a:t>
            </a:r>
            <a:r>
              <a:rPr lang="en-US" altLang="zh-CN" sz="1200" b="1" kern="100" dirty="0">
                <a:effectLst/>
                <a:latin typeface="Arial" panose="020B0604020202020204" pitchFamily="34" charset="0"/>
                <a:ea typeface="等线" panose="02010600030101010101" pitchFamily="2" charset="-122"/>
                <a:cs typeface="Times New Roman" panose="02020603050405020304" pitchFamily="18" charset="0"/>
              </a:rPr>
              <a:t>35 stations are newly built </a:t>
            </a:r>
            <a:r>
              <a:rPr lang="en-US" altLang="zh-CN" sz="1200" b="0" kern="100" dirty="0">
                <a:effectLst/>
                <a:latin typeface="Arial" panose="020B0604020202020204" pitchFamily="34" charset="0"/>
                <a:ea typeface="等线" panose="02010600030101010101" pitchFamily="2" charset="-122"/>
                <a:cs typeface="Times New Roman" panose="02020603050405020304" pitchFamily="18" charset="0"/>
              </a:rPr>
              <a:t>outside the existing built-up area, or far from the current rail stations.</a:t>
            </a:r>
            <a:endParaRPr lang="zh-CN" altLang="en-US" b="1" dirty="0"/>
          </a:p>
        </p:txBody>
      </p:sp>
      <p:sp>
        <p:nvSpPr>
          <p:cNvPr id="4" name="灯片编号占位符 3"/>
          <p:cNvSpPr>
            <a:spLocks noGrp="1"/>
          </p:cNvSpPr>
          <p:nvPr>
            <p:ph type="sldNum" sz="quarter" idx="5"/>
          </p:nvPr>
        </p:nvSpPr>
        <p:spPr/>
        <p:txBody>
          <a:bodyPr/>
          <a:lstStyle/>
          <a:p>
            <a:fld id="{633F06BA-0B63-476F-8819-AB019A32BF30}" type="slidenum">
              <a:rPr lang="zh-CN" altLang="en-US" smtClean="0"/>
              <a:t>7</a:t>
            </a:fld>
            <a:endParaRPr lang="zh-CN" altLang="en-US"/>
          </a:p>
        </p:txBody>
      </p:sp>
    </p:spTree>
    <p:extLst>
      <p:ext uri="{BB962C8B-B14F-4D97-AF65-F5344CB8AC3E}">
        <p14:creationId xmlns:p14="http://schemas.microsoft.com/office/powerpoint/2010/main" val="958284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data used in our research contains three components: the Landsat Data, from the annual China Land Cover Dataset with precision of 30 m * 30 m grid; </a:t>
            </a:r>
          </a:p>
          <a:p>
            <a:r>
              <a:rPr lang="en-US" altLang="zh-CN" dirty="0"/>
              <a:t>the High-Speed Rail Station data,</a:t>
            </a:r>
            <a:r>
              <a:rPr lang="zh-CN" altLang="en-US" dirty="0"/>
              <a:t> </a:t>
            </a:r>
            <a:r>
              <a:rPr lang="en-US" altLang="zh-CN" dirty="0"/>
              <a:t>and</a:t>
            </a:r>
            <a:r>
              <a:rPr lang="zh-CN" altLang="en-US" dirty="0"/>
              <a:t> </a:t>
            </a:r>
            <a:r>
              <a:rPr lang="en-US" altLang="zh-CN" dirty="0"/>
              <a:t>the</a:t>
            </a:r>
            <a:r>
              <a:rPr lang="zh-CN" altLang="en-US" dirty="0"/>
              <a:t> </a:t>
            </a:r>
            <a:r>
              <a:rPr lang="en-US" altLang="zh-CN" dirty="0"/>
              <a:t>socioeconomic</a:t>
            </a:r>
            <a:r>
              <a:rPr lang="zh-CN" altLang="en-US" dirty="0"/>
              <a:t> </a:t>
            </a:r>
            <a:r>
              <a:rPr lang="en-US" altLang="zh-CN" dirty="0"/>
              <a:t>data of each HSR station and station city.</a:t>
            </a:r>
          </a:p>
        </p:txBody>
      </p:sp>
      <p:sp>
        <p:nvSpPr>
          <p:cNvPr id="4" name="灯片编号占位符 3"/>
          <p:cNvSpPr>
            <a:spLocks noGrp="1"/>
          </p:cNvSpPr>
          <p:nvPr>
            <p:ph type="sldNum" sz="quarter" idx="5"/>
          </p:nvPr>
        </p:nvSpPr>
        <p:spPr/>
        <p:txBody>
          <a:bodyPr/>
          <a:lstStyle/>
          <a:p>
            <a:fld id="{633F06BA-0B63-476F-8819-AB019A32BF30}" type="slidenum">
              <a:rPr lang="zh-CN" altLang="en-US" smtClean="0"/>
              <a:t>8</a:t>
            </a:fld>
            <a:endParaRPr lang="zh-CN" altLang="en-US"/>
          </a:p>
        </p:txBody>
      </p:sp>
    </p:spTree>
    <p:extLst>
      <p:ext uri="{BB962C8B-B14F-4D97-AF65-F5344CB8AC3E}">
        <p14:creationId xmlns:p14="http://schemas.microsoft.com/office/powerpoint/2010/main" val="3377710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developed three metrics to evaluate the land cover changes in </a:t>
            </a:r>
            <a:r>
              <a:rPr lang="en-US" altLang="zh-CN" sz="1200" b="1" dirty="0">
                <a:latin typeface="Arial" panose="020B0604020202020204" pitchFamily="34" charset="0"/>
                <a:ea typeface="等线" panose="02010600030101010101" pitchFamily="2" charset="-122"/>
                <a:cs typeface="Arial" panose="020B0604020202020204" pitchFamily="34" charset="0"/>
              </a:rPr>
              <a:t>the size of built-up land, the compactness degree, and the nighttime-light intensity.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ea typeface="等线" panose="02010600030101010101" pitchFamily="2" charset="-122"/>
                <a:cs typeface="Arial" panose="020B0604020202020204" pitchFamily="34" charset="0"/>
              </a:rPr>
              <a:t>The amount size of built-up land indicates how much the amount of built-up lands within the 1-kilometer catchment area of HSR station.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ea typeface="等线" panose="02010600030101010101" pitchFamily="2" charset="-122"/>
                <a:cs typeface="Arial" panose="020B0604020202020204" pitchFamily="34" charset="0"/>
              </a:rPr>
              <a:t>The compactness degree was designed to describe whether the built-up lands compactly distributed around the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633F06BA-0B63-476F-8819-AB019A32BF30}" type="slidenum">
              <a:rPr lang="zh-CN" altLang="en-US" smtClean="0"/>
              <a:t>9</a:t>
            </a:fld>
            <a:endParaRPr lang="zh-CN" altLang="en-US"/>
          </a:p>
        </p:txBody>
      </p:sp>
    </p:spTree>
    <p:extLst>
      <p:ext uri="{BB962C8B-B14F-4D97-AF65-F5344CB8AC3E}">
        <p14:creationId xmlns:p14="http://schemas.microsoft.com/office/powerpoint/2010/main" val="1620997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0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20F8483-507A-D6C0-B4FC-C1409DEB9D15}"/>
              </a:ext>
            </a:extLst>
          </p:cNvPr>
          <p:cNvSpPr>
            <a:spLocks noGrp="1"/>
          </p:cNvSpPr>
          <p:nvPr>
            <p:ph type="dt" sz="half" idx="10"/>
          </p:nvPr>
        </p:nvSpPr>
        <p:spPr/>
        <p:txBody>
          <a:bodyPr/>
          <a:lstStyle/>
          <a:p>
            <a:fld id="{FD456839-4C3D-46AA-990B-8F729F2C243E}" type="datetime1">
              <a:rPr lang="zh-CN" altLang="en-US" smtClean="0"/>
              <a:t>2024/11/3</a:t>
            </a:fld>
            <a:endParaRPr lang="zh-CN" altLang="en-US"/>
          </a:p>
        </p:txBody>
      </p:sp>
      <p:sp>
        <p:nvSpPr>
          <p:cNvPr id="3" name="页脚占位符 2">
            <a:extLst>
              <a:ext uri="{FF2B5EF4-FFF2-40B4-BE49-F238E27FC236}">
                <a16:creationId xmlns:a16="http://schemas.microsoft.com/office/drawing/2014/main" id="{E3226792-3E14-112C-CB29-10EAB5B5B48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28AAB8-18C7-31B9-6D0F-4AFEF3689079}"/>
              </a:ext>
            </a:extLst>
          </p:cNvPr>
          <p:cNvSpPr>
            <a:spLocks noGrp="1"/>
          </p:cNvSpPr>
          <p:nvPr>
            <p:ph type="sldNum" sz="quarter" idx="12"/>
          </p:nvPr>
        </p:nvSpPr>
        <p:spPr/>
        <p:txBody>
          <a:bodyPr/>
          <a:lstStyle>
            <a:lvl1pPr>
              <a:defRPr sz="1100">
                <a:latin typeface="Arial" panose="020B0604020202020204" pitchFamily="34" charset="0"/>
                <a:cs typeface="Arial" panose="020B0604020202020204" pitchFamily="34" charset="0"/>
              </a:defRPr>
            </a:lvl1pPr>
          </a:lstStyle>
          <a:p>
            <a:fld id="{5C0D0B3D-D228-48B0-AE64-B11EAC683F50}"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BD8AFD85-FEE1-64BA-C83D-AE9AD445150A}"/>
              </a:ext>
            </a:extLst>
          </p:cNvPr>
          <p:cNvGrpSpPr/>
          <p:nvPr userDrawn="1"/>
        </p:nvGrpSpPr>
        <p:grpSpPr>
          <a:xfrm>
            <a:off x="10544293" y="133298"/>
            <a:ext cx="1411333" cy="497291"/>
            <a:chOff x="10652760" y="133298"/>
            <a:chExt cx="1411333" cy="497291"/>
          </a:xfrm>
        </p:grpSpPr>
        <p:pic>
          <p:nvPicPr>
            <p:cNvPr id="6" name="图片 5">
              <a:extLst>
                <a:ext uri="{FF2B5EF4-FFF2-40B4-BE49-F238E27FC236}">
                  <a16:creationId xmlns:a16="http://schemas.microsoft.com/office/drawing/2014/main" id="{63F2D8AD-70B9-8B78-0536-80F75F542074}"/>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r="74065"/>
            <a:stretch/>
          </p:blipFill>
          <p:spPr>
            <a:xfrm>
              <a:off x="10652760" y="133298"/>
              <a:ext cx="477204" cy="475395"/>
            </a:xfrm>
            <a:prstGeom prst="rect">
              <a:avLst/>
            </a:prstGeom>
          </p:spPr>
        </p:pic>
        <p:pic>
          <p:nvPicPr>
            <p:cNvPr id="7" name="图片 6">
              <a:extLst>
                <a:ext uri="{FF2B5EF4-FFF2-40B4-BE49-F238E27FC236}">
                  <a16:creationId xmlns:a16="http://schemas.microsoft.com/office/drawing/2014/main" id="{652E588D-51FF-8E06-42E0-5971C3AFB0E7}"/>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080891" y="148669"/>
              <a:ext cx="983202" cy="481920"/>
            </a:xfrm>
            <a:prstGeom prst="rect">
              <a:avLst/>
            </a:prstGeom>
          </p:spPr>
        </p:pic>
      </p:grpSp>
      <p:sp>
        <p:nvSpPr>
          <p:cNvPr id="5" name="文本框 4">
            <a:extLst>
              <a:ext uri="{FF2B5EF4-FFF2-40B4-BE49-F238E27FC236}">
                <a16:creationId xmlns:a16="http://schemas.microsoft.com/office/drawing/2014/main" id="{DA4704D8-9B91-946F-896B-24BEBC04D079}"/>
              </a:ext>
            </a:extLst>
          </p:cNvPr>
          <p:cNvSpPr txBox="1"/>
          <p:nvPr userDrawn="1"/>
        </p:nvSpPr>
        <p:spPr>
          <a:xfrm>
            <a:off x="264457" y="6239891"/>
            <a:ext cx="10451167" cy="430887"/>
          </a:xfrm>
          <a:prstGeom prst="rect">
            <a:avLst/>
          </a:prstGeom>
          <a:noFill/>
        </p:spPr>
        <p:txBody>
          <a:bodyPr wrap="square">
            <a:spAutoFit/>
          </a:bodyPr>
          <a:lstStyle/>
          <a:p>
            <a:pPr algn="l">
              <a:lnSpc>
                <a:spcPct val="100000"/>
              </a:lnSpc>
            </a:pPr>
            <a:r>
              <a:rPr lang="en-US" altLang="zh-CN" sz="1100" b="0"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Identification of land cover change in high-speed rail (HSR) station area through latent class analysis with covariates: Findings for the Yangtze River Delta region</a:t>
            </a:r>
          </a:p>
          <a:p>
            <a:pPr algn="l">
              <a:lnSpc>
                <a:spcPct val="100000"/>
              </a:lnSpc>
            </a:pPr>
            <a:r>
              <a:rPr lang="en-US" altLang="zh-CN" sz="1100" b="0"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 @Forum THNS2024: TRANSFORMING TRANSPORT</a:t>
            </a:r>
          </a:p>
        </p:txBody>
      </p:sp>
    </p:spTree>
    <p:extLst>
      <p:ext uri="{BB962C8B-B14F-4D97-AF65-F5344CB8AC3E}">
        <p14:creationId xmlns:p14="http://schemas.microsoft.com/office/powerpoint/2010/main" val="29038807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C6733B-665E-BCBE-D0BD-6442F991D1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6A4F1B-D1CE-ACB9-7A51-C68B52877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C65C21-0F2E-43A6-C5C7-E36AF2B44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CC79CC7-7652-7EBA-AF7B-6D9453165C73}"/>
              </a:ext>
            </a:extLst>
          </p:cNvPr>
          <p:cNvSpPr>
            <a:spLocks noGrp="1"/>
          </p:cNvSpPr>
          <p:nvPr>
            <p:ph type="dt" sz="half" idx="10"/>
          </p:nvPr>
        </p:nvSpPr>
        <p:spPr/>
        <p:txBody>
          <a:bodyPr/>
          <a:lstStyle/>
          <a:p>
            <a:fld id="{5030E207-0446-4346-A056-8D0F852001AE}" type="datetime1">
              <a:rPr lang="zh-CN" altLang="en-US" smtClean="0"/>
              <a:t>2024/11/3</a:t>
            </a:fld>
            <a:endParaRPr lang="zh-CN" altLang="en-US"/>
          </a:p>
        </p:txBody>
      </p:sp>
      <p:sp>
        <p:nvSpPr>
          <p:cNvPr id="6" name="页脚占位符 5">
            <a:extLst>
              <a:ext uri="{FF2B5EF4-FFF2-40B4-BE49-F238E27FC236}">
                <a16:creationId xmlns:a16="http://schemas.microsoft.com/office/drawing/2014/main" id="{B63B7046-F3FF-C8B7-81AF-9554311B00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78AC6F-39B9-5D09-2A9C-180A727E76D5}"/>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94788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1D7AB1-1625-B322-E1C3-FB1FCDD9F98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74E5B4B-EF02-700F-5CBE-C227459267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93957E-B542-C552-50EE-0B5979D90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B5251A-2D85-9DCB-48C7-AF5615EB2583}"/>
              </a:ext>
            </a:extLst>
          </p:cNvPr>
          <p:cNvSpPr>
            <a:spLocks noGrp="1"/>
          </p:cNvSpPr>
          <p:nvPr>
            <p:ph type="dt" sz="half" idx="10"/>
          </p:nvPr>
        </p:nvSpPr>
        <p:spPr/>
        <p:txBody>
          <a:bodyPr/>
          <a:lstStyle/>
          <a:p>
            <a:fld id="{377961C4-C5A2-4325-A05F-81D1515CC001}" type="datetime1">
              <a:rPr lang="zh-CN" altLang="en-US" smtClean="0"/>
              <a:t>2024/11/3</a:t>
            </a:fld>
            <a:endParaRPr lang="zh-CN" altLang="en-US"/>
          </a:p>
        </p:txBody>
      </p:sp>
      <p:sp>
        <p:nvSpPr>
          <p:cNvPr id="6" name="页脚占位符 5">
            <a:extLst>
              <a:ext uri="{FF2B5EF4-FFF2-40B4-BE49-F238E27FC236}">
                <a16:creationId xmlns:a16="http://schemas.microsoft.com/office/drawing/2014/main" id="{C0DD017E-141F-CD5A-A676-6E235E28D1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5DC871-8224-A09D-1806-CD325A850A2C}"/>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3383872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17BE20-D596-57AF-4D20-AFECF53CD1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FDD133-566F-7F1E-B4C2-7B781D1C79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BB78A41-0387-FD8D-D382-4F45F860966E}"/>
              </a:ext>
            </a:extLst>
          </p:cNvPr>
          <p:cNvSpPr>
            <a:spLocks noGrp="1"/>
          </p:cNvSpPr>
          <p:nvPr>
            <p:ph type="dt" sz="half" idx="10"/>
          </p:nvPr>
        </p:nvSpPr>
        <p:spPr/>
        <p:txBody>
          <a:bodyPr/>
          <a:lstStyle/>
          <a:p>
            <a:fld id="{4BC54651-E475-4243-A787-CC50667FE31C}" type="datetime1">
              <a:rPr lang="zh-CN" altLang="en-US" smtClean="0"/>
              <a:t>2024/11/3</a:t>
            </a:fld>
            <a:endParaRPr lang="zh-CN" altLang="en-US"/>
          </a:p>
        </p:txBody>
      </p:sp>
      <p:sp>
        <p:nvSpPr>
          <p:cNvPr id="5" name="页脚占位符 4">
            <a:extLst>
              <a:ext uri="{FF2B5EF4-FFF2-40B4-BE49-F238E27FC236}">
                <a16:creationId xmlns:a16="http://schemas.microsoft.com/office/drawing/2014/main" id="{932B429B-9991-D20D-1458-CF55AE53D6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F26167-791A-E874-DCC4-D34FF4FB41B7}"/>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383613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E9D7514-FDF1-1797-6813-E722A50525F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A16C333-B095-EF01-B809-50BF8F8D32A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9A091F1-91AF-82A8-C1A4-DC3177BAF247}"/>
              </a:ext>
            </a:extLst>
          </p:cNvPr>
          <p:cNvSpPr>
            <a:spLocks noGrp="1"/>
          </p:cNvSpPr>
          <p:nvPr>
            <p:ph type="dt" sz="half" idx="10"/>
          </p:nvPr>
        </p:nvSpPr>
        <p:spPr/>
        <p:txBody>
          <a:bodyPr/>
          <a:lstStyle/>
          <a:p>
            <a:fld id="{8B80983D-C953-42EE-B4F0-10EAB3EB7A60}" type="datetime1">
              <a:rPr lang="zh-CN" altLang="en-US" smtClean="0"/>
              <a:t>2024/11/3</a:t>
            </a:fld>
            <a:endParaRPr lang="zh-CN" altLang="en-US"/>
          </a:p>
        </p:txBody>
      </p:sp>
      <p:sp>
        <p:nvSpPr>
          <p:cNvPr id="5" name="页脚占位符 4">
            <a:extLst>
              <a:ext uri="{FF2B5EF4-FFF2-40B4-BE49-F238E27FC236}">
                <a16:creationId xmlns:a16="http://schemas.microsoft.com/office/drawing/2014/main" id="{24C4DF26-CFFA-8A65-FC58-03CE7D1DF8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7F4A83-5918-F378-5192-E2ECAD633BB8}"/>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322769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0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841ED4C-63BF-FDA4-AA45-956CEB70679B}"/>
              </a:ext>
            </a:extLst>
          </p:cNvPr>
          <p:cNvPicPr>
            <a:picLocks noChangeAspect="1"/>
          </p:cNvPicPr>
          <p:nvPr userDrawn="1"/>
        </p:nvPicPr>
        <p:blipFill rotWithShape="1">
          <a:blip r:embed="rId2"/>
          <a:srcRect l="501" r="7918"/>
          <a:stretch/>
        </p:blipFill>
        <p:spPr>
          <a:xfrm>
            <a:off x="0" y="-1"/>
            <a:ext cx="12192000" cy="6858002"/>
          </a:xfrm>
          <a:prstGeom prst="rect">
            <a:avLst/>
          </a:prstGeom>
        </p:spPr>
      </p:pic>
      <p:sp>
        <p:nvSpPr>
          <p:cNvPr id="2" name="日期占位符 1">
            <a:extLst>
              <a:ext uri="{FF2B5EF4-FFF2-40B4-BE49-F238E27FC236}">
                <a16:creationId xmlns:a16="http://schemas.microsoft.com/office/drawing/2014/main" id="{720F8483-507A-D6C0-B4FC-C1409DEB9D15}"/>
              </a:ext>
            </a:extLst>
          </p:cNvPr>
          <p:cNvSpPr>
            <a:spLocks noGrp="1"/>
          </p:cNvSpPr>
          <p:nvPr>
            <p:ph type="dt" sz="half" idx="10"/>
          </p:nvPr>
        </p:nvSpPr>
        <p:spPr/>
        <p:txBody>
          <a:bodyPr/>
          <a:lstStyle/>
          <a:p>
            <a:fld id="{FD456839-4C3D-46AA-990B-8F729F2C243E}" type="datetime1">
              <a:rPr lang="zh-CN" altLang="en-US" smtClean="0"/>
              <a:t>2024/11/3</a:t>
            </a:fld>
            <a:endParaRPr lang="zh-CN" altLang="en-US"/>
          </a:p>
        </p:txBody>
      </p:sp>
      <p:sp>
        <p:nvSpPr>
          <p:cNvPr id="3" name="页脚占位符 2">
            <a:extLst>
              <a:ext uri="{FF2B5EF4-FFF2-40B4-BE49-F238E27FC236}">
                <a16:creationId xmlns:a16="http://schemas.microsoft.com/office/drawing/2014/main" id="{E3226792-3E14-112C-CB29-10EAB5B5B48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28AAB8-18C7-31B9-6D0F-4AFEF3689079}"/>
              </a:ext>
            </a:extLst>
          </p:cNvPr>
          <p:cNvSpPr>
            <a:spLocks noGrp="1"/>
          </p:cNvSpPr>
          <p:nvPr>
            <p:ph type="sldNum" sz="quarter" idx="12"/>
          </p:nvPr>
        </p:nvSpPr>
        <p:spPr/>
        <p:txBody>
          <a:bodyPr/>
          <a:lstStyle>
            <a:lvl1pPr>
              <a:defRPr sz="1100">
                <a:latin typeface="Arial" panose="020B0604020202020204" pitchFamily="34" charset="0"/>
                <a:cs typeface="Arial" panose="020B0604020202020204" pitchFamily="34" charset="0"/>
              </a:defRPr>
            </a:lvl1pPr>
          </a:lstStyle>
          <a:p>
            <a:fld id="{5C0D0B3D-D228-48B0-AE64-B11EAC683F50}"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BD8AFD85-FEE1-64BA-C83D-AE9AD445150A}"/>
              </a:ext>
            </a:extLst>
          </p:cNvPr>
          <p:cNvGrpSpPr/>
          <p:nvPr userDrawn="1"/>
        </p:nvGrpSpPr>
        <p:grpSpPr>
          <a:xfrm>
            <a:off x="10544293" y="133298"/>
            <a:ext cx="1411333" cy="497291"/>
            <a:chOff x="10652760" y="133298"/>
            <a:chExt cx="1411333" cy="497291"/>
          </a:xfrm>
        </p:grpSpPr>
        <p:pic>
          <p:nvPicPr>
            <p:cNvPr id="6" name="图片 5">
              <a:extLst>
                <a:ext uri="{FF2B5EF4-FFF2-40B4-BE49-F238E27FC236}">
                  <a16:creationId xmlns:a16="http://schemas.microsoft.com/office/drawing/2014/main" id="{63F2D8AD-70B9-8B78-0536-80F75F542074}"/>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r="74065"/>
            <a:stretch/>
          </p:blipFill>
          <p:spPr>
            <a:xfrm>
              <a:off x="10652760" y="133298"/>
              <a:ext cx="477204" cy="475395"/>
            </a:xfrm>
            <a:prstGeom prst="rect">
              <a:avLst/>
            </a:prstGeom>
          </p:spPr>
        </p:pic>
        <p:pic>
          <p:nvPicPr>
            <p:cNvPr id="7" name="图片 6">
              <a:extLst>
                <a:ext uri="{FF2B5EF4-FFF2-40B4-BE49-F238E27FC236}">
                  <a16:creationId xmlns:a16="http://schemas.microsoft.com/office/drawing/2014/main" id="{652E588D-51FF-8E06-42E0-5971C3AFB0E7}"/>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080891" y="148669"/>
              <a:ext cx="983202" cy="481920"/>
            </a:xfrm>
            <a:prstGeom prst="rect">
              <a:avLst/>
            </a:prstGeom>
          </p:spPr>
        </p:pic>
      </p:grpSp>
      <p:sp>
        <p:nvSpPr>
          <p:cNvPr id="5" name="文本框 4">
            <a:extLst>
              <a:ext uri="{FF2B5EF4-FFF2-40B4-BE49-F238E27FC236}">
                <a16:creationId xmlns:a16="http://schemas.microsoft.com/office/drawing/2014/main" id="{DA4704D8-9B91-946F-896B-24BEBC04D079}"/>
              </a:ext>
            </a:extLst>
          </p:cNvPr>
          <p:cNvSpPr txBox="1"/>
          <p:nvPr userDrawn="1"/>
        </p:nvSpPr>
        <p:spPr>
          <a:xfrm>
            <a:off x="264458" y="6239891"/>
            <a:ext cx="8892242" cy="430887"/>
          </a:xfrm>
          <a:prstGeom prst="rect">
            <a:avLst/>
          </a:prstGeom>
          <a:noFill/>
        </p:spPr>
        <p:txBody>
          <a:bodyPr wrap="square">
            <a:spAutoFit/>
          </a:bodyPr>
          <a:lstStyle/>
          <a:p>
            <a:pPr algn="l">
              <a:lnSpc>
                <a:spcPct val="100000"/>
              </a:lnSpc>
            </a:pPr>
            <a:r>
              <a:rPr lang="en-US" altLang="zh-CN" sz="1100" b="0"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The Impact of the Accessibility to High-Speed Rail Stations on Residential Property Prices in Shanghai</a:t>
            </a:r>
          </a:p>
          <a:p>
            <a:pPr algn="l">
              <a:lnSpc>
                <a:spcPct val="100000"/>
              </a:lnSpc>
            </a:pPr>
            <a:r>
              <a:rPr lang="en-US" altLang="zh-CN" sz="1100" b="0"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@The 4th International Workshop on HSR Socioeconomic Impacts</a:t>
            </a:r>
          </a:p>
        </p:txBody>
      </p:sp>
    </p:spTree>
    <p:extLst>
      <p:ext uri="{BB962C8B-B14F-4D97-AF65-F5344CB8AC3E}">
        <p14:creationId xmlns:p14="http://schemas.microsoft.com/office/powerpoint/2010/main" val="2635085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0405B6-401B-687C-6C8A-6E49D56D28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D732B75-2C81-E843-5A19-5D3807999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E3E9A72-EB93-D540-6C0C-EEDB80DC1CDA}"/>
              </a:ext>
            </a:extLst>
          </p:cNvPr>
          <p:cNvSpPr>
            <a:spLocks noGrp="1"/>
          </p:cNvSpPr>
          <p:nvPr>
            <p:ph type="dt" sz="half" idx="10"/>
          </p:nvPr>
        </p:nvSpPr>
        <p:spPr/>
        <p:txBody>
          <a:bodyPr/>
          <a:lstStyle/>
          <a:p>
            <a:fld id="{B6261E87-2A81-4CFB-B6A8-C1EA9CE4C924}" type="datetime1">
              <a:rPr lang="zh-CN" altLang="en-US" smtClean="0"/>
              <a:t>2024/11/3</a:t>
            </a:fld>
            <a:endParaRPr lang="zh-CN" altLang="en-US"/>
          </a:p>
        </p:txBody>
      </p:sp>
      <p:sp>
        <p:nvSpPr>
          <p:cNvPr id="5" name="页脚占位符 4">
            <a:extLst>
              <a:ext uri="{FF2B5EF4-FFF2-40B4-BE49-F238E27FC236}">
                <a16:creationId xmlns:a16="http://schemas.microsoft.com/office/drawing/2014/main" id="{99E14E2B-BABC-77CA-5406-299C60CF27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16DBE6-B3EE-8980-DC27-7667DEB9439E}"/>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119552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0405B6-401B-687C-6C8A-6E49D56D28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D732B75-2C81-E843-5A19-5D3807999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E3E9A72-EB93-D540-6C0C-EEDB80DC1CDA}"/>
              </a:ext>
            </a:extLst>
          </p:cNvPr>
          <p:cNvSpPr>
            <a:spLocks noGrp="1"/>
          </p:cNvSpPr>
          <p:nvPr>
            <p:ph type="dt" sz="half" idx="10"/>
          </p:nvPr>
        </p:nvSpPr>
        <p:spPr/>
        <p:txBody>
          <a:bodyPr/>
          <a:lstStyle/>
          <a:p>
            <a:fld id="{B6261E87-2A81-4CFB-B6A8-C1EA9CE4C924}" type="datetime1">
              <a:rPr lang="zh-CN" altLang="en-US" smtClean="0"/>
              <a:t>2024/11/3</a:t>
            </a:fld>
            <a:endParaRPr lang="zh-CN" altLang="en-US"/>
          </a:p>
        </p:txBody>
      </p:sp>
      <p:sp>
        <p:nvSpPr>
          <p:cNvPr id="5" name="页脚占位符 4">
            <a:extLst>
              <a:ext uri="{FF2B5EF4-FFF2-40B4-BE49-F238E27FC236}">
                <a16:creationId xmlns:a16="http://schemas.microsoft.com/office/drawing/2014/main" id="{99E14E2B-BABC-77CA-5406-299C60CF27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16DBE6-B3EE-8980-DC27-7667DEB9439E}"/>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410862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93FEBC-63DE-2AE5-7357-9082D35A47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BA3C82-5460-E1E7-F094-E6D331908B8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D95A62-0885-9A7E-4A13-04FADE2F5F6E}"/>
              </a:ext>
            </a:extLst>
          </p:cNvPr>
          <p:cNvSpPr>
            <a:spLocks noGrp="1"/>
          </p:cNvSpPr>
          <p:nvPr>
            <p:ph type="dt" sz="half" idx="10"/>
          </p:nvPr>
        </p:nvSpPr>
        <p:spPr/>
        <p:txBody>
          <a:bodyPr/>
          <a:lstStyle/>
          <a:p>
            <a:fld id="{22B5DEB5-A2C1-4514-9A98-515F80B98A49}" type="datetime1">
              <a:rPr lang="zh-CN" altLang="en-US" smtClean="0"/>
              <a:t>2024/11/3</a:t>
            </a:fld>
            <a:endParaRPr lang="zh-CN" altLang="en-US"/>
          </a:p>
        </p:txBody>
      </p:sp>
      <p:sp>
        <p:nvSpPr>
          <p:cNvPr id="5" name="页脚占位符 4">
            <a:extLst>
              <a:ext uri="{FF2B5EF4-FFF2-40B4-BE49-F238E27FC236}">
                <a16:creationId xmlns:a16="http://schemas.microsoft.com/office/drawing/2014/main" id="{CE8B4BA7-01FF-D54D-B41F-F3ED006B93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8687DE-8960-9470-8413-76553A505888}"/>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481139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5DC895-2DA2-BE93-501B-63AC5AFF0BC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987F2C5-6F96-E7F1-6223-796789E6C3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4FC2F9E-F5F0-DA36-85C3-9EF833AC7472}"/>
              </a:ext>
            </a:extLst>
          </p:cNvPr>
          <p:cNvSpPr>
            <a:spLocks noGrp="1"/>
          </p:cNvSpPr>
          <p:nvPr>
            <p:ph type="dt" sz="half" idx="10"/>
          </p:nvPr>
        </p:nvSpPr>
        <p:spPr/>
        <p:txBody>
          <a:bodyPr/>
          <a:lstStyle/>
          <a:p>
            <a:fld id="{941F8BCD-A929-497B-9FD2-932AE0196C69}" type="datetime1">
              <a:rPr lang="zh-CN" altLang="en-US" smtClean="0"/>
              <a:t>2024/11/3</a:t>
            </a:fld>
            <a:endParaRPr lang="zh-CN" altLang="en-US"/>
          </a:p>
        </p:txBody>
      </p:sp>
      <p:sp>
        <p:nvSpPr>
          <p:cNvPr id="5" name="页脚占位符 4">
            <a:extLst>
              <a:ext uri="{FF2B5EF4-FFF2-40B4-BE49-F238E27FC236}">
                <a16:creationId xmlns:a16="http://schemas.microsoft.com/office/drawing/2014/main" id="{E331F1D5-3E62-CBCC-6E14-8C517A84CD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F304C5-E431-7CF5-3E26-9E28E27EE323}"/>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297487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917FC4-D16D-D50B-28CA-0CEAB34B39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E93598D-BA14-219B-FCE8-D41F0B9C9F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DC940C-FBDD-7A4C-7703-68775D909C7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F2D0E6B-8EF8-90CB-0537-26F07AC033EB}"/>
              </a:ext>
            </a:extLst>
          </p:cNvPr>
          <p:cNvSpPr>
            <a:spLocks noGrp="1"/>
          </p:cNvSpPr>
          <p:nvPr>
            <p:ph type="dt" sz="half" idx="10"/>
          </p:nvPr>
        </p:nvSpPr>
        <p:spPr/>
        <p:txBody>
          <a:bodyPr/>
          <a:lstStyle/>
          <a:p>
            <a:fld id="{E1C75ACE-F8A8-4A0C-B638-675BCAA59FA8}" type="datetime1">
              <a:rPr lang="zh-CN" altLang="en-US" smtClean="0"/>
              <a:t>2024/11/3</a:t>
            </a:fld>
            <a:endParaRPr lang="zh-CN" altLang="en-US"/>
          </a:p>
        </p:txBody>
      </p:sp>
      <p:sp>
        <p:nvSpPr>
          <p:cNvPr id="6" name="页脚占位符 5">
            <a:extLst>
              <a:ext uri="{FF2B5EF4-FFF2-40B4-BE49-F238E27FC236}">
                <a16:creationId xmlns:a16="http://schemas.microsoft.com/office/drawing/2014/main" id="{82E0D0A5-06FE-6921-15FE-9354661DED2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0015B2-23C0-964D-2F29-D018AD64DA97}"/>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86902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65CFA-3330-7854-4CFF-6BC3280AF66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448BC34-820C-133B-CFC3-E6716AAE7B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BD0C487-73BE-82E0-F949-AB4EDE50F6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5D28F89-E314-7A19-BCCE-7759FA8B0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13487D3-B4DD-9828-1E2D-3B015C8B109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65F7BA0-02C0-87E9-7CA0-E03D65AC7691}"/>
              </a:ext>
            </a:extLst>
          </p:cNvPr>
          <p:cNvSpPr>
            <a:spLocks noGrp="1"/>
          </p:cNvSpPr>
          <p:nvPr>
            <p:ph type="dt" sz="half" idx="10"/>
          </p:nvPr>
        </p:nvSpPr>
        <p:spPr/>
        <p:txBody>
          <a:bodyPr/>
          <a:lstStyle/>
          <a:p>
            <a:fld id="{6FF7C866-E9D5-4C0F-AB2B-41D4ECF96611}" type="datetime1">
              <a:rPr lang="zh-CN" altLang="en-US" smtClean="0"/>
              <a:t>2024/11/3</a:t>
            </a:fld>
            <a:endParaRPr lang="zh-CN" altLang="en-US"/>
          </a:p>
        </p:txBody>
      </p:sp>
      <p:sp>
        <p:nvSpPr>
          <p:cNvPr id="8" name="页脚占位符 7">
            <a:extLst>
              <a:ext uri="{FF2B5EF4-FFF2-40B4-BE49-F238E27FC236}">
                <a16:creationId xmlns:a16="http://schemas.microsoft.com/office/drawing/2014/main" id="{5D669348-AB71-CE00-515E-22929BD65DC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1B8A9AE-6B83-396A-BA84-4E3D849F78AA}"/>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68149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CEAD61-8013-83A3-1DE5-88B713556C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5C7C350-F544-A053-74B2-5F0663DC003D}"/>
              </a:ext>
            </a:extLst>
          </p:cNvPr>
          <p:cNvSpPr>
            <a:spLocks noGrp="1"/>
          </p:cNvSpPr>
          <p:nvPr>
            <p:ph type="dt" sz="half" idx="10"/>
          </p:nvPr>
        </p:nvSpPr>
        <p:spPr/>
        <p:txBody>
          <a:bodyPr/>
          <a:lstStyle/>
          <a:p>
            <a:fld id="{7D83611F-04CF-4B2F-9DC4-A3EF977D1A73}" type="datetime1">
              <a:rPr lang="zh-CN" altLang="en-US" smtClean="0"/>
              <a:t>2024/11/3</a:t>
            </a:fld>
            <a:endParaRPr lang="zh-CN" altLang="en-US"/>
          </a:p>
        </p:txBody>
      </p:sp>
      <p:sp>
        <p:nvSpPr>
          <p:cNvPr id="4" name="页脚占位符 3">
            <a:extLst>
              <a:ext uri="{FF2B5EF4-FFF2-40B4-BE49-F238E27FC236}">
                <a16:creationId xmlns:a16="http://schemas.microsoft.com/office/drawing/2014/main" id="{3C9D2053-31E4-C8B9-6A9D-EB2E9BE2927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0C85537-3A49-E5CC-44C7-2F0979EB41F2}"/>
              </a:ext>
            </a:extLst>
          </p:cNvPr>
          <p:cNvSpPr>
            <a:spLocks noGrp="1"/>
          </p:cNvSpPr>
          <p:nvPr>
            <p:ph type="sldNum" sz="quarter" idx="12"/>
          </p:nvPr>
        </p:nvSpPr>
        <p:spPr/>
        <p:txBody>
          <a:body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4163866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F1B774F-A374-D381-7E1C-E20D7D5B0A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C1F8C40-495C-C1DC-A668-B435CA369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FF2DB3-2E9A-8EC4-C9F5-716DF8832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60024-7863-449D-9C37-EB24E2A5C952}"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4C8307D3-48D6-4DD0-2ABD-B790F2937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D34B60F-FA1C-0275-1CD7-0B1F809B23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AEDB6-739A-47D5-B48C-DC576E6D5B26}" type="slidenum">
              <a:rPr lang="zh-CN" altLang="en-US" smtClean="0"/>
              <a:t>‹#›</a:t>
            </a:fld>
            <a:endParaRPr lang="zh-CN" altLang="en-US"/>
          </a:p>
        </p:txBody>
      </p:sp>
    </p:spTree>
    <p:extLst>
      <p:ext uri="{BB962C8B-B14F-4D97-AF65-F5344CB8AC3E}">
        <p14:creationId xmlns:p14="http://schemas.microsoft.com/office/powerpoint/2010/main" val="3994073987"/>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AB32308-5EB7-4D1B-9A8B-3DDB70920AB1}"/>
              </a:ext>
            </a:extLst>
          </p:cNvPr>
          <p:cNvPicPr>
            <a:picLocks noChangeAspect="1"/>
          </p:cNvPicPr>
          <p:nvPr userDrawn="1"/>
        </p:nvPicPr>
        <p:blipFill>
          <a:blip r:embed="rId1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490643" y="794636"/>
            <a:ext cx="5268728" cy="5268728"/>
          </a:xfrm>
          <a:prstGeom prst="rect">
            <a:avLst/>
          </a:prstGeom>
        </p:spPr>
      </p:pic>
      <p:sp>
        <p:nvSpPr>
          <p:cNvPr id="9" name="矩形 8">
            <a:extLst>
              <a:ext uri="{FF2B5EF4-FFF2-40B4-BE49-F238E27FC236}">
                <a16:creationId xmlns:a16="http://schemas.microsoft.com/office/drawing/2014/main" id="{AB179236-3127-9B40-DEBB-E669162D9227}"/>
              </a:ext>
            </a:extLst>
          </p:cNvPr>
          <p:cNvSpPr/>
          <p:nvPr userDrawn="1"/>
        </p:nvSpPr>
        <p:spPr>
          <a:xfrm>
            <a:off x="3078311" y="0"/>
            <a:ext cx="6035378"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占位符 1">
            <a:extLst>
              <a:ext uri="{FF2B5EF4-FFF2-40B4-BE49-F238E27FC236}">
                <a16:creationId xmlns:a16="http://schemas.microsoft.com/office/drawing/2014/main" id="{1D322FBE-86C6-DF09-944A-5953D7726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FD1094B-A893-803C-7B15-9BD0004E2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5DFDBFF-5AC4-CEFC-AFCF-B1799219DC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0008C-BA76-4C73-9B00-4E8D839921A8}" type="datetime1">
              <a:rPr lang="zh-CN" altLang="en-US" smtClean="0"/>
              <a:t>2024/11/3</a:t>
            </a:fld>
            <a:endParaRPr lang="zh-CN" altLang="en-US"/>
          </a:p>
        </p:txBody>
      </p:sp>
      <p:sp>
        <p:nvSpPr>
          <p:cNvPr id="5" name="页脚占位符 4">
            <a:extLst>
              <a:ext uri="{FF2B5EF4-FFF2-40B4-BE49-F238E27FC236}">
                <a16:creationId xmlns:a16="http://schemas.microsoft.com/office/drawing/2014/main" id="{3AF0DFCB-657C-3CF6-7F06-48106A899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91AA8EE-A1E2-9803-BA07-955119DDF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D0B3D-D228-48B0-AE64-B11EAC683F50}" type="slidenum">
              <a:rPr lang="zh-CN" altLang="en-US" smtClean="0"/>
              <a:t>‹#›</a:t>
            </a:fld>
            <a:endParaRPr lang="zh-CN" altLang="en-US"/>
          </a:p>
        </p:txBody>
      </p:sp>
    </p:spTree>
    <p:extLst>
      <p:ext uri="{BB962C8B-B14F-4D97-AF65-F5344CB8AC3E}">
        <p14:creationId xmlns:p14="http://schemas.microsoft.com/office/powerpoint/2010/main" val="1044269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xywang_@tongji.edu.cn" TargetMode="External"/><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mailto:lucia.gao@mail.utoronto.ca" TargetMode="External"/><Relationship Id="rId10" Type="http://schemas.openxmlformats.org/officeDocument/2006/relationships/image" Target="../media/image7.jpeg"/><Relationship Id="rId4" Type="http://schemas.openxmlformats.org/officeDocument/2006/relationships/hyperlink" Target="mailto:hxpank@126.com" TargetMode="Externa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180.png"/><Relationship Id="rId7" Type="http://schemas.openxmlformats.org/officeDocument/2006/relationships/image" Target="../media/image220.png"/><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0.png"/><Relationship Id="rId11" Type="http://schemas.openxmlformats.org/officeDocument/2006/relationships/image" Target="../media/image28.png"/><Relationship Id="rId5" Type="http://schemas.openxmlformats.org/officeDocument/2006/relationships/image" Target="../media/image200.png"/><Relationship Id="rId10" Type="http://schemas.openxmlformats.org/officeDocument/2006/relationships/image" Target="../media/image27.png"/><Relationship Id="rId4" Type="http://schemas.openxmlformats.org/officeDocument/2006/relationships/image" Target="../media/image190.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tiff"/><Relationship Id="rId4" Type="http://schemas.openxmlformats.org/officeDocument/2006/relationships/image" Target="../media/image32.tiff"/></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tiff"/><Relationship Id="rId4" Type="http://schemas.openxmlformats.org/officeDocument/2006/relationships/image" Target="../media/image32.tif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chart" Target="../charts/chart1.xm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xywang_@tongji.edu.cn" TargetMode="External"/><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mailto:lucia.gao@mail.utoronto.ca" TargetMode="External"/><Relationship Id="rId10" Type="http://schemas.openxmlformats.org/officeDocument/2006/relationships/image" Target="../media/image7.jpeg"/><Relationship Id="rId4" Type="http://schemas.openxmlformats.org/officeDocument/2006/relationships/hyperlink" Target="mailto:hxpank@126.com" TargetMode="External"/><Relationship Id="rId9"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8.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80.png"/><Relationship Id="rId7" Type="http://schemas.openxmlformats.org/officeDocument/2006/relationships/image" Target="../media/image2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00.png"/><Relationship Id="rId10" Type="http://schemas.openxmlformats.org/officeDocument/2006/relationships/image" Target="../media/image24.png"/><Relationship Id="rId4" Type="http://schemas.openxmlformats.org/officeDocument/2006/relationships/image" Target="../media/image190.png"/><Relationship Id="rId9"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A77175A-3296-F6F6-CEC9-EECDCA235D37}"/>
              </a:ext>
            </a:extLst>
          </p:cNvPr>
          <p:cNvSpPr txBox="1"/>
          <p:nvPr/>
        </p:nvSpPr>
        <p:spPr>
          <a:xfrm>
            <a:off x="3224855" y="938957"/>
            <a:ext cx="8661920" cy="5778698"/>
          </a:xfrm>
          <a:prstGeom prst="rect">
            <a:avLst/>
          </a:prstGeom>
          <a:noFill/>
        </p:spPr>
        <p:txBody>
          <a:bodyPr wrap="square" rtlCol="0">
            <a:spAutoFit/>
          </a:bodyPr>
          <a:lstStyle/>
          <a:p>
            <a:r>
              <a:rPr lang="en-US" altLang="zh-CN" sz="2200" b="1" dirty="0">
                <a:solidFill>
                  <a:schemeClr val="accent1">
                    <a:lumMod val="75000"/>
                  </a:schemeClr>
                </a:solidFill>
                <a:latin typeface="Arial Black" panose="020B0A04020102020204" pitchFamily="34" charset="0"/>
                <a:cs typeface="Arial" panose="020B0604020202020204" pitchFamily="34" charset="0"/>
              </a:rPr>
              <a:t>Identification of land cover change in high-speed rail (HSR) station area through latent class analysis with covariates:</a:t>
            </a:r>
          </a:p>
          <a:p>
            <a:r>
              <a:rPr lang="en-US" altLang="zh-CN" sz="2200" b="1" dirty="0">
                <a:solidFill>
                  <a:schemeClr val="accent1">
                    <a:lumMod val="75000"/>
                  </a:schemeClr>
                </a:solidFill>
                <a:latin typeface="Arial Black" panose="020B0A04020102020204" pitchFamily="34" charset="0"/>
                <a:cs typeface="Arial" panose="020B0604020202020204" pitchFamily="34" charset="0"/>
              </a:rPr>
              <a:t>Findings for the Yangtze River Delta region</a:t>
            </a:r>
          </a:p>
          <a:p>
            <a:endParaRPr lang="en-US" altLang="zh-CN" sz="1600" dirty="0">
              <a:solidFill>
                <a:schemeClr val="accent1">
                  <a:lumMod val="75000"/>
                </a:schemeClr>
              </a:solidFill>
              <a:latin typeface="Arial" panose="020B0604020202020204" pitchFamily="34" charset="0"/>
              <a:cs typeface="Arial" panose="020B0604020202020204" pitchFamily="34" charset="0"/>
            </a:endParaRPr>
          </a:p>
          <a:p>
            <a:endParaRPr lang="en-US" altLang="zh-CN" sz="1600" dirty="0">
              <a:solidFill>
                <a:schemeClr val="accent1">
                  <a:lumMod val="75000"/>
                </a:schemeClr>
              </a:solidFill>
              <a:latin typeface="Arial" panose="020B0604020202020204" pitchFamily="34" charset="0"/>
              <a:cs typeface="Arial" panose="020B0604020202020204" pitchFamily="34" charset="0"/>
            </a:endParaRPr>
          </a:p>
          <a:p>
            <a:endParaRPr lang="en-US" altLang="zh-CN" sz="1600" b="1" dirty="0">
              <a:solidFill>
                <a:schemeClr val="accent1">
                  <a:lumMod val="75000"/>
                </a:schemeClr>
              </a:solidFill>
              <a:latin typeface="Arial" panose="020B0604020202020204" pitchFamily="34" charset="0"/>
              <a:cs typeface="Arial" panose="020B0604020202020204" pitchFamily="34" charset="0"/>
            </a:endParaRPr>
          </a:p>
          <a:p>
            <a:endParaRPr lang="en-US" altLang="zh-CN" sz="1600" b="1" dirty="0">
              <a:solidFill>
                <a:schemeClr val="accent1">
                  <a:lumMod val="75000"/>
                </a:schemeClr>
              </a:solidFill>
              <a:latin typeface="Arial" panose="020B0604020202020204" pitchFamily="34" charset="0"/>
              <a:cs typeface="Arial" panose="020B0604020202020204" pitchFamily="34" charset="0"/>
            </a:endParaRPr>
          </a:p>
          <a:p>
            <a:pPr>
              <a:spcAft>
                <a:spcPts val="1200"/>
              </a:spcAft>
            </a:pPr>
            <a:r>
              <a:rPr lang="en-US" altLang="zh-CN" sz="2000" b="1" dirty="0">
                <a:solidFill>
                  <a:schemeClr val="accent1">
                    <a:lumMod val="75000"/>
                  </a:schemeClr>
                </a:solidFill>
                <a:latin typeface="Arial Black" panose="020B0A04020102020204" pitchFamily="34" charset="0"/>
                <a:cs typeface="Arial" panose="020B0604020202020204" pitchFamily="34" charset="0"/>
              </a:rPr>
              <a:t>Xinyi WANG </a:t>
            </a:r>
            <a:r>
              <a:rPr lang="en-US" altLang="zh-CN" sz="1600" dirty="0">
                <a:solidFill>
                  <a:schemeClr val="accent1">
                    <a:lumMod val="75000"/>
                  </a:schemeClr>
                </a:solidFill>
                <a:latin typeface="Arial" panose="020B0604020202020204" pitchFamily="34" charset="0"/>
                <a:cs typeface="Arial" panose="020B0604020202020204" pitchFamily="34" charset="0"/>
              </a:rPr>
              <a:t>(presenter)</a:t>
            </a:r>
            <a:br>
              <a:rPr lang="en-US" altLang="zh-CN" sz="1600" b="1" dirty="0">
                <a:solidFill>
                  <a:schemeClr val="accent1">
                    <a:lumMod val="75000"/>
                  </a:schemeClr>
                </a:solidFill>
                <a:latin typeface="Arial Black" panose="020B0A04020102020204" pitchFamily="34" charset="0"/>
                <a:cs typeface="Arial" panose="020B0604020202020204" pitchFamily="34" charset="0"/>
              </a:rPr>
            </a:br>
            <a:r>
              <a:rPr lang="en-US" altLang="zh-CN" sz="1400" dirty="0">
                <a:solidFill>
                  <a:schemeClr val="accent1">
                    <a:lumMod val="75000"/>
                  </a:schemeClr>
                </a:solidFill>
                <a:latin typeface="Arial" panose="020B0604020202020204" pitchFamily="34" charset="0"/>
                <a:cs typeface="Arial" panose="020B0604020202020204" pitchFamily="34" charset="0"/>
              </a:rPr>
              <a:t>PhD Candidate, Department of Urban Planning, Tongji University, China, </a:t>
            </a:r>
            <a:r>
              <a:rPr lang="en-US" altLang="zh-CN" sz="1400" dirty="0">
                <a:solidFill>
                  <a:schemeClr val="accent1">
                    <a:lumMod val="75000"/>
                  </a:schemeClr>
                </a:solidFill>
                <a:latin typeface="Arial" panose="020B0604020202020204" pitchFamily="34" charset="0"/>
                <a:cs typeface="Arial" panose="020B0604020202020204" pitchFamily="34" charset="0"/>
                <a:hlinkClick r:id="rId3"/>
              </a:rPr>
              <a:t>xywang_@tongji.edu.cn</a:t>
            </a:r>
            <a:endParaRPr lang="en-US" altLang="zh-CN" sz="1400" dirty="0">
              <a:solidFill>
                <a:schemeClr val="accent1">
                  <a:lumMod val="75000"/>
                </a:schemeClr>
              </a:solidFill>
              <a:latin typeface="Arial" panose="020B0604020202020204" pitchFamily="34" charset="0"/>
              <a:cs typeface="Arial" panose="020B0604020202020204" pitchFamily="34" charset="0"/>
            </a:endParaRPr>
          </a:p>
          <a:p>
            <a:pPr>
              <a:spcAft>
                <a:spcPts val="1200"/>
              </a:spcAft>
            </a:pPr>
            <a:r>
              <a:rPr lang="en-US" altLang="zh-CN" sz="2000" b="1" dirty="0" err="1">
                <a:solidFill>
                  <a:schemeClr val="accent1">
                    <a:lumMod val="75000"/>
                  </a:schemeClr>
                </a:solidFill>
                <a:latin typeface="Arial Black" panose="020B0A04020102020204" pitchFamily="34" charset="0"/>
                <a:cs typeface="Arial" panose="020B0604020202020204" pitchFamily="34" charset="0"/>
              </a:rPr>
              <a:t>Haixiao</a:t>
            </a:r>
            <a:r>
              <a:rPr lang="en-US" altLang="zh-CN" sz="2000" b="1" dirty="0">
                <a:solidFill>
                  <a:schemeClr val="accent1">
                    <a:lumMod val="75000"/>
                  </a:schemeClr>
                </a:solidFill>
                <a:latin typeface="Arial Black" panose="020B0A04020102020204" pitchFamily="34" charset="0"/>
                <a:cs typeface="Arial" panose="020B0604020202020204" pitchFamily="34" charset="0"/>
              </a:rPr>
              <a:t> PAN</a:t>
            </a:r>
            <a:r>
              <a:rPr lang="zh-CN" altLang="en-US" sz="2000" b="1" dirty="0">
                <a:solidFill>
                  <a:schemeClr val="accent1">
                    <a:lumMod val="75000"/>
                  </a:schemeClr>
                </a:solidFill>
                <a:latin typeface="Arial Black" panose="020B0A04020102020204" pitchFamily="34" charset="0"/>
                <a:cs typeface="Arial" panose="020B0604020202020204" pitchFamily="34" charset="0"/>
              </a:rPr>
              <a:t>*</a:t>
            </a:r>
            <a:r>
              <a:rPr lang="en-US" altLang="zh-CN" sz="2000" b="1" dirty="0">
                <a:solidFill>
                  <a:schemeClr val="accent1">
                    <a:lumMod val="75000"/>
                  </a:schemeClr>
                </a:solidFill>
                <a:latin typeface="Arial Black" panose="020B0A04020102020204" pitchFamily="34" charset="0"/>
                <a:cs typeface="Arial" panose="020B0604020202020204" pitchFamily="34" charset="0"/>
              </a:rPr>
              <a:t>,</a:t>
            </a:r>
            <a:r>
              <a:rPr lang="zh-CN" altLang="en-US" sz="2000" b="1" dirty="0">
                <a:solidFill>
                  <a:schemeClr val="accent1">
                    <a:lumMod val="75000"/>
                  </a:schemeClr>
                </a:solidFill>
                <a:latin typeface="Arial Black" panose="020B0A04020102020204" pitchFamily="34" charset="0"/>
                <a:cs typeface="Arial" panose="020B0604020202020204" pitchFamily="34" charset="0"/>
              </a:rPr>
              <a:t> </a:t>
            </a:r>
            <a:r>
              <a:rPr lang="en-US" altLang="zh-CN" sz="2000" b="1" dirty="0">
                <a:solidFill>
                  <a:schemeClr val="accent1">
                    <a:lumMod val="75000"/>
                  </a:schemeClr>
                </a:solidFill>
                <a:latin typeface="Arial Black" panose="020B0A04020102020204" pitchFamily="34" charset="0"/>
                <a:cs typeface="Arial" panose="020B0604020202020204" pitchFamily="34" charset="0"/>
              </a:rPr>
              <a:t>Ph.D.</a:t>
            </a:r>
            <a:br>
              <a:rPr lang="en-US" altLang="zh-CN" sz="1600" b="1" dirty="0">
                <a:solidFill>
                  <a:schemeClr val="accent1">
                    <a:lumMod val="75000"/>
                  </a:schemeClr>
                </a:solidFill>
                <a:latin typeface="Arial Black" panose="020B0A04020102020204" pitchFamily="34" charset="0"/>
                <a:cs typeface="Arial" panose="020B0604020202020204" pitchFamily="34" charset="0"/>
              </a:rPr>
            </a:br>
            <a:r>
              <a:rPr lang="en-US" altLang="zh-CN" sz="1400" dirty="0">
                <a:solidFill>
                  <a:schemeClr val="accent1">
                    <a:lumMod val="75000"/>
                  </a:schemeClr>
                </a:solidFill>
                <a:latin typeface="Arial" panose="020B0604020202020204" pitchFamily="34" charset="0"/>
                <a:cs typeface="Arial" panose="020B0604020202020204" pitchFamily="34" charset="0"/>
              </a:rPr>
              <a:t>Professor, Department of Urban Planning, Tongji University, China,</a:t>
            </a:r>
            <a:r>
              <a:rPr lang="zh-CN" altLang="en-US" sz="1400" dirty="0">
                <a:solidFill>
                  <a:schemeClr val="accent1">
                    <a:lumMod val="75000"/>
                  </a:schemeClr>
                </a:solidFill>
                <a:latin typeface="Arial" panose="020B0604020202020204" pitchFamily="34" charset="0"/>
                <a:cs typeface="Arial" panose="020B0604020202020204" pitchFamily="34" charset="0"/>
              </a:rPr>
              <a:t> </a:t>
            </a:r>
            <a:r>
              <a:rPr lang="en-US" altLang="zh-CN" sz="1400" dirty="0">
                <a:solidFill>
                  <a:schemeClr val="accent1">
                    <a:lumMod val="75000"/>
                  </a:schemeClr>
                </a:solidFill>
                <a:latin typeface="Arial" panose="020B0604020202020204" pitchFamily="34" charset="0"/>
                <a:cs typeface="Arial" panose="020B0604020202020204" pitchFamily="34" charset="0"/>
                <a:hlinkClick r:id="rId4"/>
              </a:rPr>
              <a:t>hxpank@126.com</a:t>
            </a:r>
            <a:endParaRPr lang="en-US" altLang="zh-CN" sz="1400" dirty="0">
              <a:solidFill>
                <a:schemeClr val="accent1">
                  <a:lumMod val="75000"/>
                </a:schemeClr>
              </a:solidFill>
              <a:latin typeface="Arial" panose="020B0604020202020204" pitchFamily="34" charset="0"/>
              <a:cs typeface="Arial" panose="020B0604020202020204" pitchFamily="34" charset="0"/>
            </a:endParaRPr>
          </a:p>
          <a:p>
            <a:pPr>
              <a:spcAft>
                <a:spcPts val="1200"/>
              </a:spcAft>
            </a:pPr>
            <a:r>
              <a:rPr lang="en-US" altLang="zh-CN" sz="2000" b="1" dirty="0">
                <a:solidFill>
                  <a:schemeClr val="accent1">
                    <a:lumMod val="75000"/>
                  </a:schemeClr>
                </a:solidFill>
                <a:latin typeface="Arial Black" panose="020B0A04020102020204" pitchFamily="34" charset="0"/>
                <a:cs typeface="Arial" panose="020B0604020202020204" pitchFamily="34" charset="0"/>
              </a:rPr>
              <a:t>Ya GAO,</a:t>
            </a:r>
            <a:r>
              <a:rPr lang="zh-CN" altLang="en-US" sz="2000" b="1" dirty="0">
                <a:solidFill>
                  <a:schemeClr val="accent1">
                    <a:lumMod val="75000"/>
                  </a:schemeClr>
                </a:solidFill>
                <a:latin typeface="Arial Black" panose="020B0A04020102020204" pitchFamily="34" charset="0"/>
                <a:cs typeface="Arial" panose="020B0604020202020204" pitchFamily="34" charset="0"/>
              </a:rPr>
              <a:t> </a:t>
            </a:r>
            <a:r>
              <a:rPr lang="en-US" altLang="zh-CN" sz="2000" b="1" dirty="0">
                <a:solidFill>
                  <a:schemeClr val="accent1">
                    <a:lumMod val="75000"/>
                  </a:schemeClr>
                </a:solidFill>
                <a:latin typeface="Arial Black" panose="020B0A04020102020204" pitchFamily="34" charset="0"/>
                <a:cs typeface="Arial" panose="020B0604020202020204" pitchFamily="34" charset="0"/>
              </a:rPr>
              <a:t>Ph.D.</a:t>
            </a:r>
            <a:br>
              <a:rPr lang="en-US" altLang="zh-CN" sz="1200" b="1" dirty="0">
                <a:solidFill>
                  <a:schemeClr val="accent1">
                    <a:lumMod val="75000"/>
                  </a:schemeClr>
                </a:solidFill>
                <a:latin typeface="Arial Black" panose="020B0A04020102020204" pitchFamily="34" charset="0"/>
                <a:cs typeface="Arial" panose="020B0604020202020204" pitchFamily="34" charset="0"/>
              </a:rPr>
            </a:br>
            <a:r>
              <a:rPr lang="en-US" altLang="zh-CN" sz="1400" dirty="0">
                <a:solidFill>
                  <a:schemeClr val="accent1">
                    <a:lumMod val="75000"/>
                  </a:schemeClr>
                </a:solidFill>
                <a:latin typeface="Arial" panose="020B0604020202020204" pitchFamily="34" charset="0"/>
                <a:cs typeface="Arial" panose="020B0604020202020204" pitchFamily="34" charset="0"/>
              </a:rPr>
              <a:t>Postdoctoral Fellow, Department of Civil &amp; Mineral Engineering, University of Toronto, Canada, </a:t>
            </a:r>
            <a:r>
              <a:rPr lang="en-US" altLang="zh-CN" sz="1400" dirty="0">
                <a:solidFill>
                  <a:schemeClr val="accent1">
                    <a:lumMod val="75000"/>
                  </a:schemeClr>
                </a:solidFill>
                <a:latin typeface="Arial" panose="020B0604020202020204" pitchFamily="34" charset="0"/>
                <a:cs typeface="Arial" panose="020B0604020202020204" pitchFamily="34" charset="0"/>
                <a:hlinkClick r:id="rId5"/>
              </a:rPr>
              <a:t>lucia.gao@mail.utoronto.ca</a:t>
            </a:r>
            <a:endParaRPr lang="en-US" altLang="zh-CN" sz="1400" dirty="0">
              <a:solidFill>
                <a:schemeClr val="accent1">
                  <a:lumMod val="75000"/>
                </a:schemeClr>
              </a:solidFill>
              <a:latin typeface="Arial" panose="020B0604020202020204" pitchFamily="34" charset="0"/>
              <a:cs typeface="Arial" panose="020B0604020202020204" pitchFamily="34" charset="0"/>
            </a:endParaRPr>
          </a:p>
          <a:p>
            <a:pPr>
              <a:spcAft>
                <a:spcPts val="1200"/>
              </a:spcAft>
            </a:pPr>
            <a:endParaRPr lang="en-US" altLang="zh-CN" sz="1600" dirty="0">
              <a:solidFill>
                <a:schemeClr val="accent1">
                  <a:lumMod val="75000"/>
                </a:schemeClr>
              </a:solidFill>
              <a:latin typeface="Arial" panose="020B0604020202020204" pitchFamily="34" charset="0"/>
              <a:cs typeface="Arial" panose="020B0604020202020204" pitchFamily="34" charset="0"/>
            </a:endParaRPr>
          </a:p>
          <a:p>
            <a:pPr>
              <a:lnSpc>
                <a:spcPct val="150000"/>
              </a:lnSpc>
            </a:pPr>
            <a:r>
              <a:rPr lang="en-US" altLang="zh-CN" sz="1600" b="1" dirty="0">
                <a:solidFill>
                  <a:schemeClr val="accent1">
                    <a:lumMod val="75000"/>
                  </a:schemeClr>
                </a:solidFill>
                <a:latin typeface="Arial Black" panose="020B0A04020102020204" pitchFamily="34" charset="0"/>
                <a:cs typeface="Arial" panose="020B0604020202020204" pitchFamily="34" charset="0"/>
              </a:rPr>
              <a:t>ENPC, PARIS, FRANCE</a:t>
            </a:r>
          </a:p>
          <a:p>
            <a:pPr>
              <a:lnSpc>
                <a:spcPct val="150000"/>
              </a:lnSpc>
            </a:pPr>
            <a:r>
              <a:rPr lang="en-US" altLang="zh-CN" sz="1600" b="1" dirty="0">
                <a:solidFill>
                  <a:schemeClr val="accent1">
                    <a:lumMod val="75000"/>
                  </a:schemeClr>
                </a:solidFill>
                <a:latin typeface="Arial Black" panose="020B0A04020102020204" pitchFamily="34" charset="0"/>
                <a:cs typeface="Arial" panose="020B0604020202020204" pitchFamily="34" charset="0"/>
              </a:rPr>
              <a:t>07 November, 2024</a:t>
            </a:r>
          </a:p>
        </p:txBody>
      </p:sp>
      <p:grpSp>
        <p:nvGrpSpPr>
          <p:cNvPr id="4" name="组合 3">
            <a:extLst>
              <a:ext uri="{FF2B5EF4-FFF2-40B4-BE49-F238E27FC236}">
                <a16:creationId xmlns:a16="http://schemas.microsoft.com/office/drawing/2014/main" id="{F1E0405E-46B5-241D-7A12-E968D09AD8A7}"/>
              </a:ext>
            </a:extLst>
          </p:cNvPr>
          <p:cNvGrpSpPr/>
          <p:nvPr/>
        </p:nvGrpSpPr>
        <p:grpSpPr>
          <a:xfrm>
            <a:off x="9390554" y="136525"/>
            <a:ext cx="2659930" cy="485420"/>
            <a:chOff x="6051491" y="641532"/>
            <a:chExt cx="5611871" cy="1024130"/>
          </a:xfrm>
        </p:grpSpPr>
        <p:pic>
          <p:nvPicPr>
            <p:cNvPr id="5" name="图片 4">
              <a:extLst>
                <a:ext uri="{FF2B5EF4-FFF2-40B4-BE49-F238E27FC236}">
                  <a16:creationId xmlns:a16="http://schemas.microsoft.com/office/drawing/2014/main" id="{266D380E-93E7-A6C8-A763-BEA5835E2057}"/>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51491" y="688063"/>
              <a:ext cx="3603741" cy="931070"/>
            </a:xfrm>
            <a:prstGeom prst="rect">
              <a:avLst/>
            </a:prstGeom>
          </p:spPr>
        </p:pic>
        <p:pic>
          <p:nvPicPr>
            <p:cNvPr id="6" name="图片 5">
              <a:extLst>
                <a:ext uri="{FF2B5EF4-FFF2-40B4-BE49-F238E27FC236}">
                  <a16:creationId xmlns:a16="http://schemas.microsoft.com/office/drawing/2014/main" id="{5D2DC203-DC73-FDB5-3E86-1A1CDE798248}"/>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73955" y="641532"/>
              <a:ext cx="2089407" cy="1024130"/>
            </a:xfrm>
            <a:prstGeom prst="rect">
              <a:avLst/>
            </a:prstGeom>
          </p:spPr>
        </p:pic>
      </p:grpSp>
      <p:sp>
        <p:nvSpPr>
          <p:cNvPr id="7" name="文本框 6">
            <a:extLst>
              <a:ext uri="{FF2B5EF4-FFF2-40B4-BE49-F238E27FC236}">
                <a16:creationId xmlns:a16="http://schemas.microsoft.com/office/drawing/2014/main" id="{EEC284BF-0313-7B03-5408-7DEF10503964}"/>
              </a:ext>
            </a:extLst>
          </p:cNvPr>
          <p:cNvSpPr txBox="1"/>
          <p:nvPr/>
        </p:nvSpPr>
        <p:spPr>
          <a:xfrm>
            <a:off x="3224855" y="270455"/>
            <a:ext cx="6753716" cy="523220"/>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Forum THNS2024: TRANSFORMING TRANSPORT</a:t>
            </a:r>
          </a:p>
          <a:p>
            <a:r>
              <a:rPr lang="en-US" altLang="zh-CN" sz="1400" b="1" dirty="0">
                <a:latin typeface="Arial" panose="020B0604020202020204" pitchFamily="34" charset="0"/>
                <a:cs typeface="Arial" panose="020B0604020202020204" pitchFamily="34" charset="0"/>
              </a:rPr>
              <a:t>Session 7: Transport and the environment</a:t>
            </a:r>
          </a:p>
        </p:txBody>
      </p:sp>
      <p:sp>
        <p:nvSpPr>
          <p:cNvPr id="9" name="矩形 8">
            <a:extLst>
              <a:ext uri="{FF2B5EF4-FFF2-40B4-BE49-F238E27FC236}">
                <a16:creationId xmlns:a16="http://schemas.microsoft.com/office/drawing/2014/main" id="{10225D14-1E00-B6A5-E2D7-4176C345E1D0}"/>
              </a:ext>
            </a:extLst>
          </p:cNvPr>
          <p:cNvSpPr/>
          <p:nvPr/>
        </p:nvSpPr>
        <p:spPr>
          <a:xfrm>
            <a:off x="0" y="-8138"/>
            <a:ext cx="3083860" cy="6866137"/>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C9BD8C4F-EA53-7DF2-2EE0-F6092540B79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215" y="96876"/>
            <a:ext cx="2884078" cy="2163058"/>
          </a:xfrm>
          <a:prstGeom prst="rect">
            <a:avLst/>
          </a:prstGeom>
        </p:spPr>
      </p:pic>
      <p:pic>
        <p:nvPicPr>
          <p:cNvPr id="15" name="图片 14">
            <a:extLst>
              <a:ext uri="{FF2B5EF4-FFF2-40B4-BE49-F238E27FC236}">
                <a16:creationId xmlns:a16="http://schemas.microsoft.com/office/drawing/2014/main" id="{FF4D2352-EEB2-539B-1F96-CA53CCC3C1E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0215" y="2343401"/>
            <a:ext cx="2884078" cy="2163058"/>
          </a:xfrm>
          <a:prstGeom prst="rect">
            <a:avLst/>
          </a:prstGeom>
        </p:spPr>
      </p:pic>
      <p:pic>
        <p:nvPicPr>
          <p:cNvPr id="11" name="图片 10">
            <a:extLst>
              <a:ext uri="{FF2B5EF4-FFF2-40B4-BE49-F238E27FC236}">
                <a16:creationId xmlns:a16="http://schemas.microsoft.com/office/drawing/2014/main" id="{3D9F112D-B649-CC89-F14C-21417499C56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213" y="4589928"/>
            <a:ext cx="2884078" cy="2163058"/>
          </a:xfrm>
          <a:prstGeom prst="rect">
            <a:avLst/>
          </a:prstGeom>
        </p:spPr>
      </p:pic>
    </p:spTree>
    <p:extLst>
      <p:ext uri="{BB962C8B-B14F-4D97-AF65-F5344CB8AC3E}">
        <p14:creationId xmlns:p14="http://schemas.microsoft.com/office/powerpoint/2010/main" val="4176602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D7ECC-AE26-4118-6246-D494DFECF3E3}"/>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5681B972-58C7-FB2E-2E8D-511406D2FEAD}"/>
              </a:ext>
            </a:extLst>
          </p:cNvPr>
          <p:cNvSpPr txBox="1"/>
          <p:nvPr/>
        </p:nvSpPr>
        <p:spPr>
          <a:xfrm>
            <a:off x="258946" y="229372"/>
            <a:ext cx="5703421"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Data</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Metrics to evaluate land cover changes</a:t>
            </a:r>
            <a:endParaRPr lang="zh-CN" altLang="en-US"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endParaRPr>
          </a:p>
        </p:txBody>
      </p:sp>
      <p:grpSp>
        <p:nvGrpSpPr>
          <p:cNvPr id="3" name="组合 2">
            <a:extLst>
              <a:ext uri="{FF2B5EF4-FFF2-40B4-BE49-F238E27FC236}">
                <a16:creationId xmlns:a16="http://schemas.microsoft.com/office/drawing/2014/main" id="{3C584C6F-A8A2-94AA-F29D-59E8202DFCA1}"/>
              </a:ext>
            </a:extLst>
          </p:cNvPr>
          <p:cNvGrpSpPr/>
          <p:nvPr/>
        </p:nvGrpSpPr>
        <p:grpSpPr>
          <a:xfrm>
            <a:off x="898689" y="1723098"/>
            <a:ext cx="3091617" cy="2599859"/>
            <a:chOff x="812800" y="722185"/>
            <a:chExt cx="3091617" cy="2599859"/>
          </a:xfrm>
        </p:grpSpPr>
        <p:sp>
          <p:nvSpPr>
            <p:cNvPr id="4" name="矩形 3">
              <a:extLst>
                <a:ext uri="{FF2B5EF4-FFF2-40B4-BE49-F238E27FC236}">
                  <a16:creationId xmlns:a16="http://schemas.microsoft.com/office/drawing/2014/main" id="{6DD4AFF9-AE42-46B7-4C31-573D69370EED}"/>
                </a:ext>
              </a:extLst>
            </p:cNvPr>
            <p:cNvSpPr/>
            <p:nvPr/>
          </p:nvSpPr>
          <p:spPr>
            <a:xfrm>
              <a:off x="2514915" y="1998331"/>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DB26783E-2A6E-CA0B-6C84-7BBA8871A5F8}"/>
                </a:ext>
              </a:extLst>
            </p:cNvPr>
            <p:cNvSpPr/>
            <p:nvPr/>
          </p:nvSpPr>
          <p:spPr>
            <a:xfrm>
              <a:off x="2514915" y="1652804"/>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D2E25B5E-4C58-59AF-866D-880440C33AC8}"/>
                </a:ext>
              </a:extLst>
            </p:cNvPr>
            <p:cNvSpPr/>
            <p:nvPr/>
          </p:nvSpPr>
          <p:spPr>
            <a:xfrm>
              <a:off x="1491922" y="1655795"/>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C692E1BC-F1DD-C0FF-7810-35D48CABD0DE}"/>
                </a:ext>
              </a:extLst>
            </p:cNvPr>
            <p:cNvSpPr/>
            <p:nvPr/>
          </p:nvSpPr>
          <p:spPr>
            <a:xfrm>
              <a:off x="1832848" y="1655795"/>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D70BBDB4-CAEC-585E-819F-538B0C68B139}"/>
                </a:ext>
              </a:extLst>
            </p:cNvPr>
            <p:cNvSpPr/>
            <p:nvPr/>
          </p:nvSpPr>
          <p:spPr>
            <a:xfrm>
              <a:off x="1832848" y="2329588"/>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CC858845-E4EB-094F-2016-BF8911C18273}"/>
                </a:ext>
              </a:extLst>
            </p:cNvPr>
            <p:cNvSpPr/>
            <p:nvPr/>
          </p:nvSpPr>
          <p:spPr>
            <a:xfrm>
              <a:off x="1832848" y="1998332"/>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257C3E31-93CA-8077-ABF4-D4FF2A434B41}"/>
                </a:ext>
              </a:extLst>
            </p:cNvPr>
            <p:cNvSpPr/>
            <p:nvPr/>
          </p:nvSpPr>
          <p:spPr>
            <a:xfrm>
              <a:off x="1210582" y="1371600"/>
              <a:ext cx="1924504" cy="192450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a16="http://schemas.microsoft.com/office/drawing/2014/main" id="{675CACD1-9B48-8A5B-0536-678A4ADA90B7}"/>
                </a:ext>
              </a:extLst>
            </p:cNvPr>
            <p:cNvCxnSpPr>
              <a:stCxn id="10" idx="1"/>
              <a:endCxn id="10" idx="7"/>
            </p:cNvCxnSpPr>
            <p:nvPr/>
          </p:nvCxnSpPr>
          <p:spPr>
            <a:xfrm>
              <a:off x="1492419" y="1653437"/>
              <a:ext cx="1360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77A28A96-7634-EFC8-457A-F44C82847A88}"/>
                </a:ext>
              </a:extLst>
            </p:cNvPr>
            <p:cNvCxnSpPr>
              <a:cxnSpLocks/>
              <a:stCxn id="10" idx="2"/>
              <a:endCxn id="10" idx="6"/>
            </p:cNvCxnSpPr>
            <p:nvPr/>
          </p:nvCxnSpPr>
          <p:spPr>
            <a:xfrm>
              <a:off x="1210582" y="2333852"/>
              <a:ext cx="19245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5529E0E-6D52-D48B-4B58-050FC0EECBF0}"/>
                </a:ext>
              </a:extLst>
            </p:cNvPr>
            <p:cNvCxnSpPr>
              <a:cxnSpLocks/>
              <a:stCxn id="10" idx="3"/>
              <a:endCxn id="10" idx="5"/>
            </p:cNvCxnSpPr>
            <p:nvPr/>
          </p:nvCxnSpPr>
          <p:spPr>
            <a:xfrm>
              <a:off x="1492419" y="3014267"/>
              <a:ext cx="1360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008B2E7A-FB96-21AB-23B9-4B9425FD68C6}"/>
                </a:ext>
              </a:extLst>
            </p:cNvPr>
            <p:cNvCxnSpPr>
              <a:cxnSpLocks/>
              <a:stCxn id="10" idx="4"/>
              <a:endCxn id="10" idx="0"/>
            </p:cNvCxnSpPr>
            <p:nvPr/>
          </p:nvCxnSpPr>
          <p:spPr>
            <a:xfrm flipV="1">
              <a:off x="2172834" y="1371600"/>
              <a:ext cx="0" cy="1924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BACD8318-4121-131D-DC8C-94DED9097778}"/>
                </a:ext>
              </a:extLst>
            </p:cNvPr>
            <p:cNvCxnSpPr>
              <a:cxnSpLocks/>
              <a:stCxn id="10" idx="3"/>
              <a:endCxn id="10" idx="1"/>
            </p:cNvCxnSpPr>
            <p:nvPr/>
          </p:nvCxnSpPr>
          <p:spPr>
            <a:xfrm flipV="1">
              <a:off x="1492419" y="1653437"/>
              <a:ext cx="0" cy="1360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DC537EB6-8F0B-1E63-C4F3-E7433BFBBEE9}"/>
                </a:ext>
              </a:extLst>
            </p:cNvPr>
            <p:cNvCxnSpPr>
              <a:cxnSpLocks/>
              <a:stCxn id="10" idx="5"/>
              <a:endCxn id="10" idx="7"/>
            </p:cNvCxnSpPr>
            <p:nvPr/>
          </p:nvCxnSpPr>
          <p:spPr>
            <a:xfrm flipV="1">
              <a:off x="2853249" y="1653437"/>
              <a:ext cx="0" cy="1360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E9CEE1C5-F3B7-7A21-F740-D0AAED2453A3}"/>
                </a:ext>
              </a:extLst>
            </p:cNvPr>
            <p:cNvCxnSpPr>
              <a:cxnSpLocks/>
            </p:cNvCxnSpPr>
            <p:nvPr/>
          </p:nvCxnSpPr>
          <p:spPr>
            <a:xfrm flipV="1">
              <a:off x="2514159" y="1428647"/>
              <a:ext cx="0" cy="1808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9604E4C3-A4BF-CE2D-A0B9-55B28CEA52A7}"/>
                </a:ext>
              </a:extLst>
            </p:cNvPr>
            <p:cNvCxnSpPr>
              <a:cxnSpLocks/>
            </p:cNvCxnSpPr>
            <p:nvPr/>
          </p:nvCxnSpPr>
          <p:spPr>
            <a:xfrm flipV="1">
              <a:off x="1830753" y="1439053"/>
              <a:ext cx="0" cy="1808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011FD438-4B71-B467-1767-F037550FEA98}"/>
                </a:ext>
              </a:extLst>
            </p:cNvPr>
            <p:cNvCxnSpPr>
              <a:cxnSpLocks/>
            </p:cNvCxnSpPr>
            <p:nvPr/>
          </p:nvCxnSpPr>
          <p:spPr>
            <a:xfrm>
              <a:off x="1266054" y="2668815"/>
              <a:ext cx="1813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E541638A-2DDA-562E-E2B7-D255B69DF631}"/>
                </a:ext>
              </a:extLst>
            </p:cNvPr>
            <p:cNvCxnSpPr>
              <a:cxnSpLocks/>
            </p:cNvCxnSpPr>
            <p:nvPr/>
          </p:nvCxnSpPr>
          <p:spPr>
            <a:xfrm>
              <a:off x="1266054" y="1998255"/>
              <a:ext cx="1813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B11764C9-2686-295D-254B-14DE43036B4A}"/>
                </a:ext>
              </a:extLst>
            </p:cNvPr>
            <p:cNvCxnSpPr/>
            <p:nvPr/>
          </p:nvCxnSpPr>
          <p:spPr>
            <a:xfrm flipV="1">
              <a:off x="812800" y="1371600"/>
              <a:ext cx="2808514" cy="1865086"/>
            </a:xfrm>
            <a:prstGeom prst="line">
              <a:avLst/>
            </a:prstGeom>
            <a:ln w="76200"/>
          </p:spPr>
          <p:style>
            <a:lnRef idx="3">
              <a:schemeClr val="dk1"/>
            </a:lnRef>
            <a:fillRef idx="0">
              <a:schemeClr val="dk1"/>
            </a:fillRef>
            <a:effectRef idx="2">
              <a:schemeClr val="dk1"/>
            </a:effectRef>
            <a:fontRef idx="minor">
              <a:schemeClr val="tx1"/>
            </a:fontRef>
          </p:style>
        </p:cxnSp>
        <p:cxnSp>
          <p:nvCxnSpPr>
            <p:cNvPr id="23" name="直接连接符 22">
              <a:extLst>
                <a:ext uri="{FF2B5EF4-FFF2-40B4-BE49-F238E27FC236}">
                  <a16:creationId xmlns:a16="http://schemas.microsoft.com/office/drawing/2014/main" id="{EA21A465-506E-1CE3-0453-0C5CE4BDF320}"/>
                </a:ext>
              </a:extLst>
            </p:cNvPr>
            <p:cNvCxnSpPr/>
            <p:nvPr/>
          </p:nvCxnSpPr>
          <p:spPr>
            <a:xfrm flipV="1">
              <a:off x="812800" y="1371600"/>
              <a:ext cx="2808514" cy="1865086"/>
            </a:xfrm>
            <a:prstGeom prst="line">
              <a:avLst/>
            </a:prstGeom>
            <a:ln w="57150">
              <a:solidFill>
                <a:schemeClr val="bg1"/>
              </a:solidFill>
              <a:prstDash val="dash"/>
            </a:ln>
          </p:spPr>
          <p:style>
            <a:lnRef idx="3">
              <a:schemeClr val="dk1"/>
            </a:lnRef>
            <a:fillRef idx="0">
              <a:schemeClr val="dk1"/>
            </a:fillRef>
            <a:effectRef idx="2">
              <a:schemeClr val="dk1"/>
            </a:effectRef>
            <a:fontRef idx="minor">
              <a:schemeClr val="tx1"/>
            </a:fontRef>
          </p:style>
        </p:cxnSp>
        <p:cxnSp>
          <p:nvCxnSpPr>
            <p:cNvPr id="24" name="直接箭头连接符 23">
              <a:extLst>
                <a:ext uri="{FF2B5EF4-FFF2-40B4-BE49-F238E27FC236}">
                  <a16:creationId xmlns:a16="http://schemas.microsoft.com/office/drawing/2014/main" id="{6BA57949-143F-9578-8E30-D4423E649042}"/>
                </a:ext>
              </a:extLst>
            </p:cNvPr>
            <p:cNvCxnSpPr>
              <a:cxnSpLocks/>
              <a:endCxn id="10" idx="5"/>
            </p:cNvCxnSpPr>
            <p:nvPr/>
          </p:nvCxnSpPr>
          <p:spPr>
            <a:xfrm>
              <a:off x="2177304" y="2343073"/>
              <a:ext cx="675945" cy="67119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66319CC6-63CF-B3C6-7430-DA22353D4EF6}"/>
                </a:ext>
              </a:extLst>
            </p:cNvPr>
            <p:cNvSpPr/>
            <p:nvPr/>
          </p:nvSpPr>
          <p:spPr>
            <a:xfrm rot="19619163">
              <a:off x="2042561" y="2245795"/>
              <a:ext cx="265018" cy="17374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9A6CE8D8-3C6D-E736-F4B1-B1FC6E3C8EA2}"/>
                </a:ext>
              </a:extLst>
            </p:cNvPr>
            <p:cNvSpPr txBox="1"/>
            <p:nvPr/>
          </p:nvSpPr>
          <p:spPr>
            <a:xfrm>
              <a:off x="2830467" y="3014267"/>
              <a:ext cx="946093" cy="307777"/>
            </a:xfrm>
            <a:prstGeom prst="rect">
              <a:avLst/>
            </a:prstGeom>
            <a:noFill/>
          </p:spPr>
          <p:txBody>
            <a:bodyPr wrap="none" rtlCol="0">
              <a:spAutoFit/>
            </a:bodyPr>
            <a:lstStyle/>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R = 1 km</a:t>
              </a:r>
              <a:endParaRPr lang="en-US" altLang="zh-CN" sz="1400" b="1" dirty="0">
                <a:solidFill>
                  <a:srgbClr val="2F5597"/>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B00ED459-D972-CB24-1FFB-76FCD0535B26}"/>
                </a:ext>
              </a:extLst>
            </p:cNvPr>
            <p:cNvSpPr txBox="1"/>
            <p:nvPr/>
          </p:nvSpPr>
          <p:spPr>
            <a:xfrm>
              <a:off x="2320368" y="2236860"/>
              <a:ext cx="1175322" cy="307777"/>
            </a:xfrm>
            <a:prstGeom prst="rect">
              <a:avLst/>
            </a:prstGeom>
            <a:noFill/>
          </p:spPr>
          <p:txBody>
            <a:bodyPr wrap="none" rtlCol="0">
              <a:spAutoFit/>
            </a:bodyPr>
            <a:lstStyle/>
            <a:p>
              <a:pPr algn="ctr"/>
              <a:r>
                <a:rPr lang="en-US" altLang="zh-CN" sz="1400" b="1" dirty="0">
                  <a:effectLst>
                    <a:glow rad="101600">
                      <a:schemeClr val="bg1">
                        <a:alpha val="60000"/>
                      </a:schemeClr>
                    </a:glow>
                  </a:effectLst>
                  <a:latin typeface="Segoe UI" panose="020B0502040204020203" pitchFamily="34" charset="0"/>
                  <a:cs typeface="Segoe UI" panose="020B0502040204020203" pitchFamily="34" charset="0"/>
                </a:rPr>
                <a:t>HSR station</a:t>
              </a:r>
            </a:p>
          </p:txBody>
        </p:sp>
        <p:cxnSp>
          <p:nvCxnSpPr>
            <p:cNvPr id="28" name="直接连接符 27">
              <a:extLst>
                <a:ext uri="{FF2B5EF4-FFF2-40B4-BE49-F238E27FC236}">
                  <a16:creationId xmlns:a16="http://schemas.microsoft.com/office/drawing/2014/main" id="{EFED16A3-92F2-28D6-5630-364E71995153}"/>
                </a:ext>
              </a:extLst>
            </p:cNvPr>
            <p:cNvCxnSpPr>
              <a:cxnSpLocks/>
            </p:cNvCxnSpPr>
            <p:nvPr/>
          </p:nvCxnSpPr>
          <p:spPr>
            <a:xfrm flipV="1">
              <a:off x="2660650" y="1060844"/>
              <a:ext cx="417898" cy="713981"/>
            </a:xfrm>
            <a:prstGeom prst="line">
              <a:avLst/>
            </a:prstGeom>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E83CE73F-EBB0-B9E9-0D02-611AAF09EB58}"/>
                </a:ext>
              </a:extLst>
            </p:cNvPr>
            <p:cNvSpPr txBox="1"/>
            <p:nvPr/>
          </p:nvSpPr>
          <p:spPr>
            <a:xfrm>
              <a:off x="2702613" y="722185"/>
              <a:ext cx="1201804" cy="307777"/>
            </a:xfrm>
            <a:prstGeom prst="rect">
              <a:avLst/>
            </a:prstGeom>
            <a:noFill/>
          </p:spPr>
          <p:txBody>
            <a:bodyPr wrap="none" rtlCol="0">
              <a:spAutoFit/>
            </a:bodyPr>
            <a:lstStyle/>
            <a:p>
              <a:pPr algn="ctr"/>
              <a:r>
                <a:rPr lang="en-US" altLang="zh-CN" sz="1400" dirty="0">
                  <a:solidFill>
                    <a:schemeClr val="accent1">
                      <a:lumMod val="75000"/>
                    </a:schemeClr>
                  </a:solidFill>
                  <a:latin typeface="Arial" panose="020B0604020202020204" pitchFamily="34" charset="0"/>
                  <a:cs typeface="Arial" panose="020B0604020202020204" pitchFamily="34" charset="0"/>
                </a:rPr>
                <a:t>Built-up area</a:t>
              </a:r>
              <a:endParaRPr lang="en-US" altLang="zh-CN" sz="1400" b="1" dirty="0">
                <a:solidFill>
                  <a:srgbClr val="2F5597"/>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396CDF13-64DA-D10B-7899-3007E85CCE20}"/>
                    </a:ext>
                  </a:extLst>
                </p:cNvPr>
                <p:cNvSpPr txBox="1"/>
                <p:nvPr/>
              </p:nvSpPr>
              <p:spPr>
                <a:xfrm>
                  <a:off x="1518084" y="1671641"/>
                  <a:ext cx="387670"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ctrlPr>
                          </m:sSubPr>
                          <m:e>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𝒊</m:t>
                            </m:r>
                          </m:e>
                          <m:sub>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𝟏</m:t>
                            </m:r>
                          </m:sub>
                        </m:sSub>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2" name="文本框 51">
                  <a:extLst>
                    <a:ext uri="{FF2B5EF4-FFF2-40B4-BE49-F238E27FC236}">
                      <a16:creationId xmlns:a16="http://schemas.microsoft.com/office/drawing/2014/main" id="{C7F8BDC6-F479-D477-FA4D-3E8995E122C8}"/>
                    </a:ext>
                  </a:extLst>
                </p:cNvPr>
                <p:cNvSpPr txBox="1">
                  <a:spLocks noRot="1" noChangeAspect="1" noMove="1" noResize="1" noEditPoints="1" noAdjustHandles="1" noChangeArrowheads="1" noChangeShapeType="1" noTextEdit="1"/>
                </p:cNvSpPr>
                <p:nvPr/>
              </p:nvSpPr>
              <p:spPr>
                <a:xfrm>
                  <a:off x="1518084" y="1671641"/>
                  <a:ext cx="387670" cy="307777"/>
                </a:xfrm>
                <a:prstGeom prst="rect">
                  <a:avLst/>
                </a:prstGeom>
                <a:blipFill>
                  <a:blip r:embed="rId3"/>
                  <a:stretch>
                    <a:fillRect l="-1563" b="-78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1C8E61B5-0980-AAF8-E9F1-250760C31521}"/>
                    </a:ext>
                  </a:extLst>
                </p:cNvPr>
                <p:cNvSpPr txBox="1"/>
                <p:nvPr/>
              </p:nvSpPr>
              <p:spPr>
                <a:xfrm>
                  <a:off x="1830753" y="1671641"/>
                  <a:ext cx="387670"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ctrlPr>
                          </m:sSubPr>
                          <m:e>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𝒊</m:t>
                            </m:r>
                          </m:e>
                          <m:sub>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𝟐</m:t>
                            </m:r>
                          </m:sub>
                        </m:sSub>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3" name="文本框 52">
                  <a:extLst>
                    <a:ext uri="{FF2B5EF4-FFF2-40B4-BE49-F238E27FC236}">
                      <a16:creationId xmlns:a16="http://schemas.microsoft.com/office/drawing/2014/main" id="{0943AC1A-33F1-8166-A082-9C2A9BC34545}"/>
                    </a:ext>
                  </a:extLst>
                </p:cNvPr>
                <p:cNvSpPr txBox="1">
                  <a:spLocks noRot="1" noChangeAspect="1" noMove="1" noResize="1" noEditPoints="1" noAdjustHandles="1" noChangeArrowheads="1" noChangeShapeType="1" noTextEdit="1"/>
                </p:cNvSpPr>
                <p:nvPr/>
              </p:nvSpPr>
              <p:spPr>
                <a:xfrm>
                  <a:off x="1830753" y="1671641"/>
                  <a:ext cx="387670" cy="307777"/>
                </a:xfrm>
                <a:prstGeom prst="rect">
                  <a:avLst/>
                </a:prstGeom>
                <a:blipFill>
                  <a:blip r:embed="rId4"/>
                  <a:stretch>
                    <a:fillRect l="-1563" b="-78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39F7E3F3-6B74-3C3F-152C-834A8C2AA95C}"/>
                    </a:ext>
                  </a:extLst>
                </p:cNvPr>
                <p:cNvSpPr txBox="1"/>
                <p:nvPr/>
              </p:nvSpPr>
              <p:spPr>
                <a:xfrm>
                  <a:off x="2184979" y="1671641"/>
                  <a:ext cx="387670"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ctrlPr>
                          </m:sSubPr>
                          <m:e>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𝒊</m:t>
                            </m:r>
                          </m:e>
                          <m:sub>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𝟑</m:t>
                            </m:r>
                          </m:sub>
                        </m:sSub>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4" name="文本框 53">
                  <a:extLst>
                    <a:ext uri="{FF2B5EF4-FFF2-40B4-BE49-F238E27FC236}">
                      <a16:creationId xmlns:a16="http://schemas.microsoft.com/office/drawing/2014/main" id="{6C9BF166-87D3-B123-8B65-B03246F77703}"/>
                    </a:ext>
                  </a:extLst>
                </p:cNvPr>
                <p:cNvSpPr txBox="1">
                  <a:spLocks noRot="1" noChangeAspect="1" noMove="1" noResize="1" noEditPoints="1" noAdjustHandles="1" noChangeArrowheads="1" noChangeShapeType="1" noTextEdit="1"/>
                </p:cNvSpPr>
                <p:nvPr/>
              </p:nvSpPr>
              <p:spPr>
                <a:xfrm>
                  <a:off x="2184979" y="1671641"/>
                  <a:ext cx="387670" cy="307777"/>
                </a:xfrm>
                <a:prstGeom prst="rect">
                  <a:avLst/>
                </a:prstGeom>
                <a:blipFill>
                  <a:blip r:embed="rId5"/>
                  <a:stretch>
                    <a:fillRect l="-1563" b="-78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DFCBF137-12C6-E4E7-15C9-348A3EA38388}"/>
                    </a:ext>
                  </a:extLst>
                </p:cNvPr>
                <p:cNvSpPr txBox="1"/>
                <p:nvPr/>
              </p:nvSpPr>
              <p:spPr>
                <a:xfrm>
                  <a:off x="2181773" y="2997428"/>
                  <a:ext cx="394082"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ctrlPr>
                          </m:sSubPr>
                          <m:e>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𝒊</m:t>
                            </m:r>
                          </m:e>
                          <m:sub>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𝒏</m:t>
                            </m:r>
                          </m:sub>
                        </m:sSub>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5" name="文本框 54">
                  <a:extLst>
                    <a:ext uri="{FF2B5EF4-FFF2-40B4-BE49-F238E27FC236}">
                      <a16:creationId xmlns:a16="http://schemas.microsoft.com/office/drawing/2014/main" id="{6B254AB6-1B2A-7A16-DC62-999BEAA826A4}"/>
                    </a:ext>
                  </a:extLst>
                </p:cNvPr>
                <p:cNvSpPr txBox="1">
                  <a:spLocks noRot="1" noChangeAspect="1" noMove="1" noResize="1" noEditPoints="1" noAdjustHandles="1" noChangeArrowheads="1" noChangeShapeType="1" noTextEdit="1"/>
                </p:cNvSpPr>
                <p:nvPr/>
              </p:nvSpPr>
              <p:spPr>
                <a:xfrm>
                  <a:off x="2181773" y="2997428"/>
                  <a:ext cx="394082" cy="307777"/>
                </a:xfrm>
                <a:prstGeom prst="rect">
                  <a:avLst/>
                </a:prstGeom>
                <a:blipFill>
                  <a:blip r:embed="rId6"/>
                  <a:stretch>
                    <a:fillRect l="-1538" b="-4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AD60ED7F-A2FD-0A2A-C82D-D021221CE24A}"/>
                    </a:ext>
                  </a:extLst>
                </p:cNvPr>
                <p:cNvSpPr txBox="1"/>
                <p:nvPr/>
              </p:nvSpPr>
              <p:spPr>
                <a:xfrm>
                  <a:off x="1862346" y="2958618"/>
                  <a:ext cx="369012"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m:t>
                        </m:r>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6" name="文本框 55">
                  <a:extLst>
                    <a:ext uri="{FF2B5EF4-FFF2-40B4-BE49-F238E27FC236}">
                      <a16:creationId xmlns:a16="http://schemas.microsoft.com/office/drawing/2014/main" id="{341D1277-D16A-2AAC-9941-AB54A3A6A1E2}"/>
                    </a:ext>
                  </a:extLst>
                </p:cNvPr>
                <p:cNvSpPr txBox="1">
                  <a:spLocks noRot="1" noChangeAspect="1" noMove="1" noResize="1" noEditPoints="1" noAdjustHandles="1" noChangeArrowheads="1" noChangeShapeType="1" noTextEdit="1"/>
                </p:cNvSpPr>
                <p:nvPr/>
              </p:nvSpPr>
              <p:spPr>
                <a:xfrm>
                  <a:off x="1862346" y="2958618"/>
                  <a:ext cx="369012" cy="307777"/>
                </a:xfrm>
                <a:prstGeom prst="rect">
                  <a:avLst/>
                </a:prstGeom>
                <a:blipFill>
                  <a:blip r:embed="rId7"/>
                  <a:stretch>
                    <a:fillRect/>
                  </a:stretch>
                </a:blipFill>
              </p:spPr>
              <p:txBody>
                <a:bodyPr/>
                <a:lstStyle/>
                <a:p>
                  <a:r>
                    <a:rPr lang="zh-CN" altLang="en-US">
                      <a:noFill/>
                    </a:rPr>
                    <a:t> </a:t>
                  </a:r>
                </a:p>
              </p:txBody>
            </p:sp>
          </mc:Fallback>
        </mc:AlternateContent>
      </p:grpSp>
      <p:sp>
        <p:nvSpPr>
          <p:cNvPr id="35" name="文本框 34">
            <a:extLst>
              <a:ext uri="{FF2B5EF4-FFF2-40B4-BE49-F238E27FC236}">
                <a16:creationId xmlns:a16="http://schemas.microsoft.com/office/drawing/2014/main" id="{061456D3-FCEE-8695-C10E-1C0535688261}"/>
              </a:ext>
            </a:extLst>
          </p:cNvPr>
          <p:cNvSpPr txBox="1"/>
          <p:nvPr/>
        </p:nvSpPr>
        <p:spPr>
          <a:xfrm>
            <a:off x="969894" y="4721859"/>
            <a:ext cx="2694705" cy="523220"/>
          </a:xfrm>
          <a:prstGeom prst="rect">
            <a:avLst/>
          </a:prstGeom>
          <a:no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Sample diagram of</a:t>
            </a:r>
            <a:r>
              <a:rPr lang="zh-CN" altLang="en-US" sz="1400" b="1" dirty="0">
                <a:solidFill>
                  <a:schemeClr val="bg1">
                    <a:lumMod val="50000"/>
                  </a:schemeClr>
                </a:solidFill>
                <a:latin typeface="Arial" panose="020B0604020202020204" pitchFamily="34" charset="0"/>
                <a:cs typeface="Arial" panose="020B0604020202020204" pitchFamily="34" charset="0"/>
              </a:rPr>
              <a:t> </a:t>
            </a:r>
            <a:endParaRPr lang="en-US" altLang="zh-CN" sz="1400" b="1" dirty="0">
              <a:solidFill>
                <a:schemeClr val="bg1">
                  <a:lumMod val="50000"/>
                </a:schemeClr>
              </a:solidFill>
              <a:latin typeface="Arial" panose="020B0604020202020204" pitchFamily="34" charset="0"/>
              <a:cs typeface="Arial" panose="020B0604020202020204" pitchFamily="34" charset="0"/>
            </a:endParaRPr>
          </a:p>
          <a:p>
            <a:pPr algn="ctr"/>
            <a:r>
              <a:rPr lang="en-US" altLang="zh-CN" sz="1400" b="1" dirty="0">
                <a:solidFill>
                  <a:schemeClr val="bg1">
                    <a:lumMod val="50000"/>
                  </a:schemeClr>
                </a:solidFill>
                <a:latin typeface="Arial" panose="020B0604020202020204" pitchFamily="34" charset="0"/>
                <a:cs typeface="Arial" panose="020B0604020202020204" pitchFamily="34" charset="0"/>
              </a:rPr>
              <a:t>1-km HSR</a:t>
            </a:r>
            <a:r>
              <a:rPr lang="zh-CN" altLang="en-US" sz="1400" b="1" dirty="0">
                <a:solidFill>
                  <a:schemeClr val="bg1">
                    <a:lumMod val="50000"/>
                  </a:schemeClr>
                </a:solidFill>
                <a:latin typeface="Arial" panose="020B0604020202020204" pitchFamily="34" charset="0"/>
                <a:cs typeface="Arial" panose="020B0604020202020204" pitchFamily="34" charset="0"/>
              </a:rPr>
              <a:t> </a:t>
            </a:r>
            <a:r>
              <a:rPr lang="en-US" altLang="zh-CN" sz="1400" b="1" dirty="0">
                <a:solidFill>
                  <a:schemeClr val="bg1">
                    <a:lumMod val="50000"/>
                  </a:schemeClr>
                </a:solidFill>
                <a:latin typeface="Arial" panose="020B0604020202020204" pitchFamily="34" charset="0"/>
                <a:cs typeface="Arial" panose="020B0604020202020204" pitchFamily="34" charset="0"/>
              </a:rPr>
              <a:t>catchment area</a:t>
            </a:r>
          </a:p>
        </p:txBody>
      </p:sp>
      <p:sp>
        <p:nvSpPr>
          <p:cNvPr id="41" name="文本框 40">
            <a:extLst>
              <a:ext uri="{FF2B5EF4-FFF2-40B4-BE49-F238E27FC236}">
                <a16:creationId xmlns:a16="http://schemas.microsoft.com/office/drawing/2014/main" id="{2CBBA7DD-CDBA-290C-4080-DD36349058EB}"/>
              </a:ext>
            </a:extLst>
          </p:cNvPr>
          <p:cNvSpPr txBox="1"/>
          <p:nvPr/>
        </p:nvSpPr>
        <p:spPr>
          <a:xfrm>
            <a:off x="4631385" y="1080116"/>
            <a:ext cx="3494520" cy="276999"/>
          </a:xfrm>
          <a:prstGeom prst="rect">
            <a:avLst/>
          </a:prstGeom>
          <a:solidFill>
            <a:schemeClr val="bg1">
              <a:lumMod val="95000"/>
            </a:schemeClr>
          </a:solidFill>
        </p:spPr>
        <p:txBody>
          <a:bodyPr wrap="square">
            <a:spAutoFit/>
          </a:bodyPr>
          <a:lstStyle/>
          <a:p>
            <a:pPr>
              <a:spcAft>
                <a:spcPts val="400"/>
              </a:spcAft>
            </a:pPr>
            <a:r>
              <a:rPr lang="en-US" altLang="zh-CN" sz="1200" b="1" dirty="0">
                <a:latin typeface="Arial" panose="020B0604020202020204" pitchFamily="34" charset="0"/>
                <a:cs typeface="Arial" panose="020B0604020202020204" pitchFamily="34" charset="0"/>
              </a:rPr>
              <a:t>Changes in the nighttime-light intensity (ΔNI)</a:t>
            </a:r>
            <a:endParaRPr lang="en-US" altLang="zh-CN" sz="1200" b="1" dirty="0">
              <a:latin typeface="Arial" panose="020B0604020202020204" pitchFamily="34" charset="0"/>
              <a:ea typeface="等线" panose="02010600030101010101" pitchFamily="2" charset="-122"/>
              <a:cs typeface="Arial" panose="020B0604020202020204" pitchFamily="34" charset="0"/>
            </a:endParaRPr>
          </a:p>
        </p:txBody>
      </p:sp>
      <p:sp>
        <p:nvSpPr>
          <p:cNvPr id="44" name="文本框 43">
            <a:extLst>
              <a:ext uri="{FF2B5EF4-FFF2-40B4-BE49-F238E27FC236}">
                <a16:creationId xmlns:a16="http://schemas.microsoft.com/office/drawing/2014/main" id="{40BE46F8-454E-4E17-CDE4-7DC62C689856}"/>
              </a:ext>
            </a:extLst>
          </p:cNvPr>
          <p:cNvSpPr txBox="1"/>
          <p:nvPr/>
        </p:nvSpPr>
        <p:spPr>
          <a:xfrm>
            <a:off x="4631385" y="1357115"/>
            <a:ext cx="6661926" cy="441468"/>
          </a:xfrm>
          <a:prstGeom prst="rect">
            <a:avLst/>
          </a:prstGeom>
          <a:noFill/>
        </p:spPr>
        <p:txBody>
          <a:bodyPr wrap="square">
            <a:spAutoFit/>
          </a:bodyPr>
          <a:lstStyle/>
          <a:p>
            <a:pPr>
              <a:lnSpc>
                <a:spcPct val="107000"/>
              </a:lnSpc>
              <a:spcAft>
                <a:spcPts val="800"/>
              </a:spcAft>
            </a:pPr>
            <a:r>
              <a:rPr lang="en-US" altLang="zh-CN" sz="1100" dirty="0">
                <a:latin typeface="Arial" panose="020B0604020202020204" pitchFamily="34" charset="0"/>
                <a:cs typeface="Arial" panose="020B0604020202020204" pitchFamily="34" charset="0"/>
              </a:rPr>
              <a:t>To evaluate the actual urban vitality around the station areas, indicating that to what extent the developed built-up area around the station could be effectively utilized.</a:t>
            </a:r>
          </a:p>
        </p:txBody>
      </p:sp>
      <mc:AlternateContent xmlns:mc="http://schemas.openxmlformats.org/markup-compatibility/2006" xmlns:a14="http://schemas.microsoft.com/office/drawing/2010/main">
        <mc:Choice Requires="a14">
          <p:graphicFrame>
            <p:nvGraphicFramePr>
              <p:cNvPr id="21" name="表格 20">
                <a:extLst>
                  <a:ext uri="{FF2B5EF4-FFF2-40B4-BE49-F238E27FC236}">
                    <a16:creationId xmlns:a16="http://schemas.microsoft.com/office/drawing/2014/main" id="{BA61B770-BF11-6913-CE44-1FC9F6BE606A}"/>
                  </a:ext>
                </a:extLst>
              </p:cNvPr>
              <p:cNvGraphicFramePr>
                <a:graphicFrameLocks noGrp="1"/>
              </p:cNvGraphicFramePr>
              <p:nvPr>
                <p:extLst>
                  <p:ext uri="{D42A27DB-BD31-4B8C-83A1-F6EECF244321}">
                    <p14:modId xmlns:p14="http://schemas.microsoft.com/office/powerpoint/2010/main" val="4019363469"/>
                  </p:ext>
                </p:extLst>
              </p:nvPr>
            </p:nvGraphicFramePr>
            <p:xfrm>
              <a:off x="4762500" y="1867733"/>
              <a:ext cx="6119599" cy="770846"/>
            </p:xfrm>
            <a:graphic>
              <a:graphicData uri="http://schemas.openxmlformats.org/drawingml/2006/table">
                <a:tbl>
                  <a:tblPr>
                    <a:tableStyleId>{2D5ABB26-0587-4C30-8999-92F81FD0307C}</a:tableStyleId>
                  </a:tblPr>
                  <a:tblGrid>
                    <a:gridCol w="5545581">
                      <a:extLst>
                        <a:ext uri="{9D8B030D-6E8A-4147-A177-3AD203B41FA5}">
                          <a16:colId xmlns:a16="http://schemas.microsoft.com/office/drawing/2014/main" val="1502152571"/>
                        </a:ext>
                      </a:extLst>
                    </a:gridCol>
                    <a:gridCol w="574018">
                      <a:extLst>
                        <a:ext uri="{9D8B030D-6E8A-4147-A177-3AD203B41FA5}">
                          <a16:colId xmlns:a16="http://schemas.microsoft.com/office/drawing/2014/main" val="1979407603"/>
                        </a:ext>
                      </a:extLst>
                    </a:gridCol>
                  </a:tblGrid>
                  <a:tr h="385423">
                    <a:tc>
                      <a:txBody>
                        <a:bodyPr/>
                        <a:lstStyle/>
                        <a:p>
                          <a:pPr algn="ctr"/>
                          <a14:m>
                            <m:oMathPara xmlns:m="http://schemas.openxmlformats.org/officeDocument/2006/math">
                              <m:oMathParaPr>
                                <m:jc m:val="centerGroup"/>
                              </m:oMathParaPr>
                              <m:oMath xmlns:m="http://schemas.openxmlformats.org/officeDocument/2006/math">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𝑁𝐼</m:t>
                                    </m:r>
                                  </m:e>
                                  <m:sub>
                                    <m:r>
                                      <a:rPr lang="en-US" sz="1050" kern="100">
                                        <a:effectLst/>
                                        <a:latin typeface="Cambria Math" panose="02040503050406030204" pitchFamily="18" charset="0"/>
                                      </a:rPr>
                                      <m:t>𝑖</m:t>
                                    </m:r>
                                  </m:sub>
                                </m:sSub>
                                <m:r>
                                  <a:rPr lang="en-US" sz="1050" kern="100">
                                    <a:effectLst/>
                                    <a:latin typeface="Cambria Math" panose="02040503050406030204" pitchFamily="18" charset="0"/>
                                  </a:rPr>
                                  <m:t>=</m:t>
                                </m:r>
                                <m:f>
                                  <m:fPr>
                                    <m:ctrlPr>
                                      <a:rPr lang="zh-CN" sz="1050" i="1" kern="100">
                                        <a:effectLst/>
                                        <a:latin typeface="Cambria Math" panose="02040503050406030204" pitchFamily="18" charset="0"/>
                                      </a:rPr>
                                    </m:ctrlPr>
                                  </m:fPr>
                                  <m:num>
                                    <m:r>
                                      <a:rPr lang="en-US" sz="1050" kern="100">
                                        <a:effectLst/>
                                        <a:latin typeface="Cambria Math" panose="02040503050406030204" pitchFamily="18" charset="0"/>
                                      </a:rPr>
                                      <m:t>1</m:t>
                                    </m:r>
                                  </m:num>
                                  <m:den>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𝑐</m:t>
                                        </m:r>
                                      </m:e>
                                      <m:sub>
                                        <m:r>
                                          <a:rPr lang="en-US" sz="1050" kern="100">
                                            <a:effectLst/>
                                            <a:latin typeface="Cambria Math" panose="02040503050406030204" pitchFamily="18" charset="0"/>
                                          </a:rPr>
                                          <m:t>2</m:t>
                                        </m:r>
                                      </m:sub>
                                    </m:sSub>
                                  </m:den>
                                </m:f>
                                <m:r>
                                  <a:rPr lang="en-US" sz="1050" kern="100">
                                    <a:effectLst/>
                                    <a:latin typeface="Cambria Math" panose="02040503050406030204" pitchFamily="18" charset="0"/>
                                  </a:rPr>
                                  <m:t>×</m:t>
                                </m:r>
                                <m:f>
                                  <m:fPr>
                                    <m:ctrlPr>
                                      <a:rPr lang="zh-CN" sz="1050" i="1" kern="100">
                                        <a:effectLst/>
                                        <a:latin typeface="Cambria Math" panose="02040503050406030204" pitchFamily="18" charset="0"/>
                                      </a:rPr>
                                    </m:ctrlPr>
                                  </m:fPr>
                                  <m:num>
                                    <m:r>
                                      <a:rPr lang="en-US" sz="1050" kern="100">
                                        <a:effectLst/>
                                        <a:latin typeface="Cambria Math" panose="02040503050406030204" pitchFamily="18" charset="0"/>
                                      </a:rPr>
                                      <m:t>1</m:t>
                                    </m:r>
                                  </m:num>
                                  <m:den>
                                    <m:r>
                                      <a:rPr lang="en-US" sz="1050" kern="100">
                                        <a:effectLst/>
                                        <a:latin typeface="Cambria Math" panose="02040503050406030204" pitchFamily="18" charset="0"/>
                                      </a:rPr>
                                      <m:t>𝑛</m:t>
                                    </m:r>
                                  </m:den>
                                </m:f>
                                <m:r>
                                  <a:rPr lang="en-US" sz="1050" kern="100">
                                    <a:effectLst/>
                                    <a:latin typeface="Cambria Math" panose="02040503050406030204" pitchFamily="18" charset="0"/>
                                  </a:rPr>
                                  <m:t>×</m:t>
                                </m:r>
                                <m:nary>
                                  <m:naryPr>
                                    <m:chr m:val="∑"/>
                                    <m:limLoc m:val="subSup"/>
                                    <m:ctrlPr>
                                      <a:rPr lang="zh-CN" sz="1050" i="1" kern="100">
                                        <a:effectLst/>
                                        <a:latin typeface="Cambria Math" panose="02040503050406030204" pitchFamily="18" charset="0"/>
                                      </a:rPr>
                                    </m:ctrlPr>
                                  </m:naryPr>
                                  <m:sub>
                                    <m:r>
                                      <a:rPr lang="en-US" sz="1050" kern="100">
                                        <a:effectLst/>
                                        <a:latin typeface="Cambria Math" panose="02040503050406030204" pitchFamily="18" charset="0"/>
                                      </a:rPr>
                                      <m:t>𝑗</m:t>
                                    </m:r>
                                    <m:r>
                                      <a:rPr lang="en-US" sz="1050" kern="100">
                                        <a:effectLst/>
                                        <a:latin typeface="Cambria Math" panose="02040503050406030204" pitchFamily="18" charset="0"/>
                                      </a:rPr>
                                      <m:t>=1</m:t>
                                    </m:r>
                                  </m:sub>
                                  <m:sup>
                                    <m:r>
                                      <a:rPr lang="en-US" sz="1050" kern="100">
                                        <a:effectLst/>
                                        <a:latin typeface="Cambria Math" panose="02040503050406030204" pitchFamily="18" charset="0"/>
                                      </a:rPr>
                                      <m:t>𝑛</m:t>
                                    </m:r>
                                  </m:sup>
                                  <m:e>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𝑁𝐼</m:t>
                                        </m:r>
                                      </m:e>
                                      <m:sub>
                                        <m:r>
                                          <a:rPr lang="en-US" sz="1050" kern="100">
                                            <a:effectLst/>
                                            <a:latin typeface="Cambria Math" panose="02040503050406030204" pitchFamily="18" charset="0"/>
                                          </a:rPr>
                                          <m:t>𝑖𝑗</m:t>
                                        </m:r>
                                      </m:sub>
                                    </m:sSub>
                                  </m:e>
                                </m:nary>
                              </m:oMath>
                            </m:oMathPara>
                          </a14:m>
                          <a:endParaRPr lang="zh-CN"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239" marR="68239" marT="0" marB="0" anchor="ctr"/>
                    </a:tc>
                    <a:tc>
                      <a:txBody>
                        <a:bodyPr/>
                        <a:lstStyle/>
                        <a:p>
                          <a:pPr algn="ctr"/>
                          <a:r>
                            <a:rPr lang="en-US" sz="1050" kern="100">
                              <a:effectLst/>
                              <a:latin typeface="Arial" panose="020B0604020202020204" pitchFamily="34" charset="0"/>
                              <a:cs typeface="Arial" panose="020B0604020202020204" pitchFamily="34" charset="0"/>
                            </a:rPr>
                            <a:t>(4)</a:t>
                          </a:r>
                          <a:endParaRPr lang="zh-CN" sz="1400" kern="100">
                            <a:effectLst/>
                            <a:latin typeface="Arial" panose="020B0604020202020204" pitchFamily="34" charset="0"/>
                            <a:ea typeface="Times New Roman" panose="02020603050405020304" pitchFamily="18" charset="0"/>
                            <a:cs typeface="Arial" panose="020B0604020202020204" pitchFamily="34" charset="0"/>
                          </a:endParaRPr>
                        </a:p>
                      </a:txBody>
                      <a:tcPr marL="68239" marR="68239" marT="0" marB="0" anchor="ctr"/>
                    </a:tc>
                    <a:extLst>
                      <a:ext uri="{0D108BD9-81ED-4DB2-BD59-A6C34878D82A}">
                        <a16:rowId xmlns:a16="http://schemas.microsoft.com/office/drawing/2014/main" val="407046269"/>
                      </a:ext>
                    </a:extLst>
                  </a:tr>
                  <a:tr h="385423">
                    <a:tc>
                      <a:txBody>
                        <a:bodyPr/>
                        <a:lstStyle/>
                        <a:p>
                          <a:pPr algn="ctr"/>
                          <a14:m>
                            <m:oMathPara xmlns:m="http://schemas.openxmlformats.org/officeDocument/2006/math">
                              <m:oMathParaPr>
                                <m:jc m:val="centerGroup"/>
                              </m:oMathParaPr>
                              <m:oMath xmlns:m="http://schemas.openxmlformats.org/officeDocument/2006/math">
                                <m:r>
                                  <a:rPr lang="en-US" sz="1050" kern="100">
                                    <a:effectLst/>
                                    <a:latin typeface="Cambria Math" panose="02040503050406030204" pitchFamily="18" charset="0"/>
                                  </a:rPr>
                                  <m:t>𝛥</m:t>
                                </m:r>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𝑁𝐼</m:t>
                                    </m:r>
                                  </m:e>
                                  <m:sub>
                                    <m:r>
                                      <a:rPr lang="en-US" sz="1050" kern="100">
                                        <a:effectLst/>
                                        <a:latin typeface="Cambria Math" panose="02040503050406030204" pitchFamily="18" charset="0"/>
                                      </a:rPr>
                                      <m:t>𝑖</m:t>
                                    </m:r>
                                  </m:sub>
                                </m:sSub>
                                <m:r>
                                  <a:rPr lang="en-US" sz="1050" kern="100">
                                    <a:effectLst/>
                                    <a:latin typeface="Cambria Math" panose="02040503050406030204" pitchFamily="18" charset="0"/>
                                  </a:rPr>
                                  <m:t>=</m:t>
                                </m:r>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𝑁𝐼</m:t>
                                    </m:r>
                                  </m:e>
                                  <m:sub>
                                    <m:r>
                                      <a:rPr lang="en-US" sz="1050" kern="100">
                                        <a:effectLst/>
                                        <a:latin typeface="Cambria Math" panose="02040503050406030204" pitchFamily="18" charset="0"/>
                                      </a:rPr>
                                      <m:t>𝑖</m:t>
                                    </m:r>
                                    <m:r>
                                      <a:rPr lang="en-US" sz="1050" kern="100">
                                        <a:effectLst/>
                                        <a:latin typeface="Cambria Math" panose="02040503050406030204" pitchFamily="18" charset="0"/>
                                      </a:rPr>
                                      <m:t>,2020</m:t>
                                    </m:r>
                                  </m:sub>
                                </m:sSub>
                                <m:r>
                                  <a:rPr lang="en-US" sz="1050" kern="100">
                                    <a:effectLst/>
                                    <a:latin typeface="Cambria Math" panose="02040503050406030204" pitchFamily="18" charset="0"/>
                                  </a:rPr>
                                  <m:t>−</m:t>
                                </m:r>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𝑁𝐼</m:t>
                                    </m:r>
                                  </m:e>
                                  <m:sub>
                                    <m:r>
                                      <a:rPr lang="en-US" sz="1050" kern="100">
                                        <a:effectLst/>
                                        <a:latin typeface="Cambria Math" panose="02040503050406030204" pitchFamily="18" charset="0"/>
                                      </a:rPr>
                                      <m:t>𝑖</m:t>
                                    </m:r>
                                    <m:r>
                                      <a:rPr lang="en-US" sz="1050" kern="100">
                                        <a:effectLst/>
                                        <a:latin typeface="Cambria Math" panose="02040503050406030204" pitchFamily="18" charset="0"/>
                                      </a:rPr>
                                      <m:t>,2008</m:t>
                                    </m:r>
                                  </m:sub>
                                </m:sSub>
                              </m:oMath>
                            </m:oMathPara>
                          </a14:m>
                          <a:endParaRPr lang="zh-CN"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239" marR="68239" marT="0" marB="0" anchor="ctr"/>
                    </a:tc>
                    <a:tc>
                      <a:txBody>
                        <a:bodyPr/>
                        <a:lstStyle/>
                        <a:p>
                          <a:pPr algn="ctr"/>
                          <a:r>
                            <a:rPr lang="en-US" sz="1050" kern="100" dirty="0">
                              <a:effectLst/>
                              <a:latin typeface="Arial" panose="020B0604020202020204" pitchFamily="34" charset="0"/>
                              <a:cs typeface="Arial" panose="020B0604020202020204" pitchFamily="34" charset="0"/>
                            </a:rPr>
                            <a:t>(5)</a:t>
                          </a:r>
                          <a:endParaRPr lang="zh-CN"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239" marR="68239" marT="0" marB="0" anchor="ctr"/>
                    </a:tc>
                    <a:extLst>
                      <a:ext uri="{0D108BD9-81ED-4DB2-BD59-A6C34878D82A}">
                        <a16:rowId xmlns:a16="http://schemas.microsoft.com/office/drawing/2014/main" val="2969654128"/>
                      </a:ext>
                    </a:extLst>
                  </a:tr>
                </a:tbl>
              </a:graphicData>
            </a:graphic>
          </p:graphicFrame>
        </mc:Choice>
        <mc:Fallback xmlns="">
          <p:graphicFrame>
            <p:nvGraphicFramePr>
              <p:cNvPr id="21" name="表格 20">
                <a:extLst>
                  <a:ext uri="{FF2B5EF4-FFF2-40B4-BE49-F238E27FC236}">
                    <a16:creationId xmlns:a16="http://schemas.microsoft.com/office/drawing/2014/main" id="{BA61B770-BF11-6913-CE44-1FC9F6BE606A}"/>
                  </a:ext>
                </a:extLst>
              </p:cNvPr>
              <p:cNvGraphicFramePr>
                <a:graphicFrameLocks noGrp="1"/>
              </p:cNvGraphicFramePr>
              <p:nvPr>
                <p:extLst>
                  <p:ext uri="{D42A27DB-BD31-4B8C-83A1-F6EECF244321}">
                    <p14:modId xmlns:p14="http://schemas.microsoft.com/office/powerpoint/2010/main" val="4019363469"/>
                  </p:ext>
                </p:extLst>
              </p:nvPr>
            </p:nvGraphicFramePr>
            <p:xfrm>
              <a:off x="4762500" y="1867733"/>
              <a:ext cx="6119599" cy="770846"/>
            </p:xfrm>
            <a:graphic>
              <a:graphicData uri="http://schemas.openxmlformats.org/drawingml/2006/table">
                <a:tbl>
                  <a:tblPr>
                    <a:tableStyleId>{2D5ABB26-0587-4C30-8999-92F81FD0307C}</a:tableStyleId>
                  </a:tblPr>
                  <a:tblGrid>
                    <a:gridCol w="5545581">
                      <a:extLst>
                        <a:ext uri="{9D8B030D-6E8A-4147-A177-3AD203B41FA5}">
                          <a16:colId xmlns:a16="http://schemas.microsoft.com/office/drawing/2014/main" val="1502152571"/>
                        </a:ext>
                      </a:extLst>
                    </a:gridCol>
                    <a:gridCol w="574018">
                      <a:extLst>
                        <a:ext uri="{9D8B030D-6E8A-4147-A177-3AD203B41FA5}">
                          <a16:colId xmlns:a16="http://schemas.microsoft.com/office/drawing/2014/main" val="1979407603"/>
                        </a:ext>
                      </a:extLst>
                    </a:gridCol>
                  </a:tblGrid>
                  <a:tr h="385423">
                    <a:tc>
                      <a:txBody>
                        <a:bodyPr/>
                        <a:lstStyle/>
                        <a:p>
                          <a:endParaRPr lang="zh-CN"/>
                        </a:p>
                      </a:txBody>
                      <a:tcPr marL="68239" marR="68239" marT="0" marB="0" anchor="ctr">
                        <a:blipFill>
                          <a:blip r:embed="rId8"/>
                          <a:stretch>
                            <a:fillRect t="-148438" r="-10318" b="-212500"/>
                          </a:stretch>
                        </a:blipFill>
                      </a:tcPr>
                    </a:tc>
                    <a:tc>
                      <a:txBody>
                        <a:bodyPr/>
                        <a:lstStyle/>
                        <a:p>
                          <a:pPr algn="ctr"/>
                          <a:r>
                            <a:rPr lang="en-US" sz="1050" kern="100">
                              <a:effectLst/>
                              <a:latin typeface="Arial" panose="020B0604020202020204" pitchFamily="34" charset="0"/>
                              <a:cs typeface="Arial" panose="020B0604020202020204" pitchFamily="34" charset="0"/>
                            </a:rPr>
                            <a:t>(4)</a:t>
                          </a:r>
                          <a:endParaRPr lang="zh-CN" sz="1400" kern="100">
                            <a:effectLst/>
                            <a:latin typeface="Arial" panose="020B0604020202020204" pitchFamily="34" charset="0"/>
                            <a:ea typeface="Times New Roman" panose="02020603050405020304" pitchFamily="18" charset="0"/>
                            <a:cs typeface="Arial" panose="020B0604020202020204" pitchFamily="34" charset="0"/>
                          </a:endParaRPr>
                        </a:p>
                      </a:txBody>
                      <a:tcPr marL="68239" marR="68239" marT="0" marB="0" anchor="ctr"/>
                    </a:tc>
                    <a:extLst>
                      <a:ext uri="{0D108BD9-81ED-4DB2-BD59-A6C34878D82A}">
                        <a16:rowId xmlns:a16="http://schemas.microsoft.com/office/drawing/2014/main" val="407046269"/>
                      </a:ext>
                    </a:extLst>
                  </a:tr>
                  <a:tr h="385423">
                    <a:tc>
                      <a:txBody>
                        <a:bodyPr/>
                        <a:lstStyle/>
                        <a:p>
                          <a:endParaRPr lang="zh-CN"/>
                        </a:p>
                      </a:txBody>
                      <a:tcPr marL="68239" marR="68239" marT="0" marB="0" anchor="ctr">
                        <a:blipFill>
                          <a:blip r:embed="rId8"/>
                          <a:stretch>
                            <a:fillRect t="-252381" r="-10318" b="-115873"/>
                          </a:stretch>
                        </a:blipFill>
                      </a:tcPr>
                    </a:tc>
                    <a:tc>
                      <a:txBody>
                        <a:bodyPr/>
                        <a:lstStyle/>
                        <a:p>
                          <a:pPr algn="ctr"/>
                          <a:r>
                            <a:rPr lang="en-US" sz="1050" kern="100" dirty="0">
                              <a:effectLst/>
                              <a:latin typeface="Arial" panose="020B0604020202020204" pitchFamily="34" charset="0"/>
                              <a:cs typeface="Arial" panose="020B0604020202020204" pitchFamily="34" charset="0"/>
                            </a:rPr>
                            <a:t>(5)</a:t>
                          </a:r>
                          <a:endParaRPr lang="zh-CN"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239" marR="68239" marT="0" marB="0" anchor="ctr"/>
                    </a:tc>
                    <a:extLst>
                      <a:ext uri="{0D108BD9-81ED-4DB2-BD59-A6C34878D82A}">
                        <a16:rowId xmlns:a16="http://schemas.microsoft.com/office/drawing/2014/main" val="296965412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6" name="表格 35">
                <a:extLst>
                  <a:ext uri="{FF2B5EF4-FFF2-40B4-BE49-F238E27FC236}">
                    <a16:creationId xmlns:a16="http://schemas.microsoft.com/office/drawing/2014/main" id="{DBCF94AA-6DB6-30FC-9131-942A93107A1D}"/>
                  </a:ext>
                </a:extLst>
              </p:cNvPr>
              <p:cNvGraphicFramePr>
                <a:graphicFrameLocks noGrp="1"/>
              </p:cNvGraphicFramePr>
              <p:nvPr>
                <p:extLst>
                  <p:ext uri="{D42A27DB-BD31-4B8C-83A1-F6EECF244321}">
                    <p14:modId xmlns:p14="http://schemas.microsoft.com/office/powerpoint/2010/main" val="3182097171"/>
                  </p:ext>
                </p:extLst>
              </p:nvPr>
            </p:nvGraphicFramePr>
            <p:xfrm>
              <a:off x="4762500" y="2624885"/>
              <a:ext cx="6119598" cy="973011"/>
            </p:xfrm>
            <a:graphic>
              <a:graphicData uri="http://schemas.openxmlformats.org/drawingml/2006/table">
                <a:tbl>
                  <a:tblPr>
                    <a:tableStyleId>{2D5ABB26-0587-4C30-8999-92F81FD0307C}</a:tableStyleId>
                  </a:tblPr>
                  <a:tblGrid>
                    <a:gridCol w="766307">
                      <a:extLst>
                        <a:ext uri="{9D8B030D-6E8A-4147-A177-3AD203B41FA5}">
                          <a16:colId xmlns:a16="http://schemas.microsoft.com/office/drawing/2014/main" val="136860894"/>
                        </a:ext>
                      </a:extLst>
                    </a:gridCol>
                    <a:gridCol w="5353291">
                      <a:extLst>
                        <a:ext uri="{9D8B030D-6E8A-4147-A177-3AD203B41FA5}">
                          <a16:colId xmlns:a16="http://schemas.microsoft.com/office/drawing/2014/main" val="4017072960"/>
                        </a:ext>
                      </a:extLst>
                    </a:gridCol>
                  </a:tblGrid>
                  <a:tr h="0">
                    <a:tc>
                      <a:txBody>
                        <a:bodyPr/>
                        <a:lstStyle/>
                        <a:p>
                          <a:pPr algn="l"/>
                          <a:r>
                            <a:rPr lang="en-US" sz="1050" kern="100">
                              <a:effectLst/>
                              <a:latin typeface="Arial" panose="020B0604020202020204" pitchFamily="34" charset="0"/>
                              <a:cs typeface="Arial" panose="020B0604020202020204" pitchFamily="34" charset="0"/>
                            </a:rPr>
                            <a:t>Where,</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a:txBody>
                        <a:bodyPr/>
                        <a:lstStyle/>
                        <a:p>
                          <a:pPr algn="ctr"/>
                          <a:r>
                            <a:rPr lang="en-US" sz="1050" kern="100">
                              <a:effectLst/>
                              <a:latin typeface="Arial" panose="020B0604020202020204" pitchFamily="34" charset="0"/>
                              <a:cs typeface="Arial" panose="020B0604020202020204" pitchFamily="34" charset="0"/>
                            </a:rPr>
                            <a:t> </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extLst>
                      <a:ext uri="{0D108BD9-81ED-4DB2-BD59-A6C34878D82A}">
                        <a16:rowId xmlns:a16="http://schemas.microsoft.com/office/drawing/2014/main" val="4126635206"/>
                      </a:ext>
                    </a:extLst>
                  </a:tr>
                  <a:tr h="0">
                    <a:tc>
                      <a:txBody>
                        <a:bodyPr/>
                        <a:lstStyle/>
                        <a:p>
                          <a:pPr algn="l"/>
                          <a14:m>
                            <m:oMathPara xmlns:m="http://schemas.openxmlformats.org/officeDocument/2006/math">
                              <m:oMathParaPr>
                                <m:jc m:val="centerGroup"/>
                              </m:oMathParaPr>
                              <m:oMath xmlns:m="http://schemas.openxmlformats.org/officeDocument/2006/math">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𝑁𝐼</m:t>
                                    </m:r>
                                  </m:e>
                                  <m:sub>
                                    <m:r>
                                      <a:rPr lang="en-US" sz="1050" kern="100">
                                        <a:effectLst/>
                                        <a:latin typeface="Cambria Math" panose="02040503050406030204" pitchFamily="18" charset="0"/>
                                      </a:rPr>
                                      <m:t>𝑖</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a:txBody>
                        <a:bodyPr/>
                        <a:lstStyle/>
                        <a:p>
                          <a:pPr algn="l"/>
                          <a:r>
                            <a:rPr lang="en-US" sz="1050" kern="100" dirty="0">
                              <a:effectLst/>
                              <a:latin typeface="Arial" panose="020B0604020202020204" pitchFamily="34" charset="0"/>
                              <a:cs typeface="Arial" panose="020B0604020202020204" pitchFamily="34" charset="0"/>
                            </a:rPr>
                            <a:t>denotes the night-time light intensity (NI) for station </a:t>
                          </a:r>
                          <a14:m>
                            <m:oMath xmlns:m="http://schemas.openxmlformats.org/officeDocument/2006/math">
                              <m:r>
                                <a:rPr lang="en-US" sz="1050" kern="100">
                                  <a:effectLst/>
                                  <a:latin typeface="Cambria Math" panose="02040503050406030204" pitchFamily="18" charset="0"/>
                                </a:rPr>
                                <m:t>𝑖</m:t>
                              </m:r>
                            </m:oMath>
                          </a14:m>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extLst>
                      <a:ext uri="{0D108BD9-81ED-4DB2-BD59-A6C34878D82A}">
                        <a16:rowId xmlns:a16="http://schemas.microsoft.com/office/drawing/2014/main" val="4205503745"/>
                      </a:ext>
                    </a:extLst>
                  </a:tr>
                  <a:tr h="29845">
                    <a:tc>
                      <a:txBody>
                        <a:bodyPr/>
                        <a:lstStyle/>
                        <a:p>
                          <a:pPr algn="l"/>
                          <a14:m>
                            <m:oMathPara xmlns:m="http://schemas.openxmlformats.org/officeDocument/2006/math">
                              <m:oMathParaPr>
                                <m:jc m:val="centerGroup"/>
                              </m:oMathParaPr>
                              <m:oMath xmlns:m="http://schemas.openxmlformats.org/officeDocument/2006/math">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𝑁𝐼</m:t>
                                    </m:r>
                                  </m:e>
                                  <m:sub>
                                    <m:r>
                                      <a:rPr lang="en-US" sz="1050" kern="100">
                                        <a:effectLst/>
                                        <a:latin typeface="Cambria Math" panose="02040503050406030204" pitchFamily="18" charset="0"/>
                                      </a:rPr>
                                      <m:t> </m:t>
                                    </m:r>
                                    <m:r>
                                      <a:rPr lang="en-US" sz="1050" kern="100">
                                        <a:effectLst/>
                                        <a:latin typeface="Cambria Math" panose="02040503050406030204" pitchFamily="18" charset="0"/>
                                      </a:rPr>
                                      <m:t>𝑖𝑗</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a:txBody>
                        <a:bodyPr/>
                        <a:lstStyle/>
                        <a:p>
                          <a:pPr algn="l"/>
                          <a:r>
                            <a:rPr lang="en-US" sz="1050" kern="100">
                              <a:effectLst/>
                              <a:latin typeface="Arial" panose="020B0604020202020204" pitchFamily="34" charset="0"/>
                              <a:cs typeface="Arial" panose="020B0604020202020204" pitchFamily="34" charset="0"/>
                            </a:rPr>
                            <a:t>denotes the night-time light intensity (NI) in each pixel </a:t>
                          </a:r>
                          <a14:m>
                            <m:oMath xmlns:m="http://schemas.openxmlformats.org/officeDocument/2006/math">
                              <m:r>
                                <a:rPr lang="en-US" sz="1050" kern="100">
                                  <a:effectLst/>
                                  <a:latin typeface="Cambria Math" panose="02040503050406030204" pitchFamily="18" charset="0"/>
                                </a:rPr>
                                <m:t>𝑗</m:t>
                              </m:r>
                            </m:oMath>
                          </a14:m>
                          <a:r>
                            <a:rPr lang="en-US" sz="1050" kern="100">
                              <a:effectLst/>
                              <a:latin typeface="Arial" panose="020B0604020202020204" pitchFamily="34" charset="0"/>
                              <a:cs typeface="Arial" panose="020B0604020202020204" pitchFamily="34" charset="0"/>
                            </a:rPr>
                            <a:t> for station </a:t>
                          </a:r>
                          <a14:m>
                            <m:oMath xmlns:m="http://schemas.openxmlformats.org/officeDocument/2006/math">
                              <m:r>
                                <a:rPr lang="en-US" sz="1050" kern="100">
                                  <a:effectLst/>
                                  <a:latin typeface="Cambria Math" panose="02040503050406030204" pitchFamily="18" charset="0"/>
                                </a:rPr>
                                <m:t>𝑖</m:t>
                              </m:r>
                            </m:oMath>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extLst>
                      <a:ext uri="{0D108BD9-81ED-4DB2-BD59-A6C34878D82A}">
                        <a16:rowId xmlns:a16="http://schemas.microsoft.com/office/drawing/2014/main" val="541680859"/>
                      </a:ext>
                    </a:extLst>
                  </a:tr>
                  <a:tr h="29845">
                    <a:tc>
                      <a:txBody>
                        <a:bodyPr/>
                        <a:lstStyle/>
                        <a:p>
                          <a:pPr algn="l"/>
                          <a14:m>
                            <m:oMathPara xmlns:m="http://schemas.openxmlformats.org/officeDocument/2006/math">
                              <m:oMathParaPr>
                                <m:jc m:val="centerGroup"/>
                              </m:oMathParaPr>
                              <m:oMath xmlns:m="http://schemas.openxmlformats.org/officeDocument/2006/math">
                                <m:r>
                                  <a:rPr lang="en-US" sz="1050" kern="100">
                                    <a:effectLst/>
                                    <a:latin typeface="Cambria Math" panose="02040503050406030204" pitchFamily="18" charset="0"/>
                                  </a:rPr>
                                  <m:t>𝛥</m:t>
                                </m:r>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𝑁𝐼</m:t>
                                    </m:r>
                                  </m:e>
                                  <m:sub>
                                    <m:r>
                                      <a:rPr lang="en-US" sz="1050" kern="100">
                                        <a:effectLst/>
                                        <a:latin typeface="Cambria Math" panose="02040503050406030204" pitchFamily="18" charset="0"/>
                                      </a:rPr>
                                      <m:t>𝑖</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a:txBody>
                        <a:bodyPr/>
                        <a:lstStyle/>
                        <a:p>
                          <a:pPr algn="l"/>
                          <a:r>
                            <a:rPr lang="en-US" sz="1050" kern="100" dirty="0">
                              <a:effectLst/>
                              <a:latin typeface="Arial" panose="020B0604020202020204" pitchFamily="34" charset="0"/>
                              <a:cs typeface="Arial" panose="020B0604020202020204" pitchFamily="34" charset="0"/>
                            </a:rPr>
                            <a:t>denotes the change in night-time light intensity (NI) between 2020 and 2010 for station </a:t>
                          </a:r>
                          <a14:m>
                            <m:oMath xmlns:m="http://schemas.openxmlformats.org/officeDocument/2006/math">
                              <m:r>
                                <a:rPr lang="en-US" sz="1050" kern="100">
                                  <a:effectLst/>
                                  <a:latin typeface="Cambria Math" panose="02040503050406030204" pitchFamily="18" charset="0"/>
                                </a:rPr>
                                <m:t>𝑖</m:t>
                              </m:r>
                            </m:oMath>
                          </a14:m>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extLst>
                      <a:ext uri="{0D108BD9-81ED-4DB2-BD59-A6C34878D82A}">
                        <a16:rowId xmlns:a16="http://schemas.microsoft.com/office/drawing/2014/main" val="1007642502"/>
                      </a:ext>
                    </a:extLst>
                  </a:tr>
                  <a:tr h="0">
                    <a:tc>
                      <a:txBody>
                        <a:bodyPr/>
                        <a:lstStyle/>
                        <a:p>
                          <a:pPr algn="l"/>
                          <a14:m>
                            <m:oMathPara xmlns:m="http://schemas.openxmlformats.org/officeDocument/2006/math">
                              <m:oMathParaPr>
                                <m:jc m:val="centerGroup"/>
                              </m:oMathParaPr>
                              <m:oMath xmlns:m="http://schemas.openxmlformats.org/officeDocument/2006/math">
                                <m:r>
                                  <a:rPr lang="en-US" sz="1050" kern="100">
                                    <a:effectLst/>
                                    <a:latin typeface="Cambria Math" panose="02040503050406030204" pitchFamily="18" charset="0"/>
                                  </a:rPr>
                                  <m:t>𝑛</m:t>
                                </m:r>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a:txBody>
                        <a:bodyPr/>
                        <a:lstStyle/>
                        <a:p>
                          <a:pPr algn="l"/>
                          <a:r>
                            <a:rPr lang="en-US" sz="1050" kern="100">
                              <a:effectLst/>
                              <a:latin typeface="Arial" panose="020B0604020202020204" pitchFamily="34" charset="0"/>
                              <a:cs typeface="Arial" panose="020B0604020202020204" pitchFamily="34" charset="0"/>
                            </a:rPr>
                            <a:t>denotes the number of pixels in the station area</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extLst>
                      <a:ext uri="{0D108BD9-81ED-4DB2-BD59-A6C34878D82A}">
                        <a16:rowId xmlns:a16="http://schemas.microsoft.com/office/drawing/2014/main" val="3413954918"/>
                      </a:ext>
                    </a:extLst>
                  </a:tr>
                  <a:tr h="0">
                    <a:tc>
                      <a:txBody>
                        <a:bodyPr/>
                        <a:lstStyle/>
                        <a:p>
                          <a:pPr algn="l"/>
                          <a14:m>
                            <m:oMathPara xmlns:m="http://schemas.openxmlformats.org/officeDocument/2006/math">
                              <m:oMathParaPr>
                                <m:jc m:val="centerGroup"/>
                              </m:oMathParaPr>
                              <m:oMath xmlns:m="http://schemas.openxmlformats.org/officeDocument/2006/math">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𝑐</m:t>
                                    </m:r>
                                  </m:e>
                                  <m:sub>
                                    <m:r>
                                      <a:rPr lang="en-US" sz="1050" kern="100">
                                        <a:effectLst/>
                                        <a:latin typeface="Cambria Math" panose="02040503050406030204" pitchFamily="18" charset="0"/>
                                      </a:rPr>
                                      <m:t>2</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a:txBody>
                        <a:bodyPr/>
                        <a:lstStyle/>
                        <a:p>
                          <a:pPr algn="l"/>
                          <a:r>
                            <a:rPr lang="en-US" sz="1050" kern="100" dirty="0">
                              <a:effectLst/>
                              <a:latin typeface="Arial" panose="020B0604020202020204" pitchFamily="34" charset="0"/>
                              <a:cs typeface="Arial" panose="020B0604020202020204" pitchFamily="34" charset="0"/>
                            </a:rPr>
                            <a:t>is a parameter for scaling </a:t>
                          </a:r>
                          <a14:m>
                            <m:oMath xmlns:m="http://schemas.openxmlformats.org/officeDocument/2006/math">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𝑁𝐼</m:t>
                                  </m:r>
                                </m:e>
                                <m:sub>
                                  <m:r>
                                    <a:rPr lang="en-US" sz="1050" kern="100">
                                      <a:effectLst/>
                                      <a:latin typeface="Cambria Math" panose="02040503050406030204" pitchFamily="18" charset="0"/>
                                    </a:rPr>
                                    <m:t>𝑖</m:t>
                                  </m:r>
                                </m:sub>
                              </m:sSub>
                            </m:oMath>
                          </a14:m>
                          <a:r>
                            <a:rPr lang="en-US" sz="1050" kern="100" dirty="0">
                              <a:effectLst/>
                              <a:latin typeface="Arial" panose="020B0604020202020204" pitchFamily="34" charset="0"/>
                              <a:cs typeface="Arial" panose="020B0604020202020204" pitchFamily="34" charset="0"/>
                            </a:rPr>
                            <a:t> to a value between 0 and 1</a:t>
                          </a:r>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extLst>
                      <a:ext uri="{0D108BD9-81ED-4DB2-BD59-A6C34878D82A}">
                        <a16:rowId xmlns:a16="http://schemas.microsoft.com/office/drawing/2014/main" val="1498107523"/>
                      </a:ext>
                    </a:extLst>
                  </a:tr>
                </a:tbl>
              </a:graphicData>
            </a:graphic>
          </p:graphicFrame>
        </mc:Choice>
        <mc:Fallback xmlns="">
          <p:graphicFrame>
            <p:nvGraphicFramePr>
              <p:cNvPr id="36" name="表格 35">
                <a:extLst>
                  <a:ext uri="{FF2B5EF4-FFF2-40B4-BE49-F238E27FC236}">
                    <a16:creationId xmlns:a16="http://schemas.microsoft.com/office/drawing/2014/main" id="{DBCF94AA-6DB6-30FC-9131-942A93107A1D}"/>
                  </a:ext>
                </a:extLst>
              </p:cNvPr>
              <p:cNvGraphicFramePr>
                <a:graphicFrameLocks noGrp="1"/>
              </p:cNvGraphicFramePr>
              <p:nvPr>
                <p:extLst>
                  <p:ext uri="{D42A27DB-BD31-4B8C-83A1-F6EECF244321}">
                    <p14:modId xmlns:p14="http://schemas.microsoft.com/office/powerpoint/2010/main" val="3182097171"/>
                  </p:ext>
                </p:extLst>
              </p:nvPr>
            </p:nvGraphicFramePr>
            <p:xfrm>
              <a:off x="4762500" y="2624885"/>
              <a:ext cx="6119598" cy="975297"/>
            </p:xfrm>
            <a:graphic>
              <a:graphicData uri="http://schemas.openxmlformats.org/drawingml/2006/table">
                <a:tbl>
                  <a:tblPr>
                    <a:tableStyleId>{2D5ABB26-0587-4C30-8999-92F81FD0307C}</a:tableStyleId>
                  </a:tblPr>
                  <a:tblGrid>
                    <a:gridCol w="766307">
                      <a:extLst>
                        <a:ext uri="{9D8B030D-6E8A-4147-A177-3AD203B41FA5}">
                          <a16:colId xmlns:a16="http://schemas.microsoft.com/office/drawing/2014/main" val="136860894"/>
                        </a:ext>
                      </a:extLst>
                    </a:gridCol>
                    <a:gridCol w="5353291">
                      <a:extLst>
                        <a:ext uri="{9D8B030D-6E8A-4147-A177-3AD203B41FA5}">
                          <a16:colId xmlns:a16="http://schemas.microsoft.com/office/drawing/2014/main" val="4017072960"/>
                        </a:ext>
                      </a:extLst>
                    </a:gridCol>
                  </a:tblGrid>
                  <a:tr h="160020">
                    <a:tc>
                      <a:txBody>
                        <a:bodyPr/>
                        <a:lstStyle/>
                        <a:p>
                          <a:pPr algn="l"/>
                          <a:r>
                            <a:rPr lang="en-US" sz="1050" kern="100">
                              <a:effectLst/>
                              <a:latin typeface="Arial" panose="020B0604020202020204" pitchFamily="34" charset="0"/>
                              <a:cs typeface="Arial" panose="020B0604020202020204" pitchFamily="34" charset="0"/>
                            </a:rPr>
                            <a:t>Where,</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a:txBody>
                        <a:bodyPr/>
                        <a:lstStyle/>
                        <a:p>
                          <a:pPr algn="ctr"/>
                          <a:r>
                            <a:rPr lang="en-US" sz="1050" kern="100">
                              <a:effectLst/>
                              <a:latin typeface="Arial" panose="020B0604020202020204" pitchFamily="34" charset="0"/>
                              <a:cs typeface="Arial" panose="020B0604020202020204" pitchFamily="34" charset="0"/>
                            </a:rPr>
                            <a:t> </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extLst>
                      <a:ext uri="{0D108BD9-81ED-4DB2-BD59-A6C34878D82A}">
                        <a16:rowId xmlns:a16="http://schemas.microsoft.com/office/drawing/2014/main" val="4126635206"/>
                      </a:ext>
                    </a:extLst>
                  </a:tr>
                  <a:tr h="160020">
                    <a:tc>
                      <a:txBody>
                        <a:bodyPr/>
                        <a:lstStyle/>
                        <a:p>
                          <a:endParaRPr lang="zh-CN"/>
                        </a:p>
                      </a:txBody>
                      <a:tcPr marL="0" marR="68580" marT="0" marB="0">
                        <a:blipFill>
                          <a:blip r:embed="rId9"/>
                          <a:stretch>
                            <a:fillRect t="-118519" r="-697619" b="-448148"/>
                          </a:stretch>
                        </a:blipFill>
                      </a:tcPr>
                    </a:tc>
                    <a:tc>
                      <a:txBody>
                        <a:bodyPr/>
                        <a:lstStyle/>
                        <a:p>
                          <a:endParaRPr lang="zh-CN"/>
                        </a:p>
                      </a:txBody>
                      <a:tcPr marL="0" marR="68580" marT="0" marB="0" anchor="ctr">
                        <a:blipFill>
                          <a:blip r:embed="rId9"/>
                          <a:stretch>
                            <a:fillRect l="-14334" t="-118519" b="-448148"/>
                          </a:stretch>
                        </a:blipFill>
                      </a:tcPr>
                    </a:tc>
                    <a:extLst>
                      <a:ext uri="{0D108BD9-81ED-4DB2-BD59-A6C34878D82A}">
                        <a16:rowId xmlns:a16="http://schemas.microsoft.com/office/drawing/2014/main" val="4205503745"/>
                      </a:ext>
                    </a:extLst>
                  </a:tr>
                  <a:tr h="175197">
                    <a:tc>
                      <a:txBody>
                        <a:bodyPr/>
                        <a:lstStyle/>
                        <a:p>
                          <a:endParaRPr lang="zh-CN"/>
                        </a:p>
                      </a:txBody>
                      <a:tcPr marL="0" marR="68580" marT="0" marB="0" anchor="ctr">
                        <a:blipFill>
                          <a:blip r:embed="rId9"/>
                          <a:stretch>
                            <a:fillRect t="-203448" r="-697619" b="-317241"/>
                          </a:stretch>
                        </a:blipFill>
                      </a:tcPr>
                    </a:tc>
                    <a:tc>
                      <a:txBody>
                        <a:bodyPr/>
                        <a:lstStyle/>
                        <a:p>
                          <a:endParaRPr lang="zh-CN"/>
                        </a:p>
                      </a:txBody>
                      <a:tcPr marL="0" marR="68580" marT="0" marB="0">
                        <a:blipFill>
                          <a:blip r:embed="rId9"/>
                          <a:stretch>
                            <a:fillRect l="-14334" t="-203448" b="-317241"/>
                          </a:stretch>
                        </a:blipFill>
                      </a:tcPr>
                    </a:tc>
                    <a:extLst>
                      <a:ext uri="{0D108BD9-81ED-4DB2-BD59-A6C34878D82A}">
                        <a16:rowId xmlns:a16="http://schemas.microsoft.com/office/drawing/2014/main" val="541680859"/>
                      </a:ext>
                    </a:extLst>
                  </a:tr>
                  <a:tr h="160020">
                    <a:tc>
                      <a:txBody>
                        <a:bodyPr/>
                        <a:lstStyle/>
                        <a:p>
                          <a:endParaRPr lang="zh-CN"/>
                        </a:p>
                      </a:txBody>
                      <a:tcPr marL="0" marR="68580" marT="0" marB="0" anchor="ctr">
                        <a:blipFill>
                          <a:blip r:embed="rId9"/>
                          <a:stretch>
                            <a:fillRect t="-338462" r="-697619" b="-253846"/>
                          </a:stretch>
                        </a:blipFill>
                      </a:tcPr>
                    </a:tc>
                    <a:tc>
                      <a:txBody>
                        <a:bodyPr/>
                        <a:lstStyle/>
                        <a:p>
                          <a:endParaRPr lang="zh-CN"/>
                        </a:p>
                      </a:txBody>
                      <a:tcPr marL="0" marR="68580" marT="0" marB="0">
                        <a:blipFill>
                          <a:blip r:embed="rId9"/>
                          <a:stretch>
                            <a:fillRect l="-14334" t="-338462" b="-253846"/>
                          </a:stretch>
                        </a:blipFill>
                      </a:tcPr>
                    </a:tc>
                    <a:extLst>
                      <a:ext uri="{0D108BD9-81ED-4DB2-BD59-A6C34878D82A}">
                        <a16:rowId xmlns:a16="http://schemas.microsoft.com/office/drawing/2014/main" val="1007642502"/>
                      </a:ext>
                    </a:extLst>
                  </a:tr>
                  <a:tr h="160020">
                    <a:tc>
                      <a:txBody>
                        <a:bodyPr/>
                        <a:lstStyle/>
                        <a:p>
                          <a:endParaRPr lang="zh-CN"/>
                        </a:p>
                      </a:txBody>
                      <a:tcPr marL="0" marR="68580" marT="0" marB="0" anchor="ctr">
                        <a:blipFill>
                          <a:blip r:embed="rId9"/>
                          <a:stretch>
                            <a:fillRect t="-422222" r="-697619" b="-144444"/>
                          </a:stretch>
                        </a:blipFill>
                      </a:tcPr>
                    </a:tc>
                    <a:tc>
                      <a:txBody>
                        <a:bodyPr/>
                        <a:lstStyle/>
                        <a:p>
                          <a:pPr algn="l"/>
                          <a:r>
                            <a:rPr lang="en-US" sz="1050" kern="100">
                              <a:effectLst/>
                              <a:latin typeface="Arial" panose="020B0604020202020204" pitchFamily="34" charset="0"/>
                              <a:cs typeface="Arial" panose="020B0604020202020204" pitchFamily="34" charset="0"/>
                            </a:rPr>
                            <a:t>denotes the number of pixels in the station area</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extLst>
                      <a:ext uri="{0D108BD9-81ED-4DB2-BD59-A6C34878D82A}">
                        <a16:rowId xmlns:a16="http://schemas.microsoft.com/office/drawing/2014/main" val="3413954918"/>
                      </a:ext>
                    </a:extLst>
                  </a:tr>
                  <a:tr h="160020">
                    <a:tc>
                      <a:txBody>
                        <a:bodyPr/>
                        <a:lstStyle/>
                        <a:p>
                          <a:endParaRPr lang="zh-CN"/>
                        </a:p>
                      </a:txBody>
                      <a:tcPr marL="0" marR="68580" marT="0" marB="0">
                        <a:blipFill>
                          <a:blip r:embed="rId9"/>
                          <a:stretch>
                            <a:fillRect t="-542308" r="-697619" b="-50000"/>
                          </a:stretch>
                        </a:blipFill>
                      </a:tcPr>
                    </a:tc>
                    <a:tc>
                      <a:txBody>
                        <a:bodyPr/>
                        <a:lstStyle/>
                        <a:p>
                          <a:endParaRPr lang="zh-CN"/>
                        </a:p>
                      </a:txBody>
                      <a:tcPr marL="0" marR="68580" marT="0" marB="0" anchor="ctr">
                        <a:blipFill>
                          <a:blip r:embed="rId9"/>
                          <a:stretch>
                            <a:fillRect l="-14334" t="-542308" b="-50000"/>
                          </a:stretch>
                        </a:blipFill>
                      </a:tcPr>
                    </a:tc>
                    <a:extLst>
                      <a:ext uri="{0D108BD9-81ED-4DB2-BD59-A6C34878D82A}">
                        <a16:rowId xmlns:a16="http://schemas.microsoft.com/office/drawing/2014/main" val="1498107523"/>
                      </a:ext>
                    </a:extLst>
                  </a:tr>
                </a:tbl>
              </a:graphicData>
            </a:graphic>
          </p:graphicFrame>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12744F5F-ED00-829E-6E2E-341D60D28623}"/>
                  </a:ext>
                </a:extLst>
              </p:cNvPr>
              <p:cNvSpPr txBox="1"/>
              <p:nvPr/>
            </p:nvSpPr>
            <p:spPr>
              <a:xfrm>
                <a:off x="4631385" y="3669332"/>
                <a:ext cx="6661926" cy="441468"/>
              </a:xfrm>
              <a:prstGeom prst="rect">
                <a:avLst/>
              </a:prstGeom>
              <a:noFill/>
            </p:spPr>
            <p:txBody>
              <a:bodyPr wrap="square">
                <a:spAutoFit/>
              </a:bodyPr>
              <a:lstStyle/>
              <a:p>
                <a:pPr>
                  <a:lnSpc>
                    <a:spcPct val="107000"/>
                  </a:lnSpc>
                  <a:spcAft>
                    <a:spcPts val="800"/>
                  </a:spcAft>
                </a:pPr>
                <a:r>
                  <a:rPr lang="en-US" altLang="zh-CN" sz="1100" dirty="0">
                    <a:latin typeface="Arial" panose="020B0604020202020204" pitchFamily="34" charset="0"/>
                    <a:cs typeface="Arial" panose="020B0604020202020204" pitchFamily="34" charset="0"/>
                  </a:rPr>
                  <a:t>A higher value of </a:t>
                </a:r>
                <a14:m>
                  <m:oMath xmlns:m="http://schemas.openxmlformats.org/officeDocument/2006/math">
                    <m:sSub>
                      <m:sSubPr>
                        <m:ctrlPr>
                          <a:rPr lang="zh-CN" altLang="zh-CN" sz="1100" i="1">
                            <a:latin typeface="Cambria Math" panose="02040503050406030204" pitchFamily="18" charset="0"/>
                          </a:rPr>
                        </m:ctrlPr>
                      </m:sSubPr>
                      <m:e>
                        <m:r>
                          <a:rPr lang="en-US" altLang="zh-CN" sz="1100" b="0" i="1" smtClean="0">
                            <a:latin typeface="Cambria Math" panose="02040503050406030204" pitchFamily="18" charset="0"/>
                          </a:rPr>
                          <m:t>𝑁𝐼</m:t>
                        </m:r>
                      </m:e>
                      <m:sub>
                        <m:r>
                          <a:rPr lang="en-US" altLang="zh-CN" sz="1100" i="1">
                            <a:latin typeface="Cambria Math" panose="02040503050406030204" pitchFamily="18" charset="0"/>
                          </a:rPr>
                          <m:t>𝑖</m:t>
                        </m:r>
                      </m:sub>
                    </m:sSub>
                  </m:oMath>
                </a14:m>
                <a:r>
                  <a:rPr lang="en-US" altLang="zh-CN" sz="1100" dirty="0">
                    <a:latin typeface="Arial" panose="020B0604020202020204" pitchFamily="34" charset="0"/>
                    <a:cs typeface="Arial" panose="020B0604020202020204" pitchFamily="34" charset="0"/>
                  </a:rPr>
                  <a:t> indicates a more vibrant urban built-up area in the vicinity of HSR station, implying a better potential interaction between the station and the urban space.</a:t>
                </a:r>
              </a:p>
            </p:txBody>
          </p:sp>
        </mc:Choice>
        <mc:Fallback xmlns="">
          <p:sp>
            <p:nvSpPr>
              <p:cNvPr id="37" name="文本框 36">
                <a:extLst>
                  <a:ext uri="{FF2B5EF4-FFF2-40B4-BE49-F238E27FC236}">
                    <a16:creationId xmlns:a16="http://schemas.microsoft.com/office/drawing/2014/main" id="{12744F5F-ED00-829E-6E2E-341D60D28623}"/>
                  </a:ext>
                </a:extLst>
              </p:cNvPr>
              <p:cNvSpPr txBox="1">
                <a:spLocks noRot="1" noChangeAspect="1" noMove="1" noResize="1" noEditPoints="1" noAdjustHandles="1" noChangeArrowheads="1" noChangeShapeType="1" noTextEdit="1"/>
              </p:cNvSpPr>
              <p:nvPr/>
            </p:nvSpPr>
            <p:spPr>
              <a:xfrm>
                <a:off x="4631385" y="3669332"/>
                <a:ext cx="6661926" cy="441468"/>
              </a:xfrm>
              <a:prstGeom prst="rect">
                <a:avLst/>
              </a:prstGeom>
              <a:blipFill>
                <a:blip r:embed="rId10"/>
                <a:stretch>
                  <a:fillRect t="-1389" b="-9722"/>
                </a:stretch>
              </a:blipFill>
            </p:spPr>
            <p:txBody>
              <a:bodyPr/>
              <a:lstStyle/>
              <a:p>
                <a:r>
                  <a:rPr lang="zh-CN" altLang="en-US">
                    <a:noFill/>
                  </a:rPr>
                  <a:t> </a:t>
                </a:r>
              </a:p>
            </p:txBody>
          </p:sp>
        </mc:Fallback>
      </mc:AlternateContent>
      <p:sp>
        <p:nvSpPr>
          <p:cNvPr id="43" name="文本框 42">
            <a:extLst>
              <a:ext uri="{FF2B5EF4-FFF2-40B4-BE49-F238E27FC236}">
                <a16:creationId xmlns:a16="http://schemas.microsoft.com/office/drawing/2014/main" id="{1B3AFE39-AB95-3AA0-8BB3-035DD0BAAD86}"/>
              </a:ext>
            </a:extLst>
          </p:cNvPr>
          <p:cNvSpPr txBox="1"/>
          <p:nvPr/>
        </p:nvSpPr>
        <p:spPr>
          <a:xfrm>
            <a:off x="5819754" y="6014253"/>
            <a:ext cx="3813972" cy="276999"/>
          </a:xfrm>
          <a:prstGeom prst="rect">
            <a:avLst/>
          </a:prstGeom>
          <a:noFill/>
          <a:effectLst/>
        </p:spPr>
        <p:txBody>
          <a:bodyPr wrap="square" rtlCol="0">
            <a:spAutoFit/>
          </a:bodyPr>
          <a:lstStyle/>
          <a:p>
            <a:pPr algn="ctr"/>
            <a:r>
              <a:rPr lang="en-US" altLang="zh-CN" sz="1200" b="1"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Suzhou North Railway Station</a:t>
            </a:r>
          </a:p>
        </p:txBody>
      </p:sp>
      <p:grpSp>
        <p:nvGrpSpPr>
          <p:cNvPr id="45" name="组合 44">
            <a:extLst>
              <a:ext uri="{FF2B5EF4-FFF2-40B4-BE49-F238E27FC236}">
                <a16:creationId xmlns:a16="http://schemas.microsoft.com/office/drawing/2014/main" id="{FE77A634-7AC8-5672-1315-E31209930711}"/>
              </a:ext>
            </a:extLst>
          </p:cNvPr>
          <p:cNvGrpSpPr/>
          <p:nvPr/>
        </p:nvGrpSpPr>
        <p:grpSpPr>
          <a:xfrm>
            <a:off x="4713039" y="4237599"/>
            <a:ext cx="4874222" cy="1556390"/>
            <a:chOff x="826998" y="2187901"/>
            <a:chExt cx="6260538" cy="1999056"/>
          </a:xfrm>
        </p:grpSpPr>
        <p:pic>
          <p:nvPicPr>
            <p:cNvPr id="46" name="图片 45">
              <a:extLst>
                <a:ext uri="{FF2B5EF4-FFF2-40B4-BE49-F238E27FC236}">
                  <a16:creationId xmlns:a16="http://schemas.microsoft.com/office/drawing/2014/main" id="{7C2ACB06-B63C-FDCB-914D-8D74AC16586A}"/>
                </a:ext>
              </a:extLst>
            </p:cNvPr>
            <p:cNvPicPr>
              <a:picLocks noChangeAspect="1"/>
            </p:cNvPicPr>
            <p:nvPr/>
          </p:nvPicPr>
          <p:blipFill>
            <a:blip r:embed="rId11"/>
            <a:stretch>
              <a:fillRect/>
            </a:stretch>
          </p:blipFill>
          <p:spPr>
            <a:xfrm>
              <a:off x="826998" y="2187901"/>
              <a:ext cx="2030972" cy="1999056"/>
            </a:xfrm>
            <a:prstGeom prst="rect">
              <a:avLst/>
            </a:prstGeom>
            <a:ln>
              <a:solidFill>
                <a:schemeClr val="accent1"/>
              </a:solidFill>
            </a:ln>
          </p:spPr>
        </p:pic>
        <p:pic>
          <p:nvPicPr>
            <p:cNvPr id="47" name="图片 46">
              <a:extLst>
                <a:ext uri="{FF2B5EF4-FFF2-40B4-BE49-F238E27FC236}">
                  <a16:creationId xmlns:a16="http://schemas.microsoft.com/office/drawing/2014/main" id="{54EED8E9-EF3B-D5FF-49DF-593D4AD80FC0}"/>
                </a:ext>
              </a:extLst>
            </p:cNvPr>
            <p:cNvPicPr>
              <a:picLocks noChangeAspect="1"/>
            </p:cNvPicPr>
            <p:nvPr/>
          </p:nvPicPr>
          <p:blipFill>
            <a:blip r:embed="rId12"/>
            <a:stretch>
              <a:fillRect/>
            </a:stretch>
          </p:blipFill>
          <p:spPr>
            <a:xfrm>
              <a:off x="2943185" y="2187901"/>
              <a:ext cx="2030972" cy="1999056"/>
            </a:xfrm>
            <a:prstGeom prst="rect">
              <a:avLst/>
            </a:prstGeom>
            <a:ln>
              <a:solidFill>
                <a:schemeClr val="accent1"/>
              </a:solidFill>
            </a:ln>
          </p:spPr>
        </p:pic>
        <p:pic>
          <p:nvPicPr>
            <p:cNvPr id="48" name="图片 47">
              <a:extLst>
                <a:ext uri="{FF2B5EF4-FFF2-40B4-BE49-F238E27FC236}">
                  <a16:creationId xmlns:a16="http://schemas.microsoft.com/office/drawing/2014/main" id="{F7461B11-7D00-C8D6-88E2-B95B79A67993}"/>
                </a:ext>
              </a:extLst>
            </p:cNvPr>
            <p:cNvPicPr>
              <a:picLocks noChangeAspect="1"/>
            </p:cNvPicPr>
            <p:nvPr/>
          </p:nvPicPr>
          <p:blipFill>
            <a:blip r:embed="rId13"/>
            <a:stretch>
              <a:fillRect/>
            </a:stretch>
          </p:blipFill>
          <p:spPr>
            <a:xfrm>
              <a:off x="5056564" y="2187901"/>
              <a:ext cx="2030972" cy="1999056"/>
            </a:xfrm>
            <a:prstGeom prst="rect">
              <a:avLst/>
            </a:prstGeom>
            <a:ln>
              <a:solidFill>
                <a:schemeClr val="accent1"/>
              </a:solidFill>
            </a:ln>
          </p:spPr>
        </p:pic>
      </p:grpSp>
      <p:sp>
        <p:nvSpPr>
          <p:cNvPr id="49" name="文本框 48">
            <a:extLst>
              <a:ext uri="{FF2B5EF4-FFF2-40B4-BE49-F238E27FC236}">
                <a16:creationId xmlns:a16="http://schemas.microsoft.com/office/drawing/2014/main" id="{71D2FF74-F843-ED8B-8FAE-D377AB52E3C2}"/>
              </a:ext>
            </a:extLst>
          </p:cNvPr>
          <p:cNvSpPr txBox="1"/>
          <p:nvPr/>
        </p:nvSpPr>
        <p:spPr>
          <a:xfrm>
            <a:off x="4713038" y="5801974"/>
            <a:ext cx="1581240" cy="276999"/>
          </a:xfrm>
          <a:prstGeom prst="rect">
            <a:avLst/>
          </a:prstGeom>
          <a:noFill/>
          <a:effectLst/>
        </p:spPr>
        <p:txBody>
          <a:bodyPr wrap="square" rtlCol="0">
            <a:spAutoFit/>
          </a:bodyPr>
          <a:lstStyle/>
          <a:p>
            <a:pPr algn="ctr"/>
            <a:r>
              <a:rPr lang="en-US" altLang="zh-CN" sz="1200"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2008</a:t>
            </a:r>
          </a:p>
        </p:txBody>
      </p:sp>
      <p:sp>
        <p:nvSpPr>
          <p:cNvPr id="50" name="文本框 49">
            <a:extLst>
              <a:ext uri="{FF2B5EF4-FFF2-40B4-BE49-F238E27FC236}">
                <a16:creationId xmlns:a16="http://schemas.microsoft.com/office/drawing/2014/main" id="{DB672668-9EB4-3C41-AC93-225E86B667F6}"/>
              </a:ext>
            </a:extLst>
          </p:cNvPr>
          <p:cNvSpPr txBox="1"/>
          <p:nvPr/>
        </p:nvSpPr>
        <p:spPr>
          <a:xfrm>
            <a:off x="6360622" y="5801974"/>
            <a:ext cx="1581240" cy="276999"/>
          </a:xfrm>
          <a:prstGeom prst="rect">
            <a:avLst/>
          </a:prstGeom>
          <a:noFill/>
          <a:effectLst/>
        </p:spPr>
        <p:txBody>
          <a:bodyPr wrap="square" rtlCol="0">
            <a:spAutoFit/>
          </a:bodyPr>
          <a:lstStyle/>
          <a:p>
            <a:pPr algn="ctr"/>
            <a:r>
              <a:rPr lang="en-US" altLang="zh-CN" sz="1200"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2020</a:t>
            </a:r>
          </a:p>
        </p:txBody>
      </p:sp>
      <p:sp>
        <p:nvSpPr>
          <p:cNvPr id="51" name="文本框 50">
            <a:extLst>
              <a:ext uri="{FF2B5EF4-FFF2-40B4-BE49-F238E27FC236}">
                <a16:creationId xmlns:a16="http://schemas.microsoft.com/office/drawing/2014/main" id="{4D19D392-3339-21D5-3D42-5FBCAF6270A9}"/>
              </a:ext>
            </a:extLst>
          </p:cNvPr>
          <p:cNvSpPr txBox="1"/>
          <p:nvPr/>
        </p:nvSpPr>
        <p:spPr>
          <a:xfrm>
            <a:off x="7739981" y="5801974"/>
            <a:ext cx="2113322" cy="276999"/>
          </a:xfrm>
          <a:prstGeom prst="rect">
            <a:avLst/>
          </a:prstGeom>
          <a:noFill/>
          <a:effectLst/>
        </p:spPr>
        <p:txBody>
          <a:bodyPr wrap="square" rtlCol="0">
            <a:spAutoFit/>
          </a:bodyPr>
          <a:lstStyle/>
          <a:p>
            <a:pPr algn="ctr"/>
            <a:r>
              <a:rPr lang="en-US" altLang="zh-CN" sz="1200"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Changes from 2008 to 2020</a:t>
            </a:r>
          </a:p>
        </p:txBody>
      </p:sp>
      <p:sp>
        <p:nvSpPr>
          <p:cNvPr id="52" name="文本框 51">
            <a:extLst>
              <a:ext uri="{FF2B5EF4-FFF2-40B4-BE49-F238E27FC236}">
                <a16:creationId xmlns:a16="http://schemas.microsoft.com/office/drawing/2014/main" id="{2D0829EB-C462-FBA0-CC86-7F9BF8660C26}"/>
              </a:ext>
            </a:extLst>
          </p:cNvPr>
          <p:cNvSpPr txBox="1"/>
          <p:nvPr/>
        </p:nvSpPr>
        <p:spPr>
          <a:xfrm>
            <a:off x="8787430" y="4241286"/>
            <a:ext cx="799831" cy="276999"/>
          </a:xfrm>
          <a:prstGeom prst="rect">
            <a:avLst/>
          </a:prstGeom>
          <a:noFill/>
          <a:effectLst/>
        </p:spPr>
        <p:txBody>
          <a:bodyPr wrap="square" rtlCol="0">
            <a:spAutoFit/>
          </a:bodyPr>
          <a:lstStyle/>
          <a:p>
            <a:pPr algn="r"/>
            <a:r>
              <a:rPr lang="en-US" altLang="zh-CN" sz="1200" b="1"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R = 1km</a:t>
            </a:r>
          </a:p>
        </p:txBody>
      </p:sp>
      <p:grpSp>
        <p:nvGrpSpPr>
          <p:cNvPr id="58" name="组合 57">
            <a:extLst>
              <a:ext uri="{FF2B5EF4-FFF2-40B4-BE49-F238E27FC236}">
                <a16:creationId xmlns:a16="http://schemas.microsoft.com/office/drawing/2014/main" id="{B4A427B9-4304-BE75-7D98-905E46AF3E67}"/>
              </a:ext>
            </a:extLst>
          </p:cNvPr>
          <p:cNvGrpSpPr/>
          <p:nvPr/>
        </p:nvGrpSpPr>
        <p:grpSpPr>
          <a:xfrm>
            <a:off x="9773466" y="4425519"/>
            <a:ext cx="2217264" cy="1274015"/>
            <a:chOff x="12491991" y="3996011"/>
            <a:chExt cx="2706820" cy="1274015"/>
          </a:xfrm>
        </p:grpSpPr>
        <p:sp>
          <p:nvSpPr>
            <p:cNvPr id="38" name="文本框 37">
              <a:extLst>
                <a:ext uri="{FF2B5EF4-FFF2-40B4-BE49-F238E27FC236}">
                  <a16:creationId xmlns:a16="http://schemas.microsoft.com/office/drawing/2014/main" id="{4FF405FD-3BF9-9E58-7246-91E737A5977A}"/>
                </a:ext>
              </a:extLst>
            </p:cNvPr>
            <p:cNvSpPr txBox="1"/>
            <p:nvPr/>
          </p:nvSpPr>
          <p:spPr>
            <a:xfrm>
              <a:off x="12896317" y="4318090"/>
              <a:ext cx="1230394" cy="261610"/>
            </a:xfrm>
            <a:prstGeom prst="rect">
              <a:avLst/>
            </a:prstGeom>
            <a:noFill/>
            <a:effectLst/>
          </p:spPr>
          <p:txBody>
            <a:bodyPr wrap="square" rtlCol="0">
              <a:spAutoFit/>
            </a:bodyPr>
            <a:lstStyle/>
            <a:p>
              <a:r>
                <a:rPr lang="en-US" altLang="zh-CN" sz="1100"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Green space</a:t>
              </a:r>
            </a:p>
          </p:txBody>
        </p:sp>
        <p:sp>
          <p:nvSpPr>
            <p:cNvPr id="39" name="矩形 38">
              <a:extLst>
                <a:ext uri="{FF2B5EF4-FFF2-40B4-BE49-F238E27FC236}">
                  <a16:creationId xmlns:a16="http://schemas.microsoft.com/office/drawing/2014/main" id="{95064418-A373-03B5-7140-26C416A08C0B}"/>
                </a:ext>
              </a:extLst>
            </p:cNvPr>
            <p:cNvSpPr/>
            <p:nvPr/>
          </p:nvSpPr>
          <p:spPr>
            <a:xfrm>
              <a:off x="12491991" y="4363347"/>
              <a:ext cx="404326" cy="262520"/>
            </a:xfrm>
            <a:prstGeom prst="rect">
              <a:avLst/>
            </a:prstGeom>
            <a:solidFill>
              <a:srgbClr val="73B27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0" name="文本框 39">
              <a:extLst>
                <a:ext uri="{FF2B5EF4-FFF2-40B4-BE49-F238E27FC236}">
                  <a16:creationId xmlns:a16="http://schemas.microsoft.com/office/drawing/2014/main" id="{043AB56C-AACB-D83D-4846-815ED93AA0F8}"/>
                </a:ext>
              </a:extLst>
            </p:cNvPr>
            <p:cNvSpPr txBox="1"/>
            <p:nvPr/>
          </p:nvSpPr>
          <p:spPr>
            <a:xfrm>
              <a:off x="12899023" y="3996011"/>
              <a:ext cx="743032" cy="261610"/>
            </a:xfrm>
            <a:prstGeom prst="rect">
              <a:avLst/>
            </a:prstGeom>
            <a:noFill/>
            <a:effectLst/>
          </p:spPr>
          <p:txBody>
            <a:bodyPr wrap="square" rtlCol="0">
              <a:spAutoFit/>
            </a:bodyPr>
            <a:lstStyle/>
            <a:p>
              <a:r>
                <a:rPr lang="en-US" altLang="zh-CN" sz="1100"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Water</a:t>
              </a:r>
            </a:p>
          </p:txBody>
        </p:sp>
        <p:sp>
          <p:nvSpPr>
            <p:cNvPr id="42" name="矩形 41">
              <a:extLst>
                <a:ext uri="{FF2B5EF4-FFF2-40B4-BE49-F238E27FC236}">
                  <a16:creationId xmlns:a16="http://schemas.microsoft.com/office/drawing/2014/main" id="{B1826C4F-E653-EE3B-FDCB-781BBA1F2BAF}"/>
                </a:ext>
              </a:extLst>
            </p:cNvPr>
            <p:cNvSpPr/>
            <p:nvPr/>
          </p:nvSpPr>
          <p:spPr>
            <a:xfrm>
              <a:off x="12494697" y="4041268"/>
              <a:ext cx="404326" cy="262520"/>
            </a:xfrm>
            <a:prstGeom prst="rect">
              <a:avLst/>
            </a:prstGeom>
            <a:solidFill>
              <a:srgbClr val="97DB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3" name="文本框 52">
              <a:extLst>
                <a:ext uri="{FF2B5EF4-FFF2-40B4-BE49-F238E27FC236}">
                  <a16:creationId xmlns:a16="http://schemas.microsoft.com/office/drawing/2014/main" id="{73054547-E623-AA6D-61F9-C17E112582A1}"/>
                </a:ext>
              </a:extLst>
            </p:cNvPr>
            <p:cNvSpPr txBox="1"/>
            <p:nvPr/>
          </p:nvSpPr>
          <p:spPr>
            <a:xfrm>
              <a:off x="12896317" y="4644946"/>
              <a:ext cx="2302494" cy="261610"/>
            </a:xfrm>
            <a:prstGeom prst="rect">
              <a:avLst/>
            </a:prstGeom>
            <a:noFill/>
            <a:effectLst/>
          </p:spPr>
          <p:txBody>
            <a:bodyPr wrap="square" rtlCol="0">
              <a:spAutoFit/>
            </a:bodyPr>
            <a:lstStyle/>
            <a:p>
              <a:r>
                <a:rPr lang="en-US" altLang="zh-CN" sz="1100"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Impervious (built-up area)</a:t>
              </a:r>
            </a:p>
          </p:txBody>
        </p:sp>
        <p:sp>
          <p:nvSpPr>
            <p:cNvPr id="54" name="矩形 53">
              <a:extLst>
                <a:ext uri="{FF2B5EF4-FFF2-40B4-BE49-F238E27FC236}">
                  <a16:creationId xmlns:a16="http://schemas.microsoft.com/office/drawing/2014/main" id="{9795D80F-F43E-9125-77DA-3F6A8E86455D}"/>
                </a:ext>
              </a:extLst>
            </p:cNvPr>
            <p:cNvSpPr/>
            <p:nvPr/>
          </p:nvSpPr>
          <p:spPr>
            <a:xfrm>
              <a:off x="12491991" y="4690203"/>
              <a:ext cx="404326" cy="262520"/>
            </a:xfrm>
            <a:prstGeom prst="rect">
              <a:avLst/>
            </a:prstGeom>
            <a:solidFill>
              <a:srgbClr val="FFFF7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5" name="文本框 54">
              <a:extLst>
                <a:ext uri="{FF2B5EF4-FFF2-40B4-BE49-F238E27FC236}">
                  <a16:creationId xmlns:a16="http://schemas.microsoft.com/office/drawing/2014/main" id="{57E459B8-E7FD-176E-D848-8C46E40B93BC}"/>
                </a:ext>
              </a:extLst>
            </p:cNvPr>
            <p:cNvSpPr txBox="1"/>
            <p:nvPr/>
          </p:nvSpPr>
          <p:spPr>
            <a:xfrm>
              <a:off x="12896316" y="4962249"/>
              <a:ext cx="1923895" cy="261610"/>
            </a:xfrm>
            <a:prstGeom prst="rect">
              <a:avLst/>
            </a:prstGeom>
            <a:noFill/>
            <a:effectLst/>
          </p:spPr>
          <p:txBody>
            <a:bodyPr wrap="square" rtlCol="0">
              <a:spAutoFit/>
            </a:bodyPr>
            <a:lstStyle/>
            <a:p>
              <a:r>
                <a:rPr lang="en-US" altLang="zh-CN" sz="1100"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Newly built-up area</a:t>
              </a:r>
            </a:p>
          </p:txBody>
        </p:sp>
        <p:sp>
          <p:nvSpPr>
            <p:cNvPr id="56" name="矩形 55">
              <a:extLst>
                <a:ext uri="{FF2B5EF4-FFF2-40B4-BE49-F238E27FC236}">
                  <a16:creationId xmlns:a16="http://schemas.microsoft.com/office/drawing/2014/main" id="{862F3F79-2292-D898-D795-243C3C6B1BC4}"/>
                </a:ext>
              </a:extLst>
            </p:cNvPr>
            <p:cNvSpPr/>
            <p:nvPr/>
          </p:nvSpPr>
          <p:spPr>
            <a:xfrm>
              <a:off x="12491991" y="5007506"/>
              <a:ext cx="404326" cy="262520"/>
            </a:xfrm>
            <a:prstGeom prst="rect">
              <a:avLst/>
            </a:prstGeom>
            <a:solidFill>
              <a:srgbClr val="C5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extLst>
      <p:ext uri="{BB962C8B-B14F-4D97-AF65-F5344CB8AC3E}">
        <p14:creationId xmlns:p14="http://schemas.microsoft.com/office/powerpoint/2010/main" val="3327014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6CBE-D8BE-73E7-8B90-7F2DF7E73889}"/>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7881EE-174B-3051-D621-508F7B498C8B}"/>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11</a:t>
            </a:fld>
            <a:endParaRPr lang="zh-CN" altLang="en-US" dirty="0"/>
          </a:p>
        </p:txBody>
      </p:sp>
      <p:sp>
        <p:nvSpPr>
          <p:cNvPr id="32" name="文本框 31">
            <a:extLst>
              <a:ext uri="{FF2B5EF4-FFF2-40B4-BE49-F238E27FC236}">
                <a16:creationId xmlns:a16="http://schemas.microsoft.com/office/drawing/2014/main" id="{A1259270-555D-09DF-517B-77CCF68BDCDB}"/>
              </a:ext>
            </a:extLst>
          </p:cNvPr>
          <p:cNvSpPr txBox="1"/>
          <p:nvPr/>
        </p:nvSpPr>
        <p:spPr>
          <a:xfrm>
            <a:off x="258946" y="229372"/>
            <a:ext cx="5658087"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Descriptive analysis</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Land cover changes in the station area</a:t>
            </a:r>
          </a:p>
        </p:txBody>
      </p:sp>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CE5BCBC6-CEAB-9FE2-49F6-80EEC7B1F3C1}"/>
                  </a:ext>
                </a:extLst>
              </p:cNvPr>
              <p:cNvGraphicFramePr>
                <a:graphicFrameLocks noGrp="1"/>
              </p:cNvGraphicFramePr>
              <p:nvPr>
                <p:extLst>
                  <p:ext uri="{D42A27DB-BD31-4B8C-83A1-F6EECF244321}">
                    <p14:modId xmlns:p14="http://schemas.microsoft.com/office/powerpoint/2010/main" val="1002330790"/>
                  </p:ext>
                </p:extLst>
              </p:nvPr>
            </p:nvGraphicFramePr>
            <p:xfrm>
              <a:off x="380999" y="1270793"/>
              <a:ext cx="6981826" cy="1462880"/>
            </p:xfrm>
            <a:graphic>
              <a:graphicData uri="http://schemas.openxmlformats.org/drawingml/2006/table">
                <a:tbl>
                  <a:tblPr firstRow="1" firstCol="1">
                    <a:tableStyleId>{9D7B26C5-4107-4FEC-AEDC-1716B250A1EF}</a:tableStyleId>
                  </a:tblPr>
                  <a:tblGrid>
                    <a:gridCol w="3676651">
                      <a:extLst>
                        <a:ext uri="{9D8B030D-6E8A-4147-A177-3AD203B41FA5}">
                          <a16:colId xmlns:a16="http://schemas.microsoft.com/office/drawing/2014/main" val="1182433928"/>
                        </a:ext>
                      </a:extLst>
                    </a:gridCol>
                    <a:gridCol w="762000">
                      <a:extLst>
                        <a:ext uri="{9D8B030D-6E8A-4147-A177-3AD203B41FA5}">
                          <a16:colId xmlns:a16="http://schemas.microsoft.com/office/drawing/2014/main" val="3835197125"/>
                        </a:ext>
                      </a:extLst>
                    </a:gridCol>
                    <a:gridCol w="797718">
                      <a:extLst>
                        <a:ext uri="{9D8B030D-6E8A-4147-A177-3AD203B41FA5}">
                          <a16:colId xmlns:a16="http://schemas.microsoft.com/office/drawing/2014/main" val="3519400773"/>
                        </a:ext>
                      </a:extLst>
                    </a:gridCol>
                    <a:gridCol w="739088">
                      <a:extLst>
                        <a:ext uri="{9D8B030D-6E8A-4147-A177-3AD203B41FA5}">
                          <a16:colId xmlns:a16="http://schemas.microsoft.com/office/drawing/2014/main" val="1668293950"/>
                        </a:ext>
                      </a:extLst>
                    </a:gridCol>
                    <a:gridCol w="1006369">
                      <a:extLst>
                        <a:ext uri="{9D8B030D-6E8A-4147-A177-3AD203B41FA5}">
                          <a16:colId xmlns:a16="http://schemas.microsoft.com/office/drawing/2014/main" val="2035426243"/>
                        </a:ext>
                      </a:extLst>
                    </a:gridCol>
                  </a:tblGrid>
                  <a:tr h="585152">
                    <a:tc>
                      <a:txBody>
                        <a:bodyPr/>
                        <a:lstStyle/>
                        <a:p>
                          <a:pPr algn="l"/>
                          <a:r>
                            <a:rPr lang="en-US" sz="1400" kern="100" dirty="0">
                              <a:effectLst/>
                              <a:latin typeface="Arial" panose="020B0604020202020204" pitchFamily="34" charset="0"/>
                              <a:cs typeface="Arial" panose="020B0604020202020204" pitchFamily="34" charset="0"/>
                            </a:rPr>
                            <a:t>Indicators of change in built-up land</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Min</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Max</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Mean</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Standard Deviation</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592415466"/>
                      </a:ext>
                    </a:extLst>
                  </a:tr>
                  <a:tr h="292576">
                    <a:tc>
                      <a:txBody>
                        <a:bodyPr/>
                        <a:lstStyle/>
                        <a:p>
                          <a:pPr algn="l"/>
                          <a:r>
                            <a:rPr lang="en-US" sz="1400" kern="100" dirty="0">
                              <a:effectLst/>
                              <a:latin typeface="Arial" panose="020B0604020202020204" pitchFamily="34" charset="0"/>
                              <a:cs typeface="Arial" panose="020B0604020202020204" pitchFamily="34" charset="0"/>
                            </a:rPr>
                            <a:t>Changes in built-up land size (</a:t>
                          </a:r>
                          <a14:m>
                            <m:oMath xmlns:m="http://schemas.openxmlformats.org/officeDocument/2006/math">
                              <m:r>
                                <a:rPr lang="en-US" sz="1400" kern="100">
                                  <a:effectLst/>
                                  <a:latin typeface="Cambria Math" panose="02040503050406030204" pitchFamily="18" charset="0"/>
                                </a:rPr>
                                <m:t>𝛥</m:t>
                              </m:r>
                              <m:r>
                                <a:rPr lang="en-US" sz="1400" kern="100">
                                  <a:effectLst/>
                                  <a:latin typeface="Cambria Math" panose="02040503050406030204" pitchFamily="18" charset="0"/>
                                </a:rPr>
                                <m:t>𝐵𝐿</m:t>
                              </m:r>
                            </m:oMath>
                          </a14:m>
                          <a:r>
                            <a:rPr lang="en-US" sz="1400" kern="100" dirty="0">
                              <a:effectLst/>
                              <a:latin typeface="Arial" panose="020B0604020202020204" pitchFamily="34" charset="0"/>
                              <a:cs typeface="Arial" panose="020B0604020202020204" pitchFamily="34" charset="0"/>
                            </a:rPr>
                            <a:t>)</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0.00</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1.54</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0.45</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0.39</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09675300"/>
                      </a:ext>
                    </a:extLst>
                  </a:tr>
                  <a:tr h="292576">
                    <a:tc>
                      <a:txBody>
                        <a:bodyPr/>
                        <a:lstStyle/>
                        <a:p>
                          <a:pPr algn="l"/>
                          <a:r>
                            <a:rPr lang="en-US" sz="1400" kern="100" dirty="0">
                              <a:effectLst/>
                              <a:latin typeface="Arial" panose="020B0604020202020204" pitchFamily="34" charset="0"/>
                              <a:cs typeface="Arial" panose="020B0604020202020204" pitchFamily="34" charset="0"/>
                            </a:rPr>
                            <a:t>Changes in compactness degree (</a:t>
                          </a:r>
                          <a14:m>
                            <m:oMath xmlns:m="http://schemas.openxmlformats.org/officeDocument/2006/math">
                              <m:r>
                                <a:rPr lang="en-US" sz="1400" kern="100">
                                  <a:effectLst/>
                                  <a:latin typeface="Cambria Math" panose="02040503050406030204" pitchFamily="18" charset="0"/>
                                </a:rPr>
                                <m:t>𝛥</m:t>
                              </m:r>
                              <m:r>
                                <a:rPr lang="en-US" sz="1400" kern="100">
                                  <a:effectLst/>
                                  <a:latin typeface="Cambria Math" panose="02040503050406030204" pitchFamily="18" charset="0"/>
                                </a:rPr>
                                <m:t>𝐶𝐷</m:t>
                              </m:r>
                            </m:oMath>
                          </a14:m>
                          <a:r>
                            <a:rPr lang="en-US" sz="1400" kern="100" dirty="0">
                              <a:effectLst/>
                              <a:latin typeface="Arial" panose="020B0604020202020204" pitchFamily="34" charset="0"/>
                              <a:cs typeface="Arial" panose="020B0604020202020204" pitchFamily="34" charset="0"/>
                            </a:rPr>
                            <a:t>)</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0.00</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0.57</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0.22</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0.17</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462399251"/>
                      </a:ext>
                    </a:extLst>
                  </a:tr>
                  <a:tr h="292576">
                    <a:tc>
                      <a:txBody>
                        <a:bodyPr/>
                        <a:lstStyle/>
                        <a:p>
                          <a:pPr algn="l"/>
                          <a:r>
                            <a:rPr lang="en-US" sz="1400" kern="100" dirty="0">
                              <a:effectLst/>
                              <a:latin typeface="Arial" panose="020B0604020202020204" pitchFamily="34" charset="0"/>
                              <a:cs typeface="Arial" panose="020B0604020202020204" pitchFamily="34" charset="0"/>
                            </a:rPr>
                            <a:t>Changes in nighttime light intensity (</a:t>
                          </a:r>
                          <a14:m>
                            <m:oMath xmlns:m="http://schemas.openxmlformats.org/officeDocument/2006/math">
                              <m:r>
                                <a:rPr lang="en-US" sz="1400" kern="100">
                                  <a:effectLst/>
                                  <a:latin typeface="Cambria Math" panose="02040503050406030204" pitchFamily="18" charset="0"/>
                                </a:rPr>
                                <m:t>𝛥</m:t>
                              </m:r>
                              <m:r>
                                <a:rPr lang="en-US" sz="1400" kern="100">
                                  <a:effectLst/>
                                  <a:latin typeface="Cambria Math" panose="02040503050406030204" pitchFamily="18" charset="0"/>
                                </a:rPr>
                                <m:t>𝑁𝐼</m:t>
                              </m:r>
                            </m:oMath>
                          </a14:m>
                          <a:r>
                            <a:rPr lang="en-US" sz="1400" kern="100" dirty="0">
                              <a:effectLst/>
                              <a:latin typeface="Arial" panose="020B0604020202020204" pitchFamily="34" charset="0"/>
                              <a:cs typeface="Arial" panose="020B0604020202020204" pitchFamily="34" charset="0"/>
                            </a:rPr>
                            <a:t>)</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-0.06</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0.65</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0.18</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0.14</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73828117"/>
                      </a:ext>
                    </a:extLst>
                  </a:tr>
                </a:tbl>
              </a:graphicData>
            </a:graphic>
          </p:graphicFrame>
        </mc:Choice>
        <mc:Fallback xmlns="">
          <p:graphicFrame>
            <p:nvGraphicFramePr>
              <p:cNvPr id="3" name="表格 2">
                <a:extLst>
                  <a:ext uri="{FF2B5EF4-FFF2-40B4-BE49-F238E27FC236}">
                    <a16:creationId xmlns:a16="http://schemas.microsoft.com/office/drawing/2014/main" id="{CE5BCBC6-CEAB-9FE2-49F6-80EEC7B1F3C1}"/>
                  </a:ext>
                </a:extLst>
              </p:cNvPr>
              <p:cNvGraphicFramePr>
                <a:graphicFrameLocks noGrp="1"/>
              </p:cNvGraphicFramePr>
              <p:nvPr>
                <p:extLst>
                  <p:ext uri="{D42A27DB-BD31-4B8C-83A1-F6EECF244321}">
                    <p14:modId xmlns:p14="http://schemas.microsoft.com/office/powerpoint/2010/main" val="1002330790"/>
                  </p:ext>
                </p:extLst>
              </p:nvPr>
            </p:nvGraphicFramePr>
            <p:xfrm>
              <a:off x="380999" y="1270793"/>
              <a:ext cx="6981826" cy="1462880"/>
            </p:xfrm>
            <a:graphic>
              <a:graphicData uri="http://schemas.openxmlformats.org/drawingml/2006/table">
                <a:tbl>
                  <a:tblPr firstRow="1" firstCol="1">
                    <a:tableStyleId>{9D7B26C5-4107-4FEC-AEDC-1716B250A1EF}</a:tableStyleId>
                  </a:tblPr>
                  <a:tblGrid>
                    <a:gridCol w="3676651">
                      <a:extLst>
                        <a:ext uri="{9D8B030D-6E8A-4147-A177-3AD203B41FA5}">
                          <a16:colId xmlns:a16="http://schemas.microsoft.com/office/drawing/2014/main" val="1182433928"/>
                        </a:ext>
                      </a:extLst>
                    </a:gridCol>
                    <a:gridCol w="762000">
                      <a:extLst>
                        <a:ext uri="{9D8B030D-6E8A-4147-A177-3AD203B41FA5}">
                          <a16:colId xmlns:a16="http://schemas.microsoft.com/office/drawing/2014/main" val="3835197125"/>
                        </a:ext>
                      </a:extLst>
                    </a:gridCol>
                    <a:gridCol w="797718">
                      <a:extLst>
                        <a:ext uri="{9D8B030D-6E8A-4147-A177-3AD203B41FA5}">
                          <a16:colId xmlns:a16="http://schemas.microsoft.com/office/drawing/2014/main" val="3519400773"/>
                        </a:ext>
                      </a:extLst>
                    </a:gridCol>
                    <a:gridCol w="739088">
                      <a:extLst>
                        <a:ext uri="{9D8B030D-6E8A-4147-A177-3AD203B41FA5}">
                          <a16:colId xmlns:a16="http://schemas.microsoft.com/office/drawing/2014/main" val="1668293950"/>
                        </a:ext>
                      </a:extLst>
                    </a:gridCol>
                    <a:gridCol w="1006369">
                      <a:extLst>
                        <a:ext uri="{9D8B030D-6E8A-4147-A177-3AD203B41FA5}">
                          <a16:colId xmlns:a16="http://schemas.microsoft.com/office/drawing/2014/main" val="2035426243"/>
                        </a:ext>
                      </a:extLst>
                    </a:gridCol>
                  </a:tblGrid>
                  <a:tr h="585152">
                    <a:tc>
                      <a:txBody>
                        <a:bodyPr/>
                        <a:lstStyle/>
                        <a:p>
                          <a:pPr algn="l"/>
                          <a:r>
                            <a:rPr lang="en-US" sz="1400" kern="100" dirty="0">
                              <a:effectLst/>
                              <a:latin typeface="Arial" panose="020B0604020202020204" pitchFamily="34" charset="0"/>
                              <a:cs typeface="Arial" panose="020B0604020202020204" pitchFamily="34" charset="0"/>
                            </a:rPr>
                            <a:t>Indicators of change in built-up land</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Min</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Max</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Mean</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Standard Deviation</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592415466"/>
                      </a:ext>
                    </a:extLst>
                  </a:tr>
                  <a:tr h="292576">
                    <a:tc>
                      <a:txBody>
                        <a:bodyPr/>
                        <a:lstStyle/>
                        <a:p>
                          <a:endParaRPr lang="zh-CN"/>
                        </a:p>
                      </a:txBody>
                      <a:tcPr marL="0" marR="0" marT="0" marB="0" anchor="ctr">
                        <a:blipFill>
                          <a:blip r:embed="rId3"/>
                          <a:stretch>
                            <a:fillRect t="-197959" r="-90216" b="-218367"/>
                          </a:stretch>
                        </a:blipFill>
                      </a:tcPr>
                    </a:tc>
                    <a:tc>
                      <a:txBody>
                        <a:bodyPr/>
                        <a:lstStyle/>
                        <a:p>
                          <a:pPr algn="l"/>
                          <a:r>
                            <a:rPr lang="en-US" sz="1400" kern="100" dirty="0">
                              <a:effectLst/>
                              <a:latin typeface="Arial" panose="020B0604020202020204" pitchFamily="34" charset="0"/>
                              <a:cs typeface="Arial" panose="020B0604020202020204" pitchFamily="34" charset="0"/>
                            </a:rPr>
                            <a:t>0.00</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1.54</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0.45</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0.39</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09675300"/>
                      </a:ext>
                    </a:extLst>
                  </a:tr>
                  <a:tr h="292576">
                    <a:tc>
                      <a:txBody>
                        <a:bodyPr/>
                        <a:lstStyle/>
                        <a:p>
                          <a:endParaRPr lang="zh-CN"/>
                        </a:p>
                      </a:txBody>
                      <a:tcPr marL="0" marR="0" marT="0" marB="0" anchor="ctr">
                        <a:blipFill>
                          <a:blip r:embed="rId3"/>
                          <a:stretch>
                            <a:fillRect t="-304167" r="-90216" b="-122917"/>
                          </a:stretch>
                        </a:blipFill>
                      </a:tcPr>
                    </a:tc>
                    <a:tc>
                      <a:txBody>
                        <a:bodyPr/>
                        <a:lstStyle/>
                        <a:p>
                          <a:pPr algn="l"/>
                          <a:r>
                            <a:rPr lang="en-US" sz="1400" kern="100">
                              <a:effectLst/>
                              <a:latin typeface="Arial" panose="020B0604020202020204" pitchFamily="34" charset="0"/>
                              <a:cs typeface="Arial" panose="020B0604020202020204" pitchFamily="34" charset="0"/>
                            </a:rPr>
                            <a:t>0.00</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0.57</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0.22</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0.17</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462399251"/>
                      </a:ext>
                    </a:extLst>
                  </a:tr>
                  <a:tr h="292576">
                    <a:tc>
                      <a:txBody>
                        <a:bodyPr/>
                        <a:lstStyle/>
                        <a:p>
                          <a:endParaRPr lang="zh-CN"/>
                        </a:p>
                      </a:txBody>
                      <a:tcPr marL="0" marR="0" marT="0" marB="0" anchor="ctr">
                        <a:blipFill>
                          <a:blip r:embed="rId3"/>
                          <a:stretch>
                            <a:fillRect t="-404167" r="-90216" b="-22917"/>
                          </a:stretch>
                        </a:blipFill>
                      </a:tcPr>
                    </a:tc>
                    <a:tc>
                      <a:txBody>
                        <a:bodyPr/>
                        <a:lstStyle/>
                        <a:p>
                          <a:pPr algn="l"/>
                          <a:r>
                            <a:rPr lang="en-US" sz="1400" kern="100">
                              <a:effectLst/>
                              <a:latin typeface="Arial" panose="020B0604020202020204" pitchFamily="34" charset="0"/>
                              <a:cs typeface="Arial" panose="020B0604020202020204" pitchFamily="34" charset="0"/>
                            </a:rPr>
                            <a:t>-0.06</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0.65</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a:effectLst/>
                              <a:latin typeface="Arial" panose="020B0604020202020204" pitchFamily="34" charset="0"/>
                              <a:cs typeface="Arial" panose="020B0604020202020204" pitchFamily="34" charset="0"/>
                            </a:rPr>
                            <a:t>0.18</a:t>
                          </a:r>
                          <a:endParaRPr lang="zh-CN" sz="2000" kern="1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l"/>
                          <a:r>
                            <a:rPr lang="en-US" sz="1400" kern="100" dirty="0">
                              <a:effectLst/>
                              <a:latin typeface="Arial" panose="020B0604020202020204" pitchFamily="34" charset="0"/>
                              <a:cs typeface="Arial" panose="020B0604020202020204" pitchFamily="34" charset="0"/>
                            </a:rPr>
                            <a:t>0.14</a:t>
                          </a:r>
                          <a:endParaRPr lang="zh-CN" sz="20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73828117"/>
                      </a:ext>
                    </a:extLst>
                  </a:tr>
                </a:tbl>
              </a:graphicData>
            </a:graphic>
          </p:graphicFrame>
        </mc:Fallback>
      </mc:AlternateContent>
      <p:grpSp>
        <p:nvGrpSpPr>
          <p:cNvPr id="11" name="组合 10">
            <a:extLst>
              <a:ext uri="{FF2B5EF4-FFF2-40B4-BE49-F238E27FC236}">
                <a16:creationId xmlns:a16="http://schemas.microsoft.com/office/drawing/2014/main" id="{13D8E6F4-1459-1E0C-BC5E-8DBE6F703A93}"/>
              </a:ext>
            </a:extLst>
          </p:cNvPr>
          <p:cNvGrpSpPr/>
          <p:nvPr/>
        </p:nvGrpSpPr>
        <p:grpSpPr>
          <a:xfrm>
            <a:off x="7547688" y="111125"/>
            <a:ext cx="4537949" cy="6677004"/>
            <a:chOff x="6270625" y="878205"/>
            <a:chExt cx="4679950" cy="6885940"/>
          </a:xfrm>
        </p:grpSpPr>
        <p:pic>
          <p:nvPicPr>
            <p:cNvPr id="4" name="图片 3">
              <a:extLst>
                <a:ext uri="{FF2B5EF4-FFF2-40B4-BE49-F238E27FC236}">
                  <a16:creationId xmlns:a16="http://schemas.microsoft.com/office/drawing/2014/main" id="{C32AB0D7-746B-3CC7-40A9-6633E52A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625" y="878205"/>
              <a:ext cx="4679950" cy="2205990"/>
            </a:xfrm>
            <a:prstGeom prst="rect">
              <a:avLst/>
            </a:prstGeom>
          </p:spPr>
        </p:pic>
        <p:pic>
          <p:nvPicPr>
            <p:cNvPr id="6" name="图片 5">
              <a:extLst>
                <a:ext uri="{FF2B5EF4-FFF2-40B4-BE49-F238E27FC236}">
                  <a16:creationId xmlns:a16="http://schemas.microsoft.com/office/drawing/2014/main" id="{D5470D65-4B6C-D7CA-592C-666D188C9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625" y="3084195"/>
              <a:ext cx="4679950" cy="2339975"/>
            </a:xfrm>
            <a:prstGeom prst="rect">
              <a:avLst/>
            </a:prstGeom>
          </p:spPr>
        </p:pic>
        <p:pic>
          <p:nvPicPr>
            <p:cNvPr id="9" name="图片 8">
              <a:extLst>
                <a:ext uri="{FF2B5EF4-FFF2-40B4-BE49-F238E27FC236}">
                  <a16:creationId xmlns:a16="http://schemas.microsoft.com/office/drawing/2014/main" id="{32ECF820-1902-49D6-BF08-EE86B64942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0625" y="5424170"/>
              <a:ext cx="4679950" cy="2339975"/>
            </a:xfrm>
            <a:prstGeom prst="rect">
              <a:avLst/>
            </a:prstGeom>
          </p:spPr>
        </p:pic>
      </p:grpSp>
      <p:sp>
        <p:nvSpPr>
          <p:cNvPr id="12" name="文本框 11">
            <a:extLst>
              <a:ext uri="{FF2B5EF4-FFF2-40B4-BE49-F238E27FC236}">
                <a16:creationId xmlns:a16="http://schemas.microsoft.com/office/drawing/2014/main" id="{2BFB1398-779D-2099-EC05-71068A6039B1}"/>
              </a:ext>
            </a:extLst>
          </p:cNvPr>
          <p:cNvSpPr txBox="1"/>
          <p:nvPr/>
        </p:nvSpPr>
        <p:spPr>
          <a:xfrm>
            <a:off x="309477" y="964684"/>
            <a:ext cx="5557023" cy="306109"/>
          </a:xfrm>
          <a:prstGeom prst="rect">
            <a:avLst/>
          </a:prstGeom>
          <a:noFill/>
        </p:spPr>
        <p:txBody>
          <a:bodyPr wrap="square">
            <a:spAutoFit/>
          </a:bodyPr>
          <a:lstStyle/>
          <a:p>
            <a:pP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Table. Information on five high-speed rail lines in the study area.</a:t>
            </a:r>
          </a:p>
        </p:txBody>
      </p:sp>
      <p:sp>
        <p:nvSpPr>
          <p:cNvPr id="13" name="矩形 12">
            <a:extLst>
              <a:ext uri="{FF2B5EF4-FFF2-40B4-BE49-F238E27FC236}">
                <a16:creationId xmlns:a16="http://schemas.microsoft.com/office/drawing/2014/main" id="{12B705A4-E061-B48C-9D80-7C51A6629A42}"/>
              </a:ext>
            </a:extLst>
          </p:cNvPr>
          <p:cNvSpPr/>
          <p:nvPr/>
        </p:nvSpPr>
        <p:spPr>
          <a:xfrm>
            <a:off x="7547688" y="69871"/>
            <a:ext cx="4644312" cy="2180308"/>
          </a:xfrm>
          <a:prstGeom prst="rect">
            <a:avLst/>
          </a:prstGeom>
          <a:noFill/>
          <a:ln w="28575">
            <a:solidFill>
              <a:srgbClr val="172C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9161D150-B2D7-8A54-404E-77F5C4FCCEAE}"/>
              </a:ext>
            </a:extLst>
          </p:cNvPr>
          <p:cNvSpPr txBox="1"/>
          <p:nvPr/>
        </p:nvSpPr>
        <p:spPr>
          <a:xfrm>
            <a:off x="371475" y="3005653"/>
            <a:ext cx="6991350" cy="1996957"/>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r>
              <a:rPr lang="en-US" altLang="zh-CN" sz="1400" dirty="0"/>
              <a:t>Changes in the size of built-up land (ΔBL):</a:t>
            </a:r>
          </a:p>
          <a:p>
            <a:pPr marL="285750" indent="-285750">
              <a:buFont typeface="Arial" panose="020B0604020202020204" pitchFamily="34" charset="0"/>
              <a:buChar char="•"/>
            </a:pPr>
            <a:r>
              <a:rPr lang="en-US" altLang="zh-CN" sz="1400" b="0" u="none" dirty="0">
                <a:solidFill>
                  <a:schemeClr val="tx1"/>
                </a:solidFill>
              </a:rPr>
              <a:t>An average change area of BL: 0.45 km</a:t>
            </a:r>
            <a:r>
              <a:rPr lang="en-US" altLang="zh-CN" sz="1400" b="0" u="none" baseline="30000" dirty="0">
                <a:solidFill>
                  <a:schemeClr val="tx1"/>
                </a:solidFill>
              </a:rPr>
              <a:t>2</a:t>
            </a:r>
            <a:r>
              <a:rPr lang="en-US" altLang="zh-CN" sz="1400" b="0" u="none" dirty="0">
                <a:solidFill>
                  <a:schemeClr val="tx1"/>
                </a:solidFill>
              </a:rPr>
              <a:t>.</a:t>
            </a:r>
          </a:p>
          <a:p>
            <a:pPr marL="285750" indent="-285750">
              <a:buFont typeface="Arial" panose="020B0604020202020204" pitchFamily="34" charset="0"/>
              <a:buChar char="•"/>
            </a:pPr>
            <a:r>
              <a:rPr lang="en-US" altLang="zh-CN" sz="1400" b="0" u="none" dirty="0">
                <a:solidFill>
                  <a:schemeClr val="tx1"/>
                </a:solidFill>
              </a:rPr>
              <a:t>The largest increment station area: Wuxi East (1.54 km</a:t>
            </a:r>
            <a:r>
              <a:rPr lang="en-US" altLang="zh-CN" sz="1400" b="0" u="none" baseline="30000" dirty="0">
                <a:solidFill>
                  <a:schemeClr val="tx1"/>
                </a:solidFill>
              </a:rPr>
              <a:t>2</a:t>
            </a:r>
            <a:r>
              <a:rPr lang="en-US" altLang="zh-CN" sz="1400" b="0" u="none" dirty="0">
                <a:solidFill>
                  <a:schemeClr val="tx1"/>
                </a:solidFill>
              </a:rPr>
              <a:t>), Nanjing South (1.41km</a:t>
            </a:r>
            <a:r>
              <a:rPr lang="en-US" altLang="zh-CN" sz="1400" b="0" u="none" baseline="30000" dirty="0">
                <a:solidFill>
                  <a:schemeClr val="tx1"/>
                </a:solidFill>
              </a:rPr>
              <a:t>2</a:t>
            </a:r>
            <a:r>
              <a:rPr lang="en-US" altLang="zh-CN" sz="1400" b="0" u="none" dirty="0">
                <a:solidFill>
                  <a:schemeClr val="tx1"/>
                </a:solidFill>
              </a:rPr>
              <a:t>), Suzhou New District (1.25 km</a:t>
            </a:r>
            <a:r>
              <a:rPr lang="en-US" altLang="zh-CN" sz="1400" b="0" u="none" baseline="30000" dirty="0">
                <a:solidFill>
                  <a:schemeClr val="tx1"/>
                </a:solidFill>
              </a:rPr>
              <a:t>2</a:t>
            </a:r>
            <a:r>
              <a:rPr lang="en-US" altLang="zh-CN" sz="1400" b="0" u="none" dirty="0">
                <a:solidFill>
                  <a:schemeClr val="tx1"/>
                </a:solidFill>
              </a:rPr>
              <a:t>), Shaoxing East (1.08 km</a:t>
            </a:r>
            <a:r>
              <a:rPr lang="en-US" altLang="zh-CN" sz="1400" b="0" u="none" baseline="30000" dirty="0">
                <a:solidFill>
                  <a:schemeClr val="tx1"/>
                </a:solidFill>
              </a:rPr>
              <a:t>2</a:t>
            </a:r>
            <a:r>
              <a:rPr lang="en-US" altLang="zh-CN" sz="1400" b="0" u="none" dirty="0">
                <a:solidFill>
                  <a:schemeClr val="tx1"/>
                </a:solidFill>
              </a:rPr>
              <a:t>), and Zhenjiang South (1.04 km</a:t>
            </a:r>
            <a:r>
              <a:rPr lang="en-US" altLang="zh-CN" sz="1400" b="0" u="none" baseline="30000" dirty="0">
                <a:solidFill>
                  <a:schemeClr val="tx1"/>
                </a:solidFill>
              </a:rPr>
              <a:t>2</a:t>
            </a:r>
            <a:r>
              <a:rPr lang="en-US" altLang="zh-CN" sz="1400" b="0" u="none" dirty="0">
                <a:solidFill>
                  <a:schemeClr val="tx1"/>
                </a:solidFill>
              </a:rPr>
              <a:t>). </a:t>
            </a:r>
            <a:r>
              <a:rPr lang="en-US" altLang="zh-CN" sz="1400" b="0" u="none" dirty="0">
                <a:solidFill>
                  <a:schemeClr val="accent1"/>
                </a:solidFill>
              </a:rPr>
              <a:t>– All the stations are </a:t>
            </a:r>
            <a:r>
              <a:rPr lang="en-US" altLang="zh-CN" sz="1400" b="0" i="1" u="none" dirty="0">
                <a:solidFill>
                  <a:schemeClr val="accent1"/>
                </a:solidFill>
              </a:rPr>
              <a:t>the newly built stations</a:t>
            </a:r>
            <a:r>
              <a:rPr lang="en-US" altLang="zh-CN" sz="1400" b="0" u="none" dirty="0">
                <a:solidFill>
                  <a:schemeClr val="accent1"/>
                </a:solidFill>
              </a:rPr>
              <a:t>.</a:t>
            </a:r>
          </a:p>
          <a:p>
            <a:pPr marL="285750" indent="-285750">
              <a:buFont typeface="Arial" panose="020B0604020202020204" pitchFamily="34" charset="0"/>
              <a:buChar char="•"/>
            </a:pPr>
            <a:r>
              <a:rPr lang="en-US" altLang="zh-CN" sz="1400" b="0" u="none" dirty="0">
                <a:solidFill>
                  <a:schemeClr val="tx1"/>
                </a:solidFill>
              </a:rPr>
              <a:t>The least increment station area: Shanghai Central (0.00 km</a:t>
            </a:r>
            <a:r>
              <a:rPr lang="en-US" altLang="zh-CN" sz="1400" b="0" u="none" baseline="30000" dirty="0">
                <a:solidFill>
                  <a:schemeClr val="tx1"/>
                </a:solidFill>
              </a:rPr>
              <a:t>2</a:t>
            </a:r>
            <a:r>
              <a:rPr lang="en-US" altLang="zh-CN" sz="1400" b="0" u="none" dirty="0">
                <a:solidFill>
                  <a:schemeClr val="tx1"/>
                </a:solidFill>
              </a:rPr>
              <a:t>), Hangzhou Central (0.00 km</a:t>
            </a:r>
            <a:r>
              <a:rPr lang="en-US" altLang="zh-CN" sz="1400" b="0" u="none" baseline="30000" dirty="0">
                <a:solidFill>
                  <a:schemeClr val="tx1"/>
                </a:solidFill>
              </a:rPr>
              <a:t>2</a:t>
            </a:r>
            <a:r>
              <a:rPr lang="en-US" altLang="zh-CN" sz="1400" b="0" u="none" dirty="0">
                <a:solidFill>
                  <a:schemeClr val="tx1"/>
                </a:solidFill>
              </a:rPr>
              <a:t>), Wuxi Central (0.002 km</a:t>
            </a:r>
            <a:r>
              <a:rPr lang="en-US" altLang="zh-CN" sz="1400" b="0" u="none" baseline="30000" dirty="0">
                <a:solidFill>
                  <a:schemeClr val="tx1"/>
                </a:solidFill>
              </a:rPr>
              <a:t>2</a:t>
            </a:r>
            <a:r>
              <a:rPr lang="en-US" altLang="zh-CN" sz="1400" b="0" u="none" dirty="0">
                <a:solidFill>
                  <a:schemeClr val="tx1"/>
                </a:solidFill>
              </a:rPr>
              <a:t>). </a:t>
            </a:r>
            <a:r>
              <a:rPr lang="en-US" altLang="zh-CN" sz="1400" b="0" u="none" dirty="0">
                <a:solidFill>
                  <a:schemeClr val="accent1"/>
                </a:solidFill>
              </a:rPr>
              <a:t>– All the stations are </a:t>
            </a:r>
            <a:r>
              <a:rPr lang="en-US" altLang="zh-CN" sz="1400" b="0" i="1" u="none" dirty="0">
                <a:solidFill>
                  <a:schemeClr val="accent1"/>
                </a:solidFill>
              </a:rPr>
              <a:t>the upgraded stations</a:t>
            </a:r>
            <a:r>
              <a:rPr lang="en-US" altLang="zh-CN" sz="1400" b="0" u="none" dirty="0">
                <a:solidFill>
                  <a:schemeClr val="accent1"/>
                </a:solidFill>
              </a:rPr>
              <a:t>.</a:t>
            </a:r>
            <a:endParaRPr lang="en-US" altLang="zh-CN" sz="1400" b="0" u="none" dirty="0">
              <a:solidFill>
                <a:schemeClr val="tx1"/>
              </a:solidFill>
            </a:endParaRPr>
          </a:p>
        </p:txBody>
      </p:sp>
    </p:spTree>
    <p:extLst>
      <p:ext uri="{BB962C8B-B14F-4D97-AF65-F5344CB8AC3E}">
        <p14:creationId xmlns:p14="http://schemas.microsoft.com/office/powerpoint/2010/main" val="1136524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6CBE-D8BE-73E7-8B90-7F2DF7E73889}"/>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7881EE-174B-3051-D621-508F7B498C8B}"/>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12</a:t>
            </a:fld>
            <a:endParaRPr lang="zh-CN" altLang="en-US" dirty="0"/>
          </a:p>
        </p:txBody>
      </p:sp>
      <p:sp>
        <p:nvSpPr>
          <p:cNvPr id="32" name="文本框 31">
            <a:extLst>
              <a:ext uri="{FF2B5EF4-FFF2-40B4-BE49-F238E27FC236}">
                <a16:creationId xmlns:a16="http://schemas.microsoft.com/office/drawing/2014/main" id="{A1259270-555D-09DF-517B-77CCF68BDCDB}"/>
              </a:ext>
            </a:extLst>
          </p:cNvPr>
          <p:cNvSpPr txBox="1"/>
          <p:nvPr/>
        </p:nvSpPr>
        <p:spPr>
          <a:xfrm>
            <a:off x="258946" y="229372"/>
            <a:ext cx="5658087"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Descriptive analysis</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Land cover changes in the station area</a:t>
            </a:r>
          </a:p>
        </p:txBody>
      </p:sp>
      <p:grpSp>
        <p:nvGrpSpPr>
          <p:cNvPr id="11" name="组合 10">
            <a:extLst>
              <a:ext uri="{FF2B5EF4-FFF2-40B4-BE49-F238E27FC236}">
                <a16:creationId xmlns:a16="http://schemas.microsoft.com/office/drawing/2014/main" id="{13D8E6F4-1459-1E0C-BC5E-8DBE6F703A93}"/>
              </a:ext>
            </a:extLst>
          </p:cNvPr>
          <p:cNvGrpSpPr/>
          <p:nvPr/>
        </p:nvGrpSpPr>
        <p:grpSpPr>
          <a:xfrm>
            <a:off x="7547688" y="111125"/>
            <a:ext cx="4537949" cy="6677004"/>
            <a:chOff x="6270625" y="878205"/>
            <a:chExt cx="4679950" cy="6885940"/>
          </a:xfrm>
        </p:grpSpPr>
        <p:pic>
          <p:nvPicPr>
            <p:cNvPr id="4" name="图片 3">
              <a:extLst>
                <a:ext uri="{FF2B5EF4-FFF2-40B4-BE49-F238E27FC236}">
                  <a16:creationId xmlns:a16="http://schemas.microsoft.com/office/drawing/2014/main" id="{C32AB0D7-746B-3CC7-40A9-6633E52A55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625" y="878205"/>
              <a:ext cx="4679950" cy="2205990"/>
            </a:xfrm>
            <a:prstGeom prst="rect">
              <a:avLst/>
            </a:prstGeom>
          </p:spPr>
        </p:pic>
        <p:pic>
          <p:nvPicPr>
            <p:cNvPr id="6" name="图片 5">
              <a:extLst>
                <a:ext uri="{FF2B5EF4-FFF2-40B4-BE49-F238E27FC236}">
                  <a16:creationId xmlns:a16="http://schemas.microsoft.com/office/drawing/2014/main" id="{D5470D65-4B6C-D7CA-592C-666D188C9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625" y="3084195"/>
              <a:ext cx="4679950" cy="2339975"/>
            </a:xfrm>
            <a:prstGeom prst="rect">
              <a:avLst/>
            </a:prstGeom>
          </p:spPr>
        </p:pic>
        <p:pic>
          <p:nvPicPr>
            <p:cNvPr id="9" name="图片 8">
              <a:extLst>
                <a:ext uri="{FF2B5EF4-FFF2-40B4-BE49-F238E27FC236}">
                  <a16:creationId xmlns:a16="http://schemas.microsoft.com/office/drawing/2014/main" id="{32ECF820-1902-49D6-BF08-EE86B6494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625" y="5424170"/>
              <a:ext cx="4679950" cy="2339975"/>
            </a:xfrm>
            <a:prstGeom prst="rect">
              <a:avLst/>
            </a:prstGeom>
          </p:spPr>
        </p:pic>
      </p:grpSp>
      <p:sp>
        <p:nvSpPr>
          <p:cNvPr id="12" name="文本框 11">
            <a:extLst>
              <a:ext uri="{FF2B5EF4-FFF2-40B4-BE49-F238E27FC236}">
                <a16:creationId xmlns:a16="http://schemas.microsoft.com/office/drawing/2014/main" id="{2BFB1398-779D-2099-EC05-71068A6039B1}"/>
              </a:ext>
            </a:extLst>
          </p:cNvPr>
          <p:cNvSpPr txBox="1"/>
          <p:nvPr/>
        </p:nvSpPr>
        <p:spPr>
          <a:xfrm>
            <a:off x="309477" y="964684"/>
            <a:ext cx="5557023" cy="306109"/>
          </a:xfrm>
          <a:prstGeom prst="rect">
            <a:avLst/>
          </a:prstGeom>
          <a:noFill/>
        </p:spPr>
        <p:txBody>
          <a:bodyPr wrap="square">
            <a:spAutoFit/>
          </a:bodyPr>
          <a:lstStyle/>
          <a:p>
            <a:pP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Table. Information on five high-speed rail lines in the study area.</a:t>
            </a:r>
          </a:p>
        </p:txBody>
      </p:sp>
      <p:sp>
        <p:nvSpPr>
          <p:cNvPr id="13" name="矩形 12">
            <a:extLst>
              <a:ext uri="{FF2B5EF4-FFF2-40B4-BE49-F238E27FC236}">
                <a16:creationId xmlns:a16="http://schemas.microsoft.com/office/drawing/2014/main" id="{12B705A4-E061-B48C-9D80-7C51A6629A42}"/>
              </a:ext>
            </a:extLst>
          </p:cNvPr>
          <p:cNvSpPr/>
          <p:nvPr/>
        </p:nvSpPr>
        <p:spPr>
          <a:xfrm>
            <a:off x="7547688" y="2272192"/>
            <a:ext cx="4644312" cy="2180308"/>
          </a:xfrm>
          <a:prstGeom prst="rect">
            <a:avLst/>
          </a:prstGeom>
          <a:noFill/>
          <a:ln w="28575">
            <a:solidFill>
              <a:srgbClr val="172C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F5ED4102-DA47-1DC1-D084-581A09C0958E}"/>
              </a:ext>
            </a:extLst>
          </p:cNvPr>
          <p:cNvSpPr txBox="1"/>
          <p:nvPr/>
        </p:nvSpPr>
        <p:spPr>
          <a:xfrm>
            <a:off x="371475" y="1387710"/>
            <a:ext cx="6997065" cy="2457981"/>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r>
              <a:rPr lang="en-US" altLang="zh-CN" sz="1400" dirty="0"/>
              <a:t>Changes in the compactness degree (ΔCD):</a:t>
            </a:r>
          </a:p>
          <a:p>
            <a:pPr marL="285750" indent="-285750">
              <a:buFont typeface="Arial" panose="020B0604020202020204" pitchFamily="34" charset="0"/>
              <a:buChar char="•"/>
            </a:pPr>
            <a:r>
              <a:rPr lang="en-US" altLang="zh-CN" sz="1400" b="0" u="none" dirty="0">
                <a:solidFill>
                  <a:schemeClr val="tx1"/>
                </a:solidFill>
              </a:rPr>
              <a:t>An average change level of CD: 0.22.</a:t>
            </a:r>
          </a:p>
          <a:p>
            <a:pPr marL="285750" indent="-285750">
              <a:buFont typeface="Arial" panose="020B0604020202020204" pitchFamily="34" charset="0"/>
              <a:buChar char="•"/>
            </a:pPr>
            <a:r>
              <a:rPr lang="en-US" altLang="zh-CN" sz="1400" b="0" u="none" dirty="0">
                <a:solidFill>
                  <a:schemeClr val="tx1"/>
                </a:solidFill>
              </a:rPr>
              <a:t>The stations with higher change level: Wuxi East (0.57), Nanjing South (0.54), and Suzhou New District (0.54). </a:t>
            </a:r>
            <a:r>
              <a:rPr lang="en-US" altLang="zh-CN" sz="1400" b="0" u="none" dirty="0">
                <a:solidFill>
                  <a:schemeClr val="accent1"/>
                </a:solidFill>
              </a:rPr>
              <a:t>– All the stations are </a:t>
            </a:r>
            <a:r>
              <a:rPr lang="en-US" altLang="zh-CN" sz="1400" b="0" i="1" u="none" dirty="0">
                <a:solidFill>
                  <a:schemeClr val="accent1"/>
                </a:solidFill>
              </a:rPr>
              <a:t>the newly built stations</a:t>
            </a:r>
            <a:r>
              <a:rPr lang="en-US" altLang="zh-CN" sz="1400" b="0" u="none" dirty="0">
                <a:solidFill>
                  <a:schemeClr val="accent1"/>
                </a:solidFill>
              </a:rPr>
              <a:t>, indicating the development around the HSR stations within the 12 years are more compact.</a:t>
            </a:r>
          </a:p>
          <a:p>
            <a:pPr marL="285750" indent="-285750">
              <a:buFont typeface="Arial" panose="020B0604020202020204" pitchFamily="34" charset="0"/>
              <a:buChar char="•"/>
            </a:pPr>
            <a:r>
              <a:rPr lang="en-US" altLang="zh-CN" sz="1400" b="0" u="none" dirty="0">
                <a:solidFill>
                  <a:schemeClr val="tx1"/>
                </a:solidFill>
              </a:rPr>
              <a:t>The stations with lower change level: Shanghai Central (0.00), Hangzhou Central (0.00), and Wuxi Central (0.00). </a:t>
            </a:r>
            <a:r>
              <a:rPr lang="en-US" altLang="zh-CN" sz="1400" b="0" u="none" dirty="0">
                <a:solidFill>
                  <a:schemeClr val="accent1"/>
                </a:solidFill>
              </a:rPr>
              <a:t>– All the stations are </a:t>
            </a:r>
            <a:r>
              <a:rPr lang="en-US" altLang="zh-CN" sz="1400" b="0" i="1" u="none" dirty="0">
                <a:solidFill>
                  <a:schemeClr val="accent1"/>
                </a:solidFill>
              </a:rPr>
              <a:t>the upgraded stations</a:t>
            </a:r>
            <a:r>
              <a:rPr lang="en-US" altLang="zh-CN" sz="1400" b="0" u="none" dirty="0">
                <a:solidFill>
                  <a:schemeClr val="accent1"/>
                </a:solidFill>
              </a:rPr>
              <a:t>, with less increment in the change level, but a relative initial compactness degree level in 2008.</a:t>
            </a:r>
            <a:endParaRPr lang="en-US" altLang="zh-CN" sz="1400" b="0" u="none" dirty="0">
              <a:solidFill>
                <a:schemeClr val="tx1"/>
              </a:solidFill>
            </a:endParaRPr>
          </a:p>
        </p:txBody>
      </p:sp>
    </p:spTree>
    <p:extLst>
      <p:ext uri="{BB962C8B-B14F-4D97-AF65-F5344CB8AC3E}">
        <p14:creationId xmlns:p14="http://schemas.microsoft.com/office/powerpoint/2010/main" val="660787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C269B-75BB-82E2-9E05-210AAC3ECA3E}"/>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5154D26-1EDD-41E3-9FD5-CD9086080BEE}"/>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13</a:t>
            </a:fld>
            <a:endParaRPr lang="zh-CN" altLang="en-US" dirty="0"/>
          </a:p>
        </p:txBody>
      </p:sp>
      <p:sp>
        <p:nvSpPr>
          <p:cNvPr id="32" name="文本框 31">
            <a:extLst>
              <a:ext uri="{FF2B5EF4-FFF2-40B4-BE49-F238E27FC236}">
                <a16:creationId xmlns:a16="http://schemas.microsoft.com/office/drawing/2014/main" id="{B399A754-E139-514B-14CD-E3D69646405E}"/>
              </a:ext>
            </a:extLst>
          </p:cNvPr>
          <p:cNvSpPr txBox="1"/>
          <p:nvPr/>
        </p:nvSpPr>
        <p:spPr>
          <a:xfrm>
            <a:off x="258946" y="229372"/>
            <a:ext cx="5658087"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Descriptive analysis</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Land cover changes in the station area</a:t>
            </a:r>
          </a:p>
        </p:txBody>
      </p:sp>
      <p:grpSp>
        <p:nvGrpSpPr>
          <p:cNvPr id="11" name="组合 10">
            <a:extLst>
              <a:ext uri="{FF2B5EF4-FFF2-40B4-BE49-F238E27FC236}">
                <a16:creationId xmlns:a16="http://schemas.microsoft.com/office/drawing/2014/main" id="{50E6EC8E-6CE5-130A-E22E-D263843760CA}"/>
              </a:ext>
            </a:extLst>
          </p:cNvPr>
          <p:cNvGrpSpPr/>
          <p:nvPr/>
        </p:nvGrpSpPr>
        <p:grpSpPr>
          <a:xfrm>
            <a:off x="7547688" y="111125"/>
            <a:ext cx="4537949" cy="6677004"/>
            <a:chOff x="6270625" y="878205"/>
            <a:chExt cx="4679950" cy="6885940"/>
          </a:xfrm>
        </p:grpSpPr>
        <p:pic>
          <p:nvPicPr>
            <p:cNvPr id="4" name="图片 3">
              <a:extLst>
                <a:ext uri="{FF2B5EF4-FFF2-40B4-BE49-F238E27FC236}">
                  <a16:creationId xmlns:a16="http://schemas.microsoft.com/office/drawing/2014/main" id="{299B5D7A-7F9F-A1BF-B665-052F8F803E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625" y="878205"/>
              <a:ext cx="4679950" cy="2205990"/>
            </a:xfrm>
            <a:prstGeom prst="rect">
              <a:avLst/>
            </a:prstGeom>
          </p:spPr>
        </p:pic>
        <p:pic>
          <p:nvPicPr>
            <p:cNvPr id="6" name="图片 5">
              <a:extLst>
                <a:ext uri="{FF2B5EF4-FFF2-40B4-BE49-F238E27FC236}">
                  <a16:creationId xmlns:a16="http://schemas.microsoft.com/office/drawing/2014/main" id="{99CBAF1D-A681-7B13-F075-5DD6BB44CA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625" y="3084195"/>
              <a:ext cx="4679950" cy="2339975"/>
            </a:xfrm>
            <a:prstGeom prst="rect">
              <a:avLst/>
            </a:prstGeom>
          </p:spPr>
        </p:pic>
        <p:pic>
          <p:nvPicPr>
            <p:cNvPr id="9" name="图片 8">
              <a:extLst>
                <a:ext uri="{FF2B5EF4-FFF2-40B4-BE49-F238E27FC236}">
                  <a16:creationId xmlns:a16="http://schemas.microsoft.com/office/drawing/2014/main" id="{C8BB559C-6380-89AA-BC0B-CCC1801A04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625" y="5424170"/>
              <a:ext cx="4679950" cy="2339975"/>
            </a:xfrm>
            <a:prstGeom prst="rect">
              <a:avLst/>
            </a:prstGeom>
          </p:spPr>
        </p:pic>
      </p:grpSp>
      <p:sp>
        <p:nvSpPr>
          <p:cNvPr id="12" name="文本框 11">
            <a:extLst>
              <a:ext uri="{FF2B5EF4-FFF2-40B4-BE49-F238E27FC236}">
                <a16:creationId xmlns:a16="http://schemas.microsoft.com/office/drawing/2014/main" id="{B070B241-EAE5-6446-7DD0-3093389B17FB}"/>
              </a:ext>
            </a:extLst>
          </p:cNvPr>
          <p:cNvSpPr txBox="1"/>
          <p:nvPr/>
        </p:nvSpPr>
        <p:spPr>
          <a:xfrm>
            <a:off x="309477" y="964684"/>
            <a:ext cx="5557023" cy="306109"/>
          </a:xfrm>
          <a:prstGeom prst="rect">
            <a:avLst/>
          </a:prstGeom>
          <a:noFill/>
        </p:spPr>
        <p:txBody>
          <a:bodyPr wrap="square">
            <a:spAutoFit/>
          </a:bodyPr>
          <a:lstStyle/>
          <a:p>
            <a:pP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Table. Information on five high-speed rail lines in the study area.</a:t>
            </a:r>
          </a:p>
        </p:txBody>
      </p:sp>
      <p:sp>
        <p:nvSpPr>
          <p:cNvPr id="13" name="矩形 12">
            <a:extLst>
              <a:ext uri="{FF2B5EF4-FFF2-40B4-BE49-F238E27FC236}">
                <a16:creationId xmlns:a16="http://schemas.microsoft.com/office/drawing/2014/main" id="{7BBDE5F7-444E-C0FE-F531-B9682D5CDABA}"/>
              </a:ext>
            </a:extLst>
          </p:cNvPr>
          <p:cNvSpPr/>
          <p:nvPr/>
        </p:nvSpPr>
        <p:spPr>
          <a:xfrm>
            <a:off x="7547688" y="4519153"/>
            <a:ext cx="4644312" cy="2180308"/>
          </a:xfrm>
          <a:prstGeom prst="rect">
            <a:avLst/>
          </a:prstGeom>
          <a:noFill/>
          <a:ln w="28575">
            <a:solidFill>
              <a:srgbClr val="172C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9B1B9B82-5FC5-A7E2-982C-83F0A0BC28B6}"/>
              </a:ext>
            </a:extLst>
          </p:cNvPr>
          <p:cNvSpPr txBox="1"/>
          <p:nvPr/>
        </p:nvSpPr>
        <p:spPr>
          <a:xfrm>
            <a:off x="371475" y="1387710"/>
            <a:ext cx="6997065" cy="2457981"/>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r>
              <a:rPr lang="en-US" altLang="zh-CN" sz="1400" dirty="0"/>
              <a:t>Changes in the compactness degree (ΔCD):</a:t>
            </a:r>
          </a:p>
          <a:p>
            <a:pPr marL="285750" indent="-285750">
              <a:buFont typeface="Arial" panose="020B0604020202020204" pitchFamily="34" charset="0"/>
              <a:buChar char="•"/>
            </a:pPr>
            <a:r>
              <a:rPr lang="en-US" altLang="zh-CN" sz="1400" b="0" u="none" dirty="0">
                <a:solidFill>
                  <a:schemeClr val="tx1"/>
                </a:solidFill>
              </a:rPr>
              <a:t>An average change level of CD: 0.22.</a:t>
            </a:r>
          </a:p>
          <a:p>
            <a:pPr marL="285750" indent="-285750">
              <a:buFont typeface="Arial" panose="020B0604020202020204" pitchFamily="34" charset="0"/>
              <a:buChar char="•"/>
            </a:pPr>
            <a:r>
              <a:rPr lang="en-US" altLang="zh-CN" sz="1400" b="0" u="none" dirty="0">
                <a:solidFill>
                  <a:schemeClr val="tx1"/>
                </a:solidFill>
              </a:rPr>
              <a:t>The stations with higher change level: Wuxi East (0.57), Nanjing South (0.54), and Suzhou New District (0.54). </a:t>
            </a:r>
            <a:r>
              <a:rPr lang="en-US" altLang="zh-CN" sz="1400" b="0" u="none" dirty="0">
                <a:solidFill>
                  <a:schemeClr val="accent1"/>
                </a:solidFill>
              </a:rPr>
              <a:t>– All the stations are </a:t>
            </a:r>
            <a:r>
              <a:rPr lang="en-US" altLang="zh-CN" sz="1400" b="0" i="1" u="none" dirty="0">
                <a:solidFill>
                  <a:schemeClr val="accent1"/>
                </a:solidFill>
              </a:rPr>
              <a:t>the newly built stations</a:t>
            </a:r>
            <a:r>
              <a:rPr lang="en-US" altLang="zh-CN" sz="1400" b="0" u="none" dirty="0">
                <a:solidFill>
                  <a:schemeClr val="accent1"/>
                </a:solidFill>
              </a:rPr>
              <a:t>, indicating the development around the HSR stations within the 12 years are more compact.</a:t>
            </a:r>
          </a:p>
          <a:p>
            <a:pPr marL="285750" indent="-285750">
              <a:buFont typeface="Arial" panose="020B0604020202020204" pitchFamily="34" charset="0"/>
              <a:buChar char="•"/>
            </a:pPr>
            <a:r>
              <a:rPr lang="en-US" altLang="zh-CN" sz="1400" b="0" u="none" dirty="0">
                <a:solidFill>
                  <a:schemeClr val="tx1"/>
                </a:solidFill>
              </a:rPr>
              <a:t>The stations with lower change level: Shanghai Central (0.00), Hangzhou Central (0.00), and Wuxi Central (0.00). </a:t>
            </a:r>
            <a:r>
              <a:rPr lang="en-US" altLang="zh-CN" sz="1400" b="0" u="none" dirty="0">
                <a:solidFill>
                  <a:schemeClr val="accent1"/>
                </a:solidFill>
              </a:rPr>
              <a:t>– All the stations are </a:t>
            </a:r>
            <a:r>
              <a:rPr lang="en-US" altLang="zh-CN" sz="1400" b="0" i="1" u="none" dirty="0">
                <a:solidFill>
                  <a:schemeClr val="accent1"/>
                </a:solidFill>
              </a:rPr>
              <a:t>the upgraded stations</a:t>
            </a:r>
            <a:r>
              <a:rPr lang="en-US" altLang="zh-CN" sz="1400" b="0" u="none" dirty="0">
                <a:solidFill>
                  <a:schemeClr val="accent1"/>
                </a:solidFill>
              </a:rPr>
              <a:t>, with less increment in the change level, but a relative initial compactness degree level in 2008.</a:t>
            </a:r>
            <a:endParaRPr lang="en-US" altLang="zh-CN" sz="1400" b="0" u="none" dirty="0">
              <a:solidFill>
                <a:schemeClr val="tx1"/>
              </a:solidFill>
            </a:endParaRPr>
          </a:p>
        </p:txBody>
      </p:sp>
      <p:sp>
        <p:nvSpPr>
          <p:cNvPr id="3" name="文本框 2">
            <a:extLst>
              <a:ext uri="{FF2B5EF4-FFF2-40B4-BE49-F238E27FC236}">
                <a16:creationId xmlns:a16="http://schemas.microsoft.com/office/drawing/2014/main" id="{6B8BC598-9383-8DC8-8EC2-B7E215643C5D}"/>
              </a:ext>
            </a:extLst>
          </p:cNvPr>
          <p:cNvSpPr txBox="1"/>
          <p:nvPr/>
        </p:nvSpPr>
        <p:spPr>
          <a:xfrm>
            <a:off x="371474" y="3962608"/>
            <a:ext cx="6997065" cy="2457981"/>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r>
              <a:rPr lang="en-US" altLang="zh-CN" sz="1400" dirty="0"/>
              <a:t>Changes in the nighttime-light intensity (ΔNI):</a:t>
            </a:r>
          </a:p>
          <a:p>
            <a:pPr marL="285750" indent="-285750">
              <a:buFont typeface="Arial" panose="020B0604020202020204" pitchFamily="34" charset="0"/>
              <a:buChar char="•"/>
            </a:pPr>
            <a:r>
              <a:rPr lang="en-US" altLang="zh-CN" sz="1400" b="0" u="none" dirty="0">
                <a:solidFill>
                  <a:schemeClr val="tx1"/>
                </a:solidFill>
              </a:rPr>
              <a:t>An average change level of NI: 0.18.</a:t>
            </a:r>
          </a:p>
          <a:p>
            <a:pPr marL="285750" indent="-285750">
              <a:buFont typeface="Arial" panose="020B0604020202020204" pitchFamily="34" charset="0"/>
              <a:buChar char="•"/>
            </a:pPr>
            <a:r>
              <a:rPr lang="en-US" altLang="zh-CN" sz="1400" b="0" u="none" dirty="0">
                <a:solidFill>
                  <a:schemeClr val="tx1"/>
                </a:solidFill>
              </a:rPr>
              <a:t>The stations with higher change level: Shanghai Hongqiao (0.65), Suzhou North (0.58), and Changzhou North (0.36). </a:t>
            </a:r>
            <a:r>
              <a:rPr lang="en-US" altLang="zh-CN" sz="1400" b="0" u="none" dirty="0">
                <a:solidFill>
                  <a:schemeClr val="accent1"/>
                </a:solidFill>
              </a:rPr>
              <a:t>– The development of the area around the station has implanted more types of urban activities and enhanced the vitality of the urban space.</a:t>
            </a:r>
          </a:p>
          <a:p>
            <a:pPr marL="285750" indent="-285750">
              <a:buFont typeface="Arial" panose="020B0604020202020204" pitchFamily="34" charset="0"/>
              <a:buChar char="•"/>
            </a:pPr>
            <a:r>
              <a:rPr lang="en-US" altLang="zh-CN" sz="1400" b="0" u="none" dirty="0">
                <a:solidFill>
                  <a:schemeClr val="tx1"/>
                </a:solidFill>
              </a:rPr>
              <a:t>The stations with lower change level: Shanghai South (-0.06), </a:t>
            </a:r>
            <a:r>
              <a:rPr lang="en-US" altLang="zh-CN" sz="1400" b="0" u="none" dirty="0" err="1">
                <a:solidFill>
                  <a:schemeClr val="tx1"/>
                </a:solidFill>
              </a:rPr>
              <a:t>Wawushan</a:t>
            </a:r>
            <a:r>
              <a:rPr lang="en-US" altLang="zh-CN" sz="1400" b="0" u="none" dirty="0">
                <a:solidFill>
                  <a:schemeClr val="tx1"/>
                </a:solidFill>
              </a:rPr>
              <a:t> (0.01), </a:t>
            </a:r>
            <a:r>
              <a:rPr lang="en-US" altLang="zh-CN" sz="1400" b="0" u="none" dirty="0" err="1">
                <a:solidFill>
                  <a:schemeClr val="tx1"/>
                </a:solidFill>
              </a:rPr>
              <a:t>Xianlin</a:t>
            </a:r>
            <a:r>
              <a:rPr lang="en-US" altLang="zh-CN" sz="1400" b="0" u="none" dirty="0">
                <a:solidFill>
                  <a:schemeClr val="tx1"/>
                </a:solidFill>
              </a:rPr>
              <a:t> (0.02). </a:t>
            </a:r>
            <a:r>
              <a:rPr lang="en-US" altLang="zh-CN" sz="1400" b="0" u="none" dirty="0">
                <a:solidFill>
                  <a:schemeClr val="accent1"/>
                </a:solidFill>
              </a:rPr>
              <a:t>– After the completion of the HSR station, the vitality of the station area is reducing.</a:t>
            </a:r>
            <a:endParaRPr lang="en-US" altLang="zh-CN" sz="1400" b="0" u="none" dirty="0">
              <a:solidFill>
                <a:schemeClr val="tx1"/>
              </a:solidFill>
            </a:endParaRPr>
          </a:p>
        </p:txBody>
      </p:sp>
    </p:spTree>
    <p:extLst>
      <p:ext uri="{BB962C8B-B14F-4D97-AF65-F5344CB8AC3E}">
        <p14:creationId xmlns:p14="http://schemas.microsoft.com/office/powerpoint/2010/main" val="221925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E1E5B-B23E-8748-FFC8-1C59B44F57FE}"/>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9BBB2CB-C3A2-1488-587B-1159A1EC8D21}"/>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14</a:t>
            </a:fld>
            <a:endParaRPr lang="zh-CN" altLang="en-US"/>
          </a:p>
        </p:txBody>
      </p:sp>
      <p:sp>
        <p:nvSpPr>
          <p:cNvPr id="5" name="文本框 4">
            <a:extLst>
              <a:ext uri="{FF2B5EF4-FFF2-40B4-BE49-F238E27FC236}">
                <a16:creationId xmlns:a16="http://schemas.microsoft.com/office/drawing/2014/main" id="{3216E775-E625-C267-940F-CE2936236D9C}"/>
              </a:ext>
            </a:extLst>
          </p:cNvPr>
          <p:cNvSpPr txBox="1"/>
          <p:nvPr/>
        </p:nvSpPr>
        <p:spPr>
          <a:xfrm>
            <a:off x="258946" y="229372"/>
            <a:ext cx="9727663"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Methodology: latent class analysis (LCA) with covariates</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Model definition</a:t>
            </a:r>
          </a:p>
        </p:txBody>
      </p:sp>
      <p:sp>
        <p:nvSpPr>
          <p:cNvPr id="17" name="文本框 16">
            <a:extLst>
              <a:ext uri="{FF2B5EF4-FFF2-40B4-BE49-F238E27FC236}">
                <a16:creationId xmlns:a16="http://schemas.microsoft.com/office/drawing/2014/main" id="{AFA0B097-3F2C-AFA5-2BC9-3F8565F5B585}"/>
              </a:ext>
            </a:extLst>
          </p:cNvPr>
          <p:cNvSpPr txBox="1"/>
          <p:nvPr/>
        </p:nvSpPr>
        <p:spPr>
          <a:xfrm>
            <a:off x="371475" y="1027085"/>
            <a:ext cx="4641381" cy="2227469"/>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r>
              <a:rPr lang="en-US" altLang="zh-CN" sz="1400" dirty="0"/>
              <a:t>Measurement model (right half part):</a:t>
            </a:r>
          </a:p>
          <a:p>
            <a:pPr marL="285750" indent="-285750">
              <a:buFont typeface="Arial" panose="020B0604020202020204" pitchFamily="34" charset="0"/>
              <a:buChar char="•"/>
            </a:pPr>
            <a:r>
              <a:rPr lang="en-US" altLang="zh-CN" sz="1400" b="0" u="none" dirty="0">
                <a:solidFill>
                  <a:schemeClr val="tx1"/>
                </a:solidFill>
              </a:rPr>
              <a:t>Direct involvement in the </a:t>
            </a:r>
            <a:r>
              <a:rPr lang="en-US" altLang="zh-CN" sz="1400" dirty="0">
                <a:solidFill>
                  <a:schemeClr val="tx1"/>
                </a:solidFill>
              </a:rPr>
              <a:t>definition and delineation of the potential categories</a:t>
            </a:r>
            <a:r>
              <a:rPr lang="en-US" altLang="zh-CN" sz="1400" b="0" u="none" dirty="0">
                <a:solidFill>
                  <a:schemeClr val="tx1"/>
                </a:solidFill>
              </a:rPr>
              <a:t>.</a:t>
            </a:r>
          </a:p>
          <a:p>
            <a:pPr marL="285750" indent="-285750">
              <a:buFont typeface="Arial" panose="020B0604020202020204" pitchFamily="34" charset="0"/>
              <a:buChar char="•"/>
            </a:pPr>
            <a:r>
              <a:rPr lang="en-US" altLang="zh-CN" sz="1400" b="0" u="none" dirty="0">
                <a:solidFill>
                  <a:schemeClr val="tx1"/>
                </a:solidFill>
              </a:rPr>
              <a:t>The indicators are directly observable variables used </a:t>
            </a:r>
            <a:r>
              <a:rPr lang="en-US" altLang="zh-CN" sz="1400" u="none" dirty="0">
                <a:solidFill>
                  <a:schemeClr val="accent1"/>
                </a:solidFill>
              </a:rPr>
              <a:t>to define and differentiate potential categories</a:t>
            </a:r>
            <a:r>
              <a:rPr lang="en-US" altLang="zh-CN" sz="1400" b="0" u="none" dirty="0">
                <a:solidFill>
                  <a:schemeClr val="tx1"/>
                </a:solidFill>
              </a:rPr>
              <a:t>.</a:t>
            </a:r>
          </a:p>
          <a:p>
            <a:pPr marL="285750" indent="-285750">
              <a:buFont typeface="Arial" panose="020B0604020202020204" pitchFamily="34" charset="0"/>
              <a:buChar char="•"/>
            </a:pPr>
            <a:r>
              <a:rPr lang="en-US" altLang="zh-CN" sz="1400" b="0" u="none" dirty="0">
                <a:solidFill>
                  <a:schemeClr val="tx1"/>
                </a:solidFill>
              </a:rPr>
              <a:t>The distribution pattern of these indicators determines the composition and characterization of potential categories.</a:t>
            </a:r>
          </a:p>
        </p:txBody>
      </p:sp>
      <p:pic>
        <p:nvPicPr>
          <p:cNvPr id="6" name="图片 5">
            <a:extLst>
              <a:ext uri="{FF2B5EF4-FFF2-40B4-BE49-F238E27FC236}">
                <a16:creationId xmlns:a16="http://schemas.microsoft.com/office/drawing/2014/main" id="{50C17E90-B014-3ECC-2389-E5CDF5768A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2856" y="1457906"/>
            <a:ext cx="6696763" cy="4352945"/>
          </a:xfrm>
          <a:prstGeom prst="rect">
            <a:avLst/>
          </a:prstGeom>
          <a:noFill/>
        </p:spPr>
      </p:pic>
      <p:sp>
        <p:nvSpPr>
          <p:cNvPr id="7" name="文本框 6">
            <a:extLst>
              <a:ext uri="{FF2B5EF4-FFF2-40B4-BE49-F238E27FC236}">
                <a16:creationId xmlns:a16="http://schemas.microsoft.com/office/drawing/2014/main" id="{9720D911-3F42-186A-FF68-2EC32E6789DB}"/>
              </a:ext>
            </a:extLst>
          </p:cNvPr>
          <p:cNvSpPr txBox="1"/>
          <p:nvPr/>
        </p:nvSpPr>
        <p:spPr>
          <a:xfrm>
            <a:off x="5869910" y="5930546"/>
            <a:ext cx="5293390" cy="306109"/>
          </a:xfrm>
          <a:prstGeom prst="rect">
            <a:avLst/>
          </a:prstGeom>
          <a:noFill/>
        </p:spPr>
        <p:txBody>
          <a:bodyPr wrap="square">
            <a:spAutoFit/>
          </a:bodyPr>
          <a:lstStyle/>
          <a:p>
            <a:pPr algn="ctr">
              <a:lnSpc>
                <a:spcPct val="107000"/>
              </a:lnSpc>
              <a:spcAft>
                <a:spcPts val="800"/>
              </a:spcAft>
            </a:pPr>
            <a:r>
              <a:rPr lang="en-US" altLang="zh-CN" sz="1400" dirty="0">
                <a:solidFill>
                  <a:schemeClr val="bg1">
                    <a:lumMod val="50000"/>
                  </a:schemeClr>
                </a:solidFill>
                <a:latin typeface="Arial" panose="020B0604020202020204" pitchFamily="34" charset="0"/>
                <a:cs typeface="Arial" panose="020B0604020202020204" pitchFamily="34" charset="0"/>
              </a:rPr>
              <a:t>Model of latent class analysis with covariates.</a:t>
            </a:r>
            <a:endPar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endParaRPr>
          </a:p>
        </p:txBody>
      </p:sp>
      <p:sp>
        <p:nvSpPr>
          <p:cNvPr id="8" name="文本框 7">
            <a:extLst>
              <a:ext uri="{FF2B5EF4-FFF2-40B4-BE49-F238E27FC236}">
                <a16:creationId xmlns:a16="http://schemas.microsoft.com/office/drawing/2014/main" id="{156F690E-9705-C4DB-B1A3-93D3188D6F8F}"/>
              </a:ext>
            </a:extLst>
          </p:cNvPr>
          <p:cNvSpPr txBox="1"/>
          <p:nvPr/>
        </p:nvSpPr>
        <p:spPr>
          <a:xfrm>
            <a:off x="10601995" y="1518866"/>
            <a:ext cx="942887"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(indicators)</a:t>
            </a:r>
            <a:endParaRPr lang="zh-CN" altLang="en-US" sz="12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667B6579-F526-553D-1C27-106160BE05CC}"/>
              </a:ext>
            </a:extLst>
          </p:cNvPr>
          <p:cNvSpPr txBox="1"/>
          <p:nvPr/>
        </p:nvSpPr>
        <p:spPr>
          <a:xfrm>
            <a:off x="371475" y="3317651"/>
            <a:ext cx="4641381" cy="2919004"/>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r>
              <a:rPr lang="en-US" altLang="zh-CN" sz="1400" dirty="0"/>
              <a:t>Structural model (left half part):</a:t>
            </a:r>
          </a:p>
          <a:p>
            <a:pPr marL="285750" indent="-285750">
              <a:buFont typeface="Arial" panose="020B0604020202020204" pitchFamily="34" charset="0"/>
              <a:buChar char="•"/>
            </a:pPr>
            <a:r>
              <a:rPr lang="en-US" altLang="zh-CN" sz="1400" b="0" u="none" dirty="0">
                <a:solidFill>
                  <a:schemeClr val="tx1"/>
                </a:solidFill>
              </a:rPr>
              <a:t>Influence </a:t>
            </a:r>
            <a:r>
              <a:rPr lang="en-US" altLang="zh-CN" sz="1400" u="none" dirty="0">
                <a:solidFill>
                  <a:schemeClr val="tx1"/>
                </a:solidFill>
              </a:rPr>
              <a:t>the probability of each individual being assigned to a particular category</a:t>
            </a:r>
            <a:r>
              <a:rPr lang="en-US" altLang="zh-CN" sz="1400" b="0" u="none" dirty="0">
                <a:solidFill>
                  <a:schemeClr val="tx1"/>
                </a:solidFill>
              </a:rPr>
              <a:t> through the logistic regression, etc.</a:t>
            </a:r>
          </a:p>
          <a:p>
            <a:pPr marL="285750" indent="-285750">
              <a:buFont typeface="Arial" panose="020B0604020202020204" pitchFamily="34" charset="0"/>
              <a:buChar char="•"/>
            </a:pPr>
            <a:r>
              <a:rPr lang="en-US" altLang="zh-CN" sz="1400" b="0" u="none" dirty="0">
                <a:solidFill>
                  <a:schemeClr val="tx1"/>
                </a:solidFill>
              </a:rPr>
              <a:t>The</a:t>
            </a:r>
            <a:r>
              <a:rPr lang="zh-CN" altLang="en-US" sz="1400" b="0" u="none" dirty="0">
                <a:solidFill>
                  <a:schemeClr val="tx1"/>
                </a:solidFill>
              </a:rPr>
              <a:t> </a:t>
            </a:r>
            <a:r>
              <a:rPr lang="en-US" altLang="zh-CN" sz="1400" u="none" dirty="0">
                <a:solidFill>
                  <a:schemeClr val="tx1"/>
                </a:solidFill>
              </a:rPr>
              <a:t>covariates</a:t>
            </a:r>
            <a:r>
              <a:rPr lang="en-US" altLang="zh-CN" sz="1400" b="0" u="none" dirty="0">
                <a:solidFill>
                  <a:schemeClr val="tx1"/>
                </a:solidFill>
              </a:rPr>
              <a:t> are external variables used to </a:t>
            </a:r>
            <a:r>
              <a:rPr lang="en-US" altLang="zh-CN" sz="1400" u="none" dirty="0">
                <a:solidFill>
                  <a:schemeClr val="accent1"/>
                </a:solidFill>
              </a:rPr>
              <a:t>predict and explain </a:t>
            </a:r>
            <a:r>
              <a:rPr lang="en-US" altLang="zh-CN" sz="1400" b="0" u="none" dirty="0">
                <a:solidFill>
                  <a:schemeClr val="tx1"/>
                </a:solidFill>
              </a:rPr>
              <a:t>the probability of potential category membership. </a:t>
            </a:r>
          </a:p>
          <a:p>
            <a:pPr marL="285750" indent="-285750">
              <a:buFont typeface="Arial" panose="020B0604020202020204" pitchFamily="34" charset="0"/>
              <a:buChar char="•"/>
            </a:pPr>
            <a:r>
              <a:rPr lang="en-US" altLang="zh-CN" sz="1400" b="0" u="none" dirty="0">
                <a:solidFill>
                  <a:schemeClr val="tx1"/>
                </a:solidFill>
              </a:rPr>
              <a:t>They are not used directly to define categories, but rather to help the model understand what factors (certain of covariates) increase or decrease the probability of an individual belonging to a category.</a:t>
            </a:r>
          </a:p>
        </p:txBody>
      </p:sp>
    </p:spTree>
    <p:extLst>
      <p:ext uri="{BB962C8B-B14F-4D97-AF65-F5344CB8AC3E}">
        <p14:creationId xmlns:p14="http://schemas.microsoft.com/office/powerpoint/2010/main" val="6822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96C99-7C66-5127-1ED4-73FCAAA9D16B}"/>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03EAA24-096D-28FF-D9EA-DD69FD77FD31}"/>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15</a:t>
            </a:fld>
            <a:endParaRPr lang="zh-CN" altLang="en-US" dirty="0"/>
          </a:p>
        </p:txBody>
      </p:sp>
      <p:sp>
        <p:nvSpPr>
          <p:cNvPr id="30" name="文本框 29">
            <a:extLst>
              <a:ext uri="{FF2B5EF4-FFF2-40B4-BE49-F238E27FC236}">
                <a16:creationId xmlns:a16="http://schemas.microsoft.com/office/drawing/2014/main" id="{B6D80897-C99A-6D5F-F7A7-9D71F44630AF}"/>
              </a:ext>
            </a:extLst>
          </p:cNvPr>
          <p:cNvSpPr txBox="1"/>
          <p:nvPr/>
        </p:nvSpPr>
        <p:spPr>
          <a:xfrm>
            <a:off x="335457" y="1042294"/>
            <a:ext cx="3890762" cy="307777"/>
          </a:xfrm>
          <a:prstGeom prst="rect">
            <a:avLst/>
          </a:prstGeom>
          <a:noFill/>
          <a:effectLst/>
        </p:spPr>
        <p:txBody>
          <a:bodyPr wrap="square" rtlCol="0">
            <a:spAutoFit/>
          </a:bodyPr>
          <a:lstStyle/>
          <a:p>
            <a:r>
              <a:rPr lang="en-US" altLang="zh-CN" sz="1400"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Table. Descriptive statistics of covariates</a:t>
            </a:r>
          </a:p>
        </p:txBody>
      </p:sp>
      <p:sp>
        <p:nvSpPr>
          <p:cNvPr id="32" name="文本框 31">
            <a:extLst>
              <a:ext uri="{FF2B5EF4-FFF2-40B4-BE49-F238E27FC236}">
                <a16:creationId xmlns:a16="http://schemas.microsoft.com/office/drawing/2014/main" id="{80DEE88E-F2C5-EFA3-2D85-4E71CB87B9CA}"/>
              </a:ext>
            </a:extLst>
          </p:cNvPr>
          <p:cNvSpPr txBox="1"/>
          <p:nvPr/>
        </p:nvSpPr>
        <p:spPr>
          <a:xfrm>
            <a:off x="258946" y="229372"/>
            <a:ext cx="9150582"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Model parameters and results of LCA with covariates</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Model parameters </a:t>
            </a:r>
          </a:p>
        </p:txBody>
      </p:sp>
      <p:graphicFrame>
        <p:nvGraphicFramePr>
          <p:cNvPr id="3" name="表格 2">
            <a:extLst>
              <a:ext uri="{FF2B5EF4-FFF2-40B4-BE49-F238E27FC236}">
                <a16:creationId xmlns:a16="http://schemas.microsoft.com/office/drawing/2014/main" id="{DA628149-227A-B823-DF35-A5091C3370BB}"/>
              </a:ext>
            </a:extLst>
          </p:cNvPr>
          <p:cNvGraphicFramePr>
            <a:graphicFrameLocks noGrp="1"/>
          </p:cNvGraphicFramePr>
          <p:nvPr>
            <p:extLst>
              <p:ext uri="{D42A27DB-BD31-4B8C-83A1-F6EECF244321}">
                <p14:modId xmlns:p14="http://schemas.microsoft.com/office/powerpoint/2010/main" val="1197417356"/>
              </p:ext>
            </p:extLst>
          </p:nvPr>
        </p:nvGraphicFramePr>
        <p:xfrm>
          <a:off x="371475" y="1393552"/>
          <a:ext cx="7559381" cy="4511040"/>
        </p:xfrm>
        <a:graphic>
          <a:graphicData uri="http://schemas.openxmlformats.org/drawingml/2006/table">
            <a:tbl>
              <a:tblPr firstRow="1">
                <a:tableStyleId>{9D7B26C5-4107-4FEC-AEDC-1716B250A1EF}</a:tableStyleId>
              </a:tblPr>
              <a:tblGrid>
                <a:gridCol w="4862194">
                  <a:extLst>
                    <a:ext uri="{9D8B030D-6E8A-4147-A177-3AD203B41FA5}">
                      <a16:colId xmlns:a16="http://schemas.microsoft.com/office/drawing/2014/main" val="1912625744"/>
                    </a:ext>
                  </a:extLst>
                </a:gridCol>
                <a:gridCol w="557882">
                  <a:extLst>
                    <a:ext uri="{9D8B030D-6E8A-4147-A177-3AD203B41FA5}">
                      <a16:colId xmlns:a16="http://schemas.microsoft.com/office/drawing/2014/main" val="2446632450"/>
                    </a:ext>
                  </a:extLst>
                </a:gridCol>
                <a:gridCol w="624405">
                  <a:extLst>
                    <a:ext uri="{9D8B030D-6E8A-4147-A177-3AD203B41FA5}">
                      <a16:colId xmlns:a16="http://schemas.microsoft.com/office/drawing/2014/main" val="1874869125"/>
                    </a:ext>
                  </a:extLst>
                </a:gridCol>
                <a:gridCol w="644059">
                  <a:extLst>
                    <a:ext uri="{9D8B030D-6E8A-4147-A177-3AD203B41FA5}">
                      <a16:colId xmlns:a16="http://schemas.microsoft.com/office/drawing/2014/main" val="680428681"/>
                    </a:ext>
                  </a:extLst>
                </a:gridCol>
                <a:gridCol w="870841">
                  <a:extLst>
                    <a:ext uri="{9D8B030D-6E8A-4147-A177-3AD203B41FA5}">
                      <a16:colId xmlns:a16="http://schemas.microsoft.com/office/drawing/2014/main" val="1366612685"/>
                    </a:ext>
                  </a:extLst>
                </a:gridCol>
              </a:tblGrid>
              <a:tr h="264591">
                <a:tc>
                  <a:txBody>
                    <a:bodyPr/>
                    <a:lstStyle/>
                    <a:p>
                      <a:pPr algn="just"/>
                      <a:r>
                        <a:rPr lang="en-US" sz="1200" kern="0" dirty="0">
                          <a:effectLst/>
                          <a:latin typeface="Arial" panose="020B0604020202020204" pitchFamily="34" charset="0"/>
                          <a:cs typeface="Arial" panose="020B0604020202020204" pitchFamily="34" charset="0"/>
                        </a:rPr>
                        <a:t>Covariates (Attributes)</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Min</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Max</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Mean</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Standard Deviation</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90031048"/>
                  </a:ext>
                </a:extLst>
              </a:tr>
              <a:tr h="154345">
                <a:tc>
                  <a:txBody>
                    <a:bodyPr/>
                    <a:lstStyle/>
                    <a:p>
                      <a:pPr algn="just"/>
                      <a:r>
                        <a:rPr lang="en-US" sz="1200" b="1" kern="0" dirty="0">
                          <a:effectLst/>
                          <a:latin typeface="Arial" panose="020B0604020202020204" pitchFamily="34" charset="0"/>
                          <a:cs typeface="Arial" panose="020B0604020202020204" pitchFamily="34" charset="0"/>
                        </a:rPr>
                        <a:t>City socioeconomic attributes</a:t>
                      </a:r>
                      <a:endParaRPr lang="zh-CN" sz="1800" b="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21346945"/>
                  </a:ext>
                </a:extLst>
              </a:tr>
              <a:tr h="132296">
                <a:tc>
                  <a:txBody>
                    <a:bodyPr/>
                    <a:lstStyle/>
                    <a:p>
                      <a:pPr algn="just"/>
                      <a:r>
                        <a:rPr lang="en-US" sz="1200" i="1" kern="0">
                          <a:effectLst/>
                          <a:latin typeface="Arial" panose="020B0604020202020204" pitchFamily="34" charset="0"/>
                          <a:cs typeface="Arial" panose="020B0604020202020204" pitchFamily="34" charset="0"/>
                        </a:rPr>
                        <a:t>GDP per capita in 2008 (hundred thousand RMB)</a:t>
                      </a:r>
                      <a:endParaRPr lang="zh-CN" sz="1800" i="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0.31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2.19</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0.64</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0.34</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41628208"/>
                  </a:ext>
                </a:extLst>
              </a:tr>
              <a:tr h="154345">
                <a:tc>
                  <a:txBody>
                    <a:bodyPr/>
                    <a:lstStyle/>
                    <a:p>
                      <a:pPr algn="just"/>
                      <a:r>
                        <a:rPr lang="en-US" sz="1200" i="1" kern="0" dirty="0">
                          <a:effectLst/>
                          <a:latin typeface="Arial" panose="020B0604020202020204" pitchFamily="34" charset="0"/>
                          <a:cs typeface="Arial" panose="020B0604020202020204" pitchFamily="34" charset="0"/>
                        </a:rPr>
                        <a:t>Administrative level (Ref: municipality or provincial capital city)</a:t>
                      </a:r>
                      <a:endParaRPr lang="zh-CN" sz="1800" i="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794412807"/>
                  </a:ext>
                </a:extLst>
              </a:tr>
              <a:tr h="132296">
                <a:tc>
                  <a:txBody>
                    <a:bodyPr/>
                    <a:lstStyle/>
                    <a:p>
                      <a:pPr indent="127000" algn="just"/>
                      <a:r>
                        <a:rPr lang="en-US" sz="1200" kern="0" dirty="0">
                          <a:effectLst/>
                          <a:latin typeface="Arial" panose="020B0604020202020204" pitchFamily="34" charset="0"/>
                          <a:cs typeface="Arial" panose="020B0604020202020204" pitchFamily="34" charset="0"/>
                        </a:rPr>
                        <a:t>prefecture-level city</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0.38</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0.49</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94950473"/>
                  </a:ext>
                </a:extLst>
              </a:tr>
              <a:tr h="132296">
                <a:tc>
                  <a:txBody>
                    <a:bodyPr/>
                    <a:lstStyle/>
                    <a:p>
                      <a:pPr indent="127000" algn="just"/>
                      <a:r>
                        <a:rPr lang="en-US" sz="1200" kern="0" dirty="0">
                          <a:effectLst/>
                          <a:latin typeface="Arial" panose="020B0604020202020204" pitchFamily="34" charset="0"/>
                          <a:cs typeface="Arial" panose="020B0604020202020204" pitchFamily="34" charset="0"/>
                        </a:rPr>
                        <a:t>county-level city, district, or county</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0.49</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36595401"/>
                  </a:ext>
                </a:extLst>
              </a:tr>
              <a:tr h="154345">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446619184"/>
                  </a:ext>
                </a:extLst>
              </a:tr>
              <a:tr h="154345">
                <a:tc>
                  <a:txBody>
                    <a:bodyPr/>
                    <a:lstStyle/>
                    <a:p>
                      <a:pPr algn="just"/>
                      <a:r>
                        <a:rPr lang="en-US" sz="1200" b="1" kern="0" dirty="0">
                          <a:effectLst/>
                          <a:latin typeface="Arial" panose="020B0604020202020204" pitchFamily="34" charset="0"/>
                          <a:cs typeface="Arial" panose="020B0604020202020204" pitchFamily="34" charset="0"/>
                        </a:rPr>
                        <a:t>HSR Station location attributes</a:t>
                      </a:r>
                      <a:endParaRPr lang="zh-CN" sz="1800" b="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505068437"/>
                  </a:ext>
                </a:extLst>
              </a:tr>
              <a:tr h="154345">
                <a:tc>
                  <a:txBody>
                    <a:bodyPr/>
                    <a:lstStyle/>
                    <a:p>
                      <a:pPr algn="just"/>
                      <a:r>
                        <a:rPr lang="en-US" sz="1200" i="1" kern="0" dirty="0">
                          <a:effectLst/>
                          <a:latin typeface="Arial" panose="020B0604020202020204" pitchFamily="34" charset="0"/>
                          <a:cs typeface="Arial" panose="020B0604020202020204" pitchFamily="34" charset="0"/>
                        </a:rPr>
                        <a:t>Station location (dummy)</a:t>
                      </a:r>
                      <a:endParaRPr lang="zh-CN" sz="1800" i="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697334282"/>
                  </a:ext>
                </a:extLst>
              </a:tr>
              <a:tr h="132296">
                <a:tc>
                  <a:txBody>
                    <a:bodyPr/>
                    <a:lstStyle/>
                    <a:p>
                      <a:pPr indent="127000" algn="just"/>
                      <a:r>
                        <a:rPr lang="en-US" sz="1200" kern="0" dirty="0">
                          <a:effectLst/>
                          <a:latin typeface="Arial" panose="020B0604020202020204" pitchFamily="34" charset="0"/>
                          <a:cs typeface="Arial" panose="020B0604020202020204" pitchFamily="34" charset="0"/>
                        </a:rPr>
                        <a:t>suburb (Ref: downtown)</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0.24</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0.43</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49889029"/>
                  </a:ext>
                </a:extLst>
              </a:tr>
              <a:tr h="132296">
                <a:tc>
                  <a:txBody>
                    <a:bodyPr/>
                    <a:lstStyle/>
                    <a:p>
                      <a:pPr indent="127000" algn="just"/>
                      <a:r>
                        <a:rPr lang="en-US" sz="1200" kern="0">
                          <a:effectLst/>
                          <a:latin typeface="Arial" panose="020B0604020202020204" pitchFamily="34" charset="0"/>
                          <a:cs typeface="Arial" panose="020B0604020202020204" pitchFamily="34" charset="0"/>
                        </a:rPr>
                        <a:t>outskirts (Ref: downtown)</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0.36</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0.48</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705840"/>
                  </a:ext>
                </a:extLst>
              </a:tr>
              <a:tr h="154345">
                <a:tc>
                  <a:txBody>
                    <a:bodyPr/>
                    <a:lstStyle/>
                    <a:p>
                      <a:pPr algn="just"/>
                      <a:r>
                        <a:rPr lang="en-US" sz="1200" i="1" kern="0" dirty="0">
                          <a:effectLst/>
                          <a:latin typeface="Arial" panose="020B0604020202020204" pitchFamily="34" charset="0"/>
                          <a:cs typeface="Arial" panose="020B0604020202020204" pitchFamily="34" charset="0"/>
                        </a:rPr>
                        <a:t>Located in the metropolitan area (dummy)</a:t>
                      </a:r>
                      <a:endParaRPr lang="zh-CN" sz="1800" i="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376579659"/>
                  </a:ext>
                </a:extLst>
              </a:tr>
              <a:tr h="132296">
                <a:tc>
                  <a:txBody>
                    <a:bodyPr/>
                    <a:lstStyle/>
                    <a:p>
                      <a:pPr indent="127000" algn="just"/>
                      <a:r>
                        <a:rPr lang="en-US" sz="1200" kern="0">
                          <a:effectLst/>
                          <a:latin typeface="Arial" panose="020B0604020202020204" pitchFamily="34" charset="0"/>
                          <a:cs typeface="Arial" panose="020B0604020202020204" pitchFamily="34" charset="0"/>
                        </a:rPr>
                        <a:t>yes (Ref: no)</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0.64</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0.48</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296017"/>
                  </a:ext>
                </a:extLst>
              </a:tr>
              <a:tr h="154345">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982196170"/>
                  </a:ext>
                </a:extLst>
              </a:tr>
              <a:tr h="154345">
                <a:tc>
                  <a:txBody>
                    <a:bodyPr/>
                    <a:lstStyle/>
                    <a:p>
                      <a:pPr algn="just"/>
                      <a:r>
                        <a:rPr lang="en-US" sz="1200" b="1" kern="0" dirty="0">
                          <a:effectLst/>
                          <a:latin typeface="Arial" panose="020B0604020202020204" pitchFamily="34" charset="0"/>
                          <a:cs typeface="Arial" panose="020B0604020202020204" pitchFamily="34" charset="0"/>
                        </a:rPr>
                        <a:t>HSR network attributes</a:t>
                      </a:r>
                      <a:endParaRPr lang="zh-CN" sz="1800" b="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057697884"/>
                  </a:ext>
                </a:extLst>
              </a:tr>
              <a:tr h="154345">
                <a:tc>
                  <a:txBody>
                    <a:bodyPr/>
                    <a:lstStyle/>
                    <a:p>
                      <a:pPr algn="just"/>
                      <a:r>
                        <a:rPr lang="en-US" sz="1200" i="1" kern="0" dirty="0">
                          <a:effectLst/>
                          <a:latin typeface="Arial" panose="020B0604020202020204" pitchFamily="34" charset="0"/>
                          <a:cs typeface="Arial" panose="020B0604020202020204" pitchFamily="34" charset="0"/>
                        </a:rPr>
                        <a:t>A newly built HSR station (dummy)</a:t>
                      </a:r>
                      <a:endParaRPr lang="zh-CN" sz="1800" i="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47191532"/>
                  </a:ext>
                </a:extLst>
              </a:tr>
              <a:tr h="0">
                <a:tc>
                  <a:txBody>
                    <a:bodyPr/>
                    <a:lstStyle/>
                    <a:p>
                      <a:pPr indent="127000" algn="just"/>
                      <a:r>
                        <a:rPr lang="en-US" sz="1200" kern="0" dirty="0">
                          <a:effectLst/>
                          <a:latin typeface="Arial" panose="020B0604020202020204" pitchFamily="34" charset="0"/>
                          <a:cs typeface="Arial" panose="020B0604020202020204" pitchFamily="34" charset="0"/>
                        </a:rPr>
                        <a:t>newly built station (Ref: upgraded station)</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0.70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0.46</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07097757"/>
                  </a:ext>
                </a:extLst>
              </a:tr>
              <a:tr h="0">
                <a:tc>
                  <a:txBody>
                    <a:bodyPr/>
                    <a:lstStyle/>
                    <a:p>
                      <a:pPr algn="just"/>
                      <a:r>
                        <a:rPr lang="en-US" sz="1200" i="1" kern="0" dirty="0">
                          <a:effectLst/>
                          <a:latin typeface="Arial" panose="020B0604020202020204" pitchFamily="34" charset="0"/>
                          <a:cs typeface="Arial" panose="020B0604020202020204" pitchFamily="34" charset="0"/>
                        </a:rPr>
                        <a:t>Daily service trains (trains/day)</a:t>
                      </a:r>
                      <a:endParaRPr lang="zh-CN" sz="1800" i="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5</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729</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124.24</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158.39</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86519284"/>
                  </a:ext>
                </a:extLst>
              </a:tr>
              <a:tr h="0">
                <a:tc>
                  <a:txBody>
                    <a:bodyPr/>
                    <a:lstStyle/>
                    <a:p>
                      <a:pPr algn="just"/>
                      <a:r>
                        <a:rPr lang="en-US" sz="1200" i="1" kern="0" dirty="0">
                          <a:effectLst/>
                          <a:latin typeface="Arial" panose="020B0604020202020204" pitchFamily="34" charset="0"/>
                          <a:cs typeface="Arial" panose="020B0604020202020204" pitchFamily="34" charset="0"/>
                        </a:rPr>
                        <a:t>Connected to urban rail transit networks (dummy)</a:t>
                      </a:r>
                      <a:r>
                        <a:rPr lang="en-US" sz="1400" i="1" kern="100" dirty="0">
                          <a:effectLst/>
                          <a:latin typeface="Arial" panose="020B0604020202020204" pitchFamily="34" charset="0"/>
                          <a:cs typeface="Arial" panose="020B0604020202020204" pitchFamily="34" charset="0"/>
                        </a:rPr>
                        <a:t> </a:t>
                      </a:r>
                      <a:endParaRPr lang="zh-CN" sz="1800" i="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400"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562947766"/>
                  </a:ext>
                </a:extLst>
              </a:tr>
              <a:tr h="132296">
                <a:tc>
                  <a:txBody>
                    <a:bodyPr/>
                    <a:lstStyle/>
                    <a:p>
                      <a:pPr indent="127000" algn="just"/>
                      <a:r>
                        <a:rPr lang="en-US" sz="1200" kern="0">
                          <a:effectLst/>
                          <a:latin typeface="Arial" panose="020B0604020202020204" pitchFamily="34" charset="0"/>
                          <a:cs typeface="Arial" panose="020B0604020202020204" pitchFamily="34" charset="0"/>
                        </a:rPr>
                        <a:t>yes (Ref: no)</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0.42</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0.49</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36820540"/>
                  </a:ext>
                </a:extLst>
              </a:tr>
              <a:tr h="132296">
                <a:tc>
                  <a:txBody>
                    <a:bodyPr/>
                    <a:lstStyle/>
                    <a:p>
                      <a:pPr algn="just"/>
                      <a:r>
                        <a:rPr lang="en-US" sz="1200" i="1" kern="0" dirty="0">
                          <a:effectLst/>
                          <a:latin typeface="Arial" panose="020B0604020202020204" pitchFamily="34" charset="0"/>
                          <a:cs typeface="Arial" panose="020B0604020202020204" pitchFamily="34" charset="0"/>
                        </a:rPr>
                        <a:t>Distance to terminal HSR stations (hundred kilometers)</a:t>
                      </a:r>
                      <a:endParaRPr lang="zh-CN" sz="1800" i="1"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0.001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1.65</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0.58</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0.46</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43507064"/>
                  </a:ext>
                </a:extLst>
              </a:tr>
              <a:tr h="132296">
                <a:tc>
                  <a:txBody>
                    <a:bodyPr/>
                    <a:lstStyle/>
                    <a:p>
                      <a:pPr algn="just"/>
                      <a:r>
                        <a:rPr lang="en-US" sz="1200" kern="0" dirty="0">
                          <a:effectLst/>
                          <a:latin typeface="Arial" panose="020B0604020202020204" pitchFamily="34" charset="0"/>
                          <a:cs typeface="Arial" panose="020B0604020202020204" pitchFamily="34" charset="0"/>
                        </a:rPr>
                        <a:t>HSR service years</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7</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10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a:effectLst/>
                          <a:latin typeface="Arial" panose="020B0604020202020204" pitchFamily="34" charset="0"/>
                          <a:cs typeface="Arial" panose="020B0604020202020204" pitchFamily="34" charset="0"/>
                        </a:rPr>
                        <a:t>8.98</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200" kern="0" dirty="0">
                          <a:effectLst/>
                          <a:latin typeface="Arial" panose="020B0604020202020204" pitchFamily="34" charset="0"/>
                          <a:cs typeface="Arial" panose="020B0604020202020204" pitchFamily="34" charset="0"/>
                        </a:rPr>
                        <a:t>1.33</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36131761"/>
                  </a:ext>
                </a:extLst>
              </a:tr>
            </a:tbl>
          </a:graphicData>
        </a:graphic>
      </p:graphicFrame>
      <p:sp>
        <p:nvSpPr>
          <p:cNvPr id="9" name="文本框 8">
            <a:extLst>
              <a:ext uri="{FF2B5EF4-FFF2-40B4-BE49-F238E27FC236}">
                <a16:creationId xmlns:a16="http://schemas.microsoft.com/office/drawing/2014/main" id="{2F18B529-B0B6-F4EF-D359-30698D7ADE46}"/>
              </a:ext>
            </a:extLst>
          </p:cNvPr>
          <p:cNvSpPr txBox="1"/>
          <p:nvPr/>
        </p:nvSpPr>
        <p:spPr>
          <a:xfrm>
            <a:off x="8162926" y="1350071"/>
            <a:ext cx="3657600" cy="1330749"/>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r>
              <a:rPr lang="en-US" altLang="zh-CN" sz="1400" dirty="0"/>
              <a:t>[Covariates]:</a:t>
            </a:r>
          </a:p>
          <a:p>
            <a:pPr marL="285750" indent="-285750">
              <a:buFont typeface="Arial" panose="020B0604020202020204" pitchFamily="34" charset="0"/>
              <a:buChar char="•"/>
            </a:pPr>
            <a:r>
              <a:rPr lang="en-US" altLang="zh-CN" sz="1400" b="0" u="none" dirty="0">
                <a:solidFill>
                  <a:schemeClr val="tx1"/>
                </a:solidFill>
              </a:rPr>
              <a:t>The</a:t>
            </a:r>
            <a:r>
              <a:rPr lang="zh-CN" altLang="en-US" sz="1400" b="0" u="none" dirty="0">
                <a:solidFill>
                  <a:schemeClr val="tx1"/>
                </a:solidFill>
              </a:rPr>
              <a:t> </a:t>
            </a:r>
            <a:r>
              <a:rPr lang="en-US" altLang="zh-CN" sz="1400" u="none" dirty="0">
                <a:solidFill>
                  <a:schemeClr val="tx1"/>
                </a:solidFill>
              </a:rPr>
              <a:t>covariates</a:t>
            </a:r>
            <a:r>
              <a:rPr lang="en-US" altLang="zh-CN" sz="1400" b="0" u="none" dirty="0">
                <a:solidFill>
                  <a:schemeClr val="tx1"/>
                </a:solidFill>
              </a:rPr>
              <a:t> are external variables used to </a:t>
            </a:r>
            <a:r>
              <a:rPr lang="en-US" altLang="zh-CN" sz="1400" u="none" dirty="0">
                <a:solidFill>
                  <a:schemeClr val="accent1"/>
                </a:solidFill>
              </a:rPr>
              <a:t>predict and explain </a:t>
            </a:r>
            <a:r>
              <a:rPr lang="en-US" altLang="zh-CN" sz="1400" b="0" u="none" dirty="0">
                <a:solidFill>
                  <a:schemeClr val="tx1"/>
                </a:solidFill>
              </a:rPr>
              <a:t>the probability of potential category membership. </a:t>
            </a:r>
          </a:p>
        </p:txBody>
      </p:sp>
      <p:sp>
        <p:nvSpPr>
          <p:cNvPr id="11" name="箭头: 右 10">
            <a:extLst>
              <a:ext uri="{FF2B5EF4-FFF2-40B4-BE49-F238E27FC236}">
                <a16:creationId xmlns:a16="http://schemas.microsoft.com/office/drawing/2014/main" id="{921BFD78-9508-E397-9663-26AF631501E9}"/>
              </a:ext>
            </a:extLst>
          </p:cNvPr>
          <p:cNvSpPr/>
          <p:nvPr/>
        </p:nvSpPr>
        <p:spPr>
          <a:xfrm>
            <a:off x="7636022" y="3346450"/>
            <a:ext cx="386188" cy="34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F12A5FCA-DB88-5D07-0037-9A09142489F1}"/>
              </a:ext>
            </a:extLst>
          </p:cNvPr>
          <p:cNvSpPr txBox="1"/>
          <p:nvPr/>
        </p:nvSpPr>
        <p:spPr>
          <a:xfrm>
            <a:off x="8162926" y="3429000"/>
            <a:ext cx="3657600" cy="1087477"/>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r>
              <a:rPr lang="en-US" altLang="zh-CN" sz="1100" b="0" u="none" dirty="0">
                <a:solidFill>
                  <a:schemeClr val="tx1"/>
                </a:solidFill>
              </a:rPr>
              <a:t>The relative distance from the HSR station to city center used as a quantitative basis:</a:t>
            </a:r>
          </a:p>
          <a:p>
            <a:pPr marL="171450" indent="-171450">
              <a:spcAft>
                <a:spcPts val="0"/>
              </a:spcAft>
              <a:buFont typeface="Arial" panose="020B0604020202020204" pitchFamily="34" charset="0"/>
              <a:buChar char="•"/>
            </a:pPr>
            <a:r>
              <a:rPr lang="en-US" altLang="zh-CN" sz="1100" b="0" u="none" dirty="0">
                <a:solidFill>
                  <a:schemeClr val="tx1"/>
                </a:solidFill>
              </a:rPr>
              <a:t>Downtown: D/R &lt;= 1.0</a:t>
            </a:r>
          </a:p>
          <a:p>
            <a:pPr marL="171450" indent="-171450">
              <a:spcAft>
                <a:spcPts val="0"/>
              </a:spcAft>
              <a:buFont typeface="Arial" panose="020B0604020202020204" pitchFamily="34" charset="0"/>
              <a:buChar char="•"/>
            </a:pPr>
            <a:r>
              <a:rPr lang="en-US" altLang="zh-CN" sz="1100" b="0" u="none" dirty="0">
                <a:solidFill>
                  <a:schemeClr val="tx1"/>
                </a:solidFill>
              </a:rPr>
              <a:t>Suburb: 1.0 &lt; D/R &lt;= 1.8</a:t>
            </a:r>
          </a:p>
          <a:p>
            <a:pPr marL="171450" indent="-171450">
              <a:spcAft>
                <a:spcPts val="0"/>
              </a:spcAft>
              <a:buFont typeface="Arial" panose="020B0604020202020204" pitchFamily="34" charset="0"/>
              <a:buChar char="•"/>
            </a:pPr>
            <a:r>
              <a:rPr lang="en-US" altLang="zh-CN" sz="1100" b="0" u="none" dirty="0">
                <a:solidFill>
                  <a:schemeClr val="tx1"/>
                </a:solidFill>
              </a:rPr>
              <a:t>Outskirts: D/R &gt; 1.8</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9C63D1BB-E81E-30CD-8650-D2AA805CFA22}"/>
                  </a:ext>
                </a:extLst>
              </p:cNvPr>
              <p:cNvSpPr txBox="1"/>
              <p:nvPr/>
            </p:nvSpPr>
            <p:spPr>
              <a:xfrm>
                <a:off x="8333190" y="2961986"/>
                <a:ext cx="3298019" cy="3844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𝑅𝑒𝑙𝑎𝑡𝑖𝑣𝑒</m:t>
                      </m:r>
                      <m:r>
                        <a:rPr lang="en-US" altLang="zh-CN" sz="1200" b="0" i="1" smtClean="0">
                          <a:latin typeface="Cambria Math" panose="02040503050406030204" pitchFamily="18" charset="0"/>
                        </a:rPr>
                        <m:t> </m:t>
                      </m:r>
                      <m:r>
                        <a:rPr lang="en-US" altLang="zh-CN" sz="1200" b="0" i="1" smtClean="0">
                          <a:latin typeface="Cambria Math" panose="02040503050406030204" pitchFamily="18" charset="0"/>
                        </a:rPr>
                        <m:t>𝑑𝑖𝑠𝑡𝑎𝑛𝑐𝑒</m:t>
                      </m:r>
                      <m:r>
                        <a:rPr lang="en-US" altLang="zh-CN" sz="1200" b="0" i="1" smtClean="0">
                          <a:latin typeface="Cambria Math" panose="02040503050406030204" pitchFamily="18" charset="0"/>
                        </a:rPr>
                        <m:t>=</m:t>
                      </m:r>
                      <m:f>
                        <m:fPr>
                          <m:ctrlPr>
                            <a:rPr lang="en-US" altLang="zh-CN" sz="1200" b="0" i="1" smtClean="0">
                              <a:latin typeface="Cambria Math" panose="02040503050406030204" pitchFamily="18" charset="0"/>
                            </a:rPr>
                          </m:ctrlPr>
                        </m:fPr>
                        <m:num>
                          <m:r>
                            <a:rPr lang="en-US" altLang="zh-CN" sz="1200" b="0" i="1" smtClean="0">
                              <a:latin typeface="Cambria Math" panose="02040503050406030204" pitchFamily="18" charset="0"/>
                            </a:rPr>
                            <m:t>𝐷𝑖𝑠𝑡𝑎𝑛𝑐𝑒</m:t>
                          </m:r>
                          <m:r>
                            <a:rPr lang="en-US" altLang="zh-CN" sz="1200" b="0" i="1" smtClean="0">
                              <a:latin typeface="Cambria Math" panose="02040503050406030204" pitchFamily="18" charset="0"/>
                            </a:rPr>
                            <m:t> </m:t>
                          </m:r>
                          <m:r>
                            <a:rPr lang="en-US" altLang="zh-CN" sz="1200" b="0" i="1" smtClean="0">
                              <a:latin typeface="Cambria Math" panose="02040503050406030204" pitchFamily="18" charset="0"/>
                            </a:rPr>
                            <m:t>𝑡𝑜</m:t>
                          </m:r>
                          <m:r>
                            <a:rPr lang="en-US" altLang="zh-CN" sz="1200" b="0" i="1" smtClean="0">
                              <a:latin typeface="Cambria Math" panose="02040503050406030204" pitchFamily="18" charset="0"/>
                            </a:rPr>
                            <m:t> </m:t>
                          </m:r>
                          <m:r>
                            <a:rPr lang="en-US" altLang="zh-CN" sz="1200" b="0" i="1" smtClean="0">
                              <a:latin typeface="Cambria Math" panose="02040503050406030204" pitchFamily="18" charset="0"/>
                            </a:rPr>
                            <m:t>𝑐𝑖𝑡𝑦</m:t>
                          </m:r>
                          <m:r>
                            <a:rPr lang="en-US" altLang="zh-CN" sz="1200" b="0" i="1" smtClean="0">
                              <a:latin typeface="Cambria Math" panose="02040503050406030204" pitchFamily="18" charset="0"/>
                            </a:rPr>
                            <m:t> </m:t>
                          </m:r>
                          <m:r>
                            <a:rPr lang="en-US" altLang="zh-CN" sz="1200" b="0" i="1" smtClean="0">
                              <a:latin typeface="Cambria Math" panose="02040503050406030204" pitchFamily="18" charset="0"/>
                            </a:rPr>
                            <m:t>𝑐𝑒𝑛𝑡𝑒𝑟</m:t>
                          </m:r>
                          <m:r>
                            <a:rPr lang="en-US" altLang="zh-CN" sz="1200" b="0" i="1" smtClean="0">
                              <a:latin typeface="Cambria Math" panose="02040503050406030204" pitchFamily="18" charset="0"/>
                            </a:rPr>
                            <m:t> (</m:t>
                          </m:r>
                          <m:r>
                            <a:rPr lang="en-US" altLang="zh-CN" sz="1200" b="0" i="1" smtClean="0">
                              <a:latin typeface="Cambria Math" panose="02040503050406030204" pitchFamily="18" charset="0"/>
                            </a:rPr>
                            <m:t>𝐷</m:t>
                          </m:r>
                          <m:r>
                            <a:rPr lang="en-US" altLang="zh-CN" sz="1200" b="0" i="1" smtClean="0">
                              <a:latin typeface="Cambria Math" panose="02040503050406030204" pitchFamily="18" charset="0"/>
                            </a:rPr>
                            <m:t>)</m:t>
                          </m:r>
                        </m:num>
                        <m:den>
                          <m:r>
                            <a:rPr lang="en-US" altLang="zh-CN" sz="1200" b="0" i="1" smtClean="0">
                              <a:latin typeface="Cambria Math" panose="02040503050406030204" pitchFamily="18" charset="0"/>
                            </a:rPr>
                            <m:t>𝑈𝑟𝑏𝑎𝑛</m:t>
                          </m:r>
                          <m:r>
                            <a:rPr lang="en-US" altLang="zh-CN" sz="1200" b="0" i="1" smtClean="0">
                              <a:latin typeface="Cambria Math" panose="02040503050406030204" pitchFamily="18" charset="0"/>
                            </a:rPr>
                            <m:t> </m:t>
                          </m:r>
                          <m:r>
                            <a:rPr lang="en-US" altLang="zh-CN" sz="1200" b="0" i="1" smtClean="0">
                              <a:latin typeface="Cambria Math" panose="02040503050406030204" pitchFamily="18" charset="0"/>
                            </a:rPr>
                            <m:t>𝑟𝑎𝑑𝑖𝑢𝑠</m:t>
                          </m:r>
                          <m:r>
                            <a:rPr lang="en-US" altLang="zh-CN" sz="1200" b="0" i="1" smtClean="0">
                              <a:latin typeface="Cambria Math" panose="02040503050406030204" pitchFamily="18" charset="0"/>
                            </a:rPr>
                            <m:t> (</m:t>
                          </m:r>
                          <m:r>
                            <a:rPr lang="en-US" altLang="zh-CN" sz="1200" b="0" i="1" smtClean="0">
                              <a:latin typeface="Cambria Math" panose="02040503050406030204" pitchFamily="18" charset="0"/>
                            </a:rPr>
                            <m:t>𝑅</m:t>
                          </m:r>
                          <m:r>
                            <a:rPr lang="en-US" altLang="zh-CN" sz="1200" b="0" i="1" smtClean="0">
                              <a:latin typeface="Cambria Math" panose="02040503050406030204" pitchFamily="18" charset="0"/>
                            </a:rPr>
                            <m:t>)</m:t>
                          </m:r>
                        </m:den>
                      </m:f>
                    </m:oMath>
                  </m:oMathPara>
                </a14:m>
                <a:endParaRPr lang="zh-CN" altLang="en-US" sz="1200" dirty="0"/>
              </a:p>
            </p:txBody>
          </p:sp>
        </mc:Choice>
        <mc:Fallback xmlns="">
          <p:sp>
            <p:nvSpPr>
              <p:cNvPr id="13" name="文本框 12">
                <a:extLst>
                  <a:ext uri="{FF2B5EF4-FFF2-40B4-BE49-F238E27FC236}">
                    <a16:creationId xmlns:a16="http://schemas.microsoft.com/office/drawing/2014/main" id="{9C63D1BB-E81E-30CD-8650-D2AA805CFA22}"/>
                  </a:ext>
                </a:extLst>
              </p:cNvPr>
              <p:cNvSpPr txBox="1">
                <a:spLocks noRot="1" noChangeAspect="1" noMove="1" noResize="1" noEditPoints="1" noAdjustHandles="1" noChangeArrowheads="1" noChangeShapeType="1" noTextEdit="1"/>
              </p:cNvSpPr>
              <p:nvPr/>
            </p:nvSpPr>
            <p:spPr>
              <a:xfrm>
                <a:off x="8333190" y="2961986"/>
                <a:ext cx="3298019" cy="384464"/>
              </a:xfrm>
              <a:prstGeom prst="rect">
                <a:avLst/>
              </a:prstGeom>
              <a:blipFill>
                <a:blip r:embed="rId3"/>
                <a:stretch>
                  <a:fillRect l="-739" t="-6349" r="-1109" b="-190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0284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C81F5-463A-EA56-6A9A-B6A81AC2F793}"/>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0CD45FC2-9BEA-AB00-EC28-F5CDBEF8B387}"/>
              </a:ext>
            </a:extLst>
          </p:cNvPr>
          <p:cNvPicPr>
            <a:picLocks noChangeAspect="1"/>
          </p:cNvPicPr>
          <p:nvPr/>
        </p:nvPicPr>
        <p:blipFill>
          <a:blip r:embed="rId3"/>
          <a:srcRect/>
          <a:stretch/>
        </p:blipFill>
        <p:spPr>
          <a:xfrm>
            <a:off x="335457" y="3000256"/>
            <a:ext cx="10675444" cy="3857743"/>
          </a:xfrm>
          <a:prstGeom prst="rect">
            <a:avLst/>
          </a:prstGeom>
        </p:spPr>
      </p:pic>
      <p:sp>
        <p:nvSpPr>
          <p:cNvPr id="2" name="灯片编号占位符 1">
            <a:extLst>
              <a:ext uri="{FF2B5EF4-FFF2-40B4-BE49-F238E27FC236}">
                <a16:creationId xmlns:a16="http://schemas.microsoft.com/office/drawing/2014/main" id="{57BBBFBA-2BE9-900E-7F5B-64D223388440}"/>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16</a:t>
            </a:fld>
            <a:endParaRPr lang="zh-CN" altLang="en-US" dirty="0"/>
          </a:p>
        </p:txBody>
      </p:sp>
      <p:sp>
        <p:nvSpPr>
          <p:cNvPr id="30" name="文本框 29">
            <a:extLst>
              <a:ext uri="{FF2B5EF4-FFF2-40B4-BE49-F238E27FC236}">
                <a16:creationId xmlns:a16="http://schemas.microsoft.com/office/drawing/2014/main" id="{B9FECC46-2364-9C05-7BE9-2D63A75BB377}"/>
              </a:ext>
            </a:extLst>
          </p:cNvPr>
          <p:cNvSpPr txBox="1"/>
          <p:nvPr/>
        </p:nvSpPr>
        <p:spPr>
          <a:xfrm>
            <a:off x="335456" y="1042294"/>
            <a:ext cx="4636593" cy="307777"/>
          </a:xfrm>
          <a:prstGeom prst="rect">
            <a:avLst/>
          </a:prstGeom>
          <a:noFill/>
          <a:effectLst/>
        </p:spPr>
        <p:txBody>
          <a:bodyPr wrap="square" rtlCol="0">
            <a:spAutoFit/>
          </a:bodyPr>
          <a:lstStyle/>
          <a:p>
            <a:r>
              <a:rPr lang="en-US" altLang="zh-CN" sz="1400" b="1"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Table. </a:t>
            </a:r>
            <a:r>
              <a:rPr lang="en-US" altLang="zh-CN" sz="1400"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Latent class fit result for different classes number</a:t>
            </a:r>
          </a:p>
        </p:txBody>
      </p:sp>
      <p:sp>
        <p:nvSpPr>
          <p:cNvPr id="32" name="文本框 31">
            <a:extLst>
              <a:ext uri="{FF2B5EF4-FFF2-40B4-BE49-F238E27FC236}">
                <a16:creationId xmlns:a16="http://schemas.microsoft.com/office/drawing/2014/main" id="{2158660A-F6C6-8085-EAE5-3C03C954A481}"/>
              </a:ext>
            </a:extLst>
          </p:cNvPr>
          <p:cNvSpPr txBox="1"/>
          <p:nvPr/>
        </p:nvSpPr>
        <p:spPr>
          <a:xfrm>
            <a:off x="258946" y="229372"/>
            <a:ext cx="9150582"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Model parameters and results of LCA with covariates</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Model results </a:t>
            </a:r>
          </a:p>
        </p:txBody>
      </p:sp>
      <p:sp>
        <p:nvSpPr>
          <p:cNvPr id="11" name="箭头: 右 10">
            <a:extLst>
              <a:ext uri="{FF2B5EF4-FFF2-40B4-BE49-F238E27FC236}">
                <a16:creationId xmlns:a16="http://schemas.microsoft.com/office/drawing/2014/main" id="{46ED287E-39CD-9A38-C12D-1615BF1679C7}"/>
              </a:ext>
            </a:extLst>
          </p:cNvPr>
          <p:cNvSpPr/>
          <p:nvPr/>
        </p:nvSpPr>
        <p:spPr>
          <a:xfrm>
            <a:off x="7930856" y="2100512"/>
            <a:ext cx="386188" cy="34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B5ABDABB-6CB2-BD87-764B-C3DD5E2B7150}"/>
              </a:ext>
            </a:extLst>
          </p:cNvPr>
          <p:cNvSpPr txBox="1"/>
          <p:nvPr/>
        </p:nvSpPr>
        <p:spPr>
          <a:xfrm>
            <a:off x="8434385" y="1673362"/>
            <a:ext cx="3538540" cy="868507"/>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r>
              <a:rPr lang="en-US" altLang="zh-CN" sz="1200" u="none" dirty="0">
                <a:solidFill>
                  <a:schemeClr val="accent1"/>
                </a:solidFill>
              </a:rPr>
              <a:t>When the class number is equal to two</a:t>
            </a:r>
            <a:r>
              <a:rPr lang="en-US" altLang="zh-CN" sz="1200" b="0" u="none" dirty="0">
                <a:solidFill>
                  <a:schemeClr val="tx1"/>
                </a:solidFill>
              </a:rPr>
              <a:t>, the Bayesian Information Criterion (BIC) attains its minimum value and the degree of freedom of the model is non-negative. </a:t>
            </a:r>
          </a:p>
        </p:txBody>
      </p:sp>
      <p:graphicFrame>
        <p:nvGraphicFramePr>
          <p:cNvPr id="4" name="表格 3">
            <a:extLst>
              <a:ext uri="{FF2B5EF4-FFF2-40B4-BE49-F238E27FC236}">
                <a16:creationId xmlns:a16="http://schemas.microsoft.com/office/drawing/2014/main" id="{2AF2FC37-B772-3EA0-660B-B6F980A93B46}"/>
              </a:ext>
            </a:extLst>
          </p:cNvPr>
          <p:cNvGraphicFramePr>
            <a:graphicFrameLocks noGrp="1"/>
          </p:cNvGraphicFramePr>
          <p:nvPr/>
        </p:nvGraphicFramePr>
        <p:xfrm>
          <a:off x="371475" y="1398666"/>
          <a:ext cx="7559381" cy="1272341"/>
        </p:xfrm>
        <a:graphic>
          <a:graphicData uri="http://schemas.openxmlformats.org/drawingml/2006/table">
            <a:tbl>
              <a:tblPr firstRow="1" firstCol="1">
                <a:tableStyleId>{9D7B26C5-4107-4FEC-AEDC-1716B250A1EF}</a:tableStyleId>
              </a:tblPr>
              <a:tblGrid>
                <a:gridCol w="1359177">
                  <a:extLst>
                    <a:ext uri="{9D8B030D-6E8A-4147-A177-3AD203B41FA5}">
                      <a16:colId xmlns:a16="http://schemas.microsoft.com/office/drawing/2014/main" val="1514577836"/>
                    </a:ext>
                  </a:extLst>
                </a:gridCol>
                <a:gridCol w="1195894">
                  <a:extLst>
                    <a:ext uri="{9D8B030D-6E8A-4147-A177-3AD203B41FA5}">
                      <a16:colId xmlns:a16="http://schemas.microsoft.com/office/drawing/2014/main" val="1691422924"/>
                    </a:ext>
                  </a:extLst>
                </a:gridCol>
                <a:gridCol w="978184">
                  <a:extLst>
                    <a:ext uri="{9D8B030D-6E8A-4147-A177-3AD203B41FA5}">
                      <a16:colId xmlns:a16="http://schemas.microsoft.com/office/drawing/2014/main" val="1349942753"/>
                    </a:ext>
                  </a:extLst>
                </a:gridCol>
                <a:gridCol w="978184">
                  <a:extLst>
                    <a:ext uri="{9D8B030D-6E8A-4147-A177-3AD203B41FA5}">
                      <a16:colId xmlns:a16="http://schemas.microsoft.com/office/drawing/2014/main" val="1832820418"/>
                    </a:ext>
                  </a:extLst>
                </a:gridCol>
                <a:gridCol w="1604100">
                  <a:extLst>
                    <a:ext uri="{9D8B030D-6E8A-4147-A177-3AD203B41FA5}">
                      <a16:colId xmlns:a16="http://schemas.microsoft.com/office/drawing/2014/main" val="2688104102"/>
                    </a:ext>
                  </a:extLst>
                </a:gridCol>
                <a:gridCol w="1443842">
                  <a:extLst>
                    <a:ext uri="{9D8B030D-6E8A-4147-A177-3AD203B41FA5}">
                      <a16:colId xmlns:a16="http://schemas.microsoft.com/office/drawing/2014/main" val="925373395"/>
                    </a:ext>
                  </a:extLst>
                </a:gridCol>
              </a:tblGrid>
              <a:tr h="414806">
                <a:tc>
                  <a:txBody>
                    <a:bodyPr/>
                    <a:lstStyle/>
                    <a:p>
                      <a:pPr algn="l"/>
                      <a:r>
                        <a:rPr lang="en-US" sz="1100" kern="0" dirty="0">
                          <a:effectLst/>
                          <a:latin typeface="Arial" panose="020B0604020202020204" pitchFamily="34" charset="0"/>
                          <a:cs typeface="Arial" panose="020B0604020202020204" pitchFamily="34" charset="0"/>
                        </a:rPr>
                        <a:t>Latent classes number</a:t>
                      </a:r>
                      <a:endParaRPr lang="zh-CN"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0">
                          <a:effectLst/>
                          <a:latin typeface="Arial" panose="020B0604020202020204" pitchFamily="34" charset="0"/>
                          <a:cs typeface="Arial" panose="020B0604020202020204" pitchFamily="34" charset="0"/>
                        </a:rPr>
                        <a:t>Degrees of freedom</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0">
                          <a:effectLst/>
                          <a:latin typeface="Arial" panose="020B0604020202020204" pitchFamily="34" charset="0"/>
                          <a:cs typeface="Arial" panose="020B0604020202020204" pitchFamily="34" charset="0"/>
                        </a:rPr>
                        <a:t>AIC</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0">
                          <a:effectLst/>
                          <a:latin typeface="Arial" panose="020B0604020202020204" pitchFamily="34" charset="0"/>
                          <a:cs typeface="Arial" panose="020B0604020202020204" pitchFamily="34" charset="0"/>
                        </a:rPr>
                        <a:t>BIC</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kern="0">
                          <a:effectLst/>
                          <a:latin typeface="Arial" panose="020B0604020202020204" pitchFamily="34" charset="0"/>
                          <a:cs typeface="Arial" panose="020B0604020202020204" pitchFamily="34" charset="0"/>
                        </a:rPr>
                        <a:t>X</a:t>
                      </a:r>
                      <a:r>
                        <a:rPr lang="en-US" sz="1100" kern="0" baseline="30000">
                          <a:effectLst/>
                          <a:latin typeface="Arial" panose="020B0604020202020204" pitchFamily="34" charset="0"/>
                          <a:cs typeface="Arial" panose="020B0604020202020204" pitchFamily="34" charset="0"/>
                        </a:rPr>
                        <a:t>2</a:t>
                      </a:r>
                      <a:r>
                        <a:rPr lang="en-US" sz="1100" kern="100">
                          <a:effectLst/>
                          <a:latin typeface="Arial" panose="020B0604020202020204" pitchFamily="34" charset="0"/>
                          <a:cs typeface="Arial" panose="020B0604020202020204" pitchFamily="34" charset="0"/>
                        </a:rPr>
                        <a:t> </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0">
                          <a:effectLst/>
                          <a:latin typeface="Arial" panose="020B0604020202020204" pitchFamily="34" charset="0"/>
                          <a:cs typeface="Arial" panose="020B0604020202020204" pitchFamily="34" charset="0"/>
                        </a:rPr>
                        <a:t>Maximum log-likelihood</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00611212"/>
                  </a:ext>
                </a:extLst>
              </a:tr>
              <a:tr h="285845">
                <a:tc>
                  <a:txBody>
                    <a:bodyPr/>
                    <a:lstStyle/>
                    <a:p>
                      <a:pPr algn="l"/>
                      <a:r>
                        <a:rPr lang="en-US" sz="1100" kern="0">
                          <a:effectLst/>
                          <a:latin typeface="Arial" panose="020B0604020202020204" pitchFamily="34" charset="0"/>
                          <a:cs typeface="Arial" panose="020B0604020202020204" pitchFamily="34" charset="0"/>
                        </a:rPr>
                        <a:t>1</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0" dirty="0">
                          <a:effectLst/>
                          <a:latin typeface="Arial" panose="020B0604020202020204" pitchFamily="34" charset="0"/>
                          <a:cs typeface="Arial" panose="020B0604020202020204" pitchFamily="34" charset="0"/>
                        </a:rPr>
                        <a:t>32</a:t>
                      </a:r>
                      <a:endParaRPr lang="zh-CN"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0">
                          <a:effectLst/>
                          <a:latin typeface="Arial" panose="020B0604020202020204" pitchFamily="34" charset="0"/>
                          <a:cs typeface="Arial" panose="020B0604020202020204" pitchFamily="34" charset="0"/>
                        </a:rPr>
                        <a:t>867.2965</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0">
                          <a:effectLst/>
                          <a:latin typeface="Arial" panose="020B0604020202020204" pitchFamily="34" charset="0"/>
                          <a:cs typeface="Arial" panose="020B0604020202020204" pitchFamily="34" charset="0"/>
                        </a:rPr>
                        <a:t>901.7129</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0">
                          <a:effectLst/>
                          <a:latin typeface="Arial" panose="020B0604020202020204" pitchFamily="34" charset="0"/>
                          <a:cs typeface="Arial" panose="020B0604020202020204" pitchFamily="34" charset="0"/>
                        </a:rPr>
                        <a:t>5491.597</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0">
                          <a:effectLst/>
                          <a:latin typeface="Arial" panose="020B0604020202020204" pitchFamily="34" charset="0"/>
                          <a:cs typeface="Arial" panose="020B0604020202020204" pitchFamily="34" charset="0"/>
                        </a:rPr>
                        <a:t>-415.6482</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510270517"/>
                  </a:ext>
                </a:extLst>
              </a:tr>
              <a:tr h="285845">
                <a:tc>
                  <a:txBody>
                    <a:bodyPr/>
                    <a:lstStyle/>
                    <a:p>
                      <a:pPr algn="l"/>
                      <a:r>
                        <a:rPr lang="en-US" sz="1100" kern="0" dirty="0">
                          <a:solidFill>
                            <a:schemeClr val="accent1"/>
                          </a:solidFill>
                          <a:effectLst/>
                          <a:latin typeface="Arial" panose="020B0604020202020204" pitchFamily="34" charset="0"/>
                          <a:cs typeface="Arial" panose="020B0604020202020204" pitchFamily="34" charset="0"/>
                        </a:rPr>
                        <a:t>2</a:t>
                      </a:r>
                      <a:endParaRPr lang="zh-CN" sz="1600"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dirty="0">
                          <a:solidFill>
                            <a:schemeClr val="accent1"/>
                          </a:solidFill>
                          <a:effectLst/>
                          <a:latin typeface="Arial" panose="020B0604020202020204" pitchFamily="34" charset="0"/>
                          <a:cs typeface="Arial" panose="020B0604020202020204" pitchFamily="34" charset="0"/>
                        </a:rPr>
                        <a:t>2</a:t>
                      </a:r>
                      <a:endParaRPr lang="zh-CN" sz="1600"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dirty="0">
                          <a:solidFill>
                            <a:schemeClr val="accent1"/>
                          </a:solidFill>
                          <a:effectLst/>
                          <a:latin typeface="Arial" panose="020B0604020202020204" pitchFamily="34" charset="0"/>
                          <a:cs typeface="Arial" panose="020B0604020202020204" pitchFamily="34" charset="0"/>
                        </a:rPr>
                        <a:t>720.7796</a:t>
                      </a:r>
                      <a:endParaRPr lang="zh-CN" sz="1600"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a:solidFill>
                            <a:schemeClr val="accent1"/>
                          </a:solidFill>
                          <a:effectLst/>
                          <a:latin typeface="Arial" panose="020B0604020202020204" pitchFamily="34" charset="0"/>
                          <a:cs typeface="Arial" panose="020B0604020202020204" pitchFamily="34" charset="0"/>
                        </a:rPr>
                        <a:t>812.5567</a:t>
                      </a:r>
                      <a:endParaRPr lang="zh-CN" sz="1600" kern="10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dirty="0">
                          <a:solidFill>
                            <a:schemeClr val="accent1"/>
                          </a:solidFill>
                          <a:effectLst/>
                          <a:latin typeface="Arial" panose="020B0604020202020204" pitchFamily="34" charset="0"/>
                          <a:cs typeface="Arial" panose="020B0604020202020204" pitchFamily="34" charset="0"/>
                        </a:rPr>
                        <a:t>5442.16</a:t>
                      </a:r>
                      <a:endParaRPr lang="zh-CN" sz="1600"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dirty="0">
                          <a:solidFill>
                            <a:schemeClr val="accent1"/>
                          </a:solidFill>
                          <a:effectLst/>
                          <a:latin typeface="Arial" panose="020B0604020202020204" pitchFamily="34" charset="0"/>
                          <a:cs typeface="Arial" panose="020B0604020202020204" pitchFamily="34" charset="0"/>
                        </a:rPr>
                        <a:t>-312.3898</a:t>
                      </a:r>
                      <a:endParaRPr lang="zh-CN" sz="1600"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10565630"/>
                  </a:ext>
                </a:extLst>
              </a:tr>
              <a:tr h="285845">
                <a:tc>
                  <a:txBody>
                    <a:bodyPr/>
                    <a:lstStyle/>
                    <a:p>
                      <a:pPr algn="l"/>
                      <a:r>
                        <a:rPr lang="en-US" sz="1100" kern="0">
                          <a:effectLst/>
                          <a:latin typeface="Arial" panose="020B0604020202020204" pitchFamily="34" charset="0"/>
                          <a:cs typeface="Arial" panose="020B0604020202020204" pitchFamily="34" charset="0"/>
                        </a:rPr>
                        <a:t>3</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a:effectLst/>
                          <a:latin typeface="Arial" panose="020B0604020202020204" pitchFamily="34" charset="0"/>
                          <a:cs typeface="Arial" panose="020B0604020202020204" pitchFamily="34" charset="0"/>
                        </a:rPr>
                        <a:t>-28 </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a:effectLst/>
                          <a:latin typeface="Arial" panose="020B0604020202020204" pitchFamily="34" charset="0"/>
                          <a:cs typeface="Arial" panose="020B0604020202020204" pitchFamily="34" charset="0"/>
                        </a:rPr>
                        <a:t>633.2266</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a:effectLst/>
                          <a:latin typeface="Arial" panose="020B0604020202020204" pitchFamily="34" charset="0"/>
                          <a:cs typeface="Arial" panose="020B0604020202020204" pitchFamily="34" charset="0"/>
                        </a:rPr>
                        <a:t>782.3644</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a:effectLst/>
                          <a:latin typeface="Arial" panose="020B0604020202020204" pitchFamily="34" charset="0"/>
                          <a:cs typeface="Arial" panose="020B0604020202020204" pitchFamily="34" charset="0"/>
                        </a:rPr>
                        <a:t>1216.677</a:t>
                      </a:r>
                      <a:endParaRPr lang="zh-CN" sz="16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r>
                        <a:rPr lang="en-US" sz="1100" kern="100" dirty="0">
                          <a:effectLst/>
                          <a:latin typeface="Arial" panose="020B0604020202020204" pitchFamily="34" charset="0"/>
                          <a:cs typeface="Arial" panose="020B0604020202020204" pitchFamily="34" charset="0"/>
                        </a:rPr>
                        <a:t>-238.6133</a:t>
                      </a:r>
                      <a:endParaRPr lang="zh-CN"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02652222"/>
                  </a:ext>
                </a:extLst>
              </a:tr>
            </a:tbl>
          </a:graphicData>
        </a:graphic>
      </p:graphicFrame>
      <p:sp>
        <p:nvSpPr>
          <p:cNvPr id="14" name="箭头: 右 13">
            <a:extLst>
              <a:ext uri="{FF2B5EF4-FFF2-40B4-BE49-F238E27FC236}">
                <a16:creationId xmlns:a16="http://schemas.microsoft.com/office/drawing/2014/main" id="{319B1073-F2B1-1BF3-395D-FE2EFA3EE44A}"/>
              </a:ext>
            </a:extLst>
          </p:cNvPr>
          <p:cNvSpPr/>
          <p:nvPr/>
        </p:nvSpPr>
        <p:spPr>
          <a:xfrm rot="5400000">
            <a:off x="9746555" y="2570392"/>
            <a:ext cx="282116" cy="34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41B3C51-897B-F645-0D0D-9690DEEF30A7}"/>
              </a:ext>
            </a:extLst>
          </p:cNvPr>
          <p:cNvSpPr txBox="1"/>
          <p:nvPr/>
        </p:nvSpPr>
        <p:spPr>
          <a:xfrm>
            <a:off x="371475" y="2711576"/>
            <a:ext cx="9056582" cy="307777"/>
          </a:xfrm>
          <a:prstGeom prst="rect">
            <a:avLst/>
          </a:prstGeom>
          <a:noFill/>
          <a:effectLst/>
        </p:spPr>
        <p:txBody>
          <a:bodyPr wrap="square" rtlCol="0">
            <a:spAutoFit/>
          </a:bodyPr>
          <a:lstStyle/>
          <a:p>
            <a:r>
              <a:rPr lang="en-US" altLang="zh-CN" sz="1400" b="1"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Figure. </a:t>
            </a:r>
            <a:r>
              <a:rPr lang="en-US" altLang="zh-CN" sz="1400"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The box plan of three land cover change metrics of the HSR stations among the two latent classes.</a:t>
            </a:r>
          </a:p>
        </p:txBody>
      </p:sp>
    </p:spTree>
    <p:extLst>
      <p:ext uri="{BB962C8B-B14F-4D97-AF65-F5344CB8AC3E}">
        <p14:creationId xmlns:p14="http://schemas.microsoft.com/office/powerpoint/2010/main" val="3655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5A95B-A7C8-AFD4-76E5-267497C1C802}"/>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26C7E8F-83B6-10AB-71FE-1084685A7B1A}"/>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17</a:t>
            </a:fld>
            <a:endParaRPr lang="zh-CN" altLang="en-US" dirty="0"/>
          </a:p>
        </p:txBody>
      </p:sp>
      <p:sp>
        <p:nvSpPr>
          <p:cNvPr id="32" name="文本框 31">
            <a:extLst>
              <a:ext uri="{FF2B5EF4-FFF2-40B4-BE49-F238E27FC236}">
                <a16:creationId xmlns:a16="http://schemas.microsoft.com/office/drawing/2014/main" id="{07181471-57D3-3365-CA60-DF2B89CC0DA4}"/>
              </a:ext>
            </a:extLst>
          </p:cNvPr>
          <p:cNvSpPr txBox="1"/>
          <p:nvPr/>
        </p:nvSpPr>
        <p:spPr>
          <a:xfrm>
            <a:off x="258946" y="229372"/>
            <a:ext cx="9150582"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Model parameters and results of LCA with covariates</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Model results </a:t>
            </a:r>
          </a:p>
        </p:txBody>
      </p:sp>
      <p:sp>
        <p:nvSpPr>
          <p:cNvPr id="10" name="文本框 9">
            <a:extLst>
              <a:ext uri="{FF2B5EF4-FFF2-40B4-BE49-F238E27FC236}">
                <a16:creationId xmlns:a16="http://schemas.microsoft.com/office/drawing/2014/main" id="{5D922481-64D6-2AF0-DE30-FB660599BBBB}"/>
              </a:ext>
            </a:extLst>
          </p:cNvPr>
          <p:cNvSpPr txBox="1"/>
          <p:nvPr/>
        </p:nvSpPr>
        <p:spPr>
          <a:xfrm>
            <a:off x="371475" y="5119376"/>
            <a:ext cx="5567412" cy="984885"/>
          </a:xfrm>
          <a:prstGeom prst="rect">
            <a:avLst/>
          </a:prstGeom>
          <a:solidFill>
            <a:schemeClr val="bg1">
              <a:lumMod val="95000"/>
            </a:schemeClr>
          </a:solidFill>
        </p:spPr>
        <p:txBody>
          <a:bodyPr wrap="square">
            <a:spAutoFit/>
          </a:bodyPr>
          <a:lstStyle/>
          <a:p>
            <a:pPr>
              <a:spcAft>
                <a:spcPts val="600"/>
              </a:spcAft>
            </a:pPr>
            <a:r>
              <a:rPr lang="en-US" altLang="zh-CN" sz="1200" b="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Class 1: </a:t>
            </a:r>
            <a:r>
              <a:rPr lang="en-US" altLang="zh-CN" sz="1200" b="1" i="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urban renewal stations (N = 14</a:t>
            </a:r>
            <a:r>
              <a:rPr lang="en-US" altLang="zh-CN" sz="1200" b="1" i="1" kern="100" dirty="0">
                <a:solidFill>
                  <a:schemeClr val="accent1"/>
                </a:solidFill>
                <a:latin typeface="Arial" panose="020B0604020202020204" pitchFamily="34" charset="0"/>
                <a:ea typeface="Calibri" panose="020F0502020204030204" pitchFamily="34" charset="0"/>
                <a:cs typeface="Arial" panose="020B0604020202020204" pitchFamily="34" charset="0"/>
              </a:rPr>
              <a:t>,</a:t>
            </a:r>
            <a:r>
              <a:rPr lang="zh-CN" altLang="en-US" sz="1200" b="1" i="1" kern="1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altLang="zh-CN" sz="1200" b="1" i="1" kern="100" dirty="0">
                <a:solidFill>
                  <a:schemeClr val="accent1"/>
                </a:solidFill>
                <a:latin typeface="Arial" panose="020B0604020202020204" pitchFamily="34" charset="0"/>
                <a:ea typeface="Calibri" panose="020F0502020204030204" pitchFamily="34" charset="0"/>
                <a:cs typeface="Arial" panose="020B0604020202020204" pitchFamily="34" charset="0"/>
              </a:rPr>
              <a:t>28.0%</a:t>
            </a:r>
            <a:r>
              <a:rPr lang="zh-CN" altLang="en-US" sz="1200" b="1" i="1" kern="1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altLang="zh-CN" sz="1200" b="1" i="1" kern="100" dirty="0">
                <a:solidFill>
                  <a:schemeClr val="accent1"/>
                </a:solidFill>
                <a:latin typeface="Arial" panose="020B0604020202020204" pitchFamily="34" charset="0"/>
                <a:ea typeface="Calibri" panose="020F0502020204030204" pitchFamily="34" charset="0"/>
                <a:cs typeface="Arial" panose="020B0604020202020204" pitchFamily="34" charset="0"/>
              </a:rPr>
              <a:t>of</a:t>
            </a:r>
            <a:r>
              <a:rPr lang="zh-CN" altLang="en-US" sz="1200" b="1" i="1" kern="1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altLang="zh-CN" sz="1200" b="1" i="1" kern="100" dirty="0">
                <a:solidFill>
                  <a:schemeClr val="accent1"/>
                </a:solidFill>
                <a:latin typeface="Arial" panose="020B0604020202020204" pitchFamily="34" charset="0"/>
                <a:ea typeface="Calibri" panose="020F0502020204030204" pitchFamily="34" charset="0"/>
                <a:cs typeface="Arial" panose="020B0604020202020204" pitchFamily="34" charset="0"/>
              </a:rPr>
              <a:t>the</a:t>
            </a:r>
            <a:r>
              <a:rPr lang="zh-CN" altLang="en-US" sz="1200" b="1" i="1" kern="1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altLang="zh-CN" sz="1200" b="1" i="1" kern="100" dirty="0">
                <a:solidFill>
                  <a:schemeClr val="accent1"/>
                </a:solidFill>
                <a:latin typeface="Arial" panose="020B0604020202020204" pitchFamily="34" charset="0"/>
                <a:ea typeface="Calibri" panose="020F0502020204030204" pitchFamily="34" charset="0"/>
                <a:cs typeface="Arial" panose="020B0604020202020204" pitchFamily="34" charset="0"/>
              </a:rPr>
              <a:t>total</a:t>
            </a:r>
            <a:r>
              <a:rPr lang="en-US" altLang="zh-CN" sz="1200" b="1" i="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t>
            </a:r>
            <a:r>
              <a:rPr lang="en-US" altLang="zh-CN" sz="1200" b="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p>
            <a:pPr marL="285750" indent="-285750">
              <a:spcAft>
                <a:spcPts val="600"/>
              </a:spcAft>
              <a:buFont typeface="Arial" panose="020B0604020202020204" pitchFamily="34" charset="0"/>
              <a:buChar char="•"/>
            </a:pP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Acquired rarely in the </a:t>
            </a:r>
            <a:r>
              <a:rPr lang="en-US" altLang="zh-CN" sz="1200" kern="100" dirty="0">
                <a:latin typeface="Arial" panose="020B0604020202020204" pitchFamily="34" charset="0"/>
                <a:ea typeface="Calibri" panose="020F0502020204030204" pitchFamily="34" charset="0"/>
                <a:cs typeface="Arial" panose="020B0604020202020204" pitchFamily="34" charset="0"/>
              </a:rPr>
              <a:t>Δ</a:t>
            </a: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BL and </a:t>
            </a:r>
            <a:r>
              <a:rPr lang="en-US" altLang="zh-CN" sz="1200" kern="100" dirty="0">
                <a:latin typeface="Arial" panose="020B0604020202020204" pitchFamily="34" charset="0"/>
                <a:ea typeface="Calibri" panose="020F0502020204030204" pitchFamily="34" charset="0"/>
                <a:cs typeface="Arial" panose="020B0604020202020204" pitchFamily="34" charset="0"/>
              </a:rPr>
              <a:t>Δ</a:t>
            </a: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CD, but relative ΔNI within the 12 years.</a:t>
            </a:r>
          </a:p>
          <a:p>
            <a:pPr marL="285750" indent="-285750">
              <a:spcAft>
                <a:spcPts val="600"/>
              </a:spcAft>
              <a:buFont typeface="Arial" panose="020B0604020202020204" pitchFamily="34" charset="0"/>
              <a:buChar char="•"/>
            </a:pP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With extremely high levels at all the three dimensions (BL, CD, &amp; NI) in both 2008 and 2020.</a:t>
            </a:r>
          </a:p>
        </p:txBody>
      </p:sp>
      <p:sp>
        <p:nvSpPr>
          <p:cNvPr id="17" name="文本框 16">
            <a:extLst>
              <a:ext uri="{FF2B5EF4-FFF2-40B4-BE49-F238E27FC236}">
                <a16:creationId xmlns:a16="http://schemas.microsoft.com/office/drawing/2014/main" id="{24FDAF20-F778-D595-6467-F010CF71E0F5}"/>
              </a:ext>
            </a:extLst>
          </p:cNvPr>
          <p:cNvSpPr txBox="1"/>
          <p:nvPr/>
        </p:nvSpPr>
        <p:spPr>
          <a:xfrm>
            <a:off x="6096000" y="5119376"/>
            <a:ext cx="5567412" cy="984885"/>
          </a:xfrm>
          <a:prstGeom prst="rect">
            <a:avLst/>
          </a:prstGeom>
          <a:solidFill>
            <a:schemeClr val="bg1">
              <a:lumMod val="95000"/>
            </a:schemeClr>
          </a:solidFill>
        </p:spPr>
        <p:txBody>
          <a:bodyPr wrap="square">
            <a:spAutoFit/>
          </a:bodyPr>
          <a:lstStyle/>
          <a:p>
            <a:pPr>
              <a:spcAft>
                <a:spcPts val="600"/>
              </a:spcAft>
            </a:pPr>
            <a:r>
              <a:rPr lang="en-US" altLang="zh-CN" sz="1200" b="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Class 2: </a:t>
            </a:r>
            <a:r>
              <a:rPr lang="en-US" altLang="zh-CN" sz="1200" b="1" i="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greenfield development stations (N = 36, 72.0% of the total)</a:t>
            </a:r>
            <a:r>
              <a:rPr lang="en-US" altLang="zh-CN" sz="1200" b="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The distinct high level increments in the 12-year interval</a:t>
            </a:r>
            <a:r>
              <a:rPr lang="en-US" altLang="zh-CN" sz="1200" kern="100" dirty="0">
                <a:latin typeface="Arial" panose="020B0604020202020204" pitchFamily="34" charset="0"/>
                <a:ea typeface="Calibri" panose="020F0502020204030204" pitchFamily="34" charset="0"/>
                <a:cs typeface="Arial" panose="020B0604020202020204" pitchFamily="34" charset="0"/>
              </a:rPr>
              <a:t> at all the three dimensions.</a:t>
            </a:r>
            <a:endParaRPr lang="en-US" altLang="zh-CN" sz="12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The BL, CD, &amp; NI in 2008 and 2020 </a:t>
            </a:r>
            <a:r>
              <a:rPr lang="en-US" altLang="zh-CN" sz="1200" kern="100" dirty="0">
                <a:latin typeface="Arial" panose="020B0604020202020204" pitchFamily="34" charset="0"/>
                <a:ea typeface="Calibri" panose="020F0502020204030204" pitchFamily="34" charset="0"/>
                <a:cs typeface="Arial" panose="020B0604020202020204" pitchFamily="34" charset="0"/>
              </a:rPr>
              <a:t>were</a:t>
            </a:r>
            <a:r>
              <a:rPr lang="zh-CN" altLang="en-US" sz="1200" kern="100" dirty="0">
                <a:latin typeface="Arial" panose="020B0604020202020204" pitchFamily="34" charset="0"/>
                <a:ea typeface="Calibri" panose="020F0502020204030204" pitchFamily="34" charset="0"/>
                <a:cs typeface="Arial" panose="020B0604020202020204" pitchFamily="34" charset="0"/>
              </a:rPr>
              <a:t> </a:t>
            </a:r>
            <a:r>
              <a:rPr lang="en-US" altLang="zh-CN" sz="1200" kern="100" dirty="0">
                <a:latin typeface="Arial" panose="020B0604020202020204" pitchFamily="34" charset="0"/>
                <a:ea typeface="Calibri" panose="020F0502020204030204" pitchFamily="34" charset="0"/>
                <a:cs typeface="Arial" panose="020B0604020202020204" pitchFamily="34" charset="0"/>
              </a:rPr>
              <a:t>not</a:t>
            </a:r>
            <a:r>
              <a:rPr lang="zh-CN" altLang="en-US" sz="1200" kern="100" dirty="0">
                <a:latin typeface="Arial" panose="020B0604020202020204" pitchFamily="34" charset="0"/>
                <a:ea typeface="Calibri" panose="020F0502020204030204" pitchFamily="34" charset="0"/>
                <a:cs typeface="Arial" panose="020B0604020202020204" pitchFamily="34" charset="0"/>
              </a:rPr>
              <a:t> </a:t>
            </a:r>
            <a:r>
              <a:rPr lang="en-US" altLang="zh-CN" sz="1200" kern="100" dirty="0">
                <a:latin typeface="Arial" panose="020B0604020202020204" pitchFamily="34" charset="0"/>
                <a:ea typeface="Calibri" panose="020F0502020204030204" pitchFamily="34" charset="0"/>
                <a:cs typeface="Arial" panose="020B0604020202020204" pitchFamily="34" charset="0"/>
              </a:rPr>
              <a:t>as</a:t>
            </a:r>
            <a:r>
              <a:rPr lang="zh-CN" altLang="en-US" sz="1200" kern="100" dirty="0">
                <a:latin typeface="Arial" panose="020B0604020202020204" pitchFamily="34" charset="0"/>
                <a:ea typeface="Calibri" panose="020F0502020204030204" pitchFamily="34" charset="0"/>
                <a:cs typeface="Arial" panose="020B0604020202020204" pitchFamily="34" charset="0"/>
              </a:rPr>
              <a:t> </a:t>
            </a:r>
            <a:r>
              <a:rPr lang="en-US" altLang="zh-CN" sz="1200" kern="100" dirty="0">
                <a:latin typeface="Arial" panose="020B0604020202020204" pitchFamily="34" charset="0"/>
                <a:ea typeface="Calibri" panose="020F0502020204030204" pitchFamily="34" charset="0"/>
                <a:cs typeface="Arial" panose="020B0604020202020204" pitchFamily="34" charset="0"/>
              </a:rPr>
              <a:t>high</a:t>
            </a:r>
            <a:r>
              <a:rPr lang="zh-CN" altLang="en-US" sz="1200" kern="100" dirty="0">
                <a:latin typeface="Arial" panose="020B0604020202020204" pitchFamily="34" charset="0"/>
                <a:ea typeface="Calibri" panose="020F0502020204030204" pitchFamily="34" charset="0"/>
                <a:cs typeface="Arial" panose="020B0604020202020204" pitchFamily="34" charset="0"/>
              </a:rPr>
              <a:t> </a:t>
            </a:r>
            <a:r>
              <a:rPr lang="en-US" altLang="zh-CN" sz="1200" kern="100" dirty="0">
                <a:latin typeface="Arial" panose="020B0604020202020204" pitchFamily="34" charset="0"/>
                <a:ea typeface="Calibri" panose="020F0502020204030204" pitchFamily="34" charset="0"/>
                <a:cs typeface="Arial" panose="020B0604020202020204" pitchFamily="34" charset="0"/>
              </a:rPr>
              <a:t>as</a:t>
            </a:r>
            <a:r>
              <a:rPr lang="zh-CN" altLang="en-US" sz="1200" kern="100" dirty="0">
                <a:latin typeface="Arial" panose="020B0604020202020204" pitchFamily="34" charset="0"/>
                <a:ea typeface="Calibri" panose="020F0502020204030204" pitchFamily="34" charset="0"/>
                <a:cs typeface="Arial" panose="020B0604020202020204" pitchFamily="34" charset="0"/>
              </a:rPr>
              <a:t> </a:t>
            </a:r>
            <a:r>
              <a:rPr lang="en-US" altLang="zh-CN" sz="1200" kern="100" dirty="0">
                <a:latin typeface="Arial" panose="020B0604020202020204" pitchFamily="34" charset="0"/>
                <a:ea typeface="Calibri" panose="020F0502020204030204" pitchFamily="34" charset="0"/>
                <a:cs typeface="Arial" panose="020B0604020202020204" pitchFamily="34" charset="0"/>
              </a:rPr>
              <a:t>Class 1.</a:t>
            </a:r>
          </a:p>
        </p:txBody>
      </p:sp>
      <p:sp>
        <p:nvSpPr>
          <p:cNvPr id="18" name="文本框 17">
            <a:extLst>
              <a:ext uri="{FF2B5EF4-FFF2-40B4-BE49-F238E27FC236}">
                <a16:creationId xmlns:a16="http://schemas.microsoft.com/office/drawing/2014/main" id="{E1023EEE-0A61-D7BB-675D-8C1F55903161}"/>
              </a:ext>
            </a:extLst>
          </p:cNvPr>
          <p:cNvSpPr txBox="1"/>
          <p:nvPr/>
        </p:nvSpPr>
        <p:spPr>
          <a:xfrm>
            <a:off x="371474" y="6152575"/>
            <a:ext cx="5724525" cy="523220"/>
          </a:xfrm>
          <a:prstGeom prst="rect">
            <a:avLst/>
          </a:prstGeom>
          <a:solidFill>
            <a:schemeClr val="bg1"/>
          </a:solidFill>
        </p:spPr>
        <p:txBody>
          <a:bodyPr wrap="square" rtlCol="0">
            <a:spAutoFit/>
          </a:bodyPr>
          <a:lstStyle/>
          <a:p>
            <a:r>
              <a:rPr lang="en-US" altLang="zh-CN" sz="1400" b="1" dirty="0">
                <a:latin typeface="Arial" panose="020B0604020202020204" pitchFamily="34" charset="0"/>
                <a:cs typeface="Arial" panose="020B0604020202020204" pitchFamily="34" charset="0"/>
              </a:rPr>
              <a:t>Typical HSR stations: </a:t>
            </a:r>
            <a:r>
              <a:rPr lang="en-US" altLang="zh-CN" sz="1400" dirty="0">
                <a:latin typeface="Arial" panose="020B0604020202020204" pitchFamily="34" charset="0"/>
                <a:cs typeface="Arial" panose="020B0604020202020204" pitchFamily="34" charset="0"/>
              </a:rPr>
              <a:t>Shanghai Central, Nanjing Central, Wuxi Central, Hangzhou East, Shanghai Hongqiao</a:t>
            </a:r>
            <a:endParaRPr lang="zh-CN" altLang="en-US" sz="14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6185159C-2FE8-A9BF-22AD-AAFDB0CB294C}"/>
              </a:ext>
            </a:extLst>
          </p:cNvPr>
          <p:cNvPicPr>
            <a:picLocks noChangeAspect="1"/>
          </p:cNvPicPr>
          <p:nvPr/>
        </p:nvPicPr>
        <p:blipFill>
          <a:blip r:embed="rId3"/>
          <a:srcRect/>
          <a:stretch/>
        </p:blipFill>
        <p:spPr>
          <a:xfrm>
            <a:off x="335457" y="998813"/>
            <a:ext cx="10675444" cy="3857743"/>
          </a:xfrm>
          <a:prstGeom prst="rect">
            <a:avLst/>
          </a:prstGeom>
        </p:spPr>
      </p:pic>
      <p:sp>
        <p:nvSpPr>
          <p:cNvPr id="6" name="文本框 5">
            <a:extLst>
              <a:ext uri="{FF2B5EF4-FFF2-40B4-BE49-F238E27FC236}">
                <a16:creationId xmlns:a16="http://schemas.microsoft.com/office/drawing/2014/main" id="{BF1B7D3E-618B-BF17-D35E-303A32991EB9}"/>
              </a:ext>
            </a:extLst>
          </p:cNvPr>
          <p:cNvSpPr txBox="1"/>
          <p:nvPr/>
        </p:nvSpPr>
        <p:spPr>
          <a:xfrm>
            <a:off x="838200" y="3951182"/>
            <a:ext cx="6340393" cy="338554"/>
          </a:xfrm>
          <a:prstGeom prst="rect">
            <a:avLst/>
          </a:prstGeom>
          <a:solidFill>
            <a:srgbClr val="172C51"/>
          </a:solidFill>
        </p:spPr>
        <p:txBody>
          <a:bodyPr wrap="square">
            <a:spAutoFit/>
          </a:bodyPr>
          <a:lstStyle/>
          <a:p>
            <a:pPr>
              <a:spcAft>
                <a:spcPts val="600"/>
              </a:spcAft>
            </a:pPr>
            <a:r>
              <a:rPr lang="en-US" altLang="zh-CN" sz="1600" b="1" kern="100" dirty="0">
                <a:solidFill>
                  <a:srgbClr val="EFADAD"/>
                </a:solidFill>
                <a:effectLst/>
                <a:latin typeface="Arial" panose="020B0604020202020204" pitchFamily="34" charset="0"/>
                <a:ea typeface="Calibri" panose="020F0502020204030204" pitchFamily="34" charset="0"/>
                <a:cs typeface="Arial" panose="020B0604020202020204" pitchFamily="34" charset="0"/>
              </a:rPr>
              <a:t>Class 1: </a:t>
            </a:r>
            <a:r>
              <a:rPr lang="en-US" altLang="zh-CN" sz="1600" b="1" i="1" kern="100" dirty="0">
                <a:solidFill>
                  <a:srgbClr val="EFADAD"/>
                </a:solidFill>
                <a:effectLst/>
                <a:latin typeface="Arial" panose="020B0604020202020204" pitchFamily="34" charset="0"/>
                <a:ea typeface="Calibri" panose="020F0502020204030204" pitchFamily="34" charset="0"/>
                <a:cs typeface="Arial" panose="020B0604020202020204" pitchFamily="34" charset="0"/>
              </a:rPr>
              <a:t>urban renewal stations (N = 14)</a:t>
            </a:r>
            <a:r>
              <a:rPr lang="en-US" altLang="zh-CN" sz="1600" b="1" kern="100" dirty="0">
                <a:solidFill>
                  <a:srgbClr val="EFADAD"/>
                </a:solidFill>
                <a:effectLst/>
                <a:latin typeface="Arial" panose="020B0604020202020204" pitchFamily="34" charset="0"/>
                <a:ea typeface="Calibri" panose="020F0502020204030204" pitchFamily="34" charset="0"/>
                <a:cs typeface="Arial" panose="020B0604020202020204" pitchFamily="34" charset="0"/>
              </a:rPr>
              <a:t>. </a:t>
            </a:r>
            <a:endParaRPr lang="en-US" altLang="zh-CN" sz="1600" kern="100" dirty="0">
              <a:solidFill>
                <a:srgbClr val="EFADAD"/>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4957BFB5-EF90-D7C8-A979-F2AAF14FD484}"/>
              </a:ext>
            </a:extLst>
          </p:cNvPr>
          <p:cNvSpPr txBox="1"/>
          <p:nvPr/>
        </p:nvSpPr>
        <p:spPr>
          <a:xfrm>
            <a:off x="840397" y="4394178"/>
            <a:ext cx="6338195" cy="338554"/>
          </a:xfrm>
          <a:prstGeom prst="rect">
            <a:avLst/>
          </a:prstGeom>
          <a:solidFill>
            <a:srgbClr val="172C51"/>
          </a:solidFill>
        </p:spPr>
        <p:txBody>
          <a:bodyPr wrap="square">
            <a:spAutoFit/>
          </a:bodyPr>
          <a:lstStyle/>
          <a:p>
            <a:pPr>
              <a:spcAft>
                <a:spcPts val="600"/>
              </a:spcAft>
            </a:pPr>
            <a:r>
              <a:rPr lang="en-US" altLang="zh-CN" sz="1600" b="1" kern="100" dirty="0">
                <a:solidFill>
                  <a:srgbClr val="D6E7B5"/>
                </a:solidFill>
                <a:effectLst/>
                <a:latin typeface="Arial" panose="020B0604020202020204" pitchFamily="34" charset="0"/>
                <a:ea typeface="Calibri" panose="020F0502020204030204" pitchFamily="34" charset="0"/>
                <a:cs typeface="Arial" panose="020B0604020202020204" pitchFamily="34" charset="0"/>
              </a:rPr>
              <a:t>Class 2: </a:t>
            </a:r>
            <a:r>
              <a:rPr lang="en-US" altLang="zh-CN" sz="1600" b="1" i="1" kern="100" dirty="0">
                <a:solidFill>
                  <a:srgbClr val="D6E7B5"/>
                </a:solidFill>
                <a:effectLst/>
                <a:latin typeface="Arial" panose="020B0604020202020204" pitchFamily="34" charset="0"/>
                <a:ea typeface="Calibri" panose="020F0502020204030204" pitchFamily="34" charset="0"/>
                <a:cs typeface="Arial" panose="020B0604020202020204" pitchFamily="34" charset="0"/>
              </a:rPr>
              <a:t>greenfield development stations (N = 36)</a:t>
            </a:r>
            <a:r>
              <a:rPr lang="en-US" altLang="zh-CN" sz="1600" b="1" kern="100" dirty="0">
                <a:solidFill>
                  <a:srgbClr val="D6E7B5"/>
                </a:solidFill>
                <a:effectLst/>
                <a:latin typeface="Arial" panose="020B0604020202020204" pitchFamily="34" charset="0"/>
                <a:ea typeface="Calibri" panose="020F0502020204030204" pitchFamily="34" charset="0"/>
                <a:cs typeface="Arial" panose="020B0604020202020204" pitchFamily="34" charset="0"/>
              </a:rPr>
              <a:t>.</a:t>
            </a:r>
            <a:endParaRPr lang="en-US" altLang="zh-CN" sz="1600" kern="100" dirty="0">
              <a:solidFill>
                <a:srgbClr val="D6E7B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78B00F5E-7159-8953-FF62-B051C8F17B2A}"/>
              </a:ext>
            </a:extLst>
          </p:cNvPr>
          <p:cNvSpPr txBox="1"/>
          <p:nvPr/>
        </p:nvSpPr>
        <p:spPr>
          <a:xfrm>
            <a:off x="371475" y="4745965"/>
            <a:ext cx="9056582" cy="307777"/>
          </a:xfrm>
          <a:prstGeom prst="rect">
            <a:avLst/>
          </a:prstGeom>
          <a:noFill/>
          <a:effectLst/>
        </p:spPr>
        <p:txBody>
          <a:bodyPr wrap="square" rtlCol="0">
            <a:spAutoFit/>
          </a:bodyPr>
          <a:lstStyle/>
          <a:p>
            <a:r>
              <a:rPr lang="en-US" altLang="zh-CN" sz="1400"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The box plan of three land cover change metrics of the HSR stations among the two latent classes.</a:t>
            </a:r>
          </a:p>
        </p:txBody>
      </p:sp>
      <p:sp>
        <p:nvSpPr>
          <p:cNvPr id="11" name="文本框 10">
            <a:extLst>
              <a:ext uri="{FF2B5EF4-FFF2-40B4-BE49-F238E27FC236}">
                <a16:creationId xmlns:a16="http://schemas.microsoft.com/office/drawing/2014/main" id="{F0CAAF93-623D-450E-E236-B7CA0595F4DC}"/>
              </a:ext>
            </a:extLst>
          </p:cNvPr>
          <p:cNvSpPr txBox="1"/>
          <p:nvPr/>
        </p:nvSpPr>
        <p:spPr>
          <a:xfrm>
            <a:off x="6096000" y="6152575"/>
            <a:ext cx="5567412" cy="523220"/>
          </a:xfrm>
          <a:prstGeom prst="rect">
            <a:avLst/>
          </a:prstGeom>
          <a:solidFill>
            <a:schemeClr val="bg1"/>
          </a:solidFill>
        </p:spPr>
        <p:txBody>
          <a:bodyPr wrap="square" rtlCol="0">
            <a:spAutoFit/>
          </a:bodyPr>
          <a:lstStyle/>
          <a:p>
            <a:r>
              <a:rPr lang="en-US" altLang="zh-CN" sz="1400" b="1" dirty="0">
                <a:latin typeface="Arial" panose="020B0604020202020204" pitchFamily="34" charset="0"/>
                <a:cs typeface="Arial" panose="020B0604020202020204" pitchFamily="34" charset="0"/>
              </a:rPr>
              <a:t>Typical HSR stations: </a:t>
            </a:r>
            <a:r>
              <a:rPr lang="en-US" altLang="zh-CN" sz="1400" dirty="0">
                <a:latin typeface="Arial" panose="020B0604020202020204" pitchFamily="34" charset="0"/>
                <a:cs typeface="Arial" panose="020B0604020202020204" pitchFamily="34" charset="0"/>
              </a:rPr>
              <a:t>Nanjing South, Suzhou North, Wuxi East, Huzhou Central</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657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757F1-A3AB-9480-22E6-33470DDA9DE9}"/>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92A6B95-73E2-B3F9-4019-46B15BE02531}"/>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18</a:t>
            </a:fld>
            <a:endParaRPr lang="zh-CN" altLang="en-US" dirty="0"/>
          </a:p>
        </p:txBody>
      </p:sp>
      <p:sp>
        <p:nvSpPr>
          <p:cNvPr id="32" name="文本框 31">
            <a:extLst>
              <a:ext uri="{FF2B5EF4-FFF2-40B4-BE49-F238E27FC236}">
                <a16:creationId xmlns:a16="http://schemas.microsoft.com/office/drawing/2014/main" id="{009A4661-9265-4582-A31C-34F30864C8AF}"/>
              </a:ext>
            </a:extLst>
          </p:cNvPr>
          <p:cNvSpPr txBox="1"/>
          <p:nvPr/>
        </p:nvSpPr>
        <p:spPr>
          <a:xfrm>
            <a:off x="258946" y="229372"/>
            <a:ext cx="9299212"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Model parameters and results of LCA with covariates</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Contributing factors to land development patterns</a:t>
            </a:r>
          </a:p>
        </p:txBody>
      </p:sp>
      <p:sp>
        <p:nvSpPr>
          <p:cNvPr id="10" name="文本框 9">
            <a:extLst>
              <a:ext uri="{FF2B5EF4-FFF2-40B4-BE49-F238E27FC236}">
                <a16:creationId xmlns:a16="http://schemas.microsoft.com/office/drawing/2014/main" id="{88E2102F-9724-7200-7852-D0BB1DC8306D}"/>
              </a:ext>
            </a:extLst>
          </p:cNvPr>
          <p:cNvSpPr txBox="1"/>
          <p:nvPr/>
        </p:nvSpPr>
        <p:spPr>
          <a:xfrm>
            <a:off x="6645303" y="999635"/>
            <a:ext cx="5244836" cy="461665"/>
          </a:xfrm>
          <a:prstGeom prst="rect">
            <a:avLst/>
          </a:prstGeom>
          <a:solidFill>
            <a:schemeClr val="bg1">
              <a:lumMod val="95000"/>
            </a:schemeClr>
          </a:solidFill>
        </p:spPr>
        <p:txBody>
          <a:bodyPr wrap="square">
            <a:spAutoFit/>
          </a:bodyPr>
          <a:lstStyle/>
          <a:p>
            <a:r>
              <a:rPr lang="en-US" altLang="zh-CN" sz="1200" dirty="0">
                <a:effectLst/>
                <a:latin typeface="Arial" panose="020B0604020202020204" pitchFamily="34" charset="0"/>
                <a:ea typeface="宋体" panose="02010600030101010101" pitchFamily="2" charset="-122"/>
                <a:cs typeface="Arial" panose="020B0604020202020204" pitchFamily="34" charset="0"/>
              </a:rPr>
              <a:t>The class 1, </a:t>
            </a:r>
            <a:r>
              <a:rPr lang="en-US" altLang="zh-CN" sz="1200" i="1" dirty="0">
                <a:solidFill>
                  <a:srgbClr val="2F5597"/>
                </a:solidFill>
                <a:effectLst/>
                <a:latin typeface="Arial" panose="020B0604020202020204" pitchFamily="34" charset="0"/>
                <a:ea typeface="宋体" panose="02010600030101010101" pitchFamily="2" charset="-122"/>
                <a:cs typeface="Arial" panose="020B0604020202020204" pitchFamily="34" charset="0"/>
              </a:rPr>
              <a:t>urban renewal stations</a:t>
            </a:r>
            <a:r>
              <a:rPr lang="en-US" altLang="zh-CN" sz="1200" i="1" dirty="0">
                <a:effectLst/>
                <a:latin typeface="Arial" panose="020B0604020202020204" pitchFamily="34" charset="0"/>
                <a:ea typeface="宋体" panose="02010600030101010101" pitchFamily="2" charset="-122"/>
                <a:cs typeface="Arial" panose="020B0604020202020204" pitchFamily="34" charset="0"/>
              </a:rPr>
              <a:t>,</a:t>
            </a:r>
            <a:r>
              <a:rPr lang="en-US" altLang="zh-CN" sz="1200" dirty="0">
                <a:effectLst/>
                <a:latin typeface="Arial" panose="020B0604020202020204" pitchFamily="34" charset="0"/>
                <a:ea typeface="宋体" panose="02010600030101010101" pitchFamily="2" charset="-122"/>
                <a:cs typeface="Arial" panose="020B0604020202020204" pitchFamily="34" charset="0"/>
              </a:rPr>
              <a:t> was selected as the reference for the sake of </a:t>
            </a:r>
            <a:r>
              <a:rPr lang="en-US" altLang="zh-CN" sz="1200" u="sng" dirty="0">
                <a:effectLst/>
                <a:latin typeface="Arial" panose="020B0604020202020204" pitchFamily="34" charset="0"/>
                <a:ea typeface="宋体" panose="02010600030101010101" pitchFamily="2" charset="-122"/>
                <a:cs typeface="Arial" panose="020B0604020202020204" pitchFamily="34" charset="0"/>
              </a:rPr>
              <a:t>paying more attention to the station areas which are still growing</a:t>
            </a:r>
            <a:r>
              <a:rPr lang="en-US" altLang="zh-CN" sz="1200" dirty="0">
                <a:effectLst/>
                <a:latin typeface="Arial" panose="020B0604020202020204" pitchFamily="34" charset="0"/>
                <a:ea typeface="宋体" panose="02010600030101010101" pitchFamily="2" charset="-122"/>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C90C2710-0BB7-14B1-1436-E9B3F9670B81}"/>
              </a:ext>
            </a:extLst>
          </p:cNvPr>
          <p:cNvSpPr txBox="1"/>
          <p:nvPr/>
        </p:nvSpPr>
        <p:spPr>
          <a:xfrm>
            <a:off x="371475" y="968858"/>
            <a:ext cx="6161299" cy="523220"/>
          </a:xfrm>
          <a:prstGeom prst="rect">
            <a:avLst/>
          </a:prstGeom>
          <a:noFill/>
          <a:effectLst/>
        </p:spPr>
        <p:txBody>
          <a:bodyPr wrap="square" rtlCol="0">
            <a:spAutoFit/>
          </a:bodyPr>
          <a:lstStyle/>
          <a:p>
            <a:r>
              <a:rPr lang="en-US" altLang="zh-CN" sz="1400" b="1"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Table. </a:t>
            </a:r>
            <a:r>
              <a:rPr lang="en-US" altLang="zh-CN" sz="1400"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Latent class prediction of covariates.</a:t>
            </a:r>
          </a:p>
          <a:p>
            <a:r>
              <a:rPr lang="en-US" altLang="zh-CN" sz="1400"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[Reference category: Class 1 Urban renewal stations] (N = 50)</a:t>
            </a:r>
          </a:p>
        </p:txBody>
      </p:sp>
      <p:graphicFrame>
        <p:nvGraphicFramePr>
          <p:cNvPr id="3" name="表格 2">
            <a:extLst>
              <a:ext uri="{FF2B5EF4-FFF2-40B4-BE49-F238E27FC236}">
                <a16:creationId xmlns:a16="http://schemas.microsoft.com/office/drawing/2014/main" id="{8DB6E060-902C-323E-33DF-1D10A169A9E7}"/>
              </a:ext>
            </a:extLst>
          </p:cNvPr>
          <p:cNvGraphicFramePr>
            <a:graphicFrameLocks noGrp="1"/>
          </p:cNvGraphicFramePr>
          <p:nvPr>
            <p:extLst>
              <p:ext uri="{D42A27DB-BD31-4B8C-83A1-F6EECF244321}">
                <p14:modId xmlns:p14="http://schemas.microsoft.com/office/powerpoint/2010/main" val="231116357"/>
              </p:ext>
            </p:extLst>
          </p:nvPr>
        </p:nvGraphicFramePr>
        <p:xfrm>
          <a:off x="424815" y="1492078"/>
          <a:ext cx="6107959" cy="4569360"/>
        </p:xfrm>
        <a:graphic>
          <a:graphicData uri="http://schemas.openxmlformats.org/drawingml/2006/table">
            <a:tbl>
              <a:tblPr firstRow="1">
                <a:tableStyleId>{9D7B26C5-4107-4FEC-AEDC-1716B250A1EF}</a:tableStyleId>
              </a:tblPr>
              <a:tblGrid>
                <a:gridCol w="4420562">
                  <a:extLst>
                    <a:ext uri="{9D8B030D-6E8A-4147-A177-3AD203B41FA5}">
                      <a16:colId xmlns:a16="http://schemas.microsoft.com/office/drawing/2014/main" val="3207385739"/>
                    </a:ext>
                  </a:extLst>
                </a:gridCol>
                <a:gridCol w="886120">
                  <a:extLst>
                    <a:ext uri="{9D8B030D-6E8A-4147-A177-3AD203B41FA5}">
                      <a16:colId xmlns:a16="http://schemas.microsoft.com/office/drawing/2014/main" val="982039008"/>
                    </a:ext>
                  </a:extLst>
                </a:gridCol>
                <a:gridCol w="801277">
                  <a:extLst>
                    <a:ext uri="{9D8B030D-6E8A-4147-A177-3AD203B41FA5}">
                      <a16:colId xmlns:a16="http://schemas.microsoft.com/office/drawing/2014/main" val="51925932"/>
                    </a:ext>
                  </a:extLst>
                </a:gridCol>
              </a:tblGrid>
              <a:tr h="644004">
                <a:tc>
                  <a:txBody>
                    <a:bodyPr/>
                    <a:lstStyle/>
                    <a:p>
                      <a:pPr algn="ctr"/>
                      <a:r>
                        <a:rPr lang="en-US" sz="1100" u="none" kern="0" dirty="0">
                          <a:effectLst/>
                          <a:latin typeface="Arial" panose="020B0604020202020204" pitchFamily="34" charset="0"/>
                          <a:ea typeface="Calibri" panose="020F0502020204030204" pitchFamily="34" charset="0"/>
                          <a:cs typeface="Arial" panose="020B0604020202020204" pitchFamily="34" charset="0"/>
                        </a:rPr>
                        <a:t>Class share (%)</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r>
                        <a:rPr lang="en-US" sz="1100" u="none" kern="0" dirty="0">
                          <a:effectLst/>
                          <a:latin typeface="Arial" panose="020B0604020202020204" pitchFamily="34" charset="0"/>
                          <a:ea typeface="Calibri" panose="020F0502020204030204" pitchFamily="34" charset="0"/>
                          <a:cs typeface="Arial" panose="020B0604020202020204" pitchFamily="34" charset="0"/>
                        </a:rPr>
                        <a:t>Class 2: Greenfield development stations (72.0%)</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314481889"/>
                  </a:ext>
                </a:extLst>
              </a:tr>
              <a:tr h="214668">
                <a:tc>
                  <a:txBody>
                    <a:bodyPr/>
                    <a:lstStyle/>
                    <a:p>
                      <a:pPr algn="ctr"/>
                      <a:r>
                        <a:rPr lang="en-US" sz="1100" u="none" kern="0" dirty="0">
                          <a:effectLst/>
                          <a:latin typeface="Arial" panose="020B0604020202020204" pitchFamily="34" charset="0"/>
                          <a:ea typeface="Calibri" panose="020F0502020204030204" pitchFamily="34" charset="0"/>
                          <a:cs typeface="Arial" panose="020B0604020202020204" pitchFamily="34" charset="0"/>
                        </a:rPr>
                        <a:t>Covariates</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100" u="none" kern="0">
                          <a:effectLst/>
                          <a:latin typeface="Arial" panose="020B0604020202020204" pitchFamily="34" charset="0"/>
                          <a:ea typeface="Calibri" panose="020F0502020204030204" pitchFamily="34" charset="0"/>
                          <a:cs typeface="Arial" panose="020B0604020202020204" pitchFamily="34" charset="0"/>
                        </a:rPr>
                        <a:t>Coefficient</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100" u="none" kern="0">
                          <a:effectLst/>
                          <a:latin typeface="Arial" panose="020B0604020202020204" pitchFamily="34" charset="0"/>
                          <a:ea typeface="Calibri" panose="020F0502020204030204" pitchFamily="34" charset="0"/>
                          <a:cs typeface="Arial" panose="020B0604020202020204" pitchFamily="34" charset="0"/>
                        </a:rPr>
                        <a:t>SE</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38775561"/>
                  </a:ext>
                </a:extLst>
              </a:tr>
              <a:tr h="214668">
                <a:tc>
                  <a:txBody>
                    <a:bodyPr/>
                    <a:lstStyle/>
                    <a:p>
                      <a:pPr algn="just"/>
                      <a:r>
                        <a:rPr lang="en-US" sz="1100" i="1" u="none" kern="0" dirty="0">
                          <a:effectLst/>
                          <a:latin typeface="Arial" panose="020B0604020202020204" pitchFamily="34" charset="0"/>
                          <a:ea typeface="Calibri" panose="020F0502020204030204" pitchFamily="34" charset="0"/>
                          <a:cs typeface="Arial" panose="020B0604020202020204" pitchFamily="34" charset="0"/>
                        </a:rPr>
                        <a:t>Intercept</a:t>
                      </a:r>
                      <a:endParaRPr lang="zh-CN" sz="1600" i="1"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19.803*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dirty="0">
                          <a:effectLst/>
                          <a:latin typeface="Arial" panose="020B0604020202020204" pitchFamily="34" charset="0"/>
                          <a:ea typeface="Calibri" panose="020F0502020204030204" pitchFamily="34" charset="0"/>
                          <a:cs typeface="Arial" panose="020B0604020202020204" pitchFamily="34" charset="0"/>
                        </a:rPr>
                        <a:t>5.284</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01458941"/>
                  </a:ext>
                </a:extLst>
              </a:tr>
              <a:tr h="224890">
                <a:tc>
                  <a:txBody>
                    <a:bodyPr/>
                    <a:lstStyle/>
                    <a:p>
                      <a:pPr algn="just"/>
                      <a:r>
                        <a:rPr lang="en-US" sz="1100" i="1" u="none" kern="0" dirty="0">
                          <a:effectLst/>
                          <a:latin typeface="Arial" panose="020B0604020202020204" pitchFamily="34" charset="0"/>
                          <a:ea typeface="Calibri" panose="020F0502020204030204" pitchFamily="34" charset="0"/>
                          <a:cs typeface="Arial" panose="020B0604020202020204" pitchFamily="34" charset="0"/>
                        </a:rPr>
                        <a:t>Host city of the HSR station</a:t>
                      </a:r>
                      <a:endParaRPr lang="zh-CN" sz="1600" i="1"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069043077"/>
                  </a:ext>
                </a:extLst>
              </a:tr>
              <a:tr h="214668">
                <a:tc>
                  <a:txBody>
                    <a:bodyPr/>
                    <a:lstStyle/>
                    <a:p>
                      <a:pPr indent="127000" algn="just"/>
                      <a:r>
                        <a:rPr lang="en-US" sz="1100" u="none" kern="0">
                          <a:effectLst/>
                          <a:latin typeface="Arial" panose="020B0604020202020204" pitchFamily="34" charset="0"/>
                          <a:ea typeface="Calibri" panose="020F0502020204030204" pitchFamily="34" charset="0"/>
                          <a:cs typeface="Arial" panose="020B0604020202020204" pitchFamily="34" charset="0"/>
                        </a:rPr>
                        <a:t>GDP per capita in 2008</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-12.271</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6.593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24170709"/>
                  </a:ext>
                </a:extLst>
              </a:tr>
              <a:tr h="224890">
                <a:tc>
                  <a:txBody>
                    <a:bodyPr/>
                    <a:lstStyle/>
                    <a:p>
                      <a:pPr indent="127000" algn="just"/>
                      <a:r>
                        <a:rPr lang="en-US" sz="1100" u="none" kern="0" dirty="0">
                          <a:effectLst/>
                          <a:latin typeface="Arial" panose="020B0604020202020204" pitchFamily="34" charset="0"/>
                          <a:ea typeface="Calibri" panose="020F0502020204030204" pitchFamily="34" charset="0"/>
                          <a:cs typeface="Arial" panose="020B0604020202020204" pitchFamily="34" charset="0"/>
                        </a:rPr>
                        <a:t>Administration level (Ref: municipality, and provincial capital city)</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929667702"/>
                  </a:ext>
                </a:extLst>
              </a:tr>
              <a:tr h="214668">
                <a:tc>
                  <a:txBody>
                    <a:bodyPr/>
                    <a:lstStyle/>
                    <a:p>
                      <a:pPr indent="254000" algn="just"/>
                      <a:r>
                        <a:rPr lang="en-US" sz="1100" u="none" kern="0">
                          <a:effectLst/>
                          <a:latin typeface="Arial" panose="020B0604020202020204" pitchFamily="34" charset="0"/>
                          <a:ea typeface="Calibri" panose="020F0502020204030204" pitchFamily="34" charset="0"/>
                          <a:cs typeface="Arial" panose="020B0604020202020204" pitchFamily="34" charset="0"/>
                        </a:rPr>
                        <a:t>prefecture-level city</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3.730</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2.823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99866174"/>
                  </a:ext>
                </a:extLst>
              </a:tr>
              <a:tr h="214668">
                <a:tc>
                  <a:txBody>
                    <a:bodyPr/>
                    <a:lstStyle/>
                    <a:p>
                      <a:pPr indent="254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county-level city, district, and county</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2.827***</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0.269</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803864"/>
                  </a:ext>
                </a:extLst>
              </a:tr>
              <a:tr h="224890">
                <a:tc>
                  <a:txBody>
                    <a:bodyPr/>
                    <a:lstStyle/>
                    <a:p>
                      <a:pPr algn="just"/>
                      <a:r>
                        <a:rPr lang="en-US" sz="1100" i="1" u="none" kern="0" dirty="0">
                          <a:effectLst/>
                          <a:latin typeface="Arial" panose="020B0604020202020204" pitchFamily="34" charset="0"/>
                          <a:ea typeface="Calibri" panose="020F0502020204030204" pitchFamily="34" charset="0"/>
                          <a:cs typeface="Arial" panose="020B0604020202020204" pitchFamily="34" charset="0"/>
                        </a:rPr>
                        <a:t>HSR station location</a:t>
                      </a:r>
                      <a:endParaRPr lang="zh-CN" sz="1600" i="1"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782491668"/>
                  </a:ext>
                </a:extLst>
              </a:tr>
              <a:tr h="224890">
                <a:tc>
                  <a:txBody>
                    <a:bodyPr/>
                    <a:lstStyle/>
                    <a:p>
                      <a:pPr indent="127000" algn="just"/>
                      <a:r>
                        <a:rPr lang="en-US" sz="1100" u="none" kern="0">
                          <a:effectLst/>
                          <a:latin typeface="Arial" panose="020B0604020202020204" pitchFamily="34" charset="0"/>
                          <a:ea typeface="Calibri" panose="020F0502020204030204" pitchFamily="34" charset="0"/>
                          <a:cs typeface="Arial" panose="020B0604020202020204" pitchFamily="34" charset="0"/>
                        </a:rPr>
                        <a:t>Station location (Ref: downtown)</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143454171"/>
                  </a:ext>
                </a:extLst>
              </a:tr>
              <a:tr h="214668">
                <a:tc>
                  <a:txBody>
                    <a:bodyPr/>
                    <a:lstStyle/>
                    <a:p>
                      <a:pPr indent="254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suburb</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9.505***</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0.247</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93863095"/>
                  </a:ext>
                </a:extLst>
              </a:tr>
              <a:tr h="214668">
                <a:tc>
                  <a:txBody>
                    <a:bodyPr/>
                    <a:lstStyle/>
                    <a:p>
                      <a:pPr indent="254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outskirts</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8.761***</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0.062</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989728586"/>
                  </a:ext>
                </a:extLst>
              </a:tr>
              <a:tr h="214668">
                <a:tc>
                  <a:txBody>
                    <a:bodyPr/>
                    <a:lstStyle/>
                    <a:p>
                      <a:pPr indent="127000" algn="just"/>
                      <a:r>
                        <a:rPr lang="en-US" sz="1100" u="none" kern="0" dirty="0">
                          <a:effectLst/>
                          <a:latin typeface="Arial" panose="020B0604020202020204" pitchFamily="34" charset="0"/>
                          <a:ea typeface="Calibri" panose="020F0502020204030204" pitchFamily="34" charset="0"/>
                          <a:cs typeface="Arial" panose="020B0604020202020204" pitchFamily="34" charset="0"/>
                        </a:rPr>
                        <a:t>Located in the metropolitan area (dummy) (Ref: no)</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6.628</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5.233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14718236"/>
                  </a:ext>
                </a:extLst>
              </a:tr>
              <a:tr h="224890">
                <a:tc>
                  <a:txBody>
                    <a:bodyPr/>
                    <a:lstStyle/>
                    <a:p>
                      <a:pPr algn="just"/>
                      <a:r>
                        <a:rPr lang="en-US" sz="1100" i="1" u="none" kern="0" dirty="0">
                          <a:effectLst/>
                          <a:latin typeface="Arial" panose="020B0604020202020204" pitchFamily="34" charset="0"/>
                          <a:ea typeface="Calibri" panose="020F0502020204030204" pitchFamily="34" charset="0"/>
                          <a:cs typeface="Arial" panose="020B0604020202020204" pitchFamily="34" charset="0"/>
                        </a:rPr>
                        <a:t>HSR network attributes</a:t>
                      </a:r>
                      <a:endParaRPr lang="zh-CN" sz="1600" i="1"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638279484"/>
                  </a:ext>
                </a:extLst>
              </a:tr>
              <a:tr h="214668">
                <a:tc>
                  <a:txBody>
                    <a:bodyPr/>
                    <a:lstStyle/>
                    <a:p>
                      <a:pPr indent="127000" algn="just"/>
                      <a:r>
                        <a:rPr lang="en-US" sz="1100" u="none" kern="0">
                          <a:effectLst/>
                          <a:latin typeface="Arial" panose="020B0604020202020204" pitchFamily="34" charset="0"/>
                          <a:ea typeface="Calibri" panose="020F0502020204030204" pitchFamily="34" charset="0"/>
                          <a:cs typeface="Arial" panose="020B0604020202020204" pitchFamily="34" charset="0"/>
                        </a:rPr>
                        <a:t>Daily service trains</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-0.013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0.038</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46723089"/>
                  </a:ext>
                </a:extLst>
              </a:tr>
              <a:tr h="214668">
                <a:tc>
                  <a:txBody>
                    <a:bodyPr/>
                    <a:lstStyle/>
                    <a:p>
                      <a:pPr indent="127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 newly built HSR station (dummy) (Ref: upgraded station)</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17.028**</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dirty="0">
                          <a:effectLst/>
                          <a:latin typeface="Arial" panose="020B0604020202020204" pitchFamily="34" charset="0"/>
                          <a:ea typeface="Calibri" panose="020F0502020204030204" pitchFamily="34" charset="0"/>
                          <a:cs typeface="Arial" panose="020B0604020202020204" pitchFamily="34" charset="0"/>
                        </a:rPr>
                        <a:t>2.652</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253925"/>
                  </a:ext>
                </a:extLst>
              </a:tr>
              <a:tr h="224890">
                <a:tc>
                  <a:txBody>
                    <a:bodyPr/>
                    <a:lstStyle/>
                    <a:p>
                      <a:pPr indent="127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Connected to urban rail transit networks (dummy) (Ref: no)</a:t>
                      </a:r>
                      <a:r>
                        <a:rPr lang="en-US" sz="12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-8.741*</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2.475</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87667271"/>
                  </a:ext>
                </a:extLst>
              </a:tr>
              <a:tr h="214668">
                <a:tc>
                  <a:txBody>
                    <a:bodyPr/>
                    <a:lstStyle/>
                    <a:p>
                      <a:pPr indent="127000" algn="just"/>
                      <a:r>
                        <a:rPr lang="en-US" sz="1100" u="none" kern="0" dirty="0">
                          <a:effectLst/>
                          <a:latin typeface="Arial" panose="020B0604020202020204" pitchFamily="34" charset="0"/>
                          <a:ea typeface="Calibri" panose="020F0502020204030204" pitchFamily="34" charset="0"/>
                          <a:cs typeface="Arial" panose="020B0604020202020204" pitchFamily="34" charset="0"/>
                        </a:rPr>
                        <a:t>Distance to terminal HSR stations</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-5.796</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3.955</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70044098"/>
                  </a:ext>
                </a:extLst>
              </a:tr>
              <a:tr h="214668">
                <a:tc>
                  <a:txBody>
                    <a:bodyPr/>
                    <a:lstStyle/>
                    <a:p>
                      <a:pPr indent="127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Number of HSR service years</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-18.317*</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dirty="0">
                          <a:effectLst/>
                          <a:latin typeface="Arial" panose="020B0604020202020204" pitchFamily="34" charset="0"/>
                          <a:ea typeface="Calibri" panose="020F0502020204030204" pitchFamily="34" charset="0"/>
                          <a:cs typeface="Arial" panose="020B0604020202020204" pitchFamily="34" charset="0"/>
                        </a:rPr>
                        <a:t>5.881</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80727602"/>
                  </a:ext>
                </a:extLst>
              </a:tr>
            </a:tbl>
          </a:graphicData>
        </a:graphic>
      </p:graphicFrame>
      <p:sp>
        <p:nvSpPr>
          <p:cNvPr id="4" name="Rectangle 4">
            <a:extLst>
              <a:ext uri="{FF2B5EF4-FFF2-40B4-BE49-F238E27FC236}">
                <a16:creationId xmlns:a16="http://schemas.microsoft.com/office/drawing/2014/main" id="{34F81A56-03CD-1E51-776F-F57F832526B4}"/>
              </a:ext>
            </a:extLst>
          </p:cNvPr>
          <p:cNvSpPr>
            <a:spLocks noChangeArrowheads="1"/>
          </p:cNvSpPr>
          <p:nvPr/>
        </p:nvSpPr>
        <p:spPr bwMode="auto">
          <a:xfrm>
            <a:off x="371475" y="6061438"/>
            <a:ext cx="464582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Note: *, **, *** indicate statistical significance at 10%, 5%, and 1% level, respectively.</a:t>
            </a:r>
            <a:endParaRPr kumimoji="0" lang="en-US" altLang="zh-CN" sz="1800" b="0" i="0"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5064DEC0-FDB9-8CEA-0CE7-EA232508FB06}"/>
              </a:ext>
            </a:extLst>
          </p:cNvPr>
          <p:cNvSpPr txBox="1"/>
          <p:nvPr/>
        </p:nvSpPr>
        <p:spPr>
          <a:xfrm>
            <a:off x="6645303" y="2000679"/>
            <a:ext cx="5244836" cy="1046440"/>
          </a:xfrm>
          <a:prstGeom prst="rect">
            <a:avLst/>
          </a:prstGeom>
          <a:solidFill>
            <a:schemeClr val="bg1">
              <a:lumMod val="95000"/>
            </a:schemeClr>
          </a:solidFill>
        </p:spPr>
        <p:txBody>
          <a:bodyPr wrap="square">
            <a:spAutoFit/>
          </a:bodyPr>
          <a:lstStyle/>
          <a:p>
            <a:r>
              <a:rPr lang="en-US" altLang="zh-CN" sz="1400" b="1" kern="100" dirty="0">
                <a:latin typeface="Arial" panose="020B0604020202020204" pitchFamily="34" charset="0"/>
                <a:ea typeface="Calibri" panose="020F0502020204030204" pitchFamily="34" charset="0"/>
                <a:cs typeface="Arial" panose="020B0604020202020204" pitchFamily="34" charset="0"/>
              </a:rPr>
              <a:t>Contributing factors – Administration level</a:t>
            </a:r>
            <a:endParaRPr lang="en-US" altLang="zh-CN" sz="1400"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The stations located in </a:t>
            </a:r>
            <a:r>
              <a:rPr lang="en-US" altLang="zh-CN" sz="1200" b="1" u="sng"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county-level city, district, or county</a:t>
            </a: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 are more likely to be classified into </a:t>
            </a:r>
            <a:r>
              <a:rPr lang="en-US" altLang="zh-CN" sz="1200" i="1"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Greenfield development stations</a:t>
            </a: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 indicating that more increase in BL and CD mainly occurred at these administrative regions.</a:t>
            </a:r>
          </a:p>
        </p:txBody>
      </p:sp>
      <p:sp>
        <p:nvSpPr>
          <p:cNvPr id="11" name="文本框 10">
            <a:extLst>
              <a:ext uri="{FF2B5EF4-FFF2-40B4-BE49-F238E27FC236}">
                <a16:creationId xmlns:a16="http://schemas.microsoft.com/office/drawing/2014/main" id="{44A6A162-8AA1-FA18-615B-538119245535}"/>
              </a:ext>
            </a:extLst>
          </p:cNvPr>
          <p:cNvSpPr txBox="1"/>
          <p:nvPr/>
        </p:nvSpPr>
        <p:spPr>
          <a:xfrm>
            <a:off x="6645303" y="3194575"/>
            <a:ext cx="5244836" cy="1046440"/>
          </a:xfrm>
          <a:prstGeom prst="rect">
            <a:avLst/>
          </a:prstGeom>
          <a:solidFill>
            <a:schemeClr val="bg1">
              <a:lumMod val="95000"/>
            </a:schemeClr>
          </a:solidFill>
        </p:spPr>
        <p:txBody>
          <a:bodyPr wrap="square">
            <a:spAutoFit/>
          </a:bodyPr>
          <a:lstStyle/>
          <a:p>
            <a:r>
              <a:rPr lang="en-US" altLang="zh-CN" sz="1400" b="1" kern="100" dirty="0">
                <a:latin typeface="Arial" panose="020B0604020202020204" pitchFamily="34" charset="0"/>
                <a:ea typeface="Calibri" panose="020F0502020204030204" pitchFamily="34" charset="0"/>
                <a:cs typeface="Arial" panose="020B0604020202020204" pitchFamily="34" charset="0"/>
              </a:rPr>
              <a:t>Contributing factors – HSR station location</a:t>
            </a:r>
            <a:endParaRPr lang="en-US" altLang="zh-CN" sz="1400"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The stations </a:t>
            </a:r>
            <a:r>
              <a:rPr lang="en-US" altLang="zh-CN" sz="1200" b="1" u="sng"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located at the suburb or outskirts</a:t>
            </a: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 are more likely to be classified into </a:t>
            </a:r>
            <a:r>
              <a:rPr lang="en-US" altLang="zh-CN" sz="1200" i="1"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Greenfield development stations</a:t>
            </a: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 exhibiting greater incremental built-up land but fewer improvements in nighttime light intensity and economic activities.</a:t>
            </a:r>
          </a:p>
        </p:txBody>
      </p:sp>
      <p:sp>
        <p:nvSpPr>
          <p:cNvPr id="12" name="文本框 11">
            <a:extLst>
              <a:ext uri="{FF2B5EF4-FFF2-40B4-BE49-F238E27FC236}">
                <a16:creationId xmlns:a16="http://schemas.microsoft.com/office/drawing/2014/main" id="{A7AED8E4-E798-0964-301E-E5B8357D1066}"/>
              </a:ext>
            </a:extLst>
          </p:cNvPr>
          <p:cNvSpPr txBox="1"/>
          <p:nvPr/>
        </p:nvSpPr>
        <p:spPr>
          <a:xfrm>
            <a:off x="6645303" y="4384056"/>
            <a:ext cx="5244836" cy="1677382"/>
          </a:xfrm>
          <a:prstGeom prst="rect">
            <a:avLst/>
          </a:prstGeom>
          <a:solidFill>
            <a:schemeClr val="bg1">
              <a:lumMod val="95000"/>
            </a:schemeClr>
          </a:solidFill>
        </p:spPr>
        <p:txBody>
          <a:bodyPr wrap="square">
            <a:spAutoFit/>
          </a:bodyPr>
          <a:lstStyle/>
          <a:p>
            <a:r>
              <a:rPr lang="en-US" altLang="zh-CN" sz="1400" b="1" kern="100" dirty="0">
                <a:latin typeface="Arial" panose="020B0604020202020204" pitchFamily="34" charset="0"/>
                <a:ea typeface="Calibri" panose="020F0502020204030204" pitchFamily="34" charset="0"/>
                <a:cs typeface="Arial" panose="020B0604020202020204" pitchFamily="34" charset="0"/>
              </a:rPr>
              <a:t>Contributing factors – HSR station construction types</a:t>
            </a:r>
            <a:endParaRPr lang="en-US" altLang="zh-CN" sz="1400"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Compared to the reference type, the </a:t>
            </a:r>
            <a:r>
              <a:rPr lang="en-US" altLang="zh-CN" sz="1200" b="1" u="sng"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newly built HSR stations</a:t>
            </a: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 have greater possibilities to belong to the </a:t>
            </a:r>
            <a:r>
              <a:rPr lang="en-US" altLang="zh-CN" sz="1200" i="1"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Greenfield development stations</a:t>
            </a: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a:t>
            </a:r>
          </a:p>
          <a:p>
            <a:pPr marL="171450" indent="-171450">
              <a:spcAft>
                <a:spcPts val="600"/>
              </a:spcAft>
              <a:buFont typeface="Arial" panose="020B0604020202020204" pitchFamily="34" charset="0"/>
              <a:buChar char="•"/>
            </a:pP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In fact, among the 35 newly built HSR stations, </a:t>
            </a:r>
            <a:r>
              <a:rPr lang="en-US" altLang="zh-CN" sz="1200"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only Shanghai Hongqiao Railway Station was classified into urban renewal stations</a:t>
            </a: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 To some extent, it indicated that the development potential of the majority of newly built stations hasn’t been fully stimulated, with much lands could be further constructed.</a:t>
            </a:r>
          </a:p>
        </p:txBody>
      </p:sp>
      <p:sp>
        <p:nvSpPr>
          <p:cNvPr id="13" name="矩形 12">
            <a:extLst>
              <a:ext uri="{FF2B5EF4-FFF2-40B4-BE49-F238E27FC236}">
                <a16:creationId xmlns:a16="http://schemas.microsoft.com/office/drawing/2014/main" id="{FC91DF38-0ABB-4B17-9B41-4BB4C2F17354}"/>
              </a:ext>
            </a:extLst>
          </p:cNvPr>
          <p:cNvSpPr/>
          <p:nvPr/>
        </p:nvSpPr>
        <p:spPr>
          <a:xfrm>
            <a:off x="495300" y="3018544"/>
            <a:ext cx="5734050" cy="629531"/>
          </a:xfrm>
          <a:prstGeom prst="rect">
            <a:avLst/>
          </a:prstGeom>
          <a:noFill/>
          <a:ln w="19050">
            <a:solidFill>
              <a:srgbClr val="2F559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223E4C0D-D4E1-4346-EAB6-4E9C278DC12E}"/>
              </a:ext>
            </a:extLst>
          </p:cNvPr>
          <p:cNvSpPr/>
          <p:nvPr/>
        </p:nvSpPr>
        <p:spPr>
          <a:xfrm>
            <a:off x="495300" y="3900935"/>
            <a:ext cx="5734050" cy="629531"/>
          </a:xfrm>
          <a:prstGeom prst="rect">
            <a:avLst/>
          </a:prstGeom>
          <a:noFill/>
          <a:ln w="19050">
            <a:solidFill>
              <a:srgbClr val="2F559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0803ECBB-D01F-1B81-1E16-374A9500DA3E}"/>
              </a:ext>
            </a:extLst>
          </p:cNvPr>
          <p:cNvSpPr/>
          <p:nvPr/>
        </p:nvSpPr>
        <p:spPr>
          <a:xfrm>
            <a:off x="495300" y="5174542"/>
            <a:ext cx="5734050" cy="264234"/>
          </a:xfrm>
          <a:prstGeom prst="rect">
            <a:avLst/>
          </a:prstGeom>
          <a:noFill/>
          <a:ln w="19050">
            <a:solidFill>
              <a:srgbClr val="2F559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244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FAF72-245A-0919-F773-24A83EFCB0AC}"/>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EC2E54A-76CB-20DD-0E32-91DC330A250A}"/>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19</a:t>
            </a:fld>
            <a:endParaRPr lang="zh-CN" altLang="en-US" dirty="0"/>
          </a:p>
        </p:txBody>
      </p:sp>
      <p:sp>
        <p:nvSpPr>
          <p:cNvPr id="32" name="文本框 31">
            <a:extLst>
              <a:ext uri="{FF2B5EF4-FFF2-40B4-BE49-F238E27FC236}">
                <a16:creationId xmlns:a16="http://schemas.microsoft.com/office/drawing/2014/main" id="{A2BCAC09-106D-39FE-8E52-EA49E347444F}"/>
              </a:ext>
            </a:extLst>
          </p:cNvPr>
          <p:cNvSpPr txBox="1"/>
          <p:nvPr/>
        </p:nvSpPr>
        <p:spPr>
          <a:xfrm>
            <a:off x="258946" y="229372"/>
            <a:ext cx="9299212"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Model parameters and results of LCA with covariates</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Contributing factors to land development patterns</a:t>
            </a:r>
          </a:p>
        </p:txBody>
      </p:sp>
      <p:sp>
        <p:nvSpPr>
          <p:cNvPr id="30" name="文本框 29">
            <a:extLst>
              <a:ext uri="{FF2B5EF4-FFF2-40B4-BE49-F238E27FC236}">
                <a16:creationId xmlns:a16="http://schemas.microsoft.com/office/drawing/2014/main" id="{25A9FA56-A45F-DE53-5ABC-8D956D5AAD42}"/>
              </a:ext>
            </a:extLst>
          </p:cNvPr>
          <p:cNvSpPr txBox="1"/>
          <p:nvPr/>
        </p:nvSpPr>
        <p:spPr>
          <a:xfrm>
            <a:off x="371475" y="968858"/>
            <a:ext cx="6161299" cy="523220"/>
          </a:xfrm>
          <a:prstGeom prst="rect">
            <a:avLst/>
          </a:prstGeom>
          <a:noFill/>
          <a:effectLst/>
        </p:spPr>
        <p:txBody>
          <a:bodyPr wrap="square" rtlCol="0">
            <a:spAutoFit/>
          </a:bodyPr>
          <a:lstStyle/>
          <a:p>
            <a:r>
              <a:rPr lang="en-US" altLang="zh-CN" sz="1400" b="1"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Table. </a:t>
            </a:r>
            <a:r>
              <a:rPr lang="en-US" altLang="zh-CN" sz="1400"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Latent class prediction of covariates.</a:t>
            </a:r>
          </a:p>
          <a:p>
            <a:r>
              <a:rPr lang="en-US" altLang="zh-CN" sz="1400" dirty="0">
                <a:solidFill>
                  <a:schemeClr val="bg1">
                    <a:lumMod val="50000"/>
                  </a:schemeClr>
                </a:solidFill>
                <a:effectLst>
                  <a:glow rad="101600">
                    <a:schemeClr val="bg1">
                      <a:alpha val="60000"/>
                    </a:schemeClr>
                  </a:glow>
                </a:effectLst>
                <a:latin typeface="Arial" panose="020B0604020202020204" pitchFamily="34" charset="0"/>
                <a:cs typeface="Arial" panose="020B0604020202020204" pitchFamily="34" charset="0"/>
              </a:rPr>
              <a:t>[Reference category: Class 1 Urban renewal stations] (N = 50)</a:t>
            </a:r>
          </a:p>
        </p:txBody>
      </p:sp>
      <p:graphicFrame>
        <p:nvGraphicFramePr>
          <p:cNvPr id="3" name="表格 2">
            <a:extLst>
              <a:ext uri="{FF2B5EF4-FFF2-40B4-BE49-F238E27FC236}">
                <a16:creationId xmlns:a16="http://schemas.microsoft.com/office/drawing/2014/main" id="{BE9F222A-FCD7-C821-FB54-93BE176E4A20}"/>
              </a:ext>
            </a:extLst>
          </p:cNvPr>
          <p:cNvGraphicFramePr>
            <a:graphicFrameLocks noGrp="1"/>
          </p:cNvGraphicFramePr>
          <p:nvPr/>
        </p:nvGraphicFramePr>
        <p:xfrm>
          <a:off x="424815" y="1492078"/>
          <a:ext cx="6107959" cy="4569360"/>
        </p:xfrm>
        <a:graphic>
          <a:graphicData uri="http://schemas.openxmlformats.org/drawingml/2006/table">
            <a:tbl>
              <a:tblPr firstRow="1">
                <a:tableStyleId>{9D7B26C5-4107-4FEC-AEDC-1716B250A1EF}</a:tableStyleId>
              </a:tblPr>
              <a:tblGrid>
                <a:gridCol w="4420562">
                  <a:extLst>
                    <a:ext uri="{9D8B030D-6E8A-4147-A177-3AD203B41FA5}">
                      <a16:colId xmlns:a16="http://schemas.microsoft.com/office/drawing/2014/main" val="3207385739"/>
                    </a:ext>
                  </a:extLst>
                </a:gridCol>
                <a:gridCol w="886120">
                  <a:extLst>
                    <a:ext uri="{9D8B030D-6E8A-4147-A177-3AD203B41FA5}">
                      <a16:colId xmlns:a16="http://schemas.microsoft.com/office/drawing/2014/main" val="982039008"/>
                    </a:ext>
                  </a:extLst>
                </a:gridCol>
                <a:gridCol w="801277">
                  <a:extLst>
                    <a:ext uri="{9D8B030D-6E8A-4147-A177-3AD203B41FA5}">
                      <a16:colId xmlns:a16="http://schemas.microsoft.com/office/drawing/2014/main" val="51925932"/>
                    </a:ext>
                  </a:extLst>
                </a:gridCol>
              </a:tblGrid>
              <a:tr h="644004">
                <a:tc>
                  <a:txBody>
                    <a:bodyPr/>
                    <a:lstStyle/>
                    <a:p>
                      <a:pPr algn="ctr"/>
                      <a:r>
                        <a:rPr lang="en-US" sz="1100" u="none" kern="0" dirty="0">
                          <a:effectLst/>
                          <a:latin typeface="Arial" panose="020B0604020202020204" pitchFamily="34" charset="0"/>
                          <a:ea typeface="Calibri" panose="020F0502020204030204" pitchFamily="34" charset="0"/>
                          <a:cs typeface="Arial" panose="020B0604020202020204" pitchFamily="34" charset="0"/>
                        </a:rPr>
                        <a:t>Class share (%)</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r>
                        <a:rPr lang="en-US" sz="1100" u="none" kern="0" dirty="0">
                          <a:effectLst/>
                          <a:latin typeface="Arial" panose="020B0604020202020204" pitchFamily="34" charset="0"/>
                          <a:ea typeface="Calibri" panose="020F0502020204030204" pitchFamily="34" charset="0"/>
                          <a:cs typeface="Arial" panose="020B0604020202020204" pitchFamily="34" charset="0"/>
                        </a:rPr>
                        <a:t>Class 2: Greenfield development stations (72.0%)</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314481889"/>
                  </a:ext>
                </a:extLst>
              </a:tr>
              <a:tr h="214668">
                <a:tc>
                  <a:txBody>
                    <a:bodyPr/>
                    <a:lstStyle/>
                    <a:p>
                      <a:pPr algn="ctr"/>
                      <a:r>
                        <a:rPr lang="en-US" sz="1100" u="none" kern="0" dirty="0">
                          <a:effectLst/>
                          <a:latin typeface="Arial" panose="020B0604020202020204" pitchFamily="34" charset="0"/>
                          <a:ea typeface="Calibri" panose="020F0502020204030204" pitchFamily="34" charset="0"/>
                          <a:cs typeface="Arial" panose="020B0604020202020204" pitchFamily="34" charset="0"/>
                        </a:rPr>
                        <a:t>Covariates</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100" u="none" kern="0">
                          <a:effectLst/>
                          <a:latin typeface="Arial" panose="020B0604020202020204" pitchFamily="34" charset="0"/>
                          <a:ea typeface="Calibri" panose="020F0502020204030204" pitchFamily="34" charset="0"/>
                          <a:cs typeface="Arial" panose="020B0604020202020204" pitchFamily="34" charset="0"/>
                        </a:rPr>
                        <a:t>Coefficient</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en-US" sz="1100" u="none" kern="0">
                          <a:effectLst/>
                          <a:latin typeface="Arial" panose="020B0604020202020204" pitchFamily="34" charset="0"/>
                          <a:ea typeface="Calibri" panose="020F0502020204030204" pitchFamily="34" charset="0"/>
                          <a:cs typeface="Arial" panose="020B0604020202020204" pitchFamily="34" charset="0"/>
                        </a:rPr>
                        <a:t>SE</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38775561"/>
                  </a:ext>
                </a:extLst>
              </a:tr>
              <a:tr h="214668">
                <a:tc>
                  <a:txBody>
                    <a:bodyPr/>
                    <a:lstStyle/>
                    <a:p>
                      <a:pPr algn="just"/>
                      <a:r>
                        <a:rPr lang="en-US" sz="1100" i="1" u="none" kern="0" dirty="0">
                          <a:effectLst/>
                          <a:latin typeface="Arial" panose="020B0604020202020204" pitchFamily="34" charset="0"/>
                          <a:ea typeface="Calibri" panose="020F0502020204030204" pitchFamily="34" charset="0"/>
                          <a:cs typeface="Arial" panose="020B0604020202020204" pitchFamily="34" charset="0"/>
                        </a:rPr>
                        <a:t>Intercept</a:t>
                      </a:r>
                      <a:endParaRPr lang="zh-CN" sz="1600" i="1"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19.803*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dirty="0">
                          <a:effectLst/>
                          <a:latin typeface="Arial" panose="020B0604020202020204" pitchFamily="34" charset="0"/>
                          <a:ea typeface="Calibri" panose="020F0502020204030204" pitchFamily="34" charset="0"/>
                          <a:cs typeface="Arial" panose="020B0604020202020204" pitchFamily="34" charset="0"/>
                        </a:rPr>
                        <a:t>5.284</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01458941"/>
                  </a:ext>
                </a:extLst>
              </a:tr>
              <a:tr h="224890">
                <a:tc>
                  <a:txBody>
                    <a:bodyPr/>
                    <a:lstStyle/>
                    <a:p>
                      <a:pPr algn="just"/>
                      <a:r>
                        <a:rPr lang="en-US" sz="1100" i="1" u="none" kern="0" dirty="0">
                          <a:effectLst/>
                          <a:latin typeface="Arial" panose="020B0604020202020204" pitchFamily="34" charset="0"/>
                          <a:ea typeface="Calibri" panose="020F0502020204030204" pitchFamily="34" charset="0"/>
                          <a:cs typeface="Arial" panose="020B0604020202020204" pitchFamily="34" charset="0"/>
                        </a:rPr>
                        <a:t>Host city of the HSR station</a:t>
                      </a:r>
                      <a:endParaRPr lang="zh-CN" sz="1600" i="1"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069043077"/>
                  </a:ext>
                </a:extLst>
              </a:tr>
              <a:tr h="214668">
                <a:tc>
                  <a:txBody>
                    <a:bodyPr/>
                    <a:lstStyle/>
                    <a:p>
                      <a:pPr indent="127000" algn="just"/>
                      <a:r>
                        <a:rPr lang="en-US" sz="1100" u="none" kern="0">
                          <a:effectLst/>
                          <a:latin typeface="Arial" panose="020B0604020202020204" pitchFamily="34" charset="0"/>
                          <a:ea typeface="Calibri" panose="020F0502020204030204" pitchFamily="34" charset="0"/>
                          <a:cs typeface="Arial" panose="020B0604020202020204" pitchFamily="34" charset="0"/>
                        </a:rPr>
                        <a:t>GDP per capita in 2008</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-12.271</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6.593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24170709"/>
                  </a:ext>
                </a:extLst>
              </a:tr>
              <a:tr h="224890">
                <a:tc>
                  <a:txBody>
                    <a:bodyPr/>
                    <a:lstStyle/>
                    <a:p>
                      <a:pPr indent="127000" algn="just"/>
                      <a:r>
                        <a:rPr lang="en-US" sz="1100" u="none" kern="0" dirty="0">
                          <a:effectLst/>
                          <a:latin typeface="Arial" panose="020B0604020202020204" pitchFamily="34" charset="0"/>
                          <a:ea typeface="Calibri" panose="020F0502020204030204" pitchFamily="34" charset="0"/>
                          <a:cs typeface="Arial" panose="020B0604020202020204" pitchFamily="34" charset="0"/>
                        </a:rPr>
                        <a:t>Administration level (Ref: municipality, and provincial capital city)</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929667702"/>
                  </a:ext>
                </a:extLst>
              </a:tr>
              <a:tr h="214668">
                <a:tc>
                  <a:txBody>
                    <a:bodyPr/>
                    <a:lstStyle/>
                    <a:p>
                      <a:pPr indent="254000" algn="just"/>
                      <a:r>
                        <a:rPr lang="en-US" sz="1100" u="none" kern="0">
                          <a:effectLst/>
                          <a:latin typeface="Arial" panose="020B0604020202020204" pitchFamily="34" charset="0"/>
                          <a:ea typeface="Calibri" panose="020F0502020204030204" pitchFamily="34" charset="0"/>
                          <a:cs typeface="Arial" panose="020B0604020202020204" pitchFamily="34" charset="0"/>
                        </a:rPr>
                        <a:t>prefecture-level city</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3.730</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2.823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99866174"/>
                  </a:ext>
                </a:extLst>
              </a:tr>
              <a:tr h="214668">
                <a:tc>
                  <a:txBody>
                    <a:bodyPr/>
                    <a:lstStyle/>
                    <a:p>
                      <a:pPr indent="254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county-level city, district, and county</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2.827***</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0.269</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803864"/>
                  </a:ext>
                </a:extLst>
              </a:tr>
              <a:tr h="224890">
                <a:tc>
                  <a:txBody>
                    <a:bodyPr/>
                    <a:lstStyle/>
                    <a:p>
                      <a:pPr algn="just"/>
                      <a:r>
                        <a:rPr lang="en-US" sz="1100" i="1" u="none" kern="0" dirty="0">
                          <a:effectLst/>
                          <a:latin typeface="Arial" panose="020B0604020202020204" pitchFamily="34" charset="0"/>
                          <a:ea typeface="Calibri" panose="020F0502020204030204" pitchFamily="34" charset="0"/>
                          <a:cs typeface="Arial" panose="020B0604020202020204" pitchFamily="34" charset="0"/>
                        </a:rPr>
                        <a:t>HSR station location</a:t>
                      </a:r>
                      <a:endParaRPr lang="zh-CN" sz="1600" i="1"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782491668"/>
                  </a:ext>
                </a:extLst>
              </a:tr>
              <a:tr h="224890">
                <a:tc>
                  <a:txBody>
                    <a:bodyPr/>
                    <a:lstStyle/>
                    <a:p>
                      <a:pPr indent="127000" algn="just"/>
                      <a:r>
                        <a:rPr lang="en-US" sz="1100" u="none" kern="0">
                          <a:effectLst/>
                          <a:latin typeface="Arial" panose="020B0604020202020204" pitchFamily="34" charset="0"/>
                          <a:ea typeface="Calibri" panose="020F0502020204030204" pitchFamily="34" charset="0"/>
                          <a:cs typeface="Arial" panose="020B0604020202020204" pitchFamily="34" charset="0"/>
                        </a:rPr>
                        <a:t>Station location (Ref: downtown)</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143454171"/>
                  </a:ext>
                </a:extLst>
              </a:tr>
              <a:tr h="214668">
                <a:tc>
                  <a:txBody>
                    <a:bodyPr/>
                    <a:lstStyle/>
                    <a:p>
                      <a:pPr indent="254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suburb</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9.505***</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0.247</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93863095"/>
                  </a:ext>
                </a:extLst>
              </a:tr>
              <a:tr h="214668">
                <a:tc>
                  <a:txBody>
                    <a:bodyPr/>
                    <a:lstStyle/>
                    <a:p>
                      <a:pPr indent="254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outskirts</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8.761***</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0.062</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989728586"/>
                  </a:ext>
                </a:extLst>
              </a:tr>
              <a:tr h="214668">
                <a:tc>
                  <a:txBody>
                    <a:bodyPr/>
                    <a:lstStyle/>
                    <a:p>
                      <a:pPr indent="127000" algn="just"/>
                      <a:r>
                        <a:rPr lang="en-US" sz="1100" u="none" kern="0" dirty="0">
                          <a:effectLst/>
                          <a:latin typeface="Arial" panose="020B0604020202020204" pitchFamily="34" charset="0"/>
                          <a:ea typeface="Calibri" panose="020F0502020204030204" pitchFamily="34" charset="0"/>
                          <a:cs typeface="Arial" panose="020B0604020202020204" pitchFamily="34" charset="0"/>
                        </a:rPr>
                        <a:t>Located in the metropolitan area (dummy) (Ref: no)</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6.628</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5.233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14718236"/>
                  </a:ext>
                </a:extLst>
              </a:tr>
              <a:tr h="224890">
                <a:tc>
                  <a:txBody>
                    <a:bodyPr/>
                    <a:lstStyle/>
                    <a:p>
                      <a:pPr algn="just"/>
                      <a:r>
                        <a:rPr lang="en-US" sz="1100" i="1" u="none" kern="0" dirty="0">
                          <a:effectLst/>
                          <a:latin typeface="Arial" panose="020B0604020202020204" pitchFamily="34" charset="0"/>
                          <a:ea typeface="Calibri" panose="020F0502020204030204" pitchFamily="34" charset="0"/>
                          <a:cs typeface="Arial" panose="020B0604020202020204" pitchFamily="34" charset="0"/>
                        </a:rPr>
                        <a:t>HSR network attributes</a:t>
                      </a:r>
                      <a:endParaRPr lang="zh-CN" sz="1600" i="1"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endParaRPr lang="zh-CN" sz="1200" u="none" kern="10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638279484"/>
                  </a:ext>
                </a:extLst>
              </a:tr>
              <a:tr h="214668">
                <a:tc>
                  <a:txBody>
                    <a:bodyPr/>
                    <a:lstStyle/>
                    <a:p>
                      <a:pPr indent="127000" algn="just"/>
                      <a:r>
                        <a:rPr lang="en-US" sz="1100" u="none" kern="0">
                          <a:effectLst/>
                          <a:latin typeface="Arial" panose="020B0604020202020204" pitchFamily="34" charset="0"/>
                          <a:ea typeface="Calibri" panose="020F0502020204030204" pitchFamily="34" charset="0"/>
                          <a:cs typeface="Arial" panose="020B0604020202020204" pitchFamily="34" charset="0"/>
                        </a:rPr>
                        <a:t>Daily service trains</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-0.013</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0.038</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46723089"/>
                  </a:ext>
                </a:extLst>
              </a:tr>
              <a:tr h="214668">
                <a:tc>
                  <a:txBody>
                    <a:bodyPr/>
                    <a:lstStyle/>
                    <a:p>
                      <a:pPr indent="127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 newly built HSR station (dummy) (Ref: upgraded station)</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17.028**</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dirty="0">
                          <a:effectLst/>
                          <a:latin typeface="Arial" panose="020B0604020202020204" pitchFamily="34" charset="0"/>
                          <a:ea typeface="Calibri" panose="020F0502020204030204" pitchFamily="34" charset="0"/>
                          <a:cs typeface="Arial" panose="020B0604020202020204" pitchFamily="34" charset="0"/>
                        </a:rPr>
                        <a:t>2.652</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253925"/>
                  </a:ext>
                </a:extLst>
              </a:tr>
              <a:tr h="224890">
                <a:tc>
                  <a:txBody>
                    <a:bodyPr/>
                    <a:lstStyle/>
                    <a:p>
                      <a:pPr indent="127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Connected to urban rail transit networks (dummy) (Ref: no)</a:t>
                      </a:r>
                      <a:r>
                        <a:rPr lang="en-US" sz="12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-8.741*</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2.475</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87667271"/>
                  </a:ext>
                </a:extLst>
              </a:tr>
              <a:tr h="214668">
                <a:tc>
                  <a:txBody>
                    <a:bodyPr/>
                    <a:lstStyle/>
                    <a:p>
                      <a:pPr indent="127000" algn="just"/>
                      <a:r>
                        <a:rPr lang="en-US" sz="1100" u="none" kern="0" dirty="0">
                          <a:effectLst/>
                          <a:latin typeface="Arial" panose="020B0604020202020204" pitchFamily="34" charset="0"/>
                          <a:ea typeface="Calibri" panose="020F0502020204030204" pitchFamily="34" charset="0"/>
                          <a:cs typeface="Arial" panose="020B0604020202020204" pitchFamily="34" charset="0"/>
                        </a:rPr>
                        <a:t>Distance to terminal HSR stations</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-5.796</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a:effectLst/>
                          <a:latin typeface="Arial" panose="020B0604020202020204" pitchFamily="34" charset="0"/>
                          <a:ea typeface="Calibri" panose="020F0502020204030204" pitchFamily="34" charset="0"/>
                          <a:cs typeface="Arial" panose="020B0604020202020204" pitchFamily="34" charset="0"/>
                        </a:rPr>
                        <a:t>3.955</a:t>
                      </a:r>
                      <a:endParaRPr lang="zh-CN" sz="1600" u="none"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70044098"/>
                  </a:ext>
                </a:extLst>
              </a:tr>
              <a:tr h="214668">
                <a:tc>
                  <a:txBody>
                    <a:bodyPr/>
                    <a:lstStyle/>
                    <a:p>
                      <a:pPr indent="127000" algn="just"/>
                      <a:r>
                        <a:rPr lang="en-US" sz="1100" b="1" u="none" kern="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Number of HSR service years</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b="1" u="none"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-18.317*</a:t>
                      </a:r>
                      <a:endParaRPr lang="zh-CN" sz="1600" b="1" u="none" kern="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r>
                        <a:rPr lang="en-US" sz="1100" u="none" kern="100" dirty="0">
                          <a:effectLst/>
                          <a:latin typeface="Arial" panose="020B0604020202020204" pitchFamily="34" charset="0"/>
                          <a:ea typeface="Calibri" panose="020F0502020204030204" pitchFamily="34" charset="0"/>
                          <a:cs typeface="Arial" panose="020B0604020202020204" pitchFamily="34" charset="0"/>
                        </a:rPr>
                        <a:t>5.881</a:t>
                      </a:r>
                      <a:endParaRPr lang="zh-CN" sz="1600" u="none"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80727602"/>
                  </a:ext>
                </a:extLst>
              </a:tr>
            </a:tbl>
          </a:graphicData>
        </a:graphic>
      </p:graphicFrame>
      <p:sp>
        <p:nvSpPr>
          <p:cNvPr id="4" name="Rectangle 4">
            <a:extLst>
              <a:ext uri="{FF2B5EF4-FFF2-40B4-BE49-F238E27FC236}">
                <a16:creationId xmlns:a16="http://schemas.microsoft.com/office/drawing/2014/main" id="{BADBC8A8-12DA-065B-8215-522F7D8B4C12}"/>
              </a:ext>
            </a:extLst>
          </p:cNvPr>
          <p:cNvSpPr>
            <a:spLocks noChangeArrowheads="1"/>
          </p:cNvSpPr>
          <p:nvPr/>
        </p:nvSpPr>
        <p:spPr bwMode="auto">
          <a:xfrm>
            <a:off x="371475" y="6061438"/>
            <a:ext cx="464582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Note: *, **, *** indicate statistical significance at 10%, 5%, and 1% level, respectively.</a:t>
            </a:r>
            <a:endParaRPr kumimoji="0" lang="en-US" altLang="zh-CN" sz="1800" b="0" i="0"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325E3FE0-2B81-99C8-9FAF-A1557197114E}"/>
              </a:ext>
            </a:extLst>
          </p:cNvPr>
          <p:cNvSpPr txBox="1"/>
          <p:nvPr/>
        </p:nvSpPr>
        <p:spPr>
          <a:xfrm>
            <a:off x="6645303" y="3100598"/>
            <a:ext cx="5244836" cy="861774"/>
          </a:xfrm>
          <a:prstGeom prst="rect">
            <a:avLst/>
          </a:prstGeom>
          <a:solidFill>
            <a:schemeClr val="bg1">
              <a:lumMod val="95000"/>
            </a:schemeClr>
          </a:solidFill>
        </p:spPr>
        <p:txBody>
          <a:bodyPr wrap="square">
            <a:spAutoFit/>
          </a:bodyPr>
          <a:lstStyle/>
          <a:p>
            <a:r>
              <a:rPr lang="en-US" altLang="zh-CN" sz="1400" b="1" kern="100" dirty="0">
                <a:latin typeface="Arial" panose="020B0604020202020204" pitchFamily="34" charset="0"/>
                <a:ea typeface="Calibri" panose="020F0502020204030204" pitchFamily="34" charset="0"/>
                <a:cs typeface="Arial" panose="020B0604020202020204" pitchFamily="34" charset="0"/>
              </a:rPr>
              <a:t>Contributing factors – Connected to the metro networks</a:t>
            </a:r>
            <a:endParaRPr lang="en-US" altLang="zh-CN" sz="1400"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altLang="zh-CN" sz="1200" kern="100" dirty="0">
                <a:effectLst/>
                <a:latin typeface="Arial" panose="020B0604020202020204" pitchFamily="34" charset="0"/>
                <a:ea typeface="Calibri" panose="020F0502020204030204" pitchFamily="34" charset="0"/>
                <a:cs typeface="Arial" panose="020B0604020202020204" pitchFamily="34" charset="0"/>
              </a:rPr>
              <a:t>The negative coefficient </a:t>
            </a:r>
            <a:r>
              <a:rPr lang="en-US" altLang="zh-CN" sz="1200" kern="100" dirty="0">
                <a:latin typeface="Arial" panose="020B0604020202020204" pitchFamily="34" charset="0"/>
                <a:ea typeface="Calibri" panose="020F0502020204030204" pitchFamily="34" charset="0"/>
                <a:cs typeface="Arial" panose="020B0604020202020204" pitchFamily="34" charset="0"/>
              </a:rPr>
              <a:t>indicated that </a:t>
            </a:r>
            <a:r>
              <a:rPr lang="en-US" altLang="zh-CN" sz="1200" b="1" u="sng"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 HSR stations connected to the metro networks</a:t>
            </a:r>
            <a:r>
              <a:rPr lang="en-US" altLang="zh-CN" sz="1200" kern="100" dirty="0">
                <a:latin typeface="Arial" panose="020B0604020202020204" pitchFamily="34" charset="0"/>
                <a:ea typeface="Calibri" panose="020F0502020204030204" pitchFamily="34" charset="0"/>
                <a:cs typeface="Arial" panose="020B0604020202020204" pitchFamily="34" charset="0"/>
              </a:rPr>
              <a:t> could obtained higher economic activity intensities, which are more likely to located in </a:t>
            </a:r>
            <a:r>
              <a:rPr lang="en-US" altLang="zh-CN" sz="1200" i="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Urban renewal stations</a:t>
            </a:r>
            <a:r>
              <a:rPr lang="en-US" altLang="zh-CN" sz="1200" kern="100" dirty="0">
                <a:latin typeface="Arial" panose="020B0604020202020204" pitchFamily="34" charset="0"/>
                <a:ea typeface="Calibri" panose="020F0502020204030204" pitchFamily="34" charset="0"/>
                <a:cs typeface="Arial" panose="020B0604020202020204" pitchFamily="34" charset="0"/>
              </a:rPr>
              <a:t>. </a:t>
            </a:r>
          </a:p>
        </p:txBody>
      </p:sp>
      <p:sp>
        <p:nvSpPr>
          <p:cNvPr id="11" name="文本框 10">
            <a:extLst>
              <a:ext uri="{FF2B5EF4-FFF2-40B4-BE49-F238E27FC236}">
                <a16:creationId xmlns:a16="http://schemas.microsoft.com/office/drawing/2014/main" id="{6C44D473-9B7C-B8FC-4F18-85A8A196BD77}"/>
              </a:ext>
            </a:extLst>
          </p:cNvPr>
          <p:cNvSpPr txBox="1"/>
          <p:nvPr/>
        </p:nvSpPr>
        <p:spPr>
          <a:xfrm>
            <a:off x="6645303" y="4189865"/>
            <a:ext cx="5244836" cy="1677382"/>
          </a:xfrm>
          <a:prstGeom prst="rect">
            <a:avLst/>
          </a:prstGeom>
          <a:solidFill>
            <a:schemeClr val="bg1">
              <a:lumMod val="95000"/>
            </a:schemeClr>
          </a:solidFill>
        </p:spPr>
        <p:txBody>
          <a:bodyPr wrap="square">
            <a:spAutoFit/>
          </a:bodyPr>
          <a:lstStyle/>
          <a:p>
            <a:r>
              <a:rPr lang="en-US" altLang="zh-CN" sz="1400" b="1" kern="100" dirty="0">
                <a:latin typeface="Arial" panose="020B0604020202020204" pitchFamily="34" charset="0"/>
                <a:ea typeface="Calibri" panose="020F0502020204030204" pitchFamily="34" charset="0"/>
                <a:cs typeface="Arial" panose="020B0604020202020204" pitchFamily="34" charset="0"/>
              </a:rPr>
              <a:t>Contributing factors – HSR service years</a:t>
            </a:r>
            <a:endParaRPr lang="en-US" altLang="zh-CN" sz="1400"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altLang="zh-CN" sz="1200" kern="100" dirty="0">
                <a:latin typeface="Arial" panose="020B0604020202020204" pitchFamily="34" charset="0"/>
                <a:ea typeface="Calibri" panose="020F0502020204030204" pitchFamily="34" charset="0"/>
                <a:cs typeface="Arial" panose="020B0604020202020204" pitchFamily="34" charset="0"/>
              </a:rPr>
              <a:t>The negative coefficient also showed that </a:t>
            </a:r>
            <a:r>
              <a:rPr lang="en-US" altLang="zh-CN" sz="1200" b="1" u="sng"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 station with longer HSR service</a:t>
            </a:r>
            <a:r>
              <a:rPr lang="en-US" altLang="zh-CN" sz="1200" kern="100" dirty="0">
                <a:latin typeface="Arial" panose="020B0604020202020204" pitchFamily="34" charset="0"/>
                <a:ea typeface="Calibri" panose="020F0502020204030204" pitchFamily="34" charset="0"/>
                <a:cs typeface="Arial" panose="020B0604020202020204" pitchFamily="34" charset="0"/>
              </a:rPr>
              <a:t> tended to be equipped with the ability in accumulating urban vitalities, while the younger HSR stations were still in the stage of gathering new built-up lands. </a:t>
            </a:r>
          </a:p>
          <a:p>
            <a:pPr marL="171450" indent="-171450">
              <a:spcAft>
                <a:spcPts val="600"/>
              </a:spcAft>
              <a:buFont typeface="Arial" panose="020B0604020202020204" pitchFamily="34" charset="0"/>
              <a:buChar char="•"/>
            </a:pPr>
            <a:r>
              <a:rPr lang="en-US" altLang="zh-CN" sz="1200" kern="100" dirty="0">
                <a:latin typeface="Arial" panose="020B0604020202020204" pitchFamily="34" charset="0"/>
                <a:ea typeface="Calibri" panose="020F0502020204030204" pitchFamily="34" charset="0"/>
                <a:cs typeface="Arial" panose="020B0604020202020204" pitchFamily="34" charset="0"/>
              </a:rPr>
              <a:t>It revealed that </a:t>
            </a:r>
            <a:r>
              <a:rPr lang="en-US" altLang="zh-CN" sz="1200" b="1" u="sng"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 longer HSR service was beneficial to form steady travel habit of using HSR trains</a:t>
            </a:r>
            <a:r>
              <a:rPr lang="en-US" altLang="zh-CN" sz="1200" kern="100" dirty="0">
                <a:latin typeface="Arial" panose="020B0604020202020204" pitchFamily="34" charset="0"/>
                <a:ea typeface="Calibri" panose="020F0502020204030204" pitchFamily="34" charset="0"/>
                <a:cs typeface="Arial" panose="020B0604020202020204" pitchFamily="34" charset="0"/>
              </a:rPr>
              <a:t>. This travel behavior dependency was a positive effect for public amenities to gather around the stations.</a:t>
            </a:r>
            <a:endParaRPr lang="en-US" altLang="zh-CN" sz="12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矩形 12">
            <a:extLst>
              <a:ext uri="{FF2B5EF4-FFF2-40B4-BE49-F238E27FC236}">
                <a16:creationId xmlns:a16="http://schemas.microsoft.com/office/drawing/2014/main" id="{AC5EE81F-AB7E-D23B-9578-F542348F1250}"/>
              </a:ext>
            </a:extLst>
          </p:cNvPr>
          <p:cNvSpPr/>
          <p:nvPr/>
        </p:nvSpPr>
        <p:spPr>
          <a:xfrm>
            <a:off x="495300" y="5422383"/>
            <a:ext cx="5734050" cy="216418"/>
          </a:xfrm>
          <a:prstGeom prst="rect">
            <a:avLst/>
          </a:prstGeom>
          <a:noFill/>
          <a:ln w="19050">
            <a:solidFill>
              <a:srgbClr val="2F559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8918627-6B4E-1923-A6D9-925D09DFA029}"/>
              </a:ext>
            </a:extLst>
          </p:cNvPr>
          <p:cNvSpPr/>
          <p:nvPr/>
        </p:nvSpPr>
        <p:spPr>
          <a:xfrm>
            <a:off x="495300" y="5835495"/>
            <a:ext cx="5734050" cy="216418"/>
          </a:xfrm>
          <a:prstGeom prst="rect">
            <a:avLst/>
          </a:prstGeom>
          <a:noFill/>
          <a:ln w="19050">
            <a:solidFill>
              <a:srgbClr val="2F559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846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3"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FE673E0-DA31-0C93-17C3-2EC53037824A}"/>
              </a:ext>
            </a:extLst>
          </p:cNvPr>
          <p:cNvGrpSpPr/>
          <p:nvPr/>
        </p:nvGrpSpPr>
        <p:grpSpPr>
          <a:xfrm>
            <a:off x="438150" y="2322713"/>
            <a:ext cx="5938782" cy="3382762"/>
            <a:chOff x="398223" y="2961739"/>
            <a:chExt cx="5938782" cy="3382762"/>
          </a:xfrm>
        </p:grpSpPr>
        <p:graphicFrame>
          <p:nvGraphicFramePr>
            <p:cNvPr id="3" name="图表 2">
              <a:extLst>
                <a:ext uri="{FF2B5EF4-FFF2-40B4-BE49-F238E27FC236}">
                  <a16:creationId xmlns:a16="http://schemas.microsoft.com/office/drawing/2014/main" id="{71C3DFBD-B3E0-6AF8-4D3A-83F1474F5A98}"/>
                </a:ext>
              </a:extLst>
            </p:cNvPr>
            <p:cNvGraphicFramePr>
              <a:graphicFrameLocks/>
            </p:cNvGraphicFramePr>
            <p:nvPr>
              <p:extLst>
                <p:ext uri="{D42A27DB-BD31-4B8C-83A1-F6EECF244321}">
                  <p14:modId xmlns:p14="http://schemas.microsoft.com/office/powerpoint/2010/main" val="422193523"/>
                </p:ext>
              </p:extLst>
            </p:nvPr>
          </p:nvGraphicFramePr>
          <p:xfrm>
            <a:off x="398223" y="2961739"/>
            <a:ext cx="5938782" cy="3382762"/>
          </p:xfrm>
          <a:graphic>
            <a:graphicData uri="http://schemas.openxmlformats.org/drawingml/2006/chart">
              <c:chart xmlns:c="http://schemas.openxmlformats.org/drawingml/2006/chart" xmlns:r="http://schemas.openxmlformats.org/officeDocument/2006/relationships" r:id="rId3"/>
            </a:graphicData>
          </a:graphic>
        </p:graphicFrame>
        <p:sp>
          <p:nvSpPr>
            <p:cNvPr id="4" name="文本框 3">
              <a:extLst>
                <a:ext uri="{FF2B5EF4-FFF2-40B4-BE49-F238E27FC236}">
                  <a16:creationId xmlns:a16="http://schemas.microsoft.com/office/drawing/2014/main" id="{89A2A791-7892-1F0B-C5C8-8EC478AE74C8}"/>
                </a:ext>
              </a:extLst>
            </p:cNvPr>
            <p:cNvSpPr txBox="1"/>
            <p:nvPr/>
          </p:nvSpPr>
          <p:spPr>
            <a:xfrm>
              <a:off x="1088572" y="5074035"/>
              <a:ext cx="473206" cy="307777"/>
            </a:xfrm>
            <a:prstGeom prst="rect">
              <a:avLst/>
            </a:prstGeom>
            <a:noFill/>
          </p:spPr>
          <p:txBody>
            <a:bodyPr wrap="none" rtlCol="0">
              <a:spAutoFit/>
            </a:bodyPr>
            <a:lstStyle/>
            <a:p>
              <a:r>
                <a:rPr lang="en-US" altLang="zh-CN" sz="1400" dirty="0">
                  <a:latin typeface="Segoe UI" panose="020B0502040204020203" pitchFamily="34" charset="0"/>
                  <a:cs typeface="Segoe UI" panose="020B0502040204020203" pitchFamily="34" charset="0"/>
                </a:rPr>
                <a:t>404</a:t>
              </a:r>
              <a:endParaRPr lang="zh-CN" altLang="en-US" sz="1400" dirty="0">
                <a:latin typeface="Segoe UI" panose="020B0502040204020203" pitchFamily="34" charset="0"/>
                <a:cs typeface="Segoe UI" panose="020B0502040204020203" pitchFamily="34" charset="0"/>
              </a:endParaRPr>
            </a:p>
          </p:txBody>
        </p:sp>
        <p:sp>
          <p:nvSpPr>
            <p:cNvPr id="5" name="文本框 4">
              <a:extLst>
                <a:ext uri="{FF2B5EF4-FFF2-40B4-BE49-F238E27FC236}">
                  <a16:creationId xmlns:a16="http://schemas.microsoft.com/office/drawing/2014/main" id="{A1789B8D-8861-E75E-53EB-D92FBCED8BFA}"/>
                </a:ext>
              </a:extLst>
            </p:cNvPr>
            <p:cNvSpPr txBox="1"/>
            <p:nvPr/>
          </p:nvSpPr>
          <p:spPr>
            <a:xfrm>
              <a:off x="5499422" y="3275111"/>
              <a:ext cx="704039" cy="307777"/>
            </a:xfrm>
            <a:prstGeom prst="rect">
              <a:avLst/>
            </a:prstGeom>
            <a:noFill/>
          </p:spPr>
          <p:txBody>
            <a:bodyPr wrap="none" rtlCol="0">
              <a:spAutoFit/>
            </a:bodyPr>
            <a:lstStyle/>
            <a:p>
              <a:r>
                <a:rPr lang="en-US" altLang="zh-CN" sz="1400" dirty="0">
                  <a:latin typeface="Segoe UI" panose="020B0502040204020203" pitchFamily="34" charset="0"/>
                  <a:cs typeface="Segoe UI" panose="020B0502040204020203" pitchFamily="34" charset="0"/>
                </a:rPr>
                <a:t>41,583</a:t>
              </a:r>
              <a:endParaRPr lang="zh-CN" altLang="en-US" sz="1400" dirty="0">
                <a:latin typeface="Segoe UI" panose="020B0502040204020203" pitchFamily="34" charset="0"/>
                <a:cs typeface="Segoe UI" panose="020B0502040204020203" pitchFamily="34" charset="0"/>
              </a:endParaRPr>
            </a:p>
          </p:txBody>
        </p:sp>
      </p:grpSp>
      <p:sp>
        <p:nvSpPr>
          <p:cNvPr id="6" name="文本框 5">
            <a:extLst>
              <a:ext uri="{FF2B5EF4-FFF2-40B4-BE49-F238E27FC236}">
                <a16:creationId xmlns:a16="http://schemas.microsoft.com/office/drawing/2014/main" id="{0A368CF8-FFDD-1ACF-D281-58F92CC802EE}"/>
              </a:ext>
            </a:extLst>
          </p:cNvPr>
          <p:cNvSpPr txBox="1"/>
          <p:nvPr/>
        </p:nvSpPr>
        <p:spPr>
          <a:xfrm>
            <a:off x="905296" y="5705475"/>
            <a:ext cx="5004490" cy="307777"/>
          </a:xfrm>
          <a:prstGeom prst="rect">
            <a:avLst/>
          </a:prstGeom>
          <a:noFill/>
          <a:effectLst/>
        </p:spPr>
        <p:txBody>
          <a:bodyPr wrap="square" rtlCol="0">
            <a:spAutoFit/>
          </a:bodyPr>
          <a:lstStyle/>
          <a:p>
            <a:pPr algn="ctr"/>
            <a:r>
              <a:rPr lang="en-US" altLang="zh-CN" sz="1400" b="1"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Accumulated Mileage of China’s HSR</a:t>
            </a:r>
          </a:p>
        </p:txBody>
      </p:sp>
      <p:sp>
        <p:nvSpPr>
          <p:cNvPr id="7" name="文本框 6">
            <a:extLst>
              <a:ext uri="{FF2B5EF4-FFF2-40B4-BE49-F238E27FC236}">
                <a16:creationId xmlns:a16="http://schemas.microsoft.com/office/drawing/2014/main" id="{87866165-6275-A1E1-56DE-41DC7DB35AA3}"/>
              </a:ext>
            </a:extLst>
          </p:cNvPr>
          <p:cNvSpPr txBox="1"/>
          <p:nvPr/>
        </p:nvSpPr>
        <p:spPr>
          <a:xfrm>
            <a:off x="6673128" y="5705475"/>
            <a:ext cx="4928322" cy="523220"/>
          </a:xfrm>
          <a:prstGeom prst="rect">
            <a:avLst/>
          </a:prstGeom>
          <a:noFill/>
          <a:effectLst/>
        </p:spPr>
        <p:txBody>
          <a:bodyPr wrap="square" rtlCol="0">
            <a:spAutoFit/>
          </a:bodyPr>
          <a:lstStyle/>
          <a:p>
            <a:pPr algn="ctr"/>
            <a:r>
              <a:rPr lang="en-US" altLang="zh-CN" sz="1400" b="1" dirty="0">
                <a:solidFill>
                  <a:srgbClr val="2F5597"/>
                </a:solidFill>
                <a:effectLst>
                  <a:glow rad="101600">
                    <a:schemeClr val="bg1">
                      <a:alpha val="60000"/>
                    </a:schemeClr>
                  </a:glow>
                </a:effectLst>
                <a:latin typeface="Arial" panose="020B0604020202020204" pitchFamily="34" charset="0"/>
                <a:cs typeface="Arial" panose="020B0604020202020204" pitchFamily="34" charset="0"/>
              </a:rPr>
              <a:t>Territorial spatial planning of Hongqiao International CBD, Shanghai (Hongqiao HSR Station Area)</a:t>
            </a:r>
          </a:p>
        </p:txBody>
      </p:sp>
      <p:pic>
        <p:nvPicPr>
          <p:cNvPr id="8" name="图片 7">
            <a:extLst>
              <a:ext uri="{FF2B5EF4-FFF2-40B4-BE49-F238E27FC236}">
                <a16:creationId xmlns:a16="http://schemas.microsoft.com/office/drawing/2014/main" id="{E2869FC3-2A92-C761-A82D-26022E4C792B}"/>
              </a:ext>
            </a:extLst>
          </p:cNvPr>
          <p:cNvPicPr>
            <a:picLocks noChangeAspect="1"/>
          </p:cNvPicPr>
          <p:nvPr/>
        </p:nvPicPr>
        <p:blipFill rotWithShape="1">
          <a:blip r:embed="rId4"/>
          <a:srcRect l="15795" t="29469" r="32017" b="28988"/>
          <a:stretch/>
        </p:blipFill>
        <p:spPr>
          <a:xfrm>
            <a:off x="6462850" y="2322713"/>
            <a:ext cx="5239306" cy="3280690"/>
          </a:xfrm>
          <a:prstGeom prst="rect">
            <a:avLst/>
          </a:prstGeom>
        </p:spPr>
      </p:pic>
      <p:sp>
        <p:nvSpPr>
          <p:cNvPr id="9" name="椭圆 8">
            <a:extLst>
              <a:ext uri="{FF2B5EF4-FFF2-40B4-BE49-F238E27FC236}">
                <a16:creationId xmlns:a16="http://schemas.microsoft.com/office/drawing/2014/main" id="{3CCA2EAA-3AD5-17D8-2F83-FDB7BEBCEF0D}"/>
              </a:ext>
            </a:extLst>
          </p:cNvPr>
          <p:cNvSpPr/>
          <p:nvPr/>
        </p:nvSpPr>
        <p:spPr>
          <a:xfrm>
            <a:off x="7849559" y="2726350"/>
            <a:ext cx="2526290" cy="2526290"/>
          </a:xfrm>
          <a:prstGeom prst="ellipse">
            <a:avLst/>
          </a:prstGeom>
          <a:noFill/>
          <a:ln w="28575">
            <a:solidFill>
              <a:srgbClr val="172C51"/>
            </a:solidFill>
            <a:prstDash val="sysDash"/>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6FFA56BA-DE74-FDBF-DF92-CA5A46F854DE}"/>
              </a:ext>
            </a:extLst>
          </p:cNvPr>
          <p:cNvSpPr/>
          <p:nvPr/>
        </p:nvSpPr>
        <p:spPr>
          <a:xfrm>
            <a:off x="9058566" y="4029075"/>
            <a:ext cx="125361" cy="125361"/>
          </a:xfrm>
          <a:prstGeom prst="ellipse">
            <a:avLst/>
          </a:prstGeom>
          <a:solidFill>
            <a:schemeClr val="bg1"/>
          </a:solidFill>
          <a:ln>
            <a:solidFill>
              <a:srgbClr val="2F5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a:extLst>
              <a:ext uri="{FF2B5EF4-FFF2-40B4-BE49-F238E27FC236}">
                <a16:creationId xmlns:a16="http://schemas.microsoft.com/office/drawing/2014/main" id="{C69ADF65-5948-6ACB-C171-E9B38A0C97CC}"/>
              </a:ext>
            </a:extLst>
          </p:cNvPr>
          <p:cNvCxnSpPr>
            <a:stCxn id="10" idx="7"/>
            <a:endCxn id="9" idx="7"/>
          </p:cNvCxnSpPr>
          <p:nvPr/>
        </p:nvCxnSpPr>
        <p:spPr>
          <a:xfrm flipV="1">
            <a:off x="9165568" y="3096317"/>
            <a:ext cx="840314" cy="951117"/>
          </a:xfrm>
          <a:prstGeom prst="straightConnector1">
            <a:avLst/>
          </a:prstGeom>
          <a:ln w="2857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7CBE96DB-EB25-EBBC-A891-7929C346B42D}"/>
              </a:ext>
            </a:extLst>
          </p:cNvPr>
          <p:cNvSpPr txBox="1"/>
          <p:nvPr/>
        </p:nvSpPr>
        <p:spPr>
          <a:xfrm>
            <a:off x="10193577" y="2886075"/>
            <a:ext cx="1214824" cy="338554"/>
          </a:xfrm>
          <a:prstGeom prst="rect">
            <a:avLst/>
          </a:prstGeom>
          <a:noFill/>
          <a:effectLst/>
        </p:spPr>
        <p:txBody>
          <a:bodyPr wrap="square" rtlCol="0">
            <a:spAutoFit/>
          </a:bodyPr>
          <a:lstStyle/>
          <a:p>
            <a:pPr algn="ctr"/>
            <a:r>
              <a:rPr lang="en-US" altLang="zh-CN" sz="1600" b="1" dirty="0">
                <a:solidFill>
                  <a:schemeClr val="bg1"/>
                </a:solidFill>
                <a:effectLst/>
                <a:latin typeface="Segoe UI" panose="020B0502040204020203" pitchFamily="34" charset="0"/>
                <a:cs typeface="Segoe UI" panose="020B0502040204020203" pitchFamily="34" charset="0"/>
              </a:rPr>
              <a:t>R = 1km</a:t>
            </a:r>
          </a:p>
        </p:txBody>
      </p:sp>
      <p:sp>
        <p:nvSpPr>
          <p:cNvPr id="14" name="灯片编号占位符 1">
            <a:extLst>
              <a:ext uri="{FF2B5EF4-FFF2-40B4-BE49-F238E27FC236}">
                <a16:creationId xmlns:a16="http://schemas.microsoft.com/office/drawing/2014/main" id="{9653F8C8-2AB4-472F-996D-1061520F688D}"/>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2</a:t>
            </a:fld>
            <a:endParaRPr lang="zh-CN" altLang="en-US" dirty="0"/>
          </a:p>
        </p:txBody>
      </p:sp>
      <p:sp>
        <p:nvSpPr>
          <p:cNvPr id="15" name="文本框 14">
            <a:extLst>
              <a:ext uri="{FF2B5EF4-FFF2-40B4-BE49-F238E27FC236}">
                <a16:creationId xmlns:a16="http://schemas.microsoft.com/office/drawing/2014/main" id="{F505EED3-AA2F-0521-1E45-97DCE09CDD74}"/>
              </a:ext>
            </a:extLst>
          </p:cNvPr>
          <p:cNvSpPr txBox="1"/>
          <p:nvPr/>
        </p:nvSpPr>
        <p:spPr>
          <a:xfrm>
            <a:off x="258946" y="229372"/>
            <a:ext cx="2257477" cy="461665"/>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Introduction</a:t>
            </a:r>
          </a:p>
        </p:txBody>
      </p:sp>
      <p:sp>
        <p:nvSpPr>
          <p:cNvPr id="16" name="文本框 15">
            <a:extLst>
              <a:ext uri="{FF2B5EF4-FFF2-40B4-BE49-F238E27FC236}">
                <a16:creationId xmlns:a16="http://schemas.microsoft.com/office/drawing/2014/main" id="{B047466D-FF34-D0B0-A113-2D199CD10873}"/>
              </a:ext>
            </a:extLst>
          </p:cNvPr>
          <p:cNvSpPr txBox="1"/>
          <p:nvPr/>
        </p:nvSpPr>
        <p:spPr>
          <a:xfrm>
            <a:off x="355871" y="726873"/>
            <a:ext cx="11655153" cy="1535933"/>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n"/>
            </a:pPr>
            <a:r>
              <a:rPr lang="en-US" altLang="zh-CN" sz="1400" dirty="0">
                <a:effectLst/>
                <a:latin typeface="Arial" panose="020B0604020202020204" pitchFamily="34" charset="0"/>
                <a:ea typeface="等线" panose="02010600030101010101" pitchFamily="2" charset="-122"/>
                <a:cs typeface="Arial" panose="020B0604020202020204" pitchFamily="34" charset="0"/>
              </a:rPr>
              <a:t>T</a:t>
            </a:r>
            <a:r>
              <a:rPr lang="en-US" altLang="zh-CN" sz="1400" dirty="0">
                <a:latin typeface="Arial" panose="020B0604020202020204" pitchFamily="34" charset="0"/>
                <a:ea typeface="等线" panose="02010600030101010101" pitchFamily="2" charset="-122"/>
                <a:cs typeface="Arial" panose="020B0604020202020204" pitchFamily="34" charset="0"/>
              </a:rPr>
              <a:t>he</a:t>
            </a:r>
            <a:r>
              <a:rPr lang="zh-CN" altLang="en-US" sz="1400" dirty="0">
                <a:latin typeface="Arial" panose="020B0604020202020204" pitchFamily="34" charset="0"/>
                <a:ea typeface="等线" panose="02010600030101010101" pitchFamily="2" charset="-122"/>
                <a:cs typeface="Arial" panose="020B0604020202020204" pitchFamily="34" charset="0"/>
              </a:rPr>
              <a:t> </a:t>
            </a:r>
            <a:r>
              <a:rPr lang="en-US" altLang="zh-CN" sz="1400" dirty="0">
                <a:latin typeface="Arial" panose="020B0604020202020204" pitchFamily="34" charset="0"/>
                <a:ea typeface="等线" panose="02010600030101010101" pitchFamily="2" charset="-122"/>
                <a:cs typeface="Arial" panose="020B0604020202020204" pitchFamily="34" charset="0"/>
              </a:rPr>
              <a:t>first High-Speed Rail (HSR) line in China was opened in 2003 --&gt; the world’s longest HSR network.</a:t>
            </a:r>
          </a:p>
          <a:p>
            <a:pPr marL="285750" indent="-285750">
              <a:lnSpc>
                <a:spcPct val="107000"/>
              </a:lnSpc>
              <a:spcAft>
                <a:spcPts val="800"/>
              </a:spcAft>
              <a:buFont typeface="Wingdings" panose="05000000000000000000" pitchFamily="2" charset="2"/>
              <a:buChar char="n"/>
            </a:pPr>
            <a:r>
              <a:rPr lang="en-US" altLang="zh-CN" sz="1400" dirty="0">
                <a:effectLst/>
                <a:latin typeface="Arial" panose="020B0604020202020204" pitchFamily="34" charset="0"/>
                <a:ea typeface="等线" panose="02010600030101010101" pitchFamily="2" charset="-122"/>
                <a:cs typeface="Arial" panose="020B0604020202020204" pitchFamily="34" charset="0"/>
              </a:rPr>
              <a:t>Previous researches on HSR and land development around stations found that </a:t>
            </a:r>
            <a:r>
              <a:rPr lang="en-US" altLang="zh-CN" sz="1400" b="1" dirty="0">
                <a:solidFill>
                  <a:schemeClr val="accent1"/>
                </a:solidFill>
                <a:effectLst/>
                <a:latin typeface="Arial" panose="020B0604020202020204" pitchFamily="34" charset="0"/>
                <a:ea typeface="等线" panose="02010600030101010101" pitchFamily="2" charset="-122"/>
                <a:cs typeface="Arial" panose="020B0604020202020204" pitchFamily="34" charset="0"/>
              </a:rPr>
              <a:t>the development on HSR could bring about the prosperity of the locational area</a:t>
            </a:r>
            <a:r>
              <a:rPr lang="en-US" altLang="zh-CN" sz="1400" dirty="0">
                <a:effectLst/>
                <a:latin typeface="Arial" panose="020B0604020202020204" pitchFamily="34" charset="0"/>
                <a:ea typeface="等线" panose="02010600030101010101" pitchFamily="2" charset="-122"/>
                <a:cs typeface="Arial" panose="020B0604020202020204" pitchFamily="34" charset="0"/>
              </a:rPr>
              <a:t>, the economy growth and the development </a:t>
            </a:r>
            <a:r>
              <a:rPr lang="en-US" altLang="zh-CN" sz="1400" b="1" dirty="0">
                <a:solidFill>
                  <a:schemeClr val="accent1"/>
                </a:solidFill>
                <a:effectLst/>
                <a:latin typeface="Arial" panose="020B0604020202020204" pitchFamily="34" charset="0"/>
                <a:ea typeface="等线" panose="02010600030101010101" pitchFamily="2" charset="-122"/>
                <a:cs typeface="Arial" panose="020B0604020202020204" pitchFamily="34" charset="0"/>
              </a:rPr>
              <a:t>around the station area </a:t>
            </a:r>
            <a:r>
              <a:rPr lang="en-US" altLang="zh-CN" sz="1400" dirty="0">
                <a:effectLst/>
                <a:latin typeface="Arial" panose="020B0604020202020204" pitchFamily="34" charset="0"/>
                <a:ea typeface="等线" panose="02010600030101010101" pitchFamily="2" charset="-122"/>
                <a:cs typeface="Arial" panose="020B0604020202020204" pitchFamily="34" charset="0"/>
              </a:rPr>
              <a:t>to a great extant.</a:t>
            </a:r>
          </a:p>
          <a:p>
            <a:pPr marL="285750" indent="-285750">
              <a:lnSpc>
                <a:spcPct val="107000"/>
              </a:lnSpc>
              <a:spcAft>
                <a:spcPts val="800"/>
              </a:spcAft>
              <a:buFont typeface="Wingdings" panose="05000000000000000000" pitchFamily="2" charset="2"/>
              <a:buChar char="n"/>
            </a:pPr>
            <a:r>
              <a:rPr lang="en-US" altLang="zh-CN" sz="1400" dirty="0">
                <a:effectLst/>
                <a:latin typeface="Arial" panose="020B0604020202020204" pitchFamily="34" charset="0"/>
                <a:ea typeface="等线" panose="02010600030101010101" pitchFamily="2" charset="-122"/>
                <a:cs typeface="Arial" panose="020B0604020202020204" pitchFamily="34" charset="0"/>
              </a:rPr>
              <a:t>Early evidence in European cities showed that the development of HSR would also make </a:t>
            </a:r>
            <a:r>
              <a:rPr lang="en-US" altLang="zh-CN" sz="1400" b="1" dirty="0">
                <a:solidFill>
                  <a:schemeClr val="accent1"/>
                </a:solidFill>
                <a:effectLst/>
                <a:latin typeface="Arial" panose="020B0604020202020204" pitchFamily="34" charset="0"/>
                <a:ea typeface="等线" panose="02010600030101010101" pitchFamily="2" charset="-122"/>
                <a:cs typeface="Arial" panose="020B0604020202020204" pitchFamily="34" charset="0"/>
              </a:rPr>
              <a:t>the HSR station areas </a:t>
            </a:r>
            <a:r>
              <a:rPr lang="en-US" altLang="zh-CN" sz="1400" dirty="0">
                <a:effectLst/>
                <a:latin typeface="Arial" panose="020B0604020202020204" pitchFamily="34" charset="0"/>
                <a:ea typeface="等线" panose="02010600030101010101" pitchFamily="2" charset="-122"/>
                <a:cs typeface="Arial" panose="020B0604020202020204" pitchFamily="34" charset="0"/>
              </a:rPr>
              <a:t>more attractive</a:t>
            </a:r>
            <a:r>
              <a:rPr lang="en-US" altLang="zh-CN" sz="1400" dirty="0">
                <a:latin typeface="Arial" panose="020B0604020202020204" pitchFamily="34" charset="0"/>
                <a:ea typeface="等线" panose="02010600030101010101" pitchFamily="2" charset="-122"/>
                <a:cs typeface="Arial" panose="020B0604020202020204" pitchFamily="34" charset="0"/>
              </a:rPr>
              <a:t>.</a:t>
            </a:r>
            <a:endParaRPr lang="en-US" altLang="zh-CN" sz="1400" dirty="0">
              <a:effectLst/>
              <a:latin typeface="Arial" panose="020B0604020202020204" pitchFamily="34" charset="0"/>
              <a:ea typeface="等线" panose="02010600030101010101" pitchFamily="2" charset="-122"/>
              <a:cs typeface="Arial" panose="020B0604020202020204" pitchFamily="34" charset="0"/>
            </a:endParaRPr>
          </a:p>
          <a:p>
            <a:pPr marL="285750" indent="-285750">
              <a:lnSpc>
                <a:spcPct val="107000"/>
              </a:lnSpc>
              <a:spcAft>
                <a:spcPts val="800"/>
              </a:spcAft>
              <a:buFont typeface="Wingdings" panose="05000000000000000000" pitchFamily="2" charset="2"/>
              <a:buChar char="n"/>
            </a:pPr>
            <a:r>
              <a:rPr lang="en-US" altLang="zh-CN" sz="1400" dirty="0">
                <a:latin typeface="Arial" panose="020B0604020202020204" pitchFamily="34" charset="0"/>
                <a:ea typeface="等线" panose="02010600030101010101" pitchFamily="2" charset="-122"/>
                <a:cs typeface="Arial" panose="020B0604020202020204" pitchFamily="34" charset="0"/>
              </a:rPr>
              <a:t>HSR station as a catalyst in urban development.</a:t>
            </a:r>
            <a:endParaRPr lang="en-US" altLang="zh-CN" sz="1400" dirty="0">
              <a:effectLst/>
              <a:latin typeface="Arial" panose="020B0604020202020204" pitchFamily="34" charset="0"/>
              <a:ea typeface="等线" panose="02010600030101010101" pitchFamily="2" charset="-122"/>
              <a:cs typeface="Arial" panose="020B0604020202020204" pitchFamily="34" charset="0"/>
            </a:endParaRPr>
          </a:p>
        </p:txBody>
      </p:sp>
      <p:sp>
        <p:nvSpPr>
          <p:cNvPr id="26" name="文本框 25">
            <a:extLst>
              <a:ext uri="{FF2B5EF4-FFF2-40B4-BE49-F238E27FC236}">
                <a16:creationId xmlns:a16="http://schemas.microsoft.com/office/drawing/2014/main" id="{417CBA11-A89B-6E99-D707-7D7BECB1AEE5}"/>
              </a:ext>
            </a:extLst>
          </p:cNvPr>
          <p:cNvSpPr txBox="1"/>
          <p:nvPr/>
        </p:nvSpPr>
        <p:spPr>
          <a:xfrm>
            <a:off x="2457611" y="-2646080"/>
            <a:ext cx="7609776" cy="2585323"/>
          </a:xfrm>
          <a:prstGeom prst="rect">
            <a:avLst/>
          </a:prstGeom>
          <a:noFill/>
        </p:spPr>
        <p:txBody>
          <a:bodyPr wrap="none" rtlCol="0">
            <a:spAutoFit/>
          </a:bodyPr>
          <a:lstStyle/>
          <a:p>
            <a:pPr marL="285750" indent="-285750">
              <a:buFont typeface="Arial" panose="020B0604020202020204" pitchFamily="34" charset="0"/>
              <a:buChar char="•"/>
            </a:pPr>
            <a:r>
              <a:rPr lang="zh-CN" altLang="en-US" dirty="0"/>
              <a:t>我国的广域高速铁路网络</a:t>
            </a:r>
            <a:endParaRPr lang="en-US" altLang="zh-CN" dirty="0"/>
          </a:p>
          <a:p>
            <a:pPr marL="285750" indent="-285750">
              <a:buFont typeface="Arial" panose="020B0604020202020204" pitchFamily="34" charset="0"/>
              <a:buChar char="•"/>
            </a:pPr>
            <a:r>
              <a:rPr lang="zh-CN" altLang="en-US" dirty="0"/>
              <a:t>现有研究主要关注两个空间层次，一是对城市</a:t>
            </a:r>
            <a:r>
              <a:rPr lang="en-US" altLang="zh-CN" dirty="0"/>
              <a:t>or</a:t>
            </a:r>
            <a:r>
              <a:rPr lang="zh-CN" altLang="en-US" dirty="0"/>
              <a:t>区域、二是对车站周边</a:t>
            </a:r>
            <a:endParaRPr lang="en-US" altLang="zh-CN" dirty="0"/>
          </a:p>
          <a:p>
            <a:pPr marL="285750" indent="-285750">
              <a:buFont typeface="Arial" panose="020B0604020202020204" pitchFamily="34" charset="0"/>
              <a:buChar char="•"/>
            </a:pPr>
            <a:r>
              <a:rPr lang="zh-CN" altLang="en-US" dirty="0"/>
              <a:t>高铁站对车站周边地区的开发</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为什么要关注这个是因为</a:t>
            </a:r>
            <a:r>
              <a:rPr lang="en-US" altLang="zh-CN" dirty="0"/>
              <a:t>……</a:t>
            </a:r>
            <a:r>
              <a:rPr lang="zh-CN" altLang="en-US" dirty="0"/>
              <a:t>，回顾过去</a:t>
            </a:r>
            <a:r>
              <a:rPr lang="en-US" altLang="zh-CN" dirty="0"/>
              <a:t>20</a:t>
            </a:r>
            <a:r>
              <a:rPr lang="zh-CN" altLang="en-US" dirty="0"/>
              <a:t>年的发展历程，</a:t>
            </a:r>
            <a:endParaRPr lang="en-US" altLang="zh-CN" dirty="0"/>
          </a:p>
          <a:p>
            <a:pPr marL="285750" indent="-285750">
              <a:buFont typeface="Arial" panose="020B0604020202020204" pitchFamily="34" charset="0"/>
              <a:buChar char="•"/>
            </a:pPr>
            <a:r>
              <a:rPr lang="zh-CN" altLang="en-US" dirty="0"/>
              <a:t>我国的高铁站建设方式：郊外新建（多）、内城更新（少）</a:t>
            </a:r>
            <a:endParaRPr lang="en-US" altLang="zh-CN" dirty="0"/>
          </a:p>
          <a:p>
            <a:pPr marL="285750" indent="-285750">
              <a:buFont typeface="Arial" panose="020B0604020202020204" pitchFamily="34" charset="0"/>
              <a:buChar char="•"/>
            </a:pPr>
            <a:r>
              <a:rPr lang="zh-CN" altLang="en-US" dirty="0"/>
              <a:t>划定影响范围</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这篇研究想要解决的三个问题</a:t>
            </a:r>
          </a:p>
        </p:txBody>
      </p:sp>
      <p:pic>
        <p:nvPicPr>
          <p:cNvPr id="17" name="图形 16" descr="火车">
            <a:extLst>
              <a:ext uri="{FF2B5EF4-FFF2-40B4-BE49-F238E27FC236}">
                <a16:creationId xmlns:a16="http://schemas.microsoft.com/office/drawing/2014/main" id="{2F01BA13-4106-FF45-1ABF-2FCFC2FDEA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79627" y="4175089"/>
            <a:ext cx="293923" cy="293923"/>
          </a:xfrm>
          <a:prstGeom prst="rect">
            <a:avLst/>
          </a:prstGeom>
        </p:spPr>
      </p:pic>
      <p:pic>
        <p:nvPicPr>
          <p:cNvPr id="19" name="图形 18" descr="纸飞机">
            <a:extLst>
              <a:ext uri="{FF2B5EF4-FFF2-40B4-BE49-F238E27FC236}">
                <a16:creationId xmlns:a16="http://schemas.microsoft.com/office/drawing/2014/main" id="{184CF7F6-B161-527C-234A-8AE510048F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7886" y="3944711"/>
            <a:ext cx="293923" cy="293923"/>
          </a:xfrm>
          <a:prstGeom prst="rect">
            <a:avLst/>
          </a:prstGeom>
        </p:spPr>
      </p:pic>
    </p:spTree>
    <p:extLst>
      <p:ext uri="{BB962C8B-B14F-4D97-AF65-F5344CB8AC3E}">
        <p14:creationId xmlns:p14="http://schemas.microsoft.com/office/powerpoint/2010/main" val="388118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CA5DF-14DC-8336-8946-DB9516EAF25A}"/>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C621B15-B401-2635-52CD-329607E7882A}"/>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20</a:t>
            </a:fld>
            <a:endParaRPr lang="zh-CN" altLang="en-US"/>
          </a:p>
        </p:txBody>
      </p:sp>
      <p:sp>
        <p:nvSpPr>
          <p:cNvPr id="5" name="文本框 4">
            <a:extLst>
              <a:ext uri="{FF2B5EF4-FFF2-40B4-BE49-F238E27FC236}">
                <a16:creationId xmlns:a16="http://schemas.microsoft.com/office/drawing/2014/main" id="{DA983817-9780-EA60-AAD3-53CE3E8B2645}"/>
              </a:ext>
            </a:extLst>
          </p:cNvPr>
          <p:cNvSpPr txBox="1"/>
          <p:nvPr/>
        </p:nvSpPr>
        <p:spPr>
          <a:xfrm>
            <a:off x="258946" y="229372"/>
            <a:ext cx="5757858"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Discussion</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Characteristics and planning strategies</a:t>
            </a:r>
          </a:p>
        </p:txBody>
      </p:sp>
      <p:sp>
        <p:nvSpPr>
          <p:cNvPr id="4" name="文本框 3">
            <a:extLst>
              <a:ext uri="{FF2B5EF4-FFF2-40B4-BE49-F238E27FC236}">
                <a16:creationId xmlns:a16="http://schemas.microsoft.com/office/drawing/2014/main" id="{706277E6-D0C2-BA9C-EC28-8BDBE9536EDD}"/>
              </a:ext>
            </a:extLst>
          </p:cNvPr>
          <p:cNvSpPr txBox="1"/>
          <p:nvPr/>
        </p:nvSpPr>
        <p:spPr>
          <a:xfrm>
            <a:off x="371475" y="1747076"/>
            <a:ext cx="2137124" cy="646331"/>
          </a:xfrm>
          <a:prstGeom prst="rect">
            <a:avLst/>
          </a:prstGeom>
          <a:noFill/>
        </p:spPr>
        <p:txBody>
          <a:bodyPr wrap="none" rtlCol="0">
            <a:spAutoFit/>
          </a:bodyPr>
          <a:lstStyle/>
          <a:p>
            <a:pPr algn="ctr"/>
            <a:r>
              <a:rPr lang="en-US" altLang="zh-CN" sz="2000" b="1" dirty="0">
                <a:latin typeface="Arial" panose="020B0604020202020204" pitchFamily="34" charset="0"/>
                <a:cs typeface="Arial" panose="020B0604020202020204" pitchFamily="34" charset="0"/>
              </a:rPr>
              <a:t>50 HSR stations</a:t>
            </a:r>
          </a:p>
          <a:p>
            <a:pPr algn="ctr"/>
            <a:r>
              <a:rPr lang="en-US" altLang="zh-CN" sz="1600" dirty="0">
                <a:latin typeface="Arial" panose="020B0604020202020204" pitchFamily="34" charset="0"/>
                <a:cs typeface="Arial" panose="020B0604020202020204" pitchFamily="34" charset="0"/>
              </a:rPr>
              <a:t>in the YRD region</a:t>
            </a:r>
            <a:endParaRPr lang="zh-CN" altLang="en-US" sz="1600"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7C4CD5C6-E09C-A9D6-616B-EE153D1A6D12}"/>
              </a:ext>
            </a:extLst>
          </p:cNvPr>
          <p:cNvSpPr txBox="1"/>
          <p:nvPr/>
        </p:nvSpPr>
        <p:spPr>
          <a:xfrm>
            <a:off x="3386628" y="1136949"/>
            <a:ext cx="330090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Urban Renewal Stations (14)</a:t>
            </a:r>
            <a:endParaRPr lang="zh-CN" altLang="en-US" sz="1400"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3FACDCE9-06D7-A4A1-AB03-134DE4B08F74}"/>
              </a:ext>
            </a:extLst>
          </p:cNvPr>
          <p:cNvSpPr txBox="1"/>
          <p:nvPr/>
        </p:nvSpPr>
        <p:spPr>
          <a:xfrm>
            <a:off x="3386628" y="2546649"/>
            <a:ext cx="4288353"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Greenfield Development Stations (36)</a:t>
            </a:r>
            <a:endParaRPr lang="zh-CN" altLang="en-US" sz="1400" dirty="0">
              <a:latin typeface="Arial" panose="020B0604020202020204" pitchFamily="34" charset="0"/>
              <a:cs typeface="Arial" panose="020B0604020202020204" pitchFamily="34" charset="0"/>
            </a:endParaRPr>
          </a:p>
        </p:txBody>
      </p:sp>
      <p:cxnSp>
        <p:nvCxnSpPr>
          <p:cNvPr id="12" name="连接符: 肘形 11">
            <a:extLst>
              <a:ext uri="{FF2B5EF4-FFF2-40B4-BE49-F238E27FC236}">
                <a16:creationId xmlns:a16="http://schemas.microsoft.com/office/drawing/2014/main" id="{586E983F-12AB-55DE-5EA5-83E521FC6C59}"/>
              </a:ext>
            </a:extLst>
          </p:cNvPr>
          <p:cNvCxnSpPr>
            <a:stCxn id="4" idx="3"/>
            <a:endCxn id="6" idx="1"/>
          </p:cNvCxnSpPr>
          <p:nvPr/>
        </p:nvCxnSpPr>
        <p:spPr>
          <a:xfrm flipV="1">
            <a:off x="2508599" y="1321615"/>
            <a:ext cx="878029" cy="74862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 name="连接符: 肘形 12">
            <a:extLst>
              <a:ext uri="{FF2B5EF4-FFF2-40B4-BE49-F238E27FC236}">
                <a16:creationId xmlns:a16="http://schemas.microsoft.com/office/drawing/2014/main" id="{6DDC257E-7062-5EFA-246C-E0359FC8E337}"/>
              </a:ext>
            </a:extLst>
          </p:cNvPr>
          <p:cNvCxnSpPr>
            <a:cxnSpLocks/>
            <a:stCxn id="4" idx="3"/>
            <a:endCxn id="10" idx="1"/>
          </p:cNvCxnSpPr>
          <p:nvPr/>
        </p:nvCxnSpPr>
        <p:spPr>
          <a:xfrm>
            <a:off x="2508599" y="2070242"/>
            <a:ext cx="878029" cy="661073"/>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AD850A0F-1539-4482-A945-2C455C74D91E}"/>
              </a:ext>
            </a:extLst>
          </p:cNvPr>
          <p:cNvSpPr txBox="1"/>
          <p:nvPr/>
        </p:nvSpPr>
        <p:spPr>
          <a:xfrm>
            <a:off x="3048001" y="1613356"/>
            <a:ext cx="2895599" cy="738664"/>
          </a:xfrm>
          <a:prstGeom prst="rect">
            <a:avLst/>
          </a:prstGeom>
          <a:noFill/>
        </p:spPr>
        <p:txBody>
          <a:bodyPr wrap="square" rtlCol="0">
            <a:spAutoFit/>
          </a:bodyPr>
          <a:lstStyle/>
          <a:p>
            <a:r>
              <a:rPr lang="en-US" altLang="zh-CN" sz="1400" b="1" i="1" dirty="0">
                <a:solidFill>
                  <a:srgbClr val="2F5597"/>
                </a:solidFill>
                <a:latin typeface="Arial" panose="020B0604020202020204" pitchFamily="34" charset="0"/>
                <a:cs typeface="Arial" panose="020B0604020202020204" pitchFamily="34" charset="0"/>
              </a:rPr>
              <a:t>Indicators (6 metrics):</a:t>
            </a:r>
          </a:p>
          <a:p>
            <a:r>
              <a:rPr lang="en-US" altLang="zh-CN" sz="1400" i="1" dirty="0">
                <a:solidFill>
                  <a:schemeClr val="bg1">
                    <a:lumMod val="50000"/>
                  </a:schemeClr>
                </a:solidFill>
                <a:latin typeface="Arial" panose="020B0604020202020204" pitchFamily="34" charset="0"/>
                <a:cs typeface="Arial" panose="020B0604020202020204" pitchFamily="34" charset="0"/>
              </a:rPr>
              <a:t>The changes level and benchmark level (2008) in BL, CD, &amp; NI</a:t>
            </a:r>
            <a:endParaRPr lang="zh-CN" altLang="en-US" sz="1400" i="1" dirty="0">
              <a:solidFill>
                <a:schemeClr val="bg1">
                  <a:lumMod val="50000"/>
                </a:schemeClr>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95D076FF-B476-4440-97D3-C11A69CB5085}"/>
              </a:ext>
            </a:extLst>
          </p:cNvPr>
          <p:cNvSpPr txBox="1"/>
          <p:nvPr/>
        </p:nvSpPr>
        <p:spPr>
          <a:xfrm>
            <a:off x="6743213" y="1144993"/>
            <a:ext cx="4737587" cy="738664"/>
          </a:xfrm>
          <a:prstGeom prst="rect">
            <a:avLst/>
          </a:prstGeom>
          <a:noFill/>
        </p:spPr>
        <p:txBody>
          <a:bodyPr wrap="square" rtlCol="0">
            <a:spAutoFit/>
          </a:bodyPr>
          <a:lstStyle/>
          <a:p>
            <a:r>
              <a:rPr lang="en-US" altLang="zh-CN" sz="1400" i="1" dirty="0">
                <a:solidFill>
                  <a:schemeClr val="bg1">
                    <a:lumMod val="50000"/>
                  </a:schemeClr>
                </a:solidFill>
                <a:latin typeface="Arial" panose="020B0604020202020204" pitchFamily="34" charset="0"/>
                <a:cs typeface="Arial" panose="020B0604020202020204" pitchFamily="34" charset="0"/>
              </a:rPr>
              <a:t>Which includes:</a:t>
            </a:r>
          </a:p>
          <a:p>
            <a:r>
              <a:rPr lang="en-US" altLang="zh-CN" sz="1400" i="1" dirty="0">
                <a:solidFill>
                  <a:schemeClr val="bg1">
                    <a:lumMod val="50000"/>
                  </a:schemeClr>
                </a:solidFill>
                <a:latin typeface="Arial" panose="020B0604020202020204" pitchFamily="34" charset="0"/>
                <a:cs typeface="Arial" panose="020B0604020202020204" pitchFamily="34" charset="0"/>
              </a:rPr>
              <a:t>13 upgraded conventional rail stations + </a:t>
            </a:r>
          </a:p>
          <a:p>
            <a:r>
              <a:rPr lang="en-US" altLang="zh-CN" sz="1400" i="1" dirty="0">
                <a:solidFill>
                  <a:schemeClr val="bg1">
                    <a:lumMod val="50000"/>
                  </a:schemeClr>
                </a:solidFill>
                <a:latin typeface="Arial" panose="020B0604020202020204" pitchFamily="34" charset="0"/>
                <a:cs typeface="Arial" panose="020B0604020202020204" pitchFamily="34" charset="0"/>
              </a:rPr>
              <a:t>1 newly built station (Shanghai Hongqiao Rwy. Sta.)</a:t>
            </a:r>
            <a:endParaRPr lang="zh-CN" altLang="en-US" sz="1400" i="1" dirty="0">
              <a:solidFill>
                <a:schemeClr val="bg1">
                  <a:lumMod val="50000"/>
                </a:schemeClr>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53EE2A1A-DC45-B23F-7DB1-C85870F13CD1}"/>
              </a:ext>
            </a:extLst>
          </p:cNvPr>
          <p:cNvSpPr txBox="1"/>
          <p:nvPr/>
        </p:nvSpPr>
        <p:spPr>
          <a:xfrm>
            <a:off x="7613407" y="2177317"/>
            <a:ext cx="4095994" cy="738664"/>
          </a:xfrm>
          <a:prstGeom prst="rect">
            <a:avLst/>
          </a:prstGeom>
          <a:noFill/>
        </p:spPr>
        <p:txBody>
          <a:bodyPr wrap="square" rtlCol="0">
            <a:spAutoFit/>
          </a:bodyPr>
          <a:lstStyle/>
          <a:p>
            <a:r>
              <a:rPr lang="en-US" altLang="zh-CN" sz="1400" i="1" dirty="0">
                <a:solidFill>
                  <a:schemeClr val="bg1">
                    <a:lumMod val="50000"/>
                  </a:schemeClr>
                </a:solidFill>
                <a:latin typeface="Arial" panose="020B0604020202020204" pitchFamily="34" charset="0"/>
                <a:cs typeface="Arial" panose="020B0604020202020204" pitchFamily="34" charset="0"/>
              </a:rPr>
              <a:t>Which includes:</a:t>
            </a:r>
          </a:p>
          <a:p>
            <a:r>
              <a:rPr lang="en-US" altLang="zh-CN" sz="1400" i="1" dirty="0">
                <a:solidFill>
                  <a:schemeClr val="bg1">
                    <a:lumMod val="50000"/>
                  </a:schemeClr>
                </a:solidFill>
                <a:latin typeface="Arial" panose="020B0604020202020204" pitchFamily="34" charset="0"/>
                <a:cs typeface="Arial" panose="020B0604020202020204" pitchFamily="34" charset="0"/>
              </a:rPr>
              <a:t>34 newly built stations +</a:t>
            </a:r>
          </a:p>
          <a:p>
            <a:r>
              <a:rPr lang="en-US" altLang="zh-CN" sz="1400" i="1" dirty="0">
                <a:solidFill>
                  <a:schemeClr val="bg1">
                    <a:lumMod val="50000"/>
                  </a:schemeClr>
                </a:solidFill>
                <a:latin typeface="Arial" panose="020B0604020202020204" pitchFamily="34" charset="0"/>
                <a:cs typeface="Arial" panose="020B0604020202020204" pitchFamily="34" charset="0"/>
              </a:rPr>
              <a:t>2 upgraded conventional rail stations</a:t>
            </a:r>
            <a:endParaRPr lang="zh-CN" altLang="en-US" sz="1400" i="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AD8B7FC4-F2BD-AC18-ADE2-F6BB08914D99}"/>
              </a:ext>
            </a:extLst>
          </p:cNvPr>
          <p:cNvSpPr txBox="1"/>
          <p:nvPr/>
        </p:nvSpPr>
        <p:spPr>
          <a:xfrm>
            <a:off x="3399328" y="3119262"/>
            <a:ext cx="8500571" cy="523220"/>
          </a:xfrm>
          <a:prstGeom prst="rect">
            <a:avLst/>
          </a:prstGeom>
          <a:noFill/>
        </p:spPr>
        <p:txBody>
          <a:bodyPr wrap="square" rtlCol="0">
            <a:spAutoFit/>
          </a:bodyPr>
          <a:lstStyle/>
          <a:p>
            <a:r>
              <a:rPr lang="en-US" altLang="zh-CN" sz="1400" i="1" dirty="0">
                <a:solidFill>
                  <a:schemeClr val="bg1">
                    <a:lumMod val="50000"/>
                  </a:schemeClr>
                </a:solidFill>
                <a:latin typeface="Arial" panose="020B0604020202020204" pitchFamily="34" charset="0"/>
                <a:cs typeface="Arial" panose="020B0604020202020204" pitchFamily="34" charset="0"/>
              </a:rPr>
              <a:t>Besides, there are 11.4% of the newly built stations (4/35) failed to show a positive development potential in the station area.</a:t>
            </a:r>
            <a:endParaRPr lang="zh-CN" altLang="en-US" sz="1400" i="1" dirty="0">
              <a:solidFill>
                <a:schemeClr val="bg1">
                  <a:lumMod val="50000"/>
                </a:schemeClr>
              </a:solidFill>
              <a:latin typeface="Arial" panose="020B0604020202020204" pitchFamily="34" charset="0"/>
              <a:cs typeface="Arial" panose="020B0604020202020204" pitchFamily="34" charset="0"/>
            </a:endParaRPr>
          </a:p>
        </p:txBody>
      </p:sp>
      <p:cxnSp>
        <p:nvCxnSpPr>
          <p:cNvPr id="21" name="直接箭头连接符 20">
            <a:extLst>
              <a:ext uri="{FF2B5EF4-FFF2-40B4-BE49-F238E27FC236}">
                <a16:creationId xmlns:a16="http://schemas.microsoft.com/office/drawing/2014/main" id="{BCC8857A-8D58-0679-D7A9-0F3D73FB06D9}"/>
              </a:ext>
            </a:extLst>
          </p:cNvPr>
          <p:cNvCxnSpPr>
            <a:cxnSpLocks/>
            <a:stCxn id="18" idx="2"/>
          </p:cNvCxnSpPr>
          <p:nvPr/>
        </p:nvCxnSpPr>
        <p:spPr>
          <a:xfrm>
            <a:off x="9661404" y="2915981"/>
            <a:ext cx="0" cy="23444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4" name="文本框 23">
            <a:extLst>
              <a:ext uri="{FF2B5EF4-FFF2-40B4-BE49-F238E27FC236}">
                <a16:creationId xmlns:a16="http://schemas.microsoft.com/office/drawing/2014/main" id="{F87A5E73-F456-6D8E-1B59-470E1A2BBC18}"/>
              </a:ext>
            </a:extLst>
          </p:cNvPr>
          <p:cNvSpPr txBox="1"/>
          <p:nvPr/>
        </p:nvSpPr>
        <p:spPr>
          <a:xfrm>
            <a:off x="371475" y="3687314"/>
            <a:ext cx="5724525" cy="2718693"/>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pPr>
              <a:lnSpc>
                <a:spcPct val="100000"/>
              </a:lnSpc>
            </a:pPr>
            <a:r>
              <a:rPr lang="en-US" altLang="zh-CN" sz="1400" dirty="0"/>
              <a:t>Urban Renewal Stations (14):</a:t>
            </a:r>
          </a:p>
          <a:p>
            <a:pPr marL="285750" indent="-285750">
              <a:lnSpc>
                <a:spcPct val="100000"/>
              </a:lnSpc>
              <a:spcAft>
                <a:spcPts val="600"/>
              </a:spcAft>
              <a:buFont typeface="Arial" panose="020B0604020202020204" pitchFamily="34" charset="0"/>
              <a:buChar char="•"/>
            </a:pPr>
            <a:r>
              <a:rPr lang="en-US" altLang="zh-CN" sz="1400" b="0" u="none" dirty="0">
                <a:solidFill>
                  <a:schemeClr val="tx1"/>
                </a:solidFill>
              </a:rPr>
              <a:t>The urban renewal stations could more easily be found at </a:t>
            </a:r>
            <a:r>
              <a:rPr lang="en-US" altLang="zh-CN" sz="1400" u="none" dirty="0">
                <a:solidFill>
                  <a:schemeClr val="tx1"/>
                </a:solidFill>
              </a:rPr>
              <a:t>downtown area of the megacities</a:t>
            </a:r>
            <a:r>
              <a:rPr lang="en-US" altLang="zh-CN" sz="1400" b="0" u="none" dirty="0">
                <a:solidFill>
                  <a:schemeClr val="tx1"/>
                </a:solidFill>
              </a:rPr>
              <a:t>. </a:t>
            </a:r>
          </a:p>
          <a:p>
            <a:pPr marL="285750" indent="-285750">
              <a:lnSpc>
                <a:spcPct val="100000"/>
              </a:lnSpc>
              <a:spcAft>
                <a:spcPts val="600"/>
              </a:spcAft>
              <a:buFont typeface="Arial" panose="020B0604020202020204" pitchFamily="34" charset="0"/>
              <a:buChar char="•"/>
            </a:pPr>
            <a:r>
              <a:rPr lang="en-US" altLang="zh-CN" sz="1400" b="0" u="none" dirty="0">
                <a:solidFill>
                  <a:schemeClr val="tx1"/>
                </a:solidFill>
              </a:rPr>
              <a:t>The stations have more </a:t>
            </a:r>
            <a:r>
              <a:rPr lang="en-US" altLang="zh-CN" sz="1400" u="none" dirty="0">
                <a:solidFill>
                  <a:schemeClr val="tx1"/>
                </a:solidFill>
              </a:rPr>
              <a:t>accumulations in urban activity densities and increment in land use intensities</a:t>
            </a:r>
            <a:r>
              <a:rPr lang="en-US" altLang="zh-CN" sz="1400" b="0" u="none" dirty="0">
                <a:solidFill>
                  <a:schemeClr val="tx1"/>
                </a:solidFill>
              </a:rPr>
              <a:t>, and the increment on new construction lands seems to be not as essential.</a:t>
            </a:r>
          </a:p>
          <a:p>
            <a:pPr marL="285750" indent="-285750">
              <a:lnSpc>
                <a:spcPct val="100000"/>
              </a:lnSpc>
              <a:spcAft>
                <a:spcPts val="600"/>
              </a:spcAft>
              <a:buFont typeface="Arial" panose="020B0604020202020204" pitchFamily="34" charset="0"/>
              <a:buChar char="•"/>
            </a:pPr>
            <a:r>
              <a:rPr lang="en-US" altLang="zh-CN" sz="1400" b="0" u="none" dirty="0">
                <a:solidFill>
                  <a:schemeClr val="tx1"/>
                </a:solidFill>
              </a:rPr>
              <a:t>Mainly </a:t>
            </a:r>
            <a:r>
              <a:rPr lang="en-US" altLang="zh-CN" sz="1400" u="none" dirty="0">
                <a:solidFill>
                  <a:schemeClr val="tx1"/>
                </a:solidFill>
              </a:rPr>
              <a:t>upgraded from a conventional train station</a:t>
            </a:r>
            <a:r>
              <a:rPr lang="en-US" altLang="zh-CN" sz="1400" b="0" u="none" dirty="0">
                <a:solidFill>
                  <a:schemeClr val="tx1"/>
                </a:solidFill>
              </a:rPr>
              <a:t> and </a:t>
            </a:r>
            <a:r>
              <a:rPr lang="en-US" altLang="zh-CN" sz="1400" u="none" dirty="0">
                <a:solidFill>
                  <a:schemeClr val="tx1"/>
                </a:solidFill>
              </a:rPr>
              <a:t>connected to the metro network</a:t>
            </a:r>
            <a:r>
              <a:rPr lang="en-US" altLang="zh-CN" sz="1400" b="0" u="none" dirty="0">
                <a:solidFill>
                  <a:schemeClr val="tx1"/>
                </a:solidFill>
              </a:rPr>
              <a:t>, indicating the megacities do have the willing and motivations to promote the urban renewal around the station,</a:t>
            </a:r>
            <a:r>
              <a:rPr lang="zh-CN" altLang="en-US" sz="1400" b="0" u="none" dirty="0">
                <a:solidFill>
                  <a:schemeClr val="tx1"/>
                </a:solidFill>
              </a:rPr>
              <a:t> </a:t>
            </a:r>
            <a:r>
              <a:rPr lang="en-US" altLang="zh-CN" sz="1400" b="0" u="none" dirty="0">
                <a:solidFill>
                  <a:schemeClr val="tx1"/>
                </a:solidFill>
              </a:rPr>
              <a:t>which has the favorable location conditions and opportunities.</a:t>
            </a:r>
          </a:p>
        </p:txBody>
      </p:sp>
      <p:sp>
        <p:nvSpPr>
          <p:cNvPr id="25" name="文本框 24">
            <a:extLst>
              <a:ext uri="{FF2B5EF4-FFF2-40B4-BE49-F238E27FC236}">
                <a16:creationId xmlns:a16="http://schemas.microsoft.com/office/drawing/2014/main" id="{2F8D3F8B-8381-D4CD-018F-5BB5671B6B05}"/>
              </a:ext>
            </a:extLst>
          </p:cNvPr>
          <p:cNvSpPr txBox="1"/>
          <p:nvPr/>
        </p:nvSpPr>
        <p:spPr>
          <a:xfrm>
            <a:off x="6207124" y="3687314"/>
            <a:ext cx="5724525" cy="2693045"/>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pPr>
              <a:lnSpc>
                <a:spcPct val="100000"/>
              </a:lnSpc>
              <a:spcAft>
                <a:spcPts val="600"/>
              </a:spcAft>
            </a:pPr>
            <a:r>
              <a:rPr lang="en-US" altLang="zh-CN" sz="1400" dirty="0"/>
              <a:t>Greenfield Development Stations (36):</a:t>
            </a:r>
          </a:p>
          <a:p>
            <a:pPr marL="285750" indent="-285750">
              <a:lnSpc>
                <a:spcPct val="100000"/>
              </a:lnSpc>
              <a:spcAft>
                <a:spcPts val="600"/>
              </a:spcAft>
              <a:buFont typeface="Arial" panose="020B0604020202020204" pitchFamily="34" charset="0"/>
              <a:buChar char="•"/>
            </a:pPr>
            <a:r>
              <a:rPr lang="en-US" altLang="zh-CN" sz="1400" b="0" u="none" dirty="0">
                <a:solidFill>
                  <a:schemeClr val="tx1"/>
                </a:solidFill>
              </a:rPr>
              <a:t>The </a:t>
            </a:r>
            <a:r>
              <a:rPr lang="en-US" altLang="zh-CN" sz="1400" u="none" dirty="0">
                <a:solidFill>
                  <a:schemeClr val="tx1"/>
                </a:solidFill>
              </a:rPr>
              <a:t>mainstream</a:t>
            </a:r>
            <a:r>
              <a:rPr lang="en-US" altLang="zh-CN" sz="1400" b="0" u="none" dirty="0">
                <a:solidFill>
                  <a:schemeClr val="tx1"/>
                </a:solidFill>
              </a:rPr>
              <a:t> of the HSR station development patterns in our cases.</a:t>
            </a:r>
          </a:p>
          <a:p>
            <a:pPr marL="285750" indent="-285750">
              <a:lnSpc>
                <a:spcPct val="100000"/>
              </a:lnSpc>
              <a:spcAft>
                <a:spcPts val="600"/>
              </a:spcAft>
              <a:buFont typeface="Arial" panose="020B0604020202020204" pitchFamily="34" charset="0"/>
              <a:buChar char="•"/>
            </a:pPr>
            <a:r>
              <a:rPr lang="en-US" altLang="zh-CN" sz="1400" b="0" u="none" dirty="0">
                <a:solidFill>
                  <a:schemeClr val="tx1"/>
                </a:solidFill>
              </a:rPr>
              <a:t>Most of which located in the </a:t>
            </a:r>
            <a:r>
              <a:rPr lang="en-US" altLang="zh-CN" sz="1400" u="none" dirty="0">
                <a:solidFill>
                  <a:schemeClr val="tx1"/>
                </a:solidFill>
              </a:rPr>
              <a:t>suburb or the outskirts </a:t>
            </a:r>
            <a:r>
              <a:rPr lang="en-US" altLang="zh-CN" sz="1400" b="0" u="none" dirty="0">
                <a:solidFill>
                  <a:schemeClr val="tx1"/>
                </a:solidFill>
              </a:rPr>
              <a:t>of the urban built-up area, especially in the counties or county-level cities. </a:t>
            </a:r>
          </a:p>
          <a:p>
            <a:pPr marL="285750" indent="-285750">
              <a:lnSpc>
                <a:spcPct val="100000"/>
              </a:lnSpc>
              <a:spcAft>
                <a:spcPts val="600"/>
              </a:spcAft>
              <a:buFont typeface="Arial" panose="020B0604020202020204" pitchFamily="34" charset="0"/>
              <a:buChar char="•"/>
            </a:pPr>
            <a:r>
              <a:rPr lang="en-US" altLang="zh-CN" sz="1400" u="none" dirty="0">
                <a:solidFill>
                  <a:srgbClr val="2F5597"/>
                </a:solidFill>
              </a:rPr>
              <a:t>Not all the newly built stations have been effective in orienting urban development. </a:t>
            </a:r>
            <a:r>
              <a:rPr lang="en-US" altLang="zh-CN" sz="1400" b="0" u="none" dirty="0">
                <a:solidFill>
                  <a:schemeClr val="tx1"/>
                </a:solidFill>
              </a:rPr>
              <a:t>The greatest increments in the vicinity of the HSR stations could only be found in the intermediate stations of the megacities, like Suzhou, Wuxi, and Shaoxing, indicating the cautious decision-making in the integrated development of the stations and the small- and medium-sized cities.</a:t>
            </a:r>
          </a:p>
        </p:txBody>
      </p:sp>
    </p:spTree>
    <p:extLst>
      <p:ext uri="{BB962C8B-B14F-4D97-AF65-F5344CB8AC3E}">
        <p14:creationId xmlns:p14="http://schemas.microsoft.com/office/powerpoint/2010/main" val="3218444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42EB4-AA7B-31F0-6230-DAD827667BE1}"/>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9FCADE6-2814-88EB-0390-3BAE7EEC17C3}"/>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21</a:t>
            </a:fld>
            <a:endParaRPr lang="zh-CN" altLang="en-US"/>
          </a:p>
        </p:txBody>
      </p:sp>
      <p:sp>
        <p:nvSpPr>
          <p:cNvPr id="5" name="文本框 4">
            <a:extLst>
              <a:ext uri="{FF2B5EF4-FFF2-40B4-BE49-F238E27FC236}">
                <a16:creationId xmlns:a16="http://schemas.microsoft.com/office/drawing/2014/main" id="{D6C77E59-5B5A-5BA2-C4A4-803A881E6B7E}"/>
              </a:ext>
            </a:extLst>
          </p:cNvPr>
          <p:cNvSpPr txBox="1"/>
          <p:nvPr/>
        </p:nvSpPr>
        <p:spPr>
          <a:xfrm>
            <a:off x="258946" y="229372"/>
            <a:ext cx="2039404" cy="461665"/>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Conclusion</a:t>
            </a:r>
          </a:p>
        </p:txBody>
      </p:sp>
      <p:sp>
        <p:nvSpPr>
          <p:cNvPr id="24" name="文本框 23">
            <a:extLst>
              <a:ext uri="{FF2B5EF4-FFF2-40B4-BE49-F238E27FC236}">
                <a16:creationId xmlns:a16="http://schemas.microsoft.com/office/drawing/2014/main" id="{D6EDE94C-34B8-6149-6F37-18F2601A5DF9}"/>
              </a:ext>
            </a:extLst>
          </p:cNvPr>
          <p:cNvSpPr txBox="1"/>
          <p:nvPr/>
        </p:nvSpPr>
        <p:spPr>
          <a:xfrm>
            <a:off x="6199184" y="920409"/>
            <a:ext cx="5613402" cy="3077766"/>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pPr>
              <a:lnSpc>
                <a:spcPct val="100000"/>
              </a:lnSpc>
            </a:pPr>
            <a:r>
              <a:rPr lang="en-US" altLang="zh-CN" sz="1400" dirty="0"/>
              <a:t>Differences with the previous findings:</a:t>
            </a:r>
          </a:p>
          <a:p>
            <a:pPr marL="285750" indent="-285750">
              <a:lnSpc>
                <a:spcPct val="100000"/>
              </a:lnSpc>
              <a:buFont typeface="Arial" panose="020B0604020202020204" pitchFamily="34" charset="0"/>
              <a:buChar char="•"/>
            </a:pPr>
            <a:r>
              <a:rPr lang="en-US" altLang="zh-CN" sz="1400" b="0" u="none" dirty="0">
                <a:solidFill>
                  <a:schemeClr val="tx1"/>
                </a:solidFill>
              </a:rPr>
              <a:t>The </a:t>
            </a:r>
            <a:r>
              <a:rPr lang="en-US" altLang="zh-CN" sz="1400" u="none" dirty="0">
                <a:solidFill>
                  <a:schemeClr val="tx1"/>
                </a:solidFill>
              </a:rPr>
              <a:t>intermediate stations in megacities</a:t>
            </a:r>
            <a:r>
              <a:rPr lang="en-US" altLang="zh-CN" sz="1400" b="0" u="none" dirty="0">
                <a:solidFill>
                  <a:schemeClr val="tx1"/>
                </a:solidFill>
              </a:rPr>
              <a:t> benefit most from the incremental built-up land size and compactness degree.</a:t>
            </a:r>
          </a:p>
          <a:p>
            <a:pPr marL="285750" indent="-285750">
              <a:lnSpc>
                <a:spcPct val="100000"/>
              </a:lnSpc>
              <a:buFont typeface="Arial" panose="020B0604020202020204" pitchFamily="34" charset="0"/>
              <a:buChar char="•"/>
            </a:pPr>
            <a:r>
              <a:rPr lang="en-US" altLang="zh-CN" sz="1400" b="0" u="none" dirty="0">
                <a:solidFill>
                  <a:schemeClr val="tx1"/>
                </a:solidFill>
              </a:rPr>
              <a:t>The </a:t>
            </a:r>
            <a:r>
              <a:rPr lang="en-US" altLang="zh-CN" sz="1400" u="none" dirty="0">
                <a:solidFill>
                  <a:schemeClr val="tx1"/>
                </a:solidFill>
              </a:rPr>
              <a:t>terminal stations in megacities</a:t>
            </a:r>
            <a:r>
              <a:rPr lang="en-US" altLang="zh-CN" sz="1400" b="0" u="none" dirty="0">
                <a:solidFill>
                  <a:schemeClr val="tx1"/>
                </a:solidFill>
              </a:rPr>
              <a:t> benefit most from the incremental urban vitality and land use intensities.</a:t>
            </a:r>
          </a:p>
          <a:p>
            <a:pPr marL="285750" indent="-285750">
              <a:lnSpc>
                <a:spcPct val="100000"/>
              </a:lnSpc>
              <a:buFont typeface="Arial" panose="020B0604020202020204" pitchFamily="34" charset="0"/>
              <a:buChar char="•"/>
            </a:pPr>
            <a:endParaRPr lang="en-US" altLang="zh-CN" sz="1400" b="0" u="none" dirty="0">
              <a:solidFill>
                <a:schemeClr val="tx1"/>
              </a:solidFill>
            </a:endParaRPr>
          </a:p>
          <a:p>
            <a:pPr marL="285750" indent="-285750">
              <a:lnSpc>
                <a:spcPct val="100000"/>
              </a:lnSpc>
              <a:buFont typeface="Arial" panose="020B0604020202020204" pitchFamily="34" charset="0"/>
              <a:buChar char="•"/>
            </a:pPr>
            <a:r>
              <a:rPr lang="en-US" altLang="zh-CN" sz="1400" u="none" dirty="0">
                <a:solidFill>
                  <a:schemeClr val="tx1"/>
                </a:solidFill>
              </a:rPr>
              <a:t>The relative distance to city center, </a:t>
            </a:r>
          </a:p>
          <a:p>
            <a:pPr marL="285750" indent="-285750">
              <a:lnSpc>
                <a:spcPct val="100000"/>
              </a:lnSpc>
              <a:buFont typeface="Arial" panose="020B0604020202020204" pitchFamily="34" charset="0"/>
              <a:buChar char="•"/>
            </a:pPr>
            <a:r>
              <a:rPr lang="en-US" altLang="zh-CN" sz="1400" u="none" dirty="0">
                <a:solidFill>
                  <a:schemeClr val="tx1"/>
                </a:solidFill>
              </a:rPr>
              <a:t>the construction types of HSR stations (upgraded or newly built),</a:t>
            </a:r>
          </a:p>
          <a:p>
            <a:pPr marL="285750" indent="-285750">
              <a:lnSpc>
                <a:spcPct val="100000"/>
              </a:lnSpc>
              <a:buFont typeface="Arial" panose="020B0604020202020204" pitchFamily="34" charset="0"/>
              <a:buChar char="•"/>
            </a:pPr>
            <a:r>
              <a:rPr lang="en-US" altLang="zh-CN" sz="1400" u="none" dirty="0">
                <a:solidFill>
                  <a:schemeClr val="tx1"/>
                </a:solidFill>
              </a:rPr>
              <a:t>as well as the administrative level of the stations </a:t>
            </a:r>
            <a:r>
              <a:rPr lang="en-US" altLang="zh-CN" sz="1400" b="0" u="none" dirty="0">
                <a:solidFill>
                  <a:schemeClr val="tx1"/>
                </a:solidFill>
              </a:rPr>
              <a:t>have strong impacts on the land change patterns.</a:t>
            </a:r>
          </a:p>
        </p:txBody>
      </p:sp>
      <p:sp>
        <p:nvSpPr>
          <p:cNvPr id="3" name="文本框 2">
            <a:extLst>
              <a:ext uri="{FF2B5EF4-FFF2-40B4-BE49-F238E27FC236}">
                <a16:creationId xmlns:a16="http://schemas.microsoft.com/office/drawing/2014/main" id="{5A347B7A-9825-0583-3B5A-5FAE73B91223}"/>
              </a:ext>
            </a:extLst>
          </p:cNvPr>
          <p:cNvSpPr txBox="1"/>
          <p:nvPr/>
        </p:nvSpPr>
        <p:spPr>
          <a:xfrm>
            <a:off x="331174" y="917997"/>
            <a:ext cx="5613402" cy="3406061"/>
          </a:xfrm>
          <a:prstGeom prst="rect">
            <a:avLst/>
          </a:prstGeom>
          <a:solidFill>
            <a:schemeClr val="bg1">
              <a:lumMod val="95000"/>
            </a:schemeClr>
          </a:solidFill>
        </p:spPr>
        <p:txBody>
          <a:bodyPr wrap="square">
            <a:spAutoFit/>
          </a:bodyPr>
          <a:lstStyle>
            <a:defPPr>
              <a:defRPr lang="zh-CN"/>
            </a:defPPr>
            <a:lvl1pPr>
              <a:lnSpc>
                <a:spcPct val="107000"/>
              </a:lnSpc>
              <a:spcAft>
                <a:spcPts val="800"/>
              </a:spcAft>
              <a:defRPr sz="1600" b="1" u="sng">
                <a:solidFill>
                  <a:schemeClr val="accent1">
                    <a:lumMod val="75000"/>
                  </a:schemeClr>
                </a:solidFill>
                <a:effectLst/>
                <a:latin typeface="Arial" panose="020B0604020202020204" pitchFamily="34" charset="0"/>
                <a:ea typeface="等线" panose="02010600030101010101" pitchFamily="2" charset="-122"/>
                <a:cs typeface="Arial" panose="020B0604020202020204" pitchFamily="34" charset="0"/>
              </a:defRPr>
            </a:lvl1pPr>
          </a:lstStyle>
          <a:p>
            <a:pPr>
              <a:lnSpc>
                <a:spcPct val="100000"/>
              </a:lnSpc>
            </a:pPr>
            <a:r>
              <a:rPr lang="en-US" altLang="zh-CN" sz="1400" dirty="0"/>
              <a:t>Our unique findings in this study:</a:t>
            </a:r>
          </a:p>
          <a:p>
            <a:pPr>
              <a:lnSpc>
                <a:spcPct val="100000"/>
              </a:lnSpc>
            </a:pPr>
            <a:r>
              <a:rPr lang="en-US" altLang="zh-CN" sz="1400" u="none" dirty="0">
                <a:solidFill>
                  <a:schemeClr val="tx1"/>
                </a:solidFill>
              </a:rPr>
              <a:t>Research contents:</a:t>
            </a:r>
          </a:p>
          <a:p>
            <a:pPr marL="285750" indent="-285750">
              <a:lnSpc>
                <a:spcPct val="100000"/>
              </a:lnSpc>
              <a:buFont typeface="Arial" panose="020B0604020202020204" pitchFamily="34" charset="0"/>
              <a:buChar char="•"/>
            </a:pPr>
            <a:r>
              <a:rPr lang="en-US" altLang="zh-CN" sz="1400" b="0" u="none" dirty="0">
                <a:solidFill>
                  <a:schemeClr val="tx1"/>
                </a:solidFill>
              </a:rPr>
              <a:t>The land composition of the built-up land around each HSR station was considered in our assessment framework, that is, the concept of </a:t>
            </a:r>
            <a:r>
              <a:rPr lang="en-US" altLang="zh-CN" sz="1400" u="none" dirty="0">
                <a:solidFill>
                  <a:schemeClr val="tx1"/>
                </a:solidFill>
              </a:rPr>
              <a:t>compactness degree</a:t>
            </a:r>
            <a:r>
              <a:rPr lang="en-US" altLang="zh-CN" sz="1400" b="0" u="none" dirty="0">
                <a:solidFill>
                  <a:schemeClr val="tx1"/>
                </a:solidFill>
              </a:rPr>
              <a:t> of built-up land as one of the essential indices.</a:t>
            </a:r>
          </a:p>
          <a:p>
            <a:pPr marL="285750" indent="-285750">
              <a:lnSpc>
                <a:spcPct val="100000"/>
              </a:lnSpc>
              <a:buFont typeface="Arial" panose="020B0604020202020204" pitchFamily="34" charset="0"/>
              <a:buChar char="•"/>
            </a:pPr>
            <a:r>
              <a:rPr lang="en-US" altLang="zh-CN" sz="1400" b="0" u="none" dirty="0">
                <a:solidFill>
                  <a:schemeClr val="tx1"/>
                </a:solidFill>
              </a:rPr>
              <a:t>All the upgraded and newly built HSR stations were </a:t>
            </a:r>
            <a:r>
              <a:rPr lang="en-US" altLang="zh-CN" sz="1400" u="none" dirty="0">
                <a:solidFill>
                  <a:schemeClr val="tx1"/>
                </a:solidFill>
              </a:rPr>
              <a:t>considered into an integrated analysis framework</a:t>
            </a:r>
            <a:r>
              <a:rPr lang="en-US" altLang="zh-CN" sz="1400" b="0" u="none" dirty="0">
                <a:solidFill>
                  <a:schemeClr val="tx1"/>
                </a:solidFill>
              </a:rPr>
              <a:t> in identifying the latent development patterns of the land cover change.</a:t>
            </a:r>
          </a:p>
          <a:p>
            <a:pPr>
              <a:lnSpc>
                <a:spcPct val="100000"/>
              </a:lnSpc>
            </a:pPr>
            <a:r>
              <a:rPr lang="en-US" altLang="zh-CN" sz="1400" u="none" dirty="0">
                <a:solidFill>
                  <a:schemeClr val="tx1"/>
                </a:solidFill>
              </a:rPr>
              <a:t>Methodology:</a:t>
            </a:r>
          </a:p>
          <a:p>
            <a:pPr marL="285750" indent="-285750">
              <a:lnSpc>
                <a:spcPct val="100000"/>
              </a:lnSpc>
              <a:buFont typeface="Arial" panose="020B0604020202020204" pitchFamily="34" charset="0"/>
              <a:buChar char="•"/>
            </a:pPr>
            <a:r>
              <a:rPr lang="en-US" altLang="zh-CN" sz="1400" b="0" u="none" dirty="0">
                <a:solidFill>
                  <a:schemeClr val="tx1"/>
                </a:solidFill>
              </a:rPr>
              <a:t>The</a:t>
            </a:r>
            <a:r>
              <a:rPr lang="zh-CN" altLang="en-US" sz="1400" b="0" u="none" dirty="0">
                <a:solidFill>
                  <a:schemeClr val="tx1"/>
                </a:solidFill>
              </a:rPr>
              <a:t> </a:t>
            </a:r>
            <a:r>
              <a:rPr lang="en-US" altLang="zh-CN" sz="1400" b="0" u="none" dirty="0">
                <a:solidFill>
                  <a:schemeClr val="tx1"/>
                </a:solidFill>
              </a:rPr>
              <a:t>latent</a:t>
            </a:r>
            <a:r>
              <a:rPr lang="zh-CN" altLang="en-US" sz="1400" b="0" u="none" dirty="0">
                <a:solidFill>
                  <a:schemeClr val="tx1"/>
                </a:solidFill>
              </a:rPr>
              <a:t> </a:t>
            </a:r>
            <a:r>
              <a:rPr lang="en-US" altLang="zh-CN" sz="1400" b="0" u="none" dirty="0">
                <a:solidFill>
                  <a:schemeClr val="tx1"/>
                </a:solidFill>
              </a:rPr>
              <a:t>class analysis with covariates were utilized in our research, with </a:t>
            </a:r>
            <a:r>
              <a:rPr lang="en-US" altLang="zh-CN" sz="1400" u="none" dirty="0">
                <a:solidFill>
                  <a:schemeClr val="tx1"/>
                </a:solidFill>
              </a:rPr>
              <a:t>the amount, the composition, as well as the intensity</a:t>
            </a:r>
            <a:r>
              <a:rPr lang="en-US" altLang="zh-CN" sz="1400" b="0" u="none" dirty="0">
                <a:solidFill>
                  <a:schemeClr val="tx1"/>
                </a:solidFill>
              </a:rPr>
              <a:t> of built-up land taken into consideration.</a:t>
            </a:r>
          </a:p>
        </p:txBody>
      </p:sp>
      <p:sp>
        <p:nvSpPr>
          <p:cNvPr id="8" name="文本框 7">
            <a:extLst>
              <a:ext uri="{FF2B5EF4-FFF2-40B4-BE49-F238E27FC236}">
                <a16:creationId xmlns:a16="http://schemas.microsoft.com/office/drawing/2014/main" id="{4A3EDFE5-BE6B-AE0B-06F2-CF40E7005B0C}"/>
              </a:ext>
            </a:extLst>
          </p:cNvPr>
          <p:cNvSpPr txBox="1"/>
          <p:nvPr/>
        </p:nvSpPr>
        <p:spPr>
          <a:xfrm>
            <a:off x="315210" y="4576418"/>
            <a:ext cx="11561579" cy="1077218"/>
          </a:xfrm>
          <a:prstGeom prst="rect">
            <a:avLst/>
          </a:prstGeom>
          <a:noFill/>
        </p:spPr>
        <p:txBody>
          <a:bodyPr wrap="square">
            <a:spAutoFit/>
          </a:bodyPr>
          <a:lstStyle/>
          <a:p>
            <a:r>
              <a:rPr lang="en-US" altLang="zh-CN" sz="1600" i="1" u="sng" dirty="0">
                <a:solidFill>
                  <a:srgbClr val="2F5597"/>
                </a:solidFill>
                <a:latin typeface="Arial" panose="020B0604020202020204" pitchFamily="34" charset="0"/>
                <a:cs typeface="Arial" panose="020B0604020202020204" pitchFamily="34" charset="0"/>
              </a:rPr>
              <a:t>T</a:t>
            </a:r>
            <a:r>
              <a:rPr lang="zh-CN" altLang="en-US" sz="1600" i="1" u="sng" dirty="0">
                <a:solidFill>
                  <a:srgbClr val="2F5597"/>
                </a:solidFill>
                <a:latin typeface="Arial" panose="020B0604020202020204" pitchFamily="34" charset="0"/>
                <a:cs typeface="Arial" panose="020B0604020202020204" pitchFamily="34" charset="0"/>
              </a:rPr>
              <a:t>he location choice of HSR station and development plan of HSR new towns is a </a:t>
            </a:r>
            <a:r>
              <a:rPr lang="zh-CN" altLang="en-US" sz="1600" b="1" i="1" u="sng" dirty="0">
                <a:solidFill>
                  <a:srgbClr val="2F5597"/>
                </a:solidFill>
                <a:latin typeface="Arial" panose="020B0604020202020204" pitchFamily="34" charset="0"/>
                <a:cs typeface="Arial" panose="020B0604020202020204" pitchFamily="34" charset="0"/>
              </a:rPr>
              <a:t>multi-objective decision-making process</a:t>
            </a:r>
            <a:r>
              <a:rPr lang="zh-CN" altLang="en-US" sz="1600" i="1" u="sng" dirty="0">
                <a:solidFill>
                  <a:srgbClr val="2F5597"/>
                </a:solidFill>
                <a:latin typeface="Arial" panose="020B0604020202020204" pitchFamily="34" charset="0"/>
                <a:cs typeface="Arial" panose="020B0604020202020204" pitchFamily="34" charset="0"/>
              </a:rPr>
              <a:t>. </a:t>
            </a:r>
            <a:endParaRPr lang="en-US" altLang="zh-CN" sz="1600" i="1" u="sng" dirty="0">
              <a:solidFill>
                <a:srgbClr val="2F5597"/>
              </a:solidFill>
              <a:latin typeface="Arial" panose="020B0604020202020204" pitchFamily="34" charset="0"/>
              <a:cs typeface="Arial" panose="020B0604020202020204" pitchFamily="34" charset="0"/>
            </a:endParaRPr>
          </a:p>
          <a:p>
            <a:endParaRPr lang="en-US" altLang="zh-CN" sz="1600" i="1" u="sng" dirty="0">
              <a:solidFill>
                <a:srgbClr val="2F5597"/>
              </a:solidFill>
              <a:latin typeface="Arial" panose="020B0604020202020204" pitchFamily="34" charset="0"/>
              <a:cs typeface="Arial" panose="020B0604020202020204" pitchFamily="34" charset="0"/>
            </a:endParaRPr>
          </a:p>
          <a:p>
            <a:r>
              <a:rPr lang="en-US" altLang="zh-CN" sz="1600" i="1" u="sng" dirty="0">
                <a:solidFill>
                  <a:srgbClr val="2F5597"/>
                </a:solidFill>
                <a:latin typeface="Arial" panose="020B0604020202020204" pitchFamily="34" charset="0"/>
                <a:cs typeface="Arial" panose="020B0604020202020204" pitchFamily="34" charset="0"/>
              </a:rPr>
              <a:t>The promotion of HSR stations to urban development needs </a:t>
            </a:r>
            <a:r>
              <a:rPr lang="en-US" altLang="zh-CN" sz="1600" b="1" i="1" u="sng" dirty="0">
                <a:solidFill>
                  <a:srgbClr val="2F5597"/>
                </a:solidFill>
                <a:latin typeface="Arial" panose="020B0604020202020204" pitchFamily="34" charset="0"/>
                <a:cs typeface="Arial" panose="020B0604020202020204" pitchFamily="34" charset="0"/>
              </a:rPr>
              <a:t>comprehensive and integrated urban systems to function</a:t>
            </a:r>
            <a:r>
              <a:rPr lang="en-US" altLang="zh-CN" sz="1600" i="1" u="sng" dirty="0">
                <a:solidFill>
                  <a:srgbClr val="2F5597"/>
                </a:solidFill>
                <a:latin typeface="Arial" panose="020B0604020202020204" pitchFamily="34" charset="0"/>
                <a:cs typeface="Arial" panose="020B0604020202020204" pitchFamily="34" charset="0"/>
              </a:rPr>
              <a:t>, rather than the separated station buildings. </a:t>
            </a:r>
            <a:endParaRPr lang="zh-CN" altLang="en-US" sz="1600" i="1" u="sng" dirty="0">
              <a:solidFill>
                <a:srgbClr val="2F55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236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A77175A-3296-F6F6-CEC9-EECDCA235D37}"/>
              </a:ext>
            </a:extLst>
          </p:cNvPr>
          <p:cNvSpPr txBox="1"/>
          <p:nvPr/>
        </p:nvSpPr>
        <p:spPr>
          <a:xfrm>
            <a:off x="3224855" y="2259934"/>
            <a:ext cx="8661920" cy="4031873"/>
          </a:xfrm>
          <a:prstGeom prst="rect">
            <a:avLst/>
          </a:prstGeom>
          <a:noFill/>
        </p:spPr>
        <p:txBody>
          <a:bodyPr wrap="square" rtlCol="0">
            <a:spAutoFit/>
          </a:bodyPr>
          <a:lstStyle/>
          <a:p>
            <a:r>
              <a:rPr lang="en-US" altLang="zh-CN" sz="2200" b="1" dirty="0">
                <a:solidFill>
                  <a:schemeClr val="accent1">
                    <a:lumMod val="75000"/>
                  </a:schemeClr>
                </a:solidFill>
                <a:latin typeface="Arial Black" panose="020B0A04020102020204" pitchFamily="34" charset="0"/>
                <a:cs typeface="Arial" panose="020B0604020202020204" pitchFamily="34" charset="0"/>
              </a:rPr>
              <a:t>Identification of land cover change in high-speed rail (HSR) station area through latent class analysis with covariates:</a:t>
            </a:r>
          </a:p>
          <a:p>
            <a:r>
              <a:rPr lang="en-US" altLang="zh-CN" sz="2200" b="1" dirty="0">
                <a:solidFill>
                  <a:schemeClr val="accent1">
                    <a:lumMod val="75000"/>
                  </a:schemeClr>
                </a:solidFill>
                <a:latin typeface="Arial Black" panose="020B0A04020102020204" pitchFamily="34" charset="0"/>
                <a:cs typeface="Arial" panose="020B0604020202020204" pitchFamily="34" charset="0"/>
              </a:rPr>
              <a:t>Findings for the Yangtze River Delta region</a:t>
            </a:r>
          </a:p>
          <a:p>
            <a:endParaRPr lang="en-US" altLang="zh-CN" sz="1600" b="1" dirty="0">
              <a:solidFill>
                <a:schemeClr val="accent1">
                  <a:lumMod val="75000"/>
                </a:schemeClr>
              </a:solidFill>
              <a:latin typeface="Arial" panose="020B0604020202020204" pitchFamily="34" charset="0"/>
              <a:cs typeface="Arial" panose="020B0604020202020204" pitchFamily="34" charset="0"/>
            </a:endParaRPr>
          </a:p>
          <a:p>
            <a:endParaRPr lang="en-US" altLang="zh-CN" sz="1600" b="1" dirty="0">
              <a:solidFill>
                <a:schemeClr val="accent1">
                  <a:lumMod val="75000"/>
                </a:schemeClr>
              </a:solidFill>
              <a:latin typeface="Arial" panose="020B0604020202020204" pitchFamily="34" charset="0"/>
              <a:cs typeface="Arial" panose="020B0604020202020204" pitchFamily="34" charset="0"/>
            </a:endParaRPr>
          </a:p>
          <a:p>
            <a:pPr>
              <a:spcAft>
                <a:spcPts val="1200"/>
              </a:spcAft>
            </a:pPr>
            <a:r>
              <a:rPr lang="en-US" altLang="zh-CN" sz="2000" b="1" dirty="0">
                <a:solidFill>
                  <a:schemeClr val="accent1">
                    <a:lumMod val="75000"/>
                  </a:schemeClr>
                </a:solidFill>
                <a:latin typeface="Arial Black" panose="020B0A04020102020204" pitchFamily="34" charset="0"/>
                <a:cs typeface="Arial" panose="020B0604020202020204" pitchFamily="34" charset="0"/>
              </a:rPr>
              <a:t>Xinyi WANG </a:t>
            </a:r>
            <a:r>
              <a:rPr lang="en-US" altLang="zh-CN" sz="1600" dirty="0">
                <a:solidFill>
                  <a:schemeClr val="accent1">
                    <a:lumMod val="75000"/>
                  </a:schemeClr>
                </a:solidFill>
                <a:latin typeface="Arial" panose="020B0604020202020204" pitchFamily="34" charset="0"/>
                <a:cs typeface="Arial" panose="020B0604020202020204" pitchFamily="34" charset="0"/>
              </a:rPr>
              <a:t>(presenter)</a:t>
            </a:r>
            <a:br>
              <a:rPr lang="en-US" altLang="zh-CN" sz="1600" b="1" dirty="0">
                <a:solidFill>
                  <a:schemeClr val="accent1">
                    <a:lumMod val="75000"/>
                  </a:schemeClr>
                </a:solidFill>
                <a:latin typeface="Arial Black" panose="020B0A04020102020204" pitchFamily="34" charset="0"/>
                <a:cs typeface="Arial" panose="020B0604020202020204" pitchFamily="34" charset="0"/>
              </a:rPr>
            </a:br>
            <a:r>
              <a:rPr lang="en-US" altLang="zh-CN" sz="1400" dirty="0">
                <a:solidFill>
                  <a:schemeClr val="accent1">
                    <a:lumMod val="75000"/>
                  </a:schemeClr>
                </a:solidFill>
                <a:latin typeface="Arial" panose="020B0604020202020204" pitchFamily="34" charset="0"/>
                <a:cs typeface="Arial" panose="020B0604020202020204" pitchFamily="34" charset="0"/>
              </a:rPr>
              <a:t>PhD candidate, Department of Urban Planning, Tongji University, China, </a:t>
            </a:r>
            <a:r>
              <a:rPr lang="en-US" altLang="zh-CN" sz="1400" dirty="0">
                <a:solidFill>
                  <a:schemeClr val="accent1">
                    <a:lumMod val="75000"/>
                  </a:schemeClr>
                </a:solidFill>
                <a:latin typeface="Arial" panose="020B0604020202020204" pitchFamily="34" charset="0"/>
                <a:cs typeface="Arial" panose="020B0604020202020204" pitchFamily="34" charset="0"/>
                <a:hlinkClick r:id="rId3"/>
              </a:rPr>
              <a:t>xywang_@tongji.edu.cn</a:t>
            </a:r>
            <a:endParaRPr lang="en-US" altLang="zh-CN" sz="1400" dirty="0">
              <a:solidFill>
                <a:schemeClr val="accent1">
                  <a:lumMod val="75000"/>
                </a:schemeClr>
              </a:solidFill>
              <a:latin typeface="Arial" panose="020B0604020202020204" pitchFamily="34" charset="0"/>
              <a:cs typeface="Arial" panose="020B0604020202020204" pitchFamily="34" charset="0"/>
            </a:endParaRPr>
          </a:p>
          <a:p>
            <a:pPr>
              <a:spcAft>
                <a:spcPts val="1200"/>
              </a:spcAft>
            </a:pPr>
            <a:r>
              <a:rPr lang="en-US" altLang="zh-CN" sz="2000" b="1" dirty="0" err="1">
                <a:solidFill>
                  <a:schemeClr val="accent1">
                    <a:lumMod val="75000"/>
                  </a:schemeClr>
                </a:solidFill>
                <a:latin typeface="Arial Black" panose="020B0A04020102020204" pitchFamily="34" charset="0"/>
                <a:cs typeface="Arial" panose="020B0604020202020204" pitchFamily="34" charset="0"/>
              </a:rPr>
              <a:t>Haixiao</a:t>
            </a:r>
            <a:r>
              <a:rPr lang="en-US" altLang="zh-CN" sz="2000" b="1" dirty="0">
                <a:solidFill>
                  <a:schemeClr val="accent1">
                    <a:lumMod val="75000"/>
                  </a:schemeClr>
                </a:solidFill>
                <a:latin typeface="Arial Black" panose="020B0A04020102020204" pitchFamily="34" charset="0"/>
                <a:cs typeface="Arial" panose="020B0604020202020204" pitchFamily="34" charset="0"/>
              </a:rPr>
              <a:t> PAN</a:t>
            </a:r>
            <a:r>
              <a:rPr lang="zh-CN" altLang="en-US" sz="2000" b="1" dirty="0">
                <a:solidFill>
                  <a:schemeClr val="accent1">
                    <a:lumMod val="75000"/>
                  </a:schemeClr>
                </a:solidFill>
                <a:latin typeface="Arial Black" panose="020B0A04020102020204" pitchFamily="34" charset="0"/>
                <a:cs typeface="Arial" panose="020B0604020202020204" pitchFamily="34" charset="0"/>
              </a:rPr>
              <a:t>*</a:t>
            </a:r>
            <a:r>
              <a:rPr lang="en-US" altLang="zh-CN" sz="2000" b="1" dirty="0">
                <a:solidFill>
                  <a:schemeClr val="accent1">
                    <a:lumMod val="75000"/>
                  </a:schemeClr>
                </a:solidFill>
                <a:latin typeface="Arial Black" panose="020B0A04020102020204" pitchFamily="34" charset="0"/>
                <a:cs typeface="Arial" panose="020B0604020202020204" pitchFamily="34" charset="0"/>
              </a:rPr>
              <a:t>,</a:t>
            </a:r>
            <a:r>
              <a:rPr lang="zh-CN" altLang="en-US" sz="2000" b="1" dirty="0">
                <a:solidFill>
                  <a:schemeClr val="accent1">
                    <a:lumMod val="75000"/>
                  </a:schemeClr>
                </a:solidFill>
                <a:latin typeface="Arial Black" panose="020B0A04020102020204" pitchFamily="34" charset="0"/>
                <a:cs typeface="Arial" panose="020B0604020202020204" pitchFamily="34" charset="0"/>
              </a:rPr>
              <a:t> </a:t>
            </a:r>
            <a:r>
              <a:rPr lang="en-US" altLang="zh-CN" sz="2000" b="1" dirty="0">
                <a:solidFill>
                  <a:schemeClr val="accent1">
                    <a:lumMod val="75000"/>
                  </a:schemeClr>
                </a:solidFill>
                <a:latin typeface="Arial Black" panose="020B0A04020102020204" pitchFamily="34" charset="0"/>
                <a:cs typeface="Arial" panose="020B0604020202020204" pitchFamily="34" charset="0"/>
              </a:rPr>
              <a:t>Ph.D.</a:t>
            </a:r>
            <a:br>
              <a:rPr lang="en-US" altLang="zh-CN" sz="1600" b="1" dirty="0">
                <a:solidFill>
                  <a:schemeClr val="accent1">
                    <a:lumMod val="75000"/>
                  </a:schemeClr>
                </a:solidFill>
                <a:latin typeface="Arial Black" panose="020B0A04020102020204" pitchFamily="34" charset="0"/>
                <a:cs typeface="Arial" panose="020B0604020202020204" pitchFamily="34" charset="0"/>
              </a:rPr>
            </a:br>
            <a:r>
              <a:rPr lang="en-US" altLang="zh-CN" sz="1400" dirty="0">
                <a:solidFill>
                  <a:schemeClr val="accent1">
                    <a:lumMod val="75000"/>
                  </a:schemeClr>
                </a:solidFill>
                <a:latin typeface="Arial" panose="020B0604020202020204" pitchFamily="34" charset="0"/>
                <a:cs typeface="Arial" panose="020B0604020202020204" pitchFamily="34" charset="0"/>
              </a:rPr>
              <a:t>Professor, Department of Urban Planning, Tongji University, China,</a:t>
            </a:r>
            <a:r>
              <a:rPr lang="zh-CN" altLang="en-US" sz="1400" dirty="0">
                <a:solidFill>
                  <a:schemeClr val="accent1">
                    <a:lumMod val="75000"/>
                  </a:schemeClr>
                </a:solidFill>
                <a:latin typeface="Arial" panose="020B0604020202020204" pitchFamily="34" charset="0"/>
                <a:cs typeface="Arial" panose="020B0604020202020204" pitchFamily="34" charset="0"/>
              </a:rPr>
              <a:t> </a:t>
            </a:r>
            <a:r>
              <a:rPr lang="en-US" altLang="zh-CN" sz="1400" dirty="0">
                <a:solidFill>
                  <a:schemeClr val="accent1">
                    <a:lumMod val="75000"/>
                  </a:schemeClr>
                </a:solidFill>
                <a:latin typeface="Arial" panose="020B0604020202020204" pitchFamily="34" charset="0"/>
                <a:cs typeface="Arial" panose="020B0604020202020204" pitchFamily="34" charset="0"/>
                <a:hlinkClick r:id="rId4"/>
              </a:rPr>
              <a:t>hxpank@126.com</a:t>
            </a:r>
            <a:endParaRPr lang="en-US" altLang="zh-CN" sz="1400" dirty="0">
              <a:solidFill>
                <a:schemeClr val="accent1">
                  <a:lumMod val="75000"/>
                </a:schemeClr>
              </a:solidFill>
              <a:latin typeface="Arial" panose="020B0604020202020204" pitchFamily="34" charset="0"/>
              <a:cs typeface="Arial" panose="020B0604020202020204" pitchFamily="34" charset="0"/>
            </a:endParaRPr>
          </a:p>
          <a:p>
            <a:pPr>
              <a:spcAft>
                <a:spcPts val="1200"/>
              </a:spcAft>
            </a:pPr>
            <a:r>
              <a:rPr lang="en-US" altLang="zh-CN" sz="2000" b="1" dirty="0">
                <a:solidFill>
                  <a:schemeClr val="accent1">
                    <a:lumMod val="75000"/>
                  </a:schemeClr>
                </a:solidFill>
                <a:latin typeface="Arial Black" panose="020B0A04020102020204" pitchFamily="34" charset="0"/>
                <a:cs typeface="Arial" panose="020B0604020202020204" pitchFamily="34" charset="0"/>
              </a:rPr>
              <a:t>Ya GAO,</a:t>
            </a:r>
            <a:r>
              <a:rPr lang="zh-CN" altLang="en-US" sz="2000" b="1" dirty="0">
                <a:solidFill>
                  <a:schemeClr val="accent1">
                    <a:lumMod val="75000"/>
                  </a:schemeClr>
                </a:solidFill>
                <a:latin typeface="Arial Black" panose="020B0A04020102020204" pitchFamily="34" charset="0"/>
                <a:cs typeface="Arial" panose="020B0604020202020204" pitchFamily="34" charset="0"/>
              </a:rPr>
              <a:t> </a:t>
            </a:r>
            <a:r>
              <a:rPr lang="en-US" altLang="zh-CN" sz="2000" b="1" dirty="0">
                <a:solidFill>
                  <a:schemeClr val="accent1">
                    <a:lumMod val="75000"/>
                  </a:schemeClr>
                </a:solidFill>
                <a:latin typeface="Arial Black" panose="020B0A04020102020204" pitchFamily="34" charset="0"/>
                <a:cs typeface="Arial" panose="020B0604020202020204" pitchFamily="34" charset="0"/>
              </a:rPr>
              <a:t>Ph.D.</a:t>
            </a:r>
            <a:br>
              <a:rPr lang="en-US" altLang="zh-CN" sz="1400" b="1" dirty="0">
                <a:solidFill>
                  <a:schemeClr val="accent1">
                    <a:lumMod val="75000"/>
                  </a:schemeClr>
                </a:solidFill>
                <a:latin typeface="Arial Black" panose="020B0A04020102020204" pitchFamily="34" charset="0"/>
                <a:cs typeface="Arial" panose="020B0604020202020204" pitchFamily="34" charset="0"/>
              </a:rPr>
            </a:br>
            <a:r>
              <a:rPr lang="en-US" altLang="zh-CN" sz="1400" dirty="0">
                <a:solidFill>
                  <a:schemeClr val="accent1">
                    <a:lumMod val="75000"/>
                  </a:schemeClr>
                </a:solidFill>
                <a:latin typeface="Arial" panose="020B0604020202020204" pitchFamily="34" charset="0"/>
                <a:cs typeface="Arial" panose="020B0604020202020204" pitchFamily="34" charset="0"/>
              </a:rPr>
              <a:t>Postdoctoral Fellow, Department of Civil &amp; Mineral Engineering, University of Toronto, Canada, </a:t>
            </a:r>
            <a:r>
              <a:rPr lang="en-US" altLang="zh-CN" sz="1400" dirty="0">
                <a:solidFill>
                  <a:schemeClr val="accent1">
                    <a:lumMod val="75000"/>
                  </a:schemeClr>
                </a:solidFill>
                <a:latin typeface="Arial" panose="020B0604020202020204" pitchFamily="34" charset="0"/>
                <a:cs typeface="Arial" panose="020B0604020202020204" pitchFamily="34" charset="0"/>
                <a:hlinkClick r:id="rId5"/>
              </a:rPr>
              <a:t>lucia.gao@mail.utoronto.ca</a:t>
            </a:r>
            <a:endParaRPr lang="en-US" altLang="zh-CN" sz="1600" dirty="0">
              <a:solidFill>
                <a:schemeClr val="accent1">
                  <a:lumMod val="75000"/>
                </a:schemeClr>
              </a:solidFill>
              <a:latin typeface="Arial" panose="020B0604020202020204" pitchFamily="34" charset="0"/>
              <a:cs typeface="Arial" panose="020B0604020202020204" pitchFamily="34" charset="0"/>
            </a:endParaRPr>
          </a:p>
        </p:txBody>
      </p:sp>
      <p:grpSp>
        <p:nvGrpSpPr>
          <p:cNvPr id="4" name="组合 3">
            <a:extLst>
              <a:ext uri="{FF2B5EF4-FFF2-40B4-BE49-F238E27FC236}">
                <a16:creationId xmlns:a16="http://schemas.microsoft.com/office/drawing/2014/main" id="{F1E0405E-46B5-241D-7A12-E968D09AD8A7}"/>
              </a:ext>
            </a:extLst>
          </p:cNvPr>
          <p:cNvGrpSpPr/>
          <p:nvPr/>
        </p:nvGrpSpPr>
        <p:grpSpPr>
          <a:xfrm>
            <a:off x="9390554" y="136525"/>
            <a:ext cx="2659930" cy="485420"/>
            <a:chOff x="6051491" y="641532"/>
            <a:chExt cx="5611871" cy="1024130"/>
          </a:xfrm>
        </p:grpSpPr>
        <p:pic>
          <p:nvPicPr>
            <p:cNvPr id="5" name="图片 4">
              <a:extLst>
                <a:ext uri="{FF2B5EF4-FFF2-40B4-BE49-F238E27FC236}">
                  <a16:creationId xmlns:a16="http://schemas.microsoft.com/office/drawing/2014/main" id="{266D380E-93E7-A6C8-A763-BEA5835E2057}"/>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51491" y="688063"/>
              <a:ext cx="3603741" cy="931070"/>
            </a:xfrm>
            <a:prstGeom prst="rect">
              <a:avLst/>
            </a:prstGeom>
          </p:spPr>
        </p:pic>
        <p:pic>
          <p:nvPicPr>
            <p:cNvPr id="6" name="图片 5">
              <a:extLst>
                <a:ext uri="{FF2B5EF4-FFF2-40B4-BE49-F238E27FC236}">
                  <a16:creationId xmlns:a16="http://schemas.microsoft.com/office/drawing/2014/main" id="{5D2DC203-DC73-FDB5-3E86-1A1CDE798248}"/>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73955" y="641532"/>
              <a:ext cx="2089407" cy="1024130"/>
            </a:xfrm>
            <a:prstGeom prst="rect">
              <a:avLst/>
            </a:prstGeom>
          </p:spPr>
        </p:pic>
      </p:grpSp>
      <p:sp>
        <p:nvSpPr>
          <p:cNvPr id="9" name="矩形 8">
            <a:extLst>
              <a:ext uri="{FF2B5EF4-FFF2-40B4-BE49-F238E27FC236}">
                <a16:creationId xmlns:a16="http://schemas.microsoft.com/office/drawing/2014/main" id="{10225D14-1E00-B6A5-E2D7-4176C345E1D0}"/>
              </a:ext>
            </a:extLst>
          </p:cNvPr>
          <p:cNvSpPr/>
          <p:nvPr/>
        </p:nvSpPr>
        <p:spPr>
          <a:xfrm>
            <a:off x="0" y="-8138"/>
            <a:ext cx="3083860" cy="6866137"/>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C9BD8C4F-EA53-7DF2-2EE0-F6092540B79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215" y="96876"/>
            <a:ext cx="2884078" cy="2163058"/>
          </a:xfrm>
          <a:prstGeom prst="rect">
            <a:avLst/>
          </a:prstGeom>
        </p:spPr>
      </p:pic>
      <p:pic>
        <p:nvPicPr>
          <p:cNvPr id="15" name="图片 14">
            <a:extLst>
              <a:ext uri="{FF2B5EF4-FFF2-40B4-BE49-F238E27FC236}">
                <a16:creationId xmlns:a16="http://schemas.microsoft.com/office/drawing/2014/main" id="{FF4D2352-EEB2-539B-1F96-CA53CCC3C1E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0215" y="2343401"/>
            <a:ext cx="2884078" cy="2163058"/>
          </a:xfrm>
          <a:prstGeom prst="rect">
            <a:avLst/>
          </a:prstGeom>
        </p:spPr>
      </p:pic>
      <p:pic>
        <p:nvPicPr>
          <p:cNvPr id="11" name="图片 10">
            <a:extLst>
              <a:ext uri="{FF2B5EF4-FFF2-40B4-BE49-F238E27FC236}">
                <a16:creationId xmlns:a16="http://schemas.microsoft.com/office/drawing/2014/main" id="{3D9F112D-B649-CC89-F14C-21417499C56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213" y="4589928"/>
            <a:ext cx="2884078" cy="2163058"/>
          </a:xfrm>
          <a:prstGeom prst="rect">
            <a:avLst/>
          </a:prstGeom>
        </p:spPr>
      </p:pic>
      <p:sp>
        <p:nvSpPr>
          <p:cNvPr id="3" name="文本框 2">
            <a:extLst>
              <a:ext uri="{FF2B5EF4-FFF2-40B4-BE49-F238E27FC236}">
                <a16:creationId xmlns:a16="http://schemas.microsoft.com/office/drawing/2014/main" id="{81921FEF-A732-B6AA-86FF-3B4F893DAADB}"/>
              </a:ext>
            </a:extLst>
          </p:cNvPr>
          <p:cNvSpPr txBox="1"/>
          <p:nvPr/>
        </p:nvSpPr>
        <p:spPr>
          <a:xfrm>
            <a:off x="3224855" y="1277618"/>
            <a:ext cx="3753795" cy="588879"/>
          </a:xfrm>
          <a:prstGeom prst="rect">
            <a:avLst/>
          </a:prstGeom>
          <a:noFill/>
        </p:spPr>
        <p:txBody>
          <a:bodyPr wrap="square" rtlCol="0">
            <a:spAutoFit/>
          </a:bodyPr>
          <a:lstStyle/>
          <a:p>
            <a:pPr>
              <a:lnSpc>
                <a:spcPct val="150000"/>
              </a:lnSpc>
            </a:pPr>
            <a:r>
              <a:rPr lang="en-US" altLang="zh-CN" sz="2400" b="1" dirty="0">
                <a:solidFill>
                  <a:schemeClr val="accent1">
                    <a:lumMod val="75000"/>
                  </a:schemeClr>
                </a:solidFill>
                <a:latin typeface="Arial Black" panose="020B0A04020102020204" pitchFamily="34" charset="0"/>
              </a:rPr>
              <a:t>Thank you and Q&amp;A! </a:t>
            </a:r>
          </a:p>
        </p:txBody>
      </p:sp>
      <p:sp>
        <p:nvSpPr>
          <p:cNvPr id="12" name="文本框 6">
            <a:extLst>
              <a:ext uri="{FF2B5EF4-FFF2-40B4-BE49-F238E27FC236}">
                <a16:creationId xmlns:a16="http://schemas.microsoft.com/office/drawing/2014/main" id="{EEC284BF-0313-7B03-5408-7DEF10503964}"/>
              </a:ext>
            </a:extLst>
          </p:cNvPr>
          <p:cNvSpPr txBox="1"/>
          <p:nvPr/>
        </p:nvSpPr>
        <p:spPr>
          <a:xfrm>
            <a:off x="3174075" y="195137"/>
            <a:ext cx="67537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a:latin typeface="Arial" panose="020B0604020202020204" pitchFamily="34" charset="0"/>
                <a:cs typeface="Arial" panose="020B0604020202020204" pitchFamily="34" charset="0"/>
              </a:rPr>
              <a:t>Forum THNS2024: TRANSFORMING TRANSPORT</a:t>
            </a:r>
          </a:p>
          <a:p>
            <a:r>
              <a:rPr lang="en-US" altLang="zh-CN" sz="1400" b="1" dirty="0">
                <a:latin typeface="Arial" panose="020B0604020202020204" pitchFamily="34" charset="0"/>
                <a:cs typeface="Arial" panose="020B0604020202020204" pitchFamily="34" charset="0"/>
              </a:rPr>
              <a:t>Session 7: Transport and the environment</a:t>
            </a:r>
          </a:p>
        </p:txBody>
      </p:sp>
    </p:spTree>
    <p:extLst>
      <p:ext uri="{BB962C8B-B14F-4D97-AF65-F5344CB8AC3E}">
        <p14:creationId xmlns:p14="http://schemas.microsoft.com/office/powerpoint/2010/main" val="1227254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6574C9B-B6D2-E5F2-D30E-20F37C83F998}"/>
              </a:ext>
            </a:extLst>
          </p:cNvPr>
          <p:cNvPicPr>
            <a:picLocks noChangeAspect="1"/>
          </p:cNvPicPr>
          <p:nvPr/>
        </p:nvPicPr>
        <p:blipFill rotWithShape="1">
          <a:blip r:embed="rId3">
            <a:extLst>
              <a:ext uri="{28A0092B-C50C-407E-A947-70E740481C1C}">
                <a14:useLocalDpi xmlns:a14="http://schemas.microsoft.com/office/drawing/2010/main" val="0"/>
              </a:ext>
            </a:extLst>
          </a:blip>
          <a:srcRect l="16949"/>
          <a:stretch/>
        </p:blipFill>
        <p:spPr bwMode="auto">
          <a:xfrm>
            <a:off x="379754" y="1738498"/>
            <a:ext cx="3873967" cy="2761267"/>
          </a:xfrm>
          <a:prstGeom prst="rect">
            <a:avLst/>
          </a:prstGeom>
          <a:noFill/>
          <a:ln>
            <a:noFill/>
          </a:ln>
        </p:spPr>
      </p:pic>
      <p:sp>
        <p:nvSpPr>
          <p:cNvPr id="2" name="灯片编号占位符 1">
            <a:extLst>
              <a:ext uri="{FF2B5EF4-FFF2-40B4-BE49-F238E27FC236}">
                <a16:creationId xmlns:a16="http://schemas.microsoft.com/office/drawing/2014/main" id="{50AE0578-2B48-FCEC-6F65-7C7408CB0FE5}"/>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23</a:t>
            </a:fld>
            <a:endParaRPr lang="zh-CN" altLang="en-US" dirty="0"/>
          </a:p>
        </p:txBody>
      </p:sp>
      <p:sp>
        <p:nvSpPr>
          <p:cNvPr id="6" name="文本框 5">
            <a:extLst>
              <a:ext uri="{FF2B5EF4-FFF2-40B4-BE49-F238E27FC236}">
                <a16:creationId xmlns:a16="http://schemas.microsoft.com/office/drawing/2014/main" id="{25CEB16F-81F4-FF09-85A4-C597A12D34B9}"/>
              </a:ext>
            </a:extLst>
          </p:cNvPr>
          <p:cNvSpPr txBox="1"/>
          <p:nvPr/>
        </p:nvSpPr>
        <p:spPr>
          <a:xfrm>
            <a:off x="258946" y="229372"/>
            <a:ext cx="2257477" cy="461665"/>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Introduction</a:t>
            </a:r>
          </a:p>
        </p:txBody>
      </p:sp>
      <p:grpSp>
        <p:nvGrpSpPr>
          <p:cNvPr id="45" name="组合 44">
            <a:extLst>
              <a:ext uri="{FF2B5EF4-FFF2-40B4-BE49-F238E27FC236}">
                <a16:creationId xmlns:a16="http://schemas.microsoft.com/office/drawing/2014/main" id="{6715F797-EFDF-9732-6798-295137165C79}"/>
              </a:ext>
            </a:extLst>
          </p:cNvPr>
          <p:cNvGrpSpPr/>
          <p:nvPr/>
        </p:nvGrpSpPr>
        <p:grpSpPr>
          <a:xfrm>
            <a:off x="313246" y="905921"/>
            <a:ext cx="6443106" cy="574257"/>
            <a:chOff x="4435380" y="904950"/>
            <a:chExt cx="6443106" cy="574257"/>
          </a:xfrm>
        </p:grpSpPr>
        <p:sp>
          <p:nvSpPr>
            <p:cNvPr id="3" name="文本框 2">
              <a:extLst>
                <a:ext uri="{FF2B5EF4-FFF2-40B4-BE49-F238E27FC236}">
                  <a16:creationId xmlns:a16="http://schemas.microsoft.com/office/drawing/2014/main" id="{20982C55-559D-17A6-76B4-50A9023E735A}"/>
                </a:ext>
              </a:extLst>
            </p:cNvPr>
            <p:cNvSpPr txBox="1"/>
            <p:nvPr/>
          </p:nvSpPr>
          <p:spPr>
            <a:xfrm>
              <a:off x="5031949" y="996323"/>
              <a:ext cx="5846537" cy="369332"/>
            </a:xfrm>
            <a:prstGeom prst="rect">
              <a:avLst/>
            </a:prstGeom>
            <a:noFill/>
          </p:spPr>
          <p:txBody>
            <a:bodyPr wrap="square" rtlCol="0">
              <a:spAutoFit/>
            </a:bodyPr>
            <a:lstStyle/>
            <a:p>
              <a:r>
                <a:rPr lang="en-US" altLang="zh-CN" b="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High-Speed Rail (HSR) and urban development</a:t>
              </a:r>
              <a:endParaRPr lang="zh-CN" altLang="en-US" b="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endParaRPr>
            </a:p>
          </p:txBody>
        </p:sp>
        <p:pic>
          <p:nvPicPr>
            <p:cNvPr id="5" name="图形 4">
              <a:extLst>
                <a:ext uri="{FF2B5EF4-FFF2-40B4-BE49-F238E27FC236}">
                  <a16:creationId xmlns:a16="http://schemas.microsoft.com/office/drawing/2014/main" id="{07E1AF57-66BD-0ABA-CDC0-88EA0507E3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5380" y="904950"/>
              <a:ext cx="596569" cy="574257"/>
            </a:xfrm>
            <a:prstGeom prst="rect">
              <a:avLst/>
            </a:prstGeom>
          </p:spPr>
        </p:pic>
      </p:grpSp>
      <p:sp>
        <p:nvSpPr>
          <p:cNvPr id="9" name="文本框 8">
            <a:extLst>
              <a:ext uri="{FF2B5EF4-FFF2-40B4-BE49-F238E27FC236}">
                <a16:creationId xmlns:a16="http://schemas.microsoft.com/office/drawing/2014/main" id="{DBCFBDAB-8735-5FC5-4FD1-CD30DD99BBA7}"/>
              </a:ext>
            </a:extLst>
          </p:cNvPr>
          <p:cNvSpPr txBox="1"/>
          <p:nvPr/>
        </p:nvSpPr>
        <p:spPr>
          <a:xfrm>
            <a:off x="4435380" y="1638561"/>
            <a:ext cx="4641945" cy="1384995"/>
          </a:xfrm>
          <a:prstGeom prst="rect">
            <a:avLst/>
          </a:prstGeom>
          <a:noFill/>
        </p:spPr>
        <p:txBody>
          <a:bodyPr wrap="square" rtlCol="0">
            <a:spAutoFit/>
          </a:bodyPr>
          <a:lstStyle/>
          <a:p>
            <a:r>
              <a:rPr lang="en-US" altLang="zh-CN" sz="1600" b="1" i="1" u="sng"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at </a:t>
            </a:r>
            <a:r>
              <a:rPr lang="en-US" altLang="zh-CN" sz="2000" b="1" i="1" u="sng"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inter-city</a:t>
            </a:r>
            <a:r>
              <a:rPr lang="en-US" altLang="zh-CN" sz="1600" b="1" i="1" u="sng"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 spatial scale (more as a transit mode):</a:t>
            </a:r>
          </a:p>
          <a:p>
            <a:pPr marL="285750" indent="-285750">
              <a:buFont typeface="Arial" panose="020B0604020202020204" pitchFamily="34" charset="0"/>
              <a:buChar char="•"/>
            </a:pP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shrinking intercity </a:t>
            </a:r>
            <a:r>
              <a:rPr lang="en-US" altLang="zh-CN" sz="1600" i="1" dirty="0" err="1">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spatio</a:t>
            </a: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-temporal distance;</a:t>
            </a:r>
            <a:endParaRPr lang="zh-CN" altLang="en-US"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making intercity travel more frequent (</a:t>
            </a:r>
            <a:r>
              <a:rPr lang="en-US" altLang="zh-CN" sz="1600" i="1" dirty="0" err="1">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Wenner</a:t>
            </a: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 and </a:t>
            </a:r>
            <a:r>
              <a:rPr lang="en-US" altLang="zh-CN" sz="1600" i="1" dirty="0" err="1">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Thierstein</a:t>
            </a: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 2021).</a:t>
            </a:r>
          </a:p>
        </p:txBody>
      </p:sp>
      <p:sp>
        <p:nvSpPr>
          <p:cNvPr id="10" name="文本框 9">
            <a:extLst>
              <a:ext uri="{FF2B5EF4-FFF2-40B4-BE49-F238E27FC236}">
                <a16:creationId xmlns:a16="http://schemas.microsoft.com/office/drawing/2014/main" id="{848B2EA6-895C-A8A6-190A-39D851C5767C}"/>
              </a:ext>
            </a:extLst>
          </p:cNvPr>
          <p:cNvSpPr txBox="1"/>
          <p:nvPr/>
        </p:nvSpPr>
        <p:spPr>
          <a:xfrm>
            <a:off x="4445736" y="3364630"/>
            <a:ext cx="4779114" cy="2369880"/>
          </a:xfrm>
          <a:prstGeom prst="rect">
            <a:avLst/>
          </a:prstGeom>
          <a:noFill/>
        </p:spPr>
        <p:txBody>
          <a:bodyPr wrap="square" rtlCol="0">
            <a:spAutoFit/>
          </a:bodyPr>
          <a:lstStyle/>
          <a:p>
            <a:r>
              <a:rPr lang="en-US" altLang="zh-CN" sz="1600" b="1" i="1" u="sng"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at </a:t>
            </a:r>
            <a:r>
              <a:rPr lang="en-US" altLang="zh-CN" sz="2000" b="1" i="1" u="sng"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intra-city</a:t>
            </a:r>
            <a:r>
              <a:rPr lang="en-US" altLang="zh-CN" sz="1600" b="1" i="1" u="sng"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 spatial scale (more as a catalyst for urban development):</a:t>
            </a:r>
          </a:p>
          <a:p>
            <a:pPr marL="285750" indent="-285750">
              <a:buFont typeface="Arial" panose="020B0604020202020204" pitchFamily="34" charset="0"/>
              <a:buChar char="•"/>
            </a:pP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HSR stations can also </a:t>
            </a:r>
            <a:r>
              <a:rPr lang="en-US" altLang="zh-CN" sz="1600" b="1"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enhance economic activity </a:t>
            </a: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in the areas adjacent to the stations;</a:t>
            </a:r>
          </a:p>
          <a:p>
            <a:pPr marL="285750" indent="-285750">
              <a:buFont typeface="Arial" panose="020B0604020202020204" pitchFamily="34" charset="0"/>
              <a:buChar char="•"/>
            </a:pP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indirectly impact the </a:t>
            </a:r>
            <a:r>
              <a:rPr lang="en-US" altLang="zh-CN" sz="1600" b="1"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economic activities, population scale, or land development </a:t>
            </a: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of various areas within a city by </a:t>
            </a:r>
            <a:r>
              <a:rPr lang="en-US" altLang="zh-CN" sz="1600" b="1" i="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improving accessibility and spatial connectivity</a:t>
            </a:r>
            <a:br>
              <a:rPr lang="en-US" altLang="zh-CN" sz="1600" b="1" i="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br>
            <a:r>
              <a:rPr lang="en-US" altLang="zh-CN"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(Willigers &amp; van Wee, 2011; Shen et al., 2017).</a:t>
            </a:r>
            <a:endParaRPr lang="zh-CN" altLang="en-US" sz="1600" i="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endParaRPr>
          </a:p>
        </p:txBody>
      </p:sp>
      <p:grpSp>
        <p:nvGrpSpPr>
          <p:cNvPr id="42" name="组合 41">
            <a:extLst>
              <a:ext uri="{FF2B5EF4-FFF2-40B4-BE49-F238E27FC236}">
                <a16:creationId xmlns:a16="http://schemas.microsoft.com/office/drawing/2014/main" id="{E7EC705E-2ABF-A31A-3422-E9B8FF653610}"/>
              </a:ext>
            </a:extLst>
          </p:cNvPr>
          <p:cNvGrpSpPr/>
          <p:nvPr/>
        </p:nvGrpSpPr>
        <p:grpSpPr>
          <a:xfrm>
            <a:off x="9077325" y="1638561"/>
            <a:ext cx="2849909" cy="1627268"/>
            <a:chOff x="8085141" y="2595949"/>
            <a:chExt cx="2849909" cy="1627268"/>
          </a:xfrm>
        </p:grpSpPr>
        <p:sp>
          <p:nvSpPr>
            <p:cNvPr id="16" name="椭圆 15">
              <a:extLst>
                <a:ext uri="{FF2B5EF4-FFF2-40B4-BE49-F238E27FC236}">
                  <a16:creationId xmlns:a16="http://schemas.microsoft.com/office/drawing/2014/main" id="{3A65E704-E514-090A-7814-30EA8A2EA566}"/>
                </a:ext>
              </a:extLst>
            </p:cNvPr>
            <p:cNvSpPr/>
            <p:nvPr/>
          </p:nvSpPr>
          <p:spPr>
            <a:xfrm>
              <a:off x="9918331" y="2931461"/>
              <a:ext cx="811982" cy="81198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4EDCA2BD-778A-A158-1E96-D0C707EE9C98}"/>
                </a:ext>
              </a:extLst>
            </p:cNvPr>
            <p:cNvSpPr/>
            <p:nvPr/>
          </p:nvSpPr>
          <p:spPr>
            <a:xfrm>
              <a:off x="8332699" y="3094833"/>
              <a:ext cx="811982" cy="81198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BE5E7B4F-A1F2-C625-0131-3C20C17C5366}"/>
                </a:ext>
              </a:extLst>
            </p:cNvPr>
            <p:cNvGrpSpPr/>
            <p:nvPr/>
          </p:nvGrpSpPr>
          <p:grpSpPr>
            <a:xfrm>
              <a:off x="8085141" y="3336234"/>
              <a:ext cx="2849909" cy="0"/>
              <a:chOff x="9608457" y="3570336"/>
              <a:chExt cx="1413931" cy="0"/>
            </a:xfrm>
          </p:grpSpPr>
          <p:cxnSp>
            <p:nvCxnSpPr>
              <p:cNvPr id="13" name="直接连接符 12">
                <a:extLst>
                  <a:ext uri="{FF2B5EF4-FFF2-40B4-BE49-F238E27FC236}">
                    <a16:creationId xmlns:a16="http://schemas.microsoft.com/office/drawing/2014/main" id="{992ECEBF-AF50-2479-1502-C9F979DB2217}"/>
                  </a:ext>
                </a:extLst>
              </p:cNvPr>
              <p:cNvCxnSpPr>
                <a:cxnSpLocks/>
              </p:cNvCxnSpPr>
              <p:nvPr/>
            </p:nvCxnSpPr>
            <p:spPr>
              <a:xfrm>
                <a:off x="9608457" y="3570336"/>
                <a:ext cx="1413931"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CDBD38B4-BC53-7E55-A1DA-B78C113E40CC}"/>
                  </a:ext>
                </a:extLst>
              </p:cNvPr>
              <p:cNvCxnSpPr>
                <a:cxnSpLocks/>
              </p:cNvCxnSpPr>
              <p:nvPr/>
            </p:nvCxnSpPr>
            <p:spPr>
              <a:xfrm>
                <a:off x="9608457" y="3570336"/>
                <a:ext cx="1395042" cy="0"/>
              </a:xfrm>
              <a:prstGeom prst="line">
                <a:avLst/>
              </a:prstGeom>
              <a:ln w="38100">
                <a:solidFill>
                  <a:schemeClr val="bg1"/>
                </a:solidFill>
                <a:prstDash val="dash"/>
              </a:ln>
            </p:spPr>
            <p:style>
              <a:lnRef idx="1">
                <a:schemeClr val="dk1"/>
              </a:lnRef>
              <a:fillRef idx="0">
                <a:schemeClr val="dk1"/>
              </a:fillRef>
              <a:effectRef idx="0">
                <a:schemeClr val="dk1"/>
              </a:effectRef>
              <a:fontRef idx="minor">
                <a:schemeClr val="tx1"/>
              </a:fontRef>
            </p:style>
          </p:cxnSp>
        </p:grpSp>
        <p:sp>
          <p:nvSpPr>
            <p:cNvPr id="15" name="椭圆 14">
              <a:extLst>
                <a:ext uri="{FF2B5EF4-FFF2-40B4-BE49-F238E27FC236}">
                  <a16:creationId xmlns:a16="http://schemas.microsoft.com/office/drawing/2014/main" id="{35142850-286C-3860-9677-9AC416698B8A}"/>
                </a:ext>
              </a:extLst>
            </p:cNvPr>
            <p:cNvSpPr/>
            <p:nvPr/>
          </p:nvSpPr>
          <p:spPr>
            <a:xfrm>
              <a:off x="8615110" y="3206305"/>
              <a:ext cx="247159" cy="2471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4460D7C-C47B-C5C5-089B-9FB0D577DE90}"/>
                </a:ext>
              </a:extLst>
            </p:cNvPr>
            <p:cNvSpPr/>
            <p:nvPr/>
          </p:nvSpPr>
          <p:spPr>
            <a:xfrm>
              <a:off x="10077163" y="3206305"/>
              <a:ext cx="247159" cy="2471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FCDCC474-2F31-8453-9692-CACB6985012E}"/>
                </a:ext>
              </a:extLst>
            </p:cNvPr>
            <p:cNvSpPr txBox="1"/>
            <p:nvPr/>
          </p:nvSpPr>
          <p:spPr>
            <a:xfrm>
              <a:off x="8367209" y="3917108"/>
              <a:ext cx="742960" cy="306109"/>
            </a:xfrm>
            <a:prstGeom prst="rect">
              <a:avLst/>
            </a:prstGeom>
            <a:noFill/>
          </p:spPr>
          <p:txBody>
            <a:bodyPr wrap="square">
              <a:spAutoFit/>
            </a:bodyPr>
            <a:lstStyle/>
            <a:p>
              <a:pPr algn="ct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City A</a:t>
              </a:r>
            </a:p>
          </p:txBody>
        </p:sp>
        <p:sp>
          <p:nvSpPr>
            <p:cNvPr id="19" name="文本框 18">
              <a:extLst>
                <a:ext uri="{FF2B5EF4-FFF2-40B4-BE49-F238E27FC236}">
                  <a16:creationId xmlns:a16="http://schemas.microsoft.com/office/drawing/2014/main" id="{920B1A28-5CB1-2B73-BE94-C069EA513EFE}"/>
                </a:ext>
              </a:extLst>
            </p:cNvPr>
            <p:cNvSpPr txBox="1"/>
            <p:nvPr/>
          </p:nvSpPr>
          <p:spPr>
            <a:xfrm>
              <a:off x="9987353" y="3770411"/>
              <a:ext cx="742960" cy="306109"/>
            </a:xfrm>
            <a:prstGeom prst="rect">
              <a:avLst/>
            </a:prstGeom>
            <a:noFill/>
          </p:spPr>
          <p:txBody>
            <a:bodyPr wrap="square">
              <a:spAutoFit/>
            </a:bodyPr>
            <a:lstStyle/>
            <a:p>
              <a:pPr algn="ct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City B</a:t>
              </a:r>
            </a:p>
          </p:txBody>
        </p:sp>
        <p:sp>
          <p:nvSpPr>
            <p:cNvPr id="20" name="文本框 19">
              <a:extLst>
                <a:ext uri="{FF2B5EF4-FFF2-40B4-BE49-F238E27FC236}">
                  <a16:creationId xmlns:a16="http://schemas.microsoft.com/office/drawing/2014/main" id="{63749582-C82A-F7D1-B026-3C4AF2A1EC50}"/>
                </a:ext>
              </a:extLst>
            </p:cNvPr>
            <p:cNvSpPr txBox="1"/>
            <p:nvPr/>
          </p:nvSpPr>
          <p:spPr>
            <a:xfrm>
              <a:off x="8166037" y="2757329"/>
              <a:ext cx="1145304" cy="306109"/>
            </a:xfrm>
            <a:prstGeom prst="rect">
              <a:avLst/>
            </a:prstGeom>
            <a:noFill/>
          </p:spPr>
          <p:txBody>
            <a:bodyPr wrap="square">
              <a:spAutoFit/>
            </a:bodyPr>
            <a:lstStyle/>
            <a:p>
              <a:pPr algn="ctr">
                <a:lnSpc>
                  <a:spcPct val="107000"/>
                </a:lnSpc>
                <a:spcAft>
                  <a:spcPts val="800"/>
                </a:spcAft>
              </a:pPr>
              <a:r>
                <a:rPr lang="en-US" altLang="zh-CN" sz="1400" dirty="0">
                  <a:solidFill>
                    <a:schemeClr val="accent4">
                      <a:lumMod val="75000"/>
                    </a:schemeClr>
                  </a:solidFill>
                  <a:latin typeface="Arial" panose="020B0604020202020204" pitchFamily="34" charset="0"/>
                  <a:ea typeface="等线" panose="02010600030101010101" pitchFamily="2" charset="-122"/>
                  <a:cs typeface="Arial" panose="020B0604020202020204" pitchFamily="34" charset="0"/>
                </a:rPr>
                <a:t>Station A</a:t>
              </a:r>
            </a:p>
          </p:txBody>
        </p:sp>
        <p:sp>
          <p:nvSpPr>
            <p:cNvPr id="21" name="文本框 20">
              <a:extLst>
                <a:ext uri="{FF2B5EF4-FFF2-40B4-BE49-F238E27FC236}">
                  <a16:creationId xmlns:a16="http://schemas.microsoft.com/office/drawing/2014/main" id="{5EABCDF9-DEA4-1FB5-DC4D-00CBF959EF52}"/>
                </a:ext>
              </a:extLst>
            </p:cNvPr>
            <p:cNvSpPr txBox="1"/>
            <p:nvPr/>
          </p:nvSpPr>
          <p:spPr>
            <a:xfrm>
              <a:off x="9751670" y="2595949"/>
              <a:ext cx="1145304" cy="306109"/>
            </a:xfrm>
            <a:prstGeom prst="rect">
              <a:avLst/>
            </a:prstGeom>
            <a:noFill/>
          </p:spPr>
          <p:txBody>
            <a:bodyPr wrap="square">
              <a:spAutoFit/>
            </a:bodyPr>
            <a:lstStyle/>
            <a:p>
              <a:pPr algn="ctr">
                <a:lnSpc>
                  <a:spcPct val="107000"/>
                </a:lnSpc>
                <a:spcAft>
                  <a:spcPts val="800"/>
                </a:spcAft>
              </a:pPr>
              <a:r>
                <a:rPr lang="en-US" altLang="zh-CN" sz="1400" dirty="0">
                  <a:solidFill>
                    <a:schemeClr val="accent4">
                      <a:lumMod val="75000"/>
                    </a:schemeClr>
                  </a:solidFill>
                  <a:latin typeface="Arial" panose="020B0604020202020204" pitchFamily="34" charset="0"/>
                  <a:ea typeface="等线" panose="02010600030101010101" pitchFamily="2" charset="-122"/>
                  <a:cs typeface="Arial" panose="020B0604020202020204" pitchFamily="34" charset="0"/>
                </a:rPr>
                <a:t>Station B</a:t>
              </a:r>
            </a:p>
          </p:txBody>
        </p:sp>
      </p:grpSp>
      <p:grpSp>
        <p:nvGrpSpPr>
          <p:cNvPr id="35" name="组合 34">
            <a:extLst>
              <a:ext uri="{FF2B5EF4-FFF2-40B4-BE49-F238E27FC236}">
                <a16:creationId xmlns:a16="http://schemas.microsoft.com/office/drawing/2014/main" id="{CF7E75BF-847E-5B07-6C96-7838660BA69F}"/>
              </a:ext>
            </a:extLst>
          </p:cNvPr>
          <p:cNvGrpSpPr/>
          <p:nvPr/>
        </p:nvGrpSpPr>
        <p:grpSpPr>
          <a:xfrm>
            <a:off x="8892940" y="3564612"/>
            <a:ext cx="3299060" cy="2050712"/>
            <a:chOff x="8641480" y="4240599"/>
            <a:chExt cx="3299060" cy="2050712"/>
          </a:xfrm>
        </p:grpSpPr>
        <p:sp>
          <p:nvSpPr>
            <p:cNvPr id="22" name="椭圆 21">
              <a:extLst>
                <a:ext uri="{FF2B5EF4-FFF2-40B4-BE49-F238E27FC236}">
                  <a16:creationId xmlns:a16="http://schemas.microsoft.com/office/drawing/2014/main" id="{9F8CEE6B-774E-EA70-618B-B679EA3D362A}"/>
                </a:ext>
              </a:extLst>
            </p:cNvPr>
            <p:cNvSpPr/>
            <p:nvPr/>
          </p:nvSpPr>
          <p:spPr>
            <a:xfrm>
              <a:off x="9593884" y="4401031"/>
              <a:ext cx="1516889" cy="1579660"/>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590D66E9-E91A-7214-098D-82BFB0C70E03}"/>
                </a:ext>
              </a:extLst>
            </p:cNvPr>
            <p:cNvSpPr/>
            <p:nvPr/>
          </p:nvSpPr>
          <p:spPr>
            <a:xfrm>
              <a:off x="10184672" y="4537232"/>
              <a:ext cx="335316" cy="335316"/>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6ACA1024-42B4-76E8-C319-1DEAE9339B9E}"/>
                </a:ext>
              </a:extLst>
            </p:cNvPr>
            <p:cNvGrpSpPr/>
            <p:nvPr/>
          </p:nvGrpSpPr>
          <p:grpSpPr>
            <a:xfrm>
              <a:off x="9226639" y="4697180"/>
              <a:ext cx="2236699" cy="81577"/>
              <a:chOff x="9608457" y="3570336"/>
              <a:chExt cx="1745343" cy="0"/>
            </a:xfrm>
          </p:grpSpPr>
          <p:cxnSp>
            <p:nvCxnSpPr>
              <p:cNvPr id="24" name="直接连接符 23">
                <a:extLst>
                  <a:ext uri="{FF2B5EF4-FFF2-40B4-BE49-F238E27FC236}">
                    <a16:creationId xmlns:a16="http://schemas.microsoft.com/office/drawing/2014/main" id="{1C0A99EF-1565-686C-3F28-ACFBFCAFDDAD}"/>
                  </a:ext>
                </a:extLst>
              </p:cNvPr>
              <p:cNvCxnSpPr/>
              <p:nvPr/>
            </p:nvCxnSpPr>
            <p:spPr>
              <a:xfrm>
                <a:off x="9608457" y="3570336"/>
                <a:ext cx="1745343"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52CDD7D3-26D5-FB35-2162-00EEB788F75C}"/>
                  </a:ext>
                </a:extLst>
              </p:cNvPr>
              <p:cNvCxnSpPr/>
              <p:nvPr/>
            </p:nvCxnSpPr>
            <p:spPr>
              <a:xfrm>
                <a:off x="9608457" y="3570336"/>
                <a:ext cx="1745343" cy="0"/>
              </a:xfrm>
              <a:prstGeom prst="line">
                <a:avLst/>
              </a:prstGeom>
              <a:ln w="38100">
                <a:solidFill>
                  <a:schemeClr val="bg1"/>
                </a:solidFill>
                <a:prstDash val="dash"/>
              </a:ln>
            </p:spPr>
            <p:style>
              <a:lnRef idx="1">
                <a:schemeClr val="dk1"/>
              </a:lnRef>
              <a:fillRef idx="0">
                <a:schemeClr val="dk1"/>
              </a:fillRef>
              <a:effectRef idx="0">
                <a:schemeClr val="dk1"/>
              </a:effectRef>
              <a:fontRef idx="minor">
                <a:schemeClr val="tx1"/>
              </a:fontRef>
            </p:style>
          </p:cxnSp>
        </p:grpSp>
        <p:sp>
          <p:nvSpPr>
            <p:cNvPr id="27" name="文本框 26">
              <a:extLst>
                <a:ext uri="{FF2B5EF4-FFF2-40B4-BE49-F238E27FC236}">
                  <a16:creationId xmlns:a16="http://schemas.microsoft.com/office/drawing/2014/main" id="{BF4817A9-4E4D-E9D5-9EAA-A6B391BD0148}"/>
                </a:ext>
              </a:extLst>
            </p:cNvPr>
            <p:cNvSpPr txBox="1"/>
            <p:nvPr/>
          </p:nvSpPr>
          <p:spPr>
            <a:xfrm>
              <a:off x="9670077" y="4240599"/>
              <a:ext cx="1145304" cy="306109"/>
            </a:xfrm>
            <a:prstGeom prst="rect">
              <a:avLst/>
            </a:prstGeom>
            <a:noFill/>
          </p:spPr>
          <p:txBody>
            <a:bodyPr wrap="square">
              <a:spAutoFit/>
            </a:bodyPr>
            <a:lstStyle/>
            <a:p>
              <a:pPr algn="ctr">
                <a:lnSpc>
                  <a:spcPct val="107000"/>
                </a:lnSpc>
                <a:spcAft>
                  <a:spcPts val="800"/>
                </a:spcAft>
              </a:pPr>
              <a:r>
                <a:rPr lang="en-US" altLang="zh-CN" sz="1400" dirty="0">
                  <a:solidFill>
                    <a:schemeClr val="accent4">
                      <a:lumMod val="75000"/>
                    </a:schemeClr>
                  </a:solidFill>
                  <a:latin typeface="Arial" panose="020B0604020202020204" pitchFamily="34" charset="0"/>
                  <a:ea typeface="等线" panose="02010600030101010101" pitchFamily="2" charset="-122"/>
                  <a:cs typeface="Arial" panose="020B0604020202020204" pitchFamily="34" charset="0"/>
                </a:rPr>
                <a:t>Station</a:t>
              </a:r>
            </a:p>
          </p:txBody>
        </p:sp>
        <p:sp>
          <p:nvSpPr>
            <p:cNvPr id="28" name="文本框 27">
              <a:extLst>
                <a:ext uri="{FF2B5EF4-FFF2-40B4-BE49-F238E27FC236}">
                  <a16:creationId xmlns:a16="http://schemas.microsoft.com/office/drawing/2014/main" id="{90B2F00F-C5C2-963F-E33D-3E40C288DAEB}"/>
                </a:ext>
              </a:extLst>
            </p:cNvPr>
            <p:cNvSpPr txBox="1"/>
            <p:nvPr/>
          </p:nvSpPr>
          <p:spPr>
            <a:xfrm>
              <a:off x="9980850" y="5985202"/>
              <a:ext cx="742960" cy="306109"/>
            </a:xfrm>
            <a:prstGeom prst="rect">
              <a:avLst/>
            </a:prstGeom>
            <a:noFill/>
          </p:spPr>
          <p:txBody>
            <a:bodyPr wrap="square">
              <a:spAutoFit/>
            </a:bodyPr>
            <a:lstStyle/>
            <a:p>
              <a:pPr algn="ct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City</a:t>
              </a:r>
            </a:p>
          </p:txBody>
        </p:sp>
        <p:sp>
          <p:nvSpPr>
            <p:cNvPr id="30" name="文本框 29">
              <a:extLst>
                <a:ext uri="{FF2B5EF4-FFF2-40B4-BE49-F238E27FC236}">
                  <a16:creationId xmlns:a16="http://schemas.microsoft.com/office/drawing/2014/main" id="{6EE792F3-97FB-1170-32A8-B4D6D4ABF996}"/>
                </a:ext>
              </a:extLst>
            </p:cNvPr>
            <p:cNvSpPr txBox="1"/>
            <p:nvPr/>
          </p:nvSpPr>
          <p:spPr>
            <a:xfrm>
              <a:off x="10519988" y="4276425"/>
              <a:ext cx="1145304" cy="306109"/>
            </a:xfrm>
            <a:prstGeom prst="rect">
              <a:avLst/>
            </a:prstGeom>
            <a:noFill/>
          </p:spPr>
          <p:txBody>
            <a:bodyPr wrap="square">
              <a:spAutoFit/>
            </a:bodyPr>
            <a:lstStyle/>
            <a:p>
              <a:pPr algn="ctr">
                <a:lnSpc>
                  <a:spcPct val="107000"/>
                </a:lnSpc>
                <a:spcAft>
                  <a:spcPts val="800"/>
                </a:spcAft>
              </a:pPr>
              <a:r>
                <a:rPr lang="en-US" altLang="zh-CN" sz="1400" dirty="0">
                  <a:solidFill>
                    <a:schemeClr val="accent4">
                      <a:lumMod val="50000"/>
                    </a:schemeClr>
                  </a:solidFill>
                  <a:latin typeface="Arial" panose="020B0604020202020204" pitchFamily="34" charset="0"/>
                  <a:ea typeface="等线" panose="02010600030101010101" pitchFamily="2" charset="-122"/>
                  <a:cs typeface="Arial" panose="020B0604020202020204" pitchFamily="34" charset="0"/>
                </a:rPr>
                <a:t>Station area</a:t>
              </a:r>
            </a:p>
          </p:txBody>
        </p:sp>
        <p:sp>
          <p:nvSpPr>
            <p:cNvPr id="31" name="椭圆 30">
              <a:extLst>
                <a:ext uri="{FF2B5EF4-FFF2-40B4-BE49-F238E27FC236}">
                  <a16:creationId xmlns:a16="http://schemas.microsoft.com/office/drawing/2014/main" id="{94345B1D-9F8E-4B52-4176-BF93F1D13DCE}"/>
                </a:ext>
              </a:extLst>
            </p:cNvPr>
            <p:cNvSpPr/>
            <p:nvPr/>
          </p:nvSpPr>
          <p:spPr>
            <a:xfrm>
              <a:off x="10139057" y="4970948"/>
              <a:ext cx="492176" cy="492176"/>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0E600A27-C538-B799-55CD-4E9898584ED5}"/>
                </a:ext>
              </a:extLst>
            </p:cNvPr>
            <p:cNvSpPr txBox="1"/>
            <p:nvPr/>
          </p:nvSpPr>
          <p:spPr>
            <a:xfrm>
              <a:off x="10627026" y="4980884"/>
              <a:ext cx="1313514" cy="437043"/>
            </a:xfrm>
            <a:prstGeom prst="rect">
              <a:avLst/>
            </a:prstGeom>
            <a:noFill/>
          </p:spPr>
          <p:txBody>
            <a:bodyPr wrap="square">
              <a:spAutoFit/>
            </a:bodyPr>
            <a:lstStyle/>
            <a:p>
              <a:pPr>
                <a:lnSpc>
                  <a:spcPct val="80000"/>
                </a:lnSpc>
              </a:pPr>
              <a:r>
                <a:rPr lang="en-US" altLang="zh-CN" sz="1400" dirty="0">
                  <a:solidFill>
                    <a:schemeClr val="accent4">
                      <a:lumMod val="50000"/>
                    </a:schemeClr>
                  </a:solidFill>
                  <a:latin typeface="Arial" panose="020B0604020202020204" pitchFamily="34" charset="0"/>
                  <a:ea typeface="等线" panose="02010600030101010101" pitchFamily="2" charset="-122"/>
                  <a:cs typeface="Arial" panose="020B0604020202020204" pitchFamily="34" charset="0"/>
                </a:rPr>
                <a:t>City center/</a:t>
              </a:r>
            </a:p>
            <a:p>
              <a:pPr>
                <a:lnSpc>
                  <a:spcPct val="80000"/>
                </a:lnSpc>
              </a:pPr>
              <a:r>
                <a:rPr lang="en-US" altLang="zh-CN" sz="1400" dirty="0">
                  <a:solidFill>
                    <a:schemeClr val="accent4">
                      <a:lumMod val="50000"/>
                    </a:schemeClr>
                  </a:solidFill>
                  <a:latin typeface="Arial" panose="020B0604020202020204" pitchFamily="34" charset="0"/>
                  <a:ea typeface="等线" panose="02010600030101010101" pitchFamily="2" charset="-122"/>
                  <a:cs typeface="Arial" panose="020B0604020202020204" pitchFamily="34" charset="0"/>
                </a:rPr>
                <a:t>Downtown</a:t>
              </a:r>
            </a:p>
          </p:txBody>
        </p:sp>
        <p:sp>
          <p:nvSpPr>
            <p:cNvPr id="33" name="椭圆 32">
              <a:extLst>
                <a:ext uri="{FF2B5EF4-FFF2-40B4-BE49-F238E27FC236}">
                  <a16:creationId xmlns:a16="http://schemas.microsoft.com/office/drawing/2014/main" id="{CA8E39BD-7FDC-CDD2-65B5-47D7F6A3565D}"/>
                </a:ext>
              </a:extLst>
            </p:cNvPr>
            <p:cNvSpPr/>
            <p:nvPr/>
          </p:nvSpPr>
          <p:spPr>
            <a:xfrm>
              <a:off x="10557213" y="5544157"/>
              <a:ext cx="242199" cy="242199"/>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5F7C42EA-AFE8-1B31-2145-168114AB3582}"/>
                </a:ext>
              </a:extLst>
            </p:cNvPr>
            <p:cNvSpPr txBox="1"/>
            <p:nvPr/>
          </p:nvSpPr>
          <p:spPr>
            <a:xfrm>
              <a:off x="10758153" y="5521715"/>
              <a:ext cx="1182387" cy="306109"/>
            </a:xfrm>
            <a:prstGeom prst="rect">
              <a:avLst/>
            </a:prstGeom>
            <a:noFill/>
          </p:spPr>
          <p:txBody>
            <a:bodyPr wrap="square">
              <a:spAutoFit/>
            </a:bodyPr>
            <a:lstStyle/>
            <a:p>
              <a:pPr>
                <a:lnSpc>
                  <a:spcPct val="107000"/>
                </a:lnSpc>
                <a:spcAft>
                  <a:spcPts val="800"/>
                </a:spcAft>
              </a:pPr>
              <a:r>
                <a:rPr lang="en-US" altLang="zh-CN" sz="1400" dirty="0">
                  <a:solidFill>
                    <a:schemeClr val="accent4">
                      <a:lumMod val="50000"/>
                    </a:schemeClr>
                  </a:solidFill>
                  <a:latin typeface="Arial" panose="020B0604020202020204" pitchFamily="34" charset="0"/>
                  <a:ea typeface="等线" panose="02010600030101010101" pitchFamily="2" charset="-122"/>
                  <a:cs typeface="Arial" panose="020B0604020202020204" pitchFamily="34" charset="0"/>
                </a:rPr>
                <a:t>Sub-center</a:t>
              </a:r>
            </a:p>
          </p:txBody>
        </p:sp>
        <p:sp>
          <p:nvSpPr>
            <p:cNvPr id="36" name="任意多边形: 形状 35">
              <a:extLst>
                <a:ext uri="{FF2B5EF4-FFF2-40B4-BE49-F238E27FC236}">
                  <a16:creationId xmlns:a16="http://schemas.microsoft.com/office/drawing/2014/main" id="{2D6BD138-3767-5748-D1CE-9695C40F546B}"/>
                </a:ext>
              </a:extLst>
            </p:cNvPr>
            <p:cNvSpPr/>
            <p:nvPr/>
          </p:nvSpPr>
          <p:spPr>
            <a:xfrm>
              <a:off x="10355580" y="4682490"/>
              <a:ext cx="350520" cy="975360"/>
            </a:xfrm>
            <a:custGeom>
              <a:avLst/>
              <a:gdLst>
                <a:gd name="connsiteX0" fmla="*/ 0 w 350520"/>
                <a:gd name="connsiteY0" fmla="*/ 0 h 975360"/>
                <a:gd name="connsiteX1" fmla="*/ 34290 w 350520"/>
                <a:gd name="connsiteY1" fmla="*/ 544830 h 975360"/>
                <a:gd name="connsiteX2" fmla="*/ 350520 w 350520"/>
                <a:gd name="connsiteY2" fmla="*/ 975360 h 975360"/>
              </a:gdLst>
              <a:ahLst/>
              <a:cxnLst>
                <a:cxn ang="0">
                  <a:pos x="connsiteX0" y="connsiteY0"/>
                </a:cxn>
                <a:cxn ang="0">
                  <a:pos x="connsiteX1" y="connsiteY1"/>
                </a:cxn>
                <a:cxn ang="0">
                  <a:pos x="connsiteX2" y="connsiteY2"/>
                </a:cxn>
              </a:cxnLst>
              <a:rect l="l" t="t" r="r" b="b"/>
              <a:pathLst>
                <a:path w="350520" h="975360">
                  <a:moveTo>
                    <a:pt x="0" y="0"/>
                  </a:moveTo>
                  <a:lnTo>
                    <a:pt x="34290" y="544830"/>
                  </a:lnTo>
                  <a:lnTo>
                    <a:pt x="350520" y="97536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a:extLst>
                <a:ext uri="{FF2B5EF4-FFF2-40B4-BE49-F238E27FC236}">
                  <a16:creationId xmlns:a16="http://schemas.microsoft.com/office/drawing/2014/main" id="{7FAD8B9E-C9AD-D45A-B902-813904277938}"/>
                </a:ext>
              </a:extLst>
            </p:cNvPr>
            <p:cNvSpPr/>
            <p:nvPr/>
          </p:nvSpPr>
          <p:spPr>
            <a:xfrm>
              <a:off x="9871710" y="4876800"/>
              <a:ext cx="933450" cy="624840"/>
            </a:xfrm>
            <a:custGeom>
              <a:avLst/>
              <a:gdLst>
                <a:gd name="connsiteX0" fmla="*/ 0 w 933450"/>
                <a:gd name="connsiteY0" fmla="*/ 624840 h 624840"/>
                <a:gd name="connsiteX1" fmla="*/ 514350 w 933450"/>
                <a:gd name="connsiteY1" fmla="*/ 354330 h 624840"/>
                <a:gd name="connsiteX2" fmla="*/ 933450 w 933450"/>
                <a:gd name="connsiteY2" fmla="*/ 0 h 624840"/>
              </a:gdLst>
              <a:ahLst/>
              <a:cxnLst>
                <a:cxn ang="0">
                  <a:pos x="connsiteX0" y="connsiteY0"/>
                </a:cxn>
                <a:cxn ang="0">
                  <a:pos x="connsiteX1" y="connsiteY1"/>
                </a:cxn>
                <a:cxn ang="0">
                  <a:pos x="connsiteX2" y="connsiteY2"/>
                </a:cxn>
              </a:cxnLst>
              <a:rect l="l" t="t" r="r" b="b"/>
              <a:pathLst>
                <a:path w="933450" h="624840">
                  <a:moveTo>
                    <a:pt x="0" y="624840"/>
                  </a:moveTo>
                  <a:lnTo>
                    <a:pt x="514350" y="354330"/>
                  </a:lnTo>
                  <a:lnTo>
                    <a:pt x="93345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BDADBDEB-7B36-A7F5-44EE-B9A9A0871331}"/>
                </a:ext>
              </a:extLst>
            </p:cNvPr>
            <p:cNvSpPr/>
            <p:nvPr/>
          </p:nvSpPr>
          <p:spPr>
            <a:xfrm>
              <a:off x="9776024" y="4888099"/>
              <a:ext cx="184742" cy="184742"/>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AC806399-3CF2-97B2-394B-05F2447AFCCE}"/>
                </a:ext>
              </a:extLst>
            </p:cNvPr>
            <p:cNvSpPr txBox="1"/>
            <p:nvPr/>
          </p:nvSpPr>
          <p:spPr>
            <a:xfrm>
              <a:off x="8641480" y="4784532"/>
              <a:ext cx="1182387" cy="306109"/>
            </a:xfrm>
            <a:prstGeom prst="rect">
              <a:avLst/>
            </a:prstGeom>
            <a:noFill/>
          </p:spPr>
          <p:txBody>
            <a:bodyPr wrap="square">
              <a:spAutoFit/>
            </a:bodyPr>
            <a:lstStyle/>
            <a:p>
              <a:pPr algn="r">
                <a:lnSpc>
                  <a:spcPct val="107000"/>
                </a:lnSpc>
                <a:spcAft>
                  <a:spcPts val="800"/>
                </a:spcAft>
              </a:pPr>
              <a:r>
                <a:rPr lang="en-US" altLang="zh-CN" sz="1400" dirty="0">
                  <a:solidFill>
                    <a:schemeClr val="accent4">
                      <a:lumMod val="50000"/>
                    </a:schemeClr>
                  </a:solidFill>
                  <a:latin typeface="Arial" panose="020B0604020202020204" pitchFamily="34" charset="0"/>
                  <a:ea typeface="等线" panose="02010600030101010101" pitchFamily="2" charset="-122"/>
                  <a:cs typeface="Arial" panose="020B0604020202020204" pitchFamily="34" charset="0"/>
                </a:rPr>
                <a:t>Sub-center</a:t>
              </a:r>
            </a:p>
          </p:txBody>
        </p:sp>
        <p:sp>
          <p:nvSpPr>
            <p:cNvPr id="40" name="任意多边形: 形状 39">
              <a:extLst>
                <a:ext uri="{FF2B5EF4-FFF2-40B4-BE49-F238E27FC236}">
                  <a16:creationId xmlns:a16="http://schemas.microsoft.com/office/drawing/2014/main" id="{3FBE4489-F340-C3D4-33C4-C74A4F157F07}"/>
                </a:ext>
              </a:extLst>
            </p:cNvPr>
            <p:cNvSpPr/>
            <p:nvPr/>
          </p:nvSpPr>
          <p:spPr>
            <a:xfrm>
              <a:off x="9898380" y="4975860"/>
              <a:ext cx="819150" cy="678180"/>
            </a:xfrm>
            <a:custGeom>
              <a:avLst/>
              <a:gdLst>
                <a:gd name="connsiteX0" fmla="*/ 0 w 819150"/>
                <a:gd name="connsiteY0" fmla="*/ 0 h 678180"/>
                <a:gd name="connsiteX1" fmla="*/ 480060 w 819150"/>
                <a:gd name="connsiteY1" fmla="*/ 15240 h 678180"/>
                <a:gd name="connsiteX2" fmla="*/ 647700 w 819150"/>
                <a:gd name="connsiteY2" fmla="*/ 118110 h 678180"/>
                <a:gd name="connsiteX3" fmla="*/ 784860 w 819150"/>
                <a:gd name="connsiteY3" fmla="*/ 400050 h 678180"/>
                <a:gd name="connsiteX4" fmla="*/ 819150 w 819150"/>
                <a:gd name="connsiteY4" fmla="*/ 678180 h 67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78180">
                  <a:moveTo>
                    <a:pt x="0" y="0"/>
                  </a:moveTo>
                  <a:lnTo>
                    <a:pt x="480060" y="15240"/>
                  </a:lnTo>
                  <a:lnTo>
                    <a:pt x="647700" y="118110"/>
                  </a:lnTo>
                  <a:lnTo>
                    <a:pt x="784860" y="400050"/>
                  </a:lnTo>
                  <a:lnTo>
                    <a:pt x="819150" y="67818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A498A2D9-BD4E-3868-42E2-2B46C0886969}"/>
                </a:ext>
              </a:extLst>
            </p:cNvPr>
            <p:cNvSpPr/>
            <p:nvPr/>
          </p:nvSpPr>
          <p:spPr>
            <a:xfrm>
              <a:off x="10276966" y="4621815"/>
              <a:ext cx="150730" cy="15073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ADDA44FE-B569-0BF3-61B0-EE947657BE46}"/>
                </a:ext>
              </a:extLst>
            </p:cNvPr>
            <p:cNvSpPr txBox="1"/>
            <p:nvPr/>
          </p:nvSpPr>
          <p:spPr>
            <a:xfrm>
              <a:off x="9226639" y="5487523"/>
              <a:ext cx="1182387" cy="306109"/>
            </a:xfrm>
            <a:prstGeom prst="rect">
              <a:avLst/>
            </a:prstGeom>
            <a:noFill/>
          </p:spPr>
          <p:txBody>
            <a:bodyPr wrap="square">
              <a:spAutoFit/>
            </a:bodyPr>
            <a:lstStyle/>
            <a:p>
              <a:pPr algn="r">
                <a:lnSpc>
                  <a:spcPct val="107000"/>
                </a:lnSpc>
                <a:spcAft>
                  <a:spcPts val="800"/>
                </a:spcAft>
              </a:pPr>
              <a:r>
                <a:rPr lang="en-US" altLang="zh-CN" sz="1400" dirty="0">
                  <a:solidFill>
                    <a:srgbClr val="172C51"/>
                  </a:solidFill>
                  <a:latin typeface="Arial" panose="020B0604020202020204" pitchFamily="34" charset="0"/>
                  <a:ea typeface="等线" panose="02010600030101010101" pitchFamily="2" charset="-122"/>
                  <a:cs typeface="Arial" panose="020B0604020202020204" pitchFamily="34" charset="0"/>
                </a:rPr>
                <a:t>Metro lines</a:t>
              </a:r>
            </a:p>
          </p:txBody>
        </p:sp>
      </p:grpSp>
      <p:sp>
        <p:nvSpPr>
          <p:cNvPr id="8" name="文本框 7">
            <a:extLst>
              <a:ext uri="{FF2B5EF4-FFF2-40B4-BE49-F238E27FC236}">
                <a16:creationId xmlns:a16="http://schemas.microsoft.com/office/drawing/2014/main" id="{D9D99CC9-EFD6-179A-31C1-9D6B958122EF}"/>
              </a:ext>
            </a:extLst>
          </p:cNvPr>
          <p:cNvSpPr txBox="1"/>
          <p:nvPr/>
        </p:nvSpPr>
        <p:spPr>
          <a:xfrm>
            <a:off x="362393" y="4636163"/>
            <a:ext cx="3638079" cy="869725"/>
          </a:xfrm>
          <a:prstGeom prst="rect">
            <a:avLst/>
          </a:prstGeom>
          <a:noFill/>
        </p:spPr>
        <p:txBody>
          <a:bodyPr wrap="square">
            <a:spAutoFit/>
          </a:bodyPr>
          <a:lstStyle/>
          <a:p>
            <a:pPr>
              <a:lnSpc>
                <a:spcPct val="107000"/>
              </a:lnSpc>
              <a:spcAft>
                <a:spcPts val="800"/>
              </a:spcAft>
            </a:pPr>
            <a:r>
              <a:rPr lang="en-US" altLang="zh-CN" sz="1400" b="1"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Transport-land use feedback cycle </a:t>
            </a:r>
          </a:p>
          <a:p>
            <a:pP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(Source: </a:t>
            </a:r>
            <a:r>
              <a:rPr lang="en-US" altLang="zh-CN" sz="1400" dirty="0" err="1">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Bertolini</a:t>
            </a: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 2012; Wegener et al., 1999; Dena et al., 2016)</a:t>
            </a:r>
            <a:endParaRPr lang="zh-CN" altLang="en-US"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endParaRPr>
          </a:p>
        </p:txBody>
      </p:sp>
      <p:cxnSp>
        <p:nvCxnSpPr>
          <p:cNvPr id="43" name="直接连接符 42">
            <a:extLst>
              <a:ext uri="{FF2B5EF4-FFF2-40B4-BE49-F238E27FC236}">
                <a16:creationId xmlns:a16="http://schemas.microsoft.com/office/drawing/2014/main" id="{9E9C7B3E-DFC6-6E5E-9917-5DA2EEAF31B9}"/>
              </a:ext>
            </a:extLst>
          </p:cNvPr>
          <p:cNvCxnSpPr/>
          <p:nvPr/>
        </p:nvCxnSpPr>
        <p:spPr>
          <a:xfrm>
            <a:off x="4253721" y="1887820"/>
            <a:ext cx="0" cy="377713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0060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 name="组合 25">
            <a:extLst>
              <a:ext uri="{FF2B5EF4-FFF2-40B4-BE49-F238E27FC236}">
                <a16:creationId xmlns:a16="http://schemas.microsoft.com/office/drawing/2014/main" id="{0917F01F-E147-2307-F48B-53AB733F08B4}"/>
              </a:ext>
            </a:extLst>
          </p:cNvPr>
          <p:cNvGrpSpPr/>
          <p:nvPr/>
        </p:nvGrpSpPr>
        <p:grpSpPr>
          <a:xfrm>
            <a:off x="758023" y="1625765"/>
            <a:ext cx="10892979" cy="3595217"/>
            <a:chOff x="758023" y="1625765"/>
            <a:chExt cx="10892979" cy="3595217"/>
          </a:xfrm>
        </p:grpSpPr>
        <p:sp>
          <p:nvSpPr>
            <p:cNvPr id="2" name="文本框 1">
              <a:extLst>
                <a:ext uri="{FF2B5EF4-FFF2-40B4-BE49-F238E27FC236}">
                  <a16:creationId xmlns:a16="http://schemas.microsoft.com/office/drawing/2014/main" id="{934DB5BB-6EA1-700F-5DCC-276535F54AA9}"/>
                </a:ext>
              </a:extLst>
            </p:cNvPr>
            <p:cNvSpPr txBox="1"/>
            <p:nvPr/>
          </p:nvSpPr>
          <p:spPr>
            <a:xfrm>
              <a:off x="758023" y="2164675"/>
              <a:ext cx="1405170" cy="646331"/>
            </a:xfrm>
            <a:prstGeom prst="rect">
              <a:avLst/>
            </a:prstGeom>
            <a:solidFill>
              <a:schemeClr val="bg1">
                <a:lumMod val="95000"/>
              </a:schemeClr>
            </a:solidFill>
            <a:ln>
              <a:solidFill>
                <a:schemeClr val="bg1">
                  <a:lumMod val="50000"/>
                </a:schemeClr>
              </a:solidFill>
            </a:ln>
          </p:spPr>
          <p:txBody>
            <a:bodyPr wrap="square" rtlCol="0">
              <a:spAutoFit/>
            </a:bodyPr>
            <a:lstStyle/>
            <a:p>
              <a:pPr algn="ctr"/>
              <a:r>
                <a:rPr lang="en-US" altLang="zh-CN" b="1" dirty="0">
                  <a:latin typeface="Calibri" panose="020F0502020204030204" pitchFamily="34" charset="0"/>
                  <a:ea typeface="Calibri" panose="020F0502020204030204" pitchFamily="34" charset="0"/>
                  <a:cs typeface="Calibri" panose="020F0502020204030204" pitchFamily="34" charset="0"/>
                </a:rPr>
                <a:t>Identifying Patterns</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sp>
          <p:nvSpPr>
            <p:cNvPr id="3" name="文本框 2">
              <a:extLst>
                <a:ext uri="{FF2B5EF4-FFF2-40B4-BE49-F238E27FC236}">
                  <a16:creationId xmlns:a16="http://schemas.microsoft.com/office/drawing/2014/main" id="{4D9721E6-59CC-9D06-4D30-DFFEF9EDBF0E}"/>
                </a:ext>
              </a:extLst>
            </p:cNvPr>
            <p:cNvSpPr txBox="1"/>
            <p:nvPr/>
          </p:nvSpPr>
          <p:spPr>
            <a:xfrm>
              <a:off x="758023" y="3292719"/>
              <a:ext cx="1405170" cy="646331"/>
            </a:xfrm>
            <a:prstGeom prst="rect">
              <a:avLst/>
            </a:prstGeom>
            <a:solidFill>
              <a:schemeClr val="bg1">
                <a:lumMod val="95000"/>
              </a:schemeClr>
            </a:solidFill>
            <a:ln>
              <a:solidFill>
                <a:schemeClr val="bg1">
                  <a:lumMod val="50000"/>
                </a:schemeClr>
              </a:solidFill>
            </a:ln>
          </p:spPr>
          <p:txBody>
            <a:bodyPr wrap="square" rtlCol="0">
              <a:spAutoFit/>
            </a:bodyPr>
            <a:lstStyle/>
            <a:p>
              <a:pPr algn="ctr"/>
              <a:r>
                <a:rPr lang="en-US" altLang="zh-CN" b="1" dirty="0">
                  <a:latin typeface="Calibri" panose="020F0502020204030204" pitchFamily="34" charset="0"/>
                  <a:ea typeface="Calibri" panose="020F0502020204030204" pitchFamily="34" charset="0"/>
                  <a:cs typeface="Calibri" panose="020F0502020204030204" pitchFamily="34" charset="0"/>
                </a:rPr>
                <a:t>Analyzing Causes</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3">
              <a:extLst>
                <a:ext uri="{FF2B5EF4-FFF2-40B4-BE49-F238E27FC236}">
                  <a16:creationId xmlns:a16="http://schemas.microsoft.com/office/drawing/2014/main" id="{5C571053-F518-CAB9-E049-44FD0EA1860D}"/>
                </a:ext>
              </a:extLst>
            </p:cNvPr>
            <p:cNvSpPr txBox="1"/>
            <p:nvPr/>
          </p:nvSpPr>
          <p:spPr>
            <a:xfrm>
              <a:off x="758023" y="4420764"/>
              <a:ext cx="1405170" cy="646331"/>
            </a:xfrm>
            <a:prstGeom prst="rect">
              <a:avLst/>
            </a:prstGeom>
            <a:solidFill>
              <a:schemeClr val="bg1">
                <a:lumMod val="95000"/>
              </a:schemeClr>
            </a:solidFill>
            <a:ln>
              <a:solidFill>
                <a:schemeClr val="bg1">
                  <a:lumMod val="50000"/>
                </a:schemeClr>
              </a:solidFill>
            </a:ln>
          </p:spPr>
          <p:txBody>
            <a:bodyPr wrap="square" rtlCol="0">
              <a:spAutoFit/>
            </a:bodyPr>
            <a:lstStyle/>
            <a:p>
              <a:pPr algn="ctr"/>
              <a:r>
                <a:rPr lang="en-US" altLang="zh-CN" b="1" dirty="0">
                  <a:latin typeface="Calibri" panose="020F0502020204030204" pitchFamily="34" charset="0"/>
                  <a:ea typeface="Calibri" panose="020F0502020204030204" pitchFamily="34" charset="0"/>
                  <a:cs typeface="Calibri" panose="020F0502020204030204" pitchFamily="34" charset="0"/>
                </a:rPr>
                <a:t>Optimizing Systems</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a:extLst>
                <a:ext uri="{FF2B5EF4-FFF2-40B4-BE49-F238E27FC236}">
                  <a16:creationId xmlns:a16="http://schemas.microsoft.com/office/drawing/2014/main" id="{4C4FAD8D-F455-D37C-DA81-0B82F2A85F9B}"/>
                </a:ext>
              </a:extLst>
            </p:cNvPr>
            <p:cNvSpPr txBox="1"/>
            <p:nvPr/>
          </p:nvSpPr>
          <p:spPr>
            <a:xfrm>
              <a:off x="2561896" y="2120075"/>
              <a:ext cx="1840554" cy="738664"/>
            </a:xfrm>
            <a:prstGeom prst="rect">
              <a:avLst/>
            </a:prstGeom>
            <a:solidFill>
              <a:schemeClr val="bg1">
                <a:lumMod val="95000"/>
              </a:schemeClr>
            </a:solidFill>
            <a:ln>
              <a:solidFill>
                <a:schemeClr val="bg1">
                  <a:lumMod val="50000"/>
                </a:schemeClr>
              </a:solidFill>
              <a:prstDash val="dash"/>
            </a:ln>
          </p:spPr>
          <p:txBody>
            <a:bodyPr wrap="square" rtlCol="0">
              <a:spAutoFit/>
            </a:bodyPr>
            <a:lstStyle/>
            <a:p>
              <a:pPr algn="ctr"/>
              <a:r>
                <a:rPr lang="en-US" altLang="zh-CN" sz="1400" dirty="0">
                  <a:latin typeface="Calibri" panose="020F0502020204030204" pitchFamily="34" charset="0"/>
                  <a:ea typeface="Calibri" panose="020F0502020204030204" pitchFamily="34" charset="0"/>
                  <a:cs typeface="Calibri" panose="020F0502020204030204" pitchFamily="34" charset="0"/>
                </a:rPr>
                <a:t>The land development changes in the 50 HSR station areas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AE71422D-0CE4-C832-3A64-4D803D3599DE}"/>
                </a:ext>
              </a:extLst>
            </p:cNvPr>
            <p:cNvSpPr txBox="1"/>
            <p:nvPr/>
          </p:nvSpPr>
          <p:spPr>
            <a:xfrm>
              <a:off x="6867955" y="1625765"/>
              <a:ext cx="2133170" cy="307777"/>
            </a:xfrm>
            <a:prstGeom prst="rect">
              <a:avLst/>
            </a:prstGeom>
            <a:noFill/>
          </p:spPr>
          <p:txBody>
            <a:bodyPr wrap="square">
              <a:spAutoFit/>
            </a:bodyPr>
            <a:lstStyle/>
            <a:p>
              <a:pPr algn="ctr"/>
              <a:r>
                <a:rPr lang="en-US" altLang="zh-CN" sz="1400" b="1" dirty="0">
                  <a:effectLst/>
                  <a:latin typeface="Calibri" panose="020F0502020204030204" pitchFamily="34" charset="0"/>
                  <a:ea typeface="Times New Roman" panose="02020603050405020304" pitchFamily="18" charset="0"/>
                  <a:cs typeface="Calibri" panose="020F0502020204030204" pitchFamily="34" charset="0"/>
                </a:rPr>
                <a:t>METHOD</a:t>
              </a:r>
              <a:endParaRPr lang="zh-CN" altLang="en-US" sz="1400" dirty="0">
                <a:latin typeface="Calibri" panose="020F0502020204030204" pitchFamily="34" charset="0"/>
                <a:cs typeface="Calibri" panose="020F0502020204030204" pitchFamily="34" charset="0"/>
              </a:endParaRPr>
            </a:p>
          </p:txBody>
        </p:sp>
        <p:sp>
          <p:nvSpPr>
            <p:cNvPr id="7" name="文本框 6">
              <a:extLst>
                <a:ext uri="{FF2B5EF4-FFF2-40B4-BE49-F238E27FC236}">
                  <a16:creationId xmlns:a16="http://schemas.microsoft.com/office/drawing/2014/main" id="{1BCD8843-3C79-E0A6-22F7-8AA7DC4C0D6F}"/>
                </a:ext>
              </a:extLst>
            </p:cNvPr>
            <p:cNvSpPr txBox="1"/>
            <p:nvPr/>
          </p:nvSpPr>
          <p:spPr>
            <a:xfrm>
              <a:off x="2544410" y="3136755"/>
              <a:ext cx="1840554" cy="954107"/>
            </a:xfrm>
            <a:prstGeom prst="rect">
              <a:avLst/>
            </a:prstGeom>
            <a:solidFill>
              <a:schemeClr val="bg1">
                <a:lumMod val="95000"/>
              </a:schemeClr>
            </a:solidFill>
            <a:ln>
              <a:solidFill>
                <a:schemeClr val="bg1">
                  <a:lumMod val="50000"/>
                </a:schemeClr>
              </a:solidFill>
              <a:prstDash val="dash"/>
            </a:ln>
          </p:spPr>
          <p:txBody>
            <a:bodyPr wrap="square" rtlCol="0">
              <a:spAutoFit/>
            </a:bodyPr>
            <a:lstStyle/>
            <a:p>
              <a:pPr algn="ctr"/>
              <a:r>
                <a:rPr lang="en-US" altLang="zh-CN" sz="1400" dirty="0">
                  <a:latin typeface="Calibri" panose="020F0502020204030204" pitchFamily="34" charset="0"/>
                  <a:ea typeface="Calibri" panose="020F0502020204030204" pitchFamily="34" charset="0"/>
                  <a:cs typeface="Calibri" panose="020F0502020204030204" pitchFamily="34" charset="0"/>
                </a:rPr>
                <a:t>The</a:t>
              </a:r>
              <a:r>
                <a:rPr lang="zh-CN" altLang="en-US" sz="1400" dirty="0">
                  <a:latin typeface="Calibri" panose="020F0502020204030204" pitchFamily="34" charset="0"/>
                  <a:ea typeface="Calibri" panose="020F0502020204030204" pitchFamily="34" charset="0"/>
                  <a:cs typeface="Calibri" panose="020F0502020204030204" pitchFamily="34" charset="0"/>
                </a:rPr>
                <a:t> </a:t>
              </a:r>
              <a:r>
                <a:rPr lang="en-US" altLang="zh-CN" sz="1400" dirty="0">
                  <a:latin typeface="Calibri" panose="020F0502020204030204" pitchFamily="34" charset="0"/>
                  <a:ea typeface="Calibri" panose="020F0502020204030204" pitchFamily="34" charset="0"/>
                  <a:cs typeface="Calibri" panose="020F0502020204030204" pitchFamily="34" charset="0"/>
                </a:rPr>
                <a:t>latent contributing factors that affect the land development patterns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8" name="文本框 7">
              <a:extLst>
                <a:ext uri="{FF2B5EF4-FFF2-40B4-BE49-F238E27FC236}">
                  <a16:creationId xmlns:a16="http://schemas.microsoft.com/office/drawing/2014/main" id="{0B41DAEE-617D-51CF-92D7-8E0C6B464E61}"/>
                </a:ext>
              </a:extLst>
            </p:cNvPr>
            <p:cNvSpPr txBox="1"/>
            <p:nvPr/>
          </p:nvSpPr>
          <p:spPr>
            <a:xfrm>
              <a:off x="4766181" y="1947695"/>
              <a:ext cx="6884821" cy="523220"/>
            </a:xfrm>
            <a:prstGeom prst="rect">
              <a:avLst/>
            </a:prstGeom>
            <a:solidFill>
              <a:schemeClr val="bg1"/>
            </a:solidFill>
            <a:ln>
              <a:solidFill>
                <a:schemeClr val="bg1">
                  <a:lumMod val="50000"/>
                </a:schemeClr>
              </a:solidFill>
              <a:prstDash val="dash"/>
            </a:ln>
          </p:spPr>
          <p:txBody>
            <a:bodyPr wrap="square" rtlCol="0">
              <a:spAutoFit/>
            </a:bodyPr>
            <a:lstStyle/>
            <a:p>
              <a:pPr algn="ctr"/>
              <a:r>
                <a:rPr lang="en-US" altLang="zh-CN" sz="1400" b="1" dirty="0">
                  <a:latin typeface="Calibri" panose="020F0502020204030204" pitchFamily="34" charset="0"/>
                  <a:ea typeface="Calibri" panose="020F0502020204030204" pitchFamily="34" charset="0"/>
                  <a:cs typeface="Calibri" panose="020F0502020204030204" pitchFamily="34" charset="0"/>
                </a:rPr>
                <a:t>Descriptive Analysis</a:t>
              </a:r>
              <a:r>
                <a:rPr lang="en-US" altLang="zh-CN" sz="1400" dirty="0">
                  <a:latin typeface="Calibri" panose="020F0502020204030204" pitchFamily="34" charset="0"/>
                  <a:ea typeface="Calibri" panose="020F0502020204030204" pitchFamily="34" charset="0"/>
                  <a:cs typeface="Calibri" panose="020F0502020204030204" pitchFamily="34" charset="0"/>
                </a:rPr>
                <a:t>: Developed three indices (the amount, </a:t>
              </a:r>
              <a:r>
                <a:rPr lang="en-US" altLang="zh-CN" sz="1400" kern="100" dirty="0">
                  <a:effectLst/>
                  <a:latin typeface="Calibri" panose="020F0502020204030204" pitchFamily="34" charset="0"/>
                  <a:ea typeface="Calibri" panose="020F0502020204030204" pitchFamily="34" charset="0"/>
                  <a:cs typeface="Calibri" panose="020F0502020204030204" pitchFamily="34" charset="0"/>
                </a:rPr>
                <a:t>compactness degree</a:t>
              </a:r>
              <a:r>
                <a:rPr lang="en-US" altLang="zh-CN" sz="1400" dirty="0">
                  <a:latin typeface="Calibri" panose="020F0502020204030204" pitchFamily="34" charset="0"/>
                  <a:ea typeface="Calibri" panose="020F0502020204030204" pitchFamily="34" charset="0"/>
                  <a:cs typeface="Calibri" panose="020F0502020204030204" pitchFamily="34" charset="0"/>
                </a:rPr>
                <a:t>, and intensity of the built-up land) to describe the </a:t>
              </a:r>
              <a:r>
                <a:rPr lang="en-US" altLang="zh-CN"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land development changes</a:t>
              </a:r>
              <a:r>
                <a:rPr lang="en-US" altLang="zh-CN" sz="1400" dirty="0">
                  <a:latin typeface="Calibri" panose="020F0502020204030204" pitchFamily="34" charset="0"/>
                  <a:ea typeface="Calibri" panose="020F0502020204030204" pitchFamily="34" charset="0"/>
                  <a:cs typeface="Calibri" panose="020F0502020204030204" pitchFamily="34" charset="0"/>
                </a:rPr>
                <a:t> in 50 station areas.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9" name="文本框 8">
              <a:extLst>
                <a:ext uri="{FF2B5EF4-FFF2-40B4-BE49-F238E27FC236}">
                  <a16:creationId xmlns:a16="http://schemas.microsoft.com/office/drawing/2014/main" id="{0F8FD766-E9B6-11BA-2FEA-2F08D8810A84}"/>
                </a:ext>
              </a:extLst>
            </p:cNvPr>
            <p:cNvSpPr txBox="1"/>
            <p:nvPr/>
          </p:nvSpPr>
          <p:spPr>
            <a:xfrm>
              <a:off x="4766181" y="2494169"/>
              <a:ext cx="6884821" cy="523220"/>
            </a:xfrm>
            <a:prstGeom prst="rect">
              <a:avLst/>
            </a:prstGeom>
            <a:solidFill>
              <a:schemeClr val="bg1"/>
            </a:solidFill>
            <a:ln>
              <a:solidFill>
                <a:schemeClr val="bg1">
                  <a:lumMod val="50000"/>
                </a:schemeClr>
              </a:solidFill>
              <a:prstDash val="dash"/>
            </a:ln>
          </p:spPr>
          <p:txBody>
            <a:bodyPr wrap="square" rtlCol="0">
              <a:spAutoFit/>
            </a:bodyPr>
            <a:lstStyle/>
            <a:p>
              <a:pPr algn="ctr"/>
              <a:r>
                <a:rPr lang="en-US" altLang="zh-CN" sz="1400" b="1" dirty="0">
                  <a:latin typeface="Calibri" panose="020F0502020204030204" pitchFamily="34" charset="0"/>
                  <a:ea typeface="Calibri" panose="020F0502020204030204" pitchFamily="34" charset="0"/>
                  <a:cs typeface="Calibri" panose="020F0502020204030204" pitchFamily="34" charset="0"/>
                </a:rPr>
                <a:t>Latent Class Analysis with Covariates</a:t>
              </a:r>
              <a:r>
                <a:rPr lang="en-US" altLang="zh-CN" sz="1400" dirty="0">
                  <a:latin typeface="Calibri" panose="020F0502020204030204" pitchFamily="34" charset="0"/>
                  <a:ea typeface="Calibri" panose="020F0502020204030204" pitchFamily="34" charset="0"/>
                  <a:cs typeface="Calibri" panose="020F0502020204030204" pitchFamily="34" charset="0"/>
                </a:rPr>
                <a:t>: To identify the </a:t>
              </a:r>
              <a:r>
                <a:rPr lang="en-US" altLang="zh-CN"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latent patterns</a:t>
              </a:r>
              <a:r>
                <a:rPr lang="en-US" altLang="zh-CN" sz="1400" dirty="0">
                  <a:latin typeface="Calibri" panose="020F0502020204030204" pitchFamily="34" charset="0"/>
                  <a:ea typeface="Calibri" panose="020F0502020204030204" pitchFamily="34" charset="0"/>
                  <a:cs typeface="Calibri" panose="020F0502020204030204" pitchFamily="34" charset="0"/>
                </a:rPr>
                <a:t> of the land development changes among the 50 HSR stations considering the control of the covariates.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 name="文本框 9">
              <a:extLst>
                <a:ext uri="{FF2B5EF4-FFF2-40B4-BE49-F238E27FC236}">
                  <a16:creationId xmlns:a16="http://schemas.microsoft.com/office/drawing/2014/main" id="{2D14DE7B-A2BE-822D-4606-0437D43F2088}"/>
                </a:ext>
              </a:extLst>
            </p:cNvPr>
            <p:cNvSpPr txBox="1"/>
            <p:nvPr/>
          </p:nvSpPr>
          <p:spPr>
            <a:xfrm>
              <a:off x="4766181" y="3353399"/>
              <a:ext cx="6884821" cy="523220"/>
            </a:xfrm>
            <a:prstGeom prst="rect">
              <a:avLst/>
            </a:prstGeom>
            <a:solidFill>
              <a:schemeClr val="bg1"/>
            </a:solidFill>
            <a:ln>
              <a:solidFill>
                <a:schemeClr val="bg1">
                  <a:lumMod val="50000"/>
                </a:schemeClr>
              </a:solidFill>
              <a:prstDash val="dash"/>
            </a:ln>
          </p:spPr>
          <p:txBody>
            <a:bodyPr wrap="square" rtlCol="0">
              <a:spAutoFit/>
            </a:bodyPr>
            <a:lstStyle/>
            <a:p>
              <a:pPr algn="ctr"/>
              <a:r>
                <a:rPr lang="en-US" altLang="zh-CN" sz="1400" b="1" dirty="0">
                  <a:latin typeface="Calibri" panose="020F0502020204030204" pitchFamily="34" charset="0"/>
                  <a:ea typeface="Calibri" panose="020F0502020204030204" pitchFamily="34" charset="0"/>
                  <a:cs typeface="Calibri" panose="020F0502020204030204" pitchFamily="34" charset="0"/>
                </a:rPr>
                <a:t>Latent Class Analysis with Covariates </a:t>
              </a:r>
              <a:r>
                <a:rPr lang="en-US" altLang="zh-CN" sz="1400" dirty="0">
                  <a:latin typeface="Calibri" panose="020F0502020204030204" pitchFamily="34" charset="0"/>
                  <a:ea typeface="Calibri" panose="020F0502020204030204" pitchFamily="34" charset="0"/>
                  <a:cs typeface="Calibri" panose="020F0502020204030204" pitchFamily="34" charset="0"/>
                </a:rPr>
                <a:t>(aka </a:t>
              </a:r>
              <a:r>
                <a:rPr lang="en-US" altLang="zh-CN" sz="1400" b="1" dirty="0">
                  <a:latin typeface="Calibri" panose="020F0502020204030204" pitchFamily="34" charset="0"/>
                  <a:ea typeface="Calibri" panose="020F0502020204030204" pitchFamily="34" charset="0"/>
                  <a:cs typeface="Calibri" panose="020F0502020204030204" pitchFamily="34" charset="0"/>
                </a:rPr>
                <a:t>Latent Class Regression</a:t>
              </a:r>
              <a:r>
                <a:rPr lang="en-US" altLang="zh-CN" sz="1400" dirty="0">
                  <a:latin typeface="Calibri" panose="020F0502020204030204" pitchFamily="34" charset="0"/>
                  <a:ea typeface="Calibri" panose="020F0502020204030204" pitchFamily="34" charset="0"/>
                  <a:cs typeface="Calibri" panose="020F0502020204030204" pitchFamily="34" charset="0"/>
                </a:rPr>
                <a:t>): To explore the </a:t>
              </a:r>
              <a:r>
                <a:rPr lang="en-US" altLang="zh-CN"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contributing factors</a:t>
              </a:r>
              <a:r>
                <a:rPr lang="en-US" altLang="zh-CN" sz="1400" dirty="0">
                  <a:latin typeface="Calibri" panose="020F0502020204030204" pitchFamily="34" charset="0"/>
                  <a:ea typeface="Calibri" panose="020F0502020204030204" pitchFamily="34" charset="0"/>
                  <a:cs typeface="Calibri" panose="020F0502020204030204" pitchFamily="34" charset="0"/>
                </a:rPr>
                <a:t> that are conducive to different classes.</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12" name="文本框 11">
              <a:extLst>
                <a:ext uri="{FF2B5EF4-FFF2-40B4-BE49-F238E27FC236}">
                  <a16:creationId xmlns:a16="http://schemas.microsoft.com/office/drawing/2014/main" id="{F6AEB92A-4012-0C8C-A002-DC03FACC4CD2}"/>
                </a:ext>
              </a:extLst>
            </p:cNvPr>
            <p:cNvSpPr txBox="1"/>
            <p:nvPr/>
          </p:nvSpPr>
          <p:spPr>
            <a:xfrm>
              <a:off x="4766181" y="4380095"/>
              <a:ext cx="6884821" cy="738664"/>
            </a:xfrm>
            <a:prstGeom prst="rect">
              <a:avLst/>
            </a:prstGeom>
            <a:solidFill>
              <a:schemeClr val="bg1"/>
            </a:solidFill>
            <a:ln>
              <a:solidFill>
                <a:schemeClr val="bg1">
                  <a:lumMod val="50000"/>
                </a:schemeClr>
              </a:solidFill>
              <a:prstDash val="dash"/>
            </a:ln>
          </p:spPr>
          <p:txBody>
            <a:bodyPr wrap="square" rtlCol="0">
              <a:spAutoFit/>
            </a:bodyPr>
            <a:lstStyle/>
            <a:p>
              <a:pPr algn="ctr"/>
              <a:r>
                <a:rPr lang="en-US" altLang="zh-CN" sz="1400" b="1" dirty="0">
                  <a:latin typeface="Calibri" panose="020F0502020204030204" pitchFamily="34" charset="0"/>
                  <a:ea typeface="Calibri" panose="020F0502020204030204" pitchFamily="34" charset="0"/>
                  <a:cs typeface="Calibri" panose="020F0502020204030204" pitchFamily="34" charset="0"/>
                </a:rPr>
                <a:t>Policy Discussion</a:t>
              </a:r>
              <a:r>
                <a:rPr lang="en-US" altLang="zh-CN" sz="1400" dirty="0">
                  <a:latin typeface="Calibri" panose="020F0502020204030204" pitchFamily="34" charset="0"/>
                  <a:ea typeface="Calibri" panose="020F0502020204030204" pitchFamily="34" charset="0"/>
                  <a:cs typeface="Calibri" panose="020F0502020204030204" pitchFamily="34" charset="0"/>
                </a:rPr>
                <a:t>: A </a:t>
              </a:r>
              <a:r>
                <a:rPr lang="en-US" altLang="zh-CN"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multi-objective decision making</a:t>
              </a:r>
              <a:r>
                <a:rPr lang="en-US" altLang="zh-CN" sz="1400" dirty="0">
                  <a:latin typeface="Calibri" panose="020F0502020204030204" pitchFamily="34" charset="0"/>
                  <a:ea typeface="Calibri" panose="020F0502020204030204" pitchFamily="34" charset="0"/>
                  <a:cs typeface="Calibri" panose="020F0502020204030204" pitchFamily="34" charset="0"/>
                </a:rPr>
                <a:t> based on the latent contributing factors to optimize the station area land development performance, and retrospect to the current HSR station planning.</a:t>
              </a:r>
            </a:p>
          </p:txBody>
        </p:sp>
        <p:sp>
          <p:nvSpPr>
            <p:cNvPr id="13" name="文本框 12">
              <a:extLst>
                <a:ext uri="{FF2B5EF4-FFF2-40B4-BE49-F238E27FC236}">
                  <a16:creationId xmlns:a16="http://schemas.microsoft.com/office/drawing/2014/main" id="{0C285B1D-E94B-BF4C-0381-FA5D28E8C58A}"/>
                </a:ext>
              </a:extLst>
            </p:cNvPr>
            <p:cNvSpPr txBox="1"/>
            <p:nvPr/>
          </p:nvSpPr>
          <p:spPr>
            <a:xfrm>
              <a:off x="2544410" y="4266875"/>
              <a:ext cx="1840554" cy="954107"/>
            </a:xfrm>
            <a:prstGeom prst="rect">
              <a:avLst/>
            </a:prstGeom>
            <a:solidFill>
              <a:schemeClr val="bg1">
                <a:lumMod val="95000"/>
              </a:schemeClr>
            </a:solidFill>
            <a:ln>
              <a:solidFill>
                <a:schemeClr val="bg1">
                  <a:lumMod val="50000"/>
                </a:schemeClr>
              </a:solidFill>
              <a:prstDash val="dash"/>
            </a:ln>
          </p:spPr>
          <p:txBody>
            <a:bodyPr wrap="square" rtlCol="0">
              <a:spAutoFit/>
            </a:bodyPr>
            <a:lstStyle/>
            <a:p>
              <a:pPr algn="ctr"/>
              <a:r>
                <a:rPr lang="en-US" altLang="zh-CN" sz="1400" dirty="0">
                  <a:latin typeface="Calibri" panose="020F0502020204030204" pitchFamily="34" charset="0"/>
                  <a:ea typeface="Calibri" panose="020F0502020204030204" pitchFamily="34" charset="0"/>
                  <a:cs typeface="Calibri" panose="020F0502020204030204" pitchFamily="34" charset="0"/>
                </a:rPr>
                <a:t>Policy discussion and our contributions to the HSR station area development</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14" name="文本框 13">
              <a:extLst>
                <a:ext uri="{FF2B5EF4-FFF2-40B4-BE49-F238E27FC236}">
                  <a16:creationId xmlns:a16="http://schemas.microsoft.com/office/drawing/2014/main" id="{C1B0186F-4A21-33FA-C986-052E10B78E1B}"/>
                </a:ext>
              </a:extLst>
            </p:cNvPr>
            <p:cNvSpPr txBox="1"/>
            <p:nvPr/>
          </p:nvSpPr>
          <p:spPr>
            <a:xfrm>
              <a:off x="758023" y="1625765"/>
              <a:ext cx="1405170" cy="307777"/>
            </a:xfrm>
            <a:prstGeom prst="rect">
              <a:avLst/>
            </a:prstGeom>
            <a:noFill/>
          </p:spPr>
          <p:txBody>
            <a:bodyPr wrap="square">
              <a:spAutoFit/>
            </a:bodyPr>
            <a:lstStyle/>
            <a:p>
              <a:pPr algn="ctr"/>
              <a:r>
                <a:rPr lang="en-US" altLang="zh-CN" sz="1400" b="1" dirty="0">
                  <a:effectLst/>
                  <a:latin typeface="Calibri" panose="020F0502020204030204" pitchFamily="34" charset="0"/>
                  <a:ea typeface="Times New Roman" panose="02020603050405020304" pitchFamily="18" charset="0"/>
                  <a:cs typeface="Calibri" panose="020F0502020204030204" pitchFamily="34" charset="0"/>
                </a:rPr>
                <a:t>STEP</a:t>
              </a:r>
              <a:endParaRPr lang="zh-CN" altLang="en-US" sz="1400" dirty="0">
                <a:latin typeface="Calibri" panose="020F0502020204030204" pitchFamily="34" charset="0"/>
                <a:cs typeface="Calibri" panose="020F0502020204030204" pitchFamily="34" charset="0"/>
              </a:endParaRPr>
            </a:p>
          </p:txBody>
        </p:sp>
        <p:sp>
          <p:nvSpPr>
            <p:cNvPr id="15" name="文本框 14">
              <a:extLst>
                <a:ext uri="{FF2B5EF4-FFF2-40B4-BE49-F238E27FC236}">
                  <a16:creationId xmlns:a16="http://schemas.microsoft.com/office/drawing/2014/main" id="{33B0347B-797F-C1F4-FDBD-D108C333A8DA}"/>
                </a:ext>
              </a:extLst>
            </p:cNvPr>
            <p:cNvSpPr txBox="1"/>
            <p:nvPr/>
          </p:nvSpPr>
          <p:spPr>
            <a:xfrm>
              <a:off x="2762102" y="1625765"/>
              <a:ext cx="1405170" cy="307777"/>
            </a:xfrm>
            <a:prstGeom prst="rect">
              <a:avLst/>
            </a:prstGeom>
            <a:noFill/>
          </p:spPr>
          <p:txBody>
            <a:bodyPr wrap="square">
              <a:spAutoFit/>
            </a:bodyPr>
            <a:lstStyle/>
            <a:p>
              <a:pPr algn="ctr"/>
              <a:r>
                <a:rPr lang="en-US" altLang="zh-CN" sz="1400" b="1" dirty="0">
                  <a:effectLst/>
                  <a:latin typeface="Calibri" panose="020F0502020204030204" pitchFamily="34" charset="0"/>
                  <a:ea typeface="Times New Roman" panose="02020603050405020304" pitchFamily="18" charset="0"/>
                  <a:cs typeface="Calibri" panose="020F0502020204030204" pitchFamily="34" charset="0"/>
                </a:rPr>
                <a:t>CONTENT</a:t>
              </a:r>
              <a:endParaRPr lang="zh-CN" altLang="en-US" sz="1400" dirty="0">
                <a:latin typeface="Calibri" panose="020F0502020204030204" pitchFamily="34" charset="0"/>
                <a:cs typeface="Calibri" panose="020F0502020204030204" pitchFamily="34" charset="0"/>
              </a:endParaRPr>
            </a:p>
          </p:txBody>
        </p:sp>
        <p:cxnSp>
          <p:nvCxnSpPr>
            <p:cNvPr id="16" name="直接箭头连接符 15">
              <a:extLst>
                <a:ext uri="{FF2B5EF4-FFF2-40B4-BE49-F238E27FC236}">
                  <a16:creationId xmlns:a16="http://schemas.microsoft.com/office/drawing/2014/main" id="{8F7F2A6C-2FE1-96DD-DC7B-8B015DAA9C28}"/>
                </a:ext>
              </a:extLst>
            </p:cNvPr>
            <p:cNvCxnSpPr>
              <a:cxnSpLocks/>
              <a:stCxn id="2" idx="2"/>
              <a:endCxn id="3" idx="0"/>
            </p:cNvCxnSpPr>
            <p:nvPr/>
          </p:nvCxnSpPr>
          <p:spPr>
            <a:xfrm>
              <a:off x="1460608" y="2811006"/>
              <a:ext cx="0" cy="481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a:extLst>
                <a:ext uri="{FF2B5EF4-FFF2-40B4-BE49-F238E27FC236}">
                  <a16:creationId xmlns:a16="http://schemas.microsoft.com/office/drawing/2014/main" id="{759DC6CD-F971-C8EC-81AC-92D88C618C6A}"/>
                </a:ext>
              </a:extLst>
            </p:cNvPr>
            <p:cNvCxnSpPr>
              <a:cxnSpLocks/>
              <a:stCxn id="3" idx="2"/>
              <a:endCxn id="4" idx="0"/>
            </p:cNvCxnSpPr>
            <p:nvPr/>
          </p:nvCxnSpPr>
          <p:spPr>
            <a:xfrm>
              <a:off x="1460608" y="3939050"/>
              <a:ext cx="0" cy="4817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0445CD6E-8EF3-6962-CD9E-71B4F94013E5}"/>
                </a:ext>
              </a:extLst>
            </p:cNvPr>
            <p:cNvCxnSpPr>
              <a:cxnSpLocks/>
              <a:stCxn id="2" idx="3"/>
              <a:endCxn id="5" idx="1"/>
            </p:cNvCxnSpPr>
            <p:nvPr/>
          </p:nvCxnSpPr>
          <p:spPr>
            <a:xfrm>
              <a:off x="2163193" y="2487841"/>
              <a:ext cx="398703" cy="1566"/>
            </a:xfrm>
            <a:prstGeom prst="line">
              <a:avLst/>
            </a:prstGeom>
          </p:spPr>
          <p:style>
            <a:lnRef idx="1">
              <a:schemeClr val="dk1"/>
            </a:lnRef>
            <a:fillRef idx="0">
              <a:schemeClr val="dk1"/>
            </a:fillRef>
            <a:effectRef idx="0">
              <a:schemeClr val="dk1"/>
            </a:effectRef>
            <a:fontRef idx="minor">
              <a:schemeClr val="tx1"/>
            </a:fontRef>
          </p:style>
        </p:cxnSp>
        <p:cxnSp>
          <p:nvCxnSpPr>
            <p:cNvPr id="19" name="连接符: 肘形 18">
              <a:extLst>
                <a:ext uri="{FF2B5EF4-FFF2-40B4-BE49-F238E27FC236}">
                  <a16:creationId xmlns:a16="http://schemas.microsoft.com/office/drawing/2014/main" id="{F1C22D2A-9F01-176C-3A13-AA39F4F1BDE7}"/>
                </a:ext>
              </a:extLst>
            </p:cNvPr>
            <p:cNvCxnSpPr>
              <a:cxnSpLocks/>
              <a:stCxn id="5" idx="3"/>
              <a:endCxn id="8" idx="1"/>
            </p:cNvCxnSpPr>
            <p:nvPr/>
          </p:nvCxnSpPr>
          <p:spPr>
            <a:xfrm flipV="1">
              <a:off x="4402450" y="2209305"/>
              <a:ext cx="363731" cy="280102"/>
            </a:xfrm>
            <a:prstGeom prst="bentConnector3">
              <a:avLst/>
            </a:prstGeom>
          </p:spPr>
          <p:style>
            <a:lnRef idx="1">
              <a:schemeClr val="dk1"/>
            </a:lnRef>
            <a:fillRef idx="0">
              <a:schemeClr val="dk1"/>
            </a:fillRef>
            <a:effectRef idx="0">
              <a:schemeClr val="dk1"/>
            </a:effectRef>
            <a:fontRef idx="minor">
              <a:schemeClr val="tx1"/>
            </a:fontRef>
          </p:style>
        </p:cxnSp>
        <p:cxnSp>
          <p:nvCxnSpPr>
            <p:cNvPr id="20" name="连接符: 肘形 19">
              <a:extLst>
                <a:ext uri="{FF2B5EF4-FFF2-40B4-BE49-F238E27FC236}">
                  <a16:creationId xmlns:a16="http://schemas.microsoft.com/office/drawing/2014/main" id="{DEDA32C6-8EA2-C161-0CCB-5E172D102F04}"/>
                </a:ext>
              </a:extLst>
            </p:cNvPr>
            <p:cNvCxnSpPr>
              <a:cxnSpLocks/>
              <a:stCxn id="5" idx="3"/>
              <a:endCxn id="9" idx="1"/>
            </p:cNvCxnSpPr>
            <p:nvPr/>
          </p:nvCxnSpPr>
          <p:spPr>
            <a:xfrm>
              <a:off x="4402450" y="2489407"/>
              <a:ext cx="363731" cy="266372"/>
            </a:xfrm>
            <a:prstGeom prst="bentConnector3">
              <a:avLst/>
            </a:prstGeom>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A6EE42CC-33C0-7E58-2717-9EA9A293CD75}"/>
                </a:ext>
              </a:extLst>
            </p:cNvPr>
            <p:cNvCxnSpPr>
              <a:cxnSpLocks/>
              <a:stCxn id="3" idx="3"/>
              <a:endCxn id="7" idx="1"/>
            </p:cNvCxnSpPr>
            <p:nvPr/>
          </p:nvCxnSpPr>
          <p:spPr>
            <a:xfrm flipV="1">
              <a:off x="2163193" y="3613809"/>
              <a:ext cx="381217" cy="2076"/>
            </a:xfrm>
            <a:prstGeom prst="line">
              <a:avLst/>
            </a:prstGeom>
          </p:spPr>
          <p:style>
            <a:lnRef idx="1">
              <a:schemeClr val="dk1"/>
            </a:lnRef>
            <a:fillRef idx="0">
              <a:schemeClr val="dk1"/>
            </a:fillRef>
            <a:effectRef idx="0">
              <a:schemeClr val="dk1"/>
            </a:effectRef>
            <a:fontRef idx="minor">
              <a:schemeClr val="tx1"/>
            </a:fontRef>
          </p:style>
        </p:cxnSp>
        <p:cxnSp>
          <p:nvCxnSpPr>
            <p:cNvPr id="23" name="连接符: 肘形 22">
              <a:extLst>
                <a:ext uri="{FF2B5EF4-FFF2-40B4-BE49-F238E27FC236}">
                  <a16:creationId xmlns:a16="http://schemas.microsoft.com/office/drawing/2014/main" id="{A90DB691-F76E-CC20-A609-6CE92C232BA9}"/>
                </a:ext>
              </a:extLst>
            </p:cNvPr>
            <p:cNvCxnSpPr>
              <a:cxnSpLocks/>
              <a:stCxn id="7" idx="3"/>
              <a:endCxn id="10" idx="1"/>
            </p:cNvCxnSpPr>
            <p:nvPr/>
          </p:nvCxnSpPr>
          <p:spPr>
            <a:xfrm>
              <a:off x="4384964" y="3613809"/>
              <a:ext cx="381217" cy="120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27E30F29-238F-BC31-65C0-624DC8E908E0}"/>
                </a:ext>
              </a:extLst>
            </p:cNvPr>
            <p:cNvCxnSpPr>
              <a:cxnSpLocks/>
              <a:stCxn id="4" idx="3"/>
              <a:endCxn id="13" idx="1"/>
            </p:cNvCxnSpPr>
            <p:nvPr/>
          </p:nvCxnSpPr>
          <p:spPr>
            <a:xfrm flipV="1">
              <a:off x="2163193" y="4743929"/>
              <a:ext cx="381217" cy="1"/>
            </a:xfrm>
            <a:prstGeom prst="line">
              <a:avLst/>
            </a:prstGeom>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6D4408A1-190D-026E-28D0-842D7F8E6D76}"/>
                </a:ext>
              </a:extLst>
            </p:cNvPr>
            <p:cNvCxnSpPr>
              <a:cxnSpLocks/>
              <a:stCxn id="13" idx="3"/>
              <a:endCxn id="12" idx="1"/>
            </p:cNvCxnSpPr>
            <p:nvPr/>
          </p:nvCxnSpPr>
          <p:spPr>
            <a:xfrm>
              <a:off x="4384964" y="4743929"/>
              <a:ext cx="381217" cy="5498"/>
            </a:xfrm>
            <a:prstGeom prst="line">
              <a:avLst/>
            </a:prstGeom>
          </p:spPr>
          <p:style>
            <a:lnRef idx="1">
              <a:schemeClr val="dk1"/>
            </a:lnRef>
            <a:fillRef idx="0">
              <a:schemeClr val="dk1"/>
            </a:fillRef>
            <a:effectRef idx="0">
              <a:schemeClr val="dk1"/>
            </a:effectRef>
            <a:fontRef idx="minor">
              <a:schemeClr val="tx1"/>
            </a:fontRef>
          </p:style>
        </p:cxnSp>
      </p:grpSp>
      <p:sp>
        <p:nvSpPr>
          <p:cNvPr id="28" name="文本框 27">
            <a:extLst>
              <a:ext uri="{FF2B5EF4-FFF2-40B4-BE49-F238E27FC236}">
                <a16:creationId xmlns:a16="http://schemas.microsoft.com/office/drawing/2014/main" id="{A465EBB7-1628-5E72-9C08-7002257309E0}"/>
              </a:ext>
            </a:extLst>
          </p:cNvPr>
          <p:cNvSpPr txBox="1"/>
          <p:nvPr/>
        </p:nvSpPr>
        <p:spPr>
          <a:xfrm>
            <a:off x="258946" y="229372"/>
            <a:ext cx="2905347" cy="461665"/>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Technical Route</a:t>
            </a:r>
            <a:endParaRPr lang="zh-CN" altLang="en-US"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6630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8EC58-87AE-7610-07A7-47E4F310B007}"/>
            </a:ext>
          </a:extLst>
        </p:cNvPr>
        <p:cNvGrpSpPr/>
        <p:nvPr/>
      </p:nvGrpSpPr>
      <p:grpSpPr>
        <a:xfrm>
          <a:off x="0" y="0"/>
          <a:ext cx="0" cy="0"/>
          <a:chOff x="0" y="0"/>
          <a:chExt cx="0" cy="0"/>
        </a:xfrm>
      </p:grpSpPr>
      <p:sp>
        <p:nvSpPr>
          <p:cNvPr id="14" name="灯片编号占位符 1">
            <a:extLst>
              <a:ext uri="{FF2B5EF4-FFF2-40B4-BE49-F238E27FC236}">
                <a16:creationId xmlns:a16="http://schemas.microsoft.com/office/drawing/2014/main" id="{E0FAB7F7-B858-102E-13E8-75518F91A13E}"/>
              </a:ext>
            </a:extLst>
          </p:cNvPr>
          <p:cNvSpPr>
            <a:spLocks noGrp="1"/>
          </p:cNvSpPr>
          <p:nvPr>
            <p:ph type="sldNum" sz="quarter" idx="12"/>
          </p:nvPr>
        </p:nvSpPr>
        <p:spPr>
          <a:xfrm>
            <a:off x="8610600" y="6356350"/>
            <a:ext cx="2743200" cy="365125"/>
          </a:xfrm>
        </p:spPr>
        <p:txBody>
          <a:bodyPr/>
          <a:lstStyle/>
          <a:p>
            <a:fld id="{5C0D0B3D-D228-48B0-AE64-B11EAC683F50}" type="slidenum">
              <a:rPr lang="zh-CN" altLang="en-US" smtClean="0"/>
              <a:t>3</a:t>
            </a:fld>
            <a:endParaRPr lang="zh-CN" altLang="en-US" dirty="0"/>
          </a:p>
        </p:txBody>
      </p:sp>
      <p:sp>
        <p:nvSpPr>
          <p:cNvPr id="15" name="文本框 14">
            <a:extLst>
              <a:ext uri="{FF2B5EF4-FFF2-40B4-BE49-F238E27FC236}">
                <a16:creationId xmlns:a16="http://schemas.microsoft.com/office/drawing/2014/main" id="{F01E32A9-63A2-6574-1DBC-7FA8B15C4205}"/>
              </a:ext>
            </a:extLst>
          </p:cNvPr>
          <p:cNvSpPr txBox="1"/>
          <p:nvPr/>
        </p:nvSpPr>
        <p:spPr>
          <a:xfrm>
            <a:off x="258946" y="229372"/>
            <a:ext cx="2257477" cy="461665"/>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Introduction</a:t>
            </a:r>
          </a:p>
        </p:txBody>
      </p:sp>
      <p:sp>
        <p:nvSpPr>
          <p:cNvPr id="16" name="文本框 15">
            <a:extLst>
              <a:ext uri="{FF2B5EF4-FFF2-40B4-BE49-F238E27FC236}">
                <a16:creationId xmlns:a16="http://schemas.microsoft.com/office/drawing/2014/main" id="{4120AB74-CD33-0DF2-BA01-021D071A8B80}"/>
              </a:ext>
            </a:extLst>
          </p:cNvPr>
          <p:cNvSpPr txBox="1"/>
          <p:nvPr/>
        </p:nvSpPr>
        <p:spPr>
          <a:xfrm>
            <a:off x="355871" y="726873"/>
            <a:ext cx="6216379" cy="1330749"/>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n"/>
            </a:pPr>
            <a:r>
              <a:rPr lang="en-US" altLang="zh-CN" sz="1400" dirty="0">
                <a:effectLst/>
                <a:latin typeface="Arial" panose="020B0604020202020204" pitchFamily="34" charset="0"/>
                <a:ea typeface="等线" panose="02010600030101010101" pitchFamily="2" charset="-122"/>
                <a:cs typeface="Arial" panose="020B0604020202020204" pitchFamily="34" charset="0"/>
              </a:rPr>
              <a:t>Initially in China, new HSR stations were designed to bring new development in new towns </a:t>
            </a:r>
            <a:r>
              <a:rPr lang="en-US" altLang="zh-CN" sz="1400" dirty="0">
                <a:latin typeface="Arial" panose="020B0604020202020204" pitchFamily="34" charset="0"/>
                <a:ea typeface="等线" panose="02010600030101010101" pitchFamily="2" charset="-122"/>
                <a:cs typeface="Arial" panose="020B0604020202020204" pitchFamily="34" charset="0"/>
              </a:rPr>
              <a:t>(</a:t>
            </a:r>
            <a:r>
              <a:rPr lang="en-US" altLang="zh-CN" sz="1400" b="1" dirty="0">
                <a:latin typeface="Arial" panose="020B0604020202020204" pitchFamily="34" charset="0"/>
                <a:ea typeface="等线" panose="02010600030101010101" pitchFamily="2" charset="-122"/>
                <a:cs typeface="Arial" panose="020B0604020202020204" pitchFamily="34" charset="0"/>
              </a:rPr>
              <a:t>HSR New Cities</a:t>
            </a:r>
            <a:r>
              <a:rPr lang="en-US" altLang="zh-CN" sz="1400" dirty="0">
                <a:latin typeface="Arial" panose="020B0604020202020204" pitchFamily="34" charset="0"/>
                <a:ea typeface="等线" panose="02010600030101010101" pitchFamily="2" charset="-122"/>
                <a:cs typeface="Arial" panose="020B0604020202020204" pitchFamily="34" charset="0"/>
              </a:rPr>
              <a:t>)</a:t>
            </a:r>
            <a:r>
              <a:rPr lang="en-US" altLang="zh-CN" sz="1400" dirty="0">
                <a:effectLst/>
                <a:latin typeface="Arial" panose="020B0604020202020204" pitchFamily="34" charset="0"/>
                <a:ea typeface="等线" panose="02010600030101010101" pitchFamily="2" charset="-122"/>
                <a:cs typeface="Arial" panose="020B0604020202020204" pitchFamily="34" charset="0"/>
              </a:rPr>
              <a:t>.</a:t>
            </a:r>
          </a:p>
          <a:p>
            <a:pPr marL="285750" indent="-285750">
              <a:lnSpc>
                <a:spcPct val="107000"/>
              </a:lnSpc>
              <a:spcAft>
                <a:spcPts val="800"/>
              </a:spcAft>
              <a:buFont typeface="Wingdings" panose="05000000000000000000" pitchFamily="2" charset="2"/>
              <a:buChar char="n"/>
            </a:pPr>
            <a:r>
              <a:rPr lang="en-US" altLang="zh-CN" sz="1400" dirty="0">
                <a:effectLst/>
                <a:latin typeface="Arial" panose="020B0604020202020204" pitchFamily="34" charset="0"/>
                <a:ea typeface="等线" panose="02010600030101010101" pitchFamily="2" charset="-122"/>
                <a:cs typeface="Arial" panose="020B0604020202020204" pitchFamily="34" charset="0"/>
              </a:rPr>
              <a:t>When reviewing the process of HSR construction in the past two decades, it had been gradually found that not each HSR station was capable to bring about new construction lands around as planned</a:t>
            </a:r>
            <a:r>
              <a:rPr lang="en-US" altLang="zh-CN" sz="1400" dirty="0">
                <a:latin typeface="Arial" panose="020B0604020202020204" pitchFamily="34" charset="0"/>
                <a:ea typeface="等线" panose="02010600030101010101" pitchFamily="2" charset="-122"/>
                <a:cs typeface="Arial" panose="020B0604020202020204" pitchFamily="34" charset="0"/>
              </a:rPr>
              <a:t>.</a:t>
            </a:r>
            <a:endParaRPr lang="en-US" altLang="zh-CN" sz="1400" dirty="0">
              <a:effectLst/>
              <a:latin typeface="Arial" panose="020B0604020202020204" pitchFamily="34" charset="0"/>
              <a:ea typeface="等线" panose="02010600030101010101" pitchFamily="2" charset="-122"/>
              <a:cs typeface="Arial" panose="020B0604020202020204" pitchFamily="34" charset="0"/>
            </a:endParaRPr>
          </a:p>
        </p:txBody>
      </p:sp>
      <p:pic>
        <p:nvPicPr>
          <p:cNvPr id="17" name="图片 16">
            <a:extLst>
              <a:ext uri="{FF2B5EF4-FFF2-40B4-BE49-F238E27FC236}">
                <a16:creationId xmlns:a16="http://schemas.microsoft.com/office/drawing/2014/main" id="{C31C876A-6267-8448-6768-8D2E60CE2C88}"/>
              </a:ext>
            </a:extLst>
          </p:cNvPr>
          <p:cNvPicPr>
            <a:picLocks noChangeAspect="1"/>
          </p:cNvPicPr>
          <p:nvPr/>
        </p:nvPicPr>
        <p:blipFill>
          <a:blip r:embed="rId3"/>
          <a:srcRect t="14170"/>
          <a:stretch/>
        </p:blipFill>
        <p:spPr>
          <a:xfrm>
            <a:off x="6752377" y="787299"/>
            <a:ext cx="4953472" cy="5283402"/>
          </a:xfrm>
          <a:prstGeom prst="rect">
            <a:avLst/>
          </a:prstGeom>
        </p:spPr>
      </p:pic>
      <p:sp>
        <p:nvSpPr>
          <p:cNvPr id="18" name="文本框 17">
            <a:extLst>
              <a:ext uri="{FF2B5EF4-FFF2-40B4-BE49-F238E27FC236}">
                <a16:creationId xmlns:a16="http://schemas.microsoft.com/office/drawing/2014/main" id="{618FEFAA-BE5C-5130-5170-FAAEA310DB84}"/>
              </a:ext>
            </a:extLst>
          </p:cNvPr>
          <p:cNvSpPr txBox="1"/>
          <p:nvPr/>
        </p:nvSpPr>
        <p:spPr>
          <a:xfrm>
            <a:off x="7235601" y="756220"/>
            <a:ext cx="790601" cy="307777"/>
          </a:xfrm>
          <a:prstGeom prst="rect">
            <a:avLst/>
          </a:prstGeom>
          <a:solidFill>
            <a:srgbClr val="172C51"/>
          </a:solidFill>
        </p:spPr>
        <p:txBody>
          <a:bodyPr wrap="none" rtlCol="0">
            <a:spAutoFit/>
          </a:bodyPr>
          <a:lstStyle/>
          <a:p>
            <a:pPr algn="ctr"/>
            <a:r>
              <a:rPr lang="en-US" altLang="zh-CN" sz="1400" b="1" dirty="0">
                <a:solidFill>
                  <a:schemeClr val="bg1"/>
                </a:solidFill>
                <a:latin typeface="Arial" panose="020B0604020202020204" pitchFamily="34" charset="0"/>
                <a:cs typeface="Arial" panose="020B0604020202020204" pitchFamily="34" charset="0"/>
              </a:rPr>
              <a:t>Station</a:t>
            </a:r>
            <a:endParaRPr lang="zh-CN" altLang="en-US" sz="1400" b="1" dirty="0">
              <a:solidFill>
                <a:schemeClr val="bg1"/>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F2F55915-8D63-4061-1B7E-352AB1760193}"/>
              </a:ext>
            </a:extLst>
          </p:cNvPr>
          <p:cNvSpPr txBox="1"/>
          <p:nvPr/>
        </p:nvSpPr>
        <p:spPr>
          <a:xfrm>
            <a:off x="8107397" y="756220"/>
            <a:ext cx="901209" cy="307777"/>
          </a:xfrm>
          <a:prstGeom prst="rect">
            <a:avLst/>
          </a:prstGeom>
          <a:solidFill>
            <a:srgbClr val="172C51"/>
          </a:solidFill>
        </p:spPr>
        <p:txBody>
          <a:bodyPr wrap="none" rtlCol="0">
            <a:spAutoFit/>
          </a:bodyPr>
          <a:lstStyle/>
          <a:p>
            <a:pPr algn="ctr"/>
            <a:r>
              <a:rPr lang="en-US" altLang="zh-CN" sz="1400" b="1" dirty="0">
                <a:solidFill>
                  <a:schemeClr val="bg1"/>
                </a:solidFill>
                <a:latin typeface="Arial" panose="020B0604020202020204" pitchFamily="34" charset="0"/>
                <a:cs typeface="Arial" panose="020B0604020202020204" pitchFamily="34" charset="0"/>
              </a:rPr>
              <a:t>Address</a:t>
            </a:r>
            <a:endParaRPr lang="zh-CN" altLang="en-US" sz="1400" b="1" dirty="0">
              <a:solidFill>
                <a:schemeClr val="bg1"/>
              </a:solidFill>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44D5C181-0E3B-A598-4149-0D626BD71FDE}"/>
              </a:ext>
            </a:extLst>
          </p:cNvPr>
          <p:cNvSpPr txBox="1"/>
          <p:nvPr/>
        </p:nvSpPr>
        <p:spPr>
          <a:xfrm>
            <a:off x="9139346" y="756220"/>
            <a:ext cx="1080745" cy="307777"/>
          </a:xfrm>
          <a:prstGeom prst="rect">
            <a:avLst/>
          </a:prstGeom>
          <a:solidFill>
            <a:srgbClr val="172C51"/>
          </a:solidFill>
        </p:spPr>
        <p:txBody>
          <a:bodyPr wrap="none" rtlCol="0">
            <a:spAutoFit/>
          </a:bodyPr>
          <a:lstStyle/>
          <a:p>
            <a:pPr algn="ctr"/>
            <a:r>
              <a:rPr lang="en-US" altLang="zh-CN" sz="1400" b="1" dirty="0">
                <a:solidFill>
                  <a:schemeClr val="bg1"/>
                </a:solidFill>
                <a:latin typeface="Arial" panose="020B0604020202020204" pitchFamily="34" charset="0"/>
                <a:cs typeface="Arial" panose="020B0604020202020204" pitchFamily="34" charset="0"/>
              </a:rPr>
              <a:t>HSR Lines</a:t>
            </a:r>
            <a:endParaRPr lang="zh-CN" altLang="en-US" sz="1400" b="1" dirty="0">
              <a:solidFill>
                <a:schemeClr val="bg1"/>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291BDD07-1213-2799-365A-A9EF917889FC}"/>
              </a:ext>
            </a:extLst>
          </p:cNvPr>
          <p:cNvSpPr txBox="1"/>
          <p:nvPr/>
        </p:nvSpPr>
        <p:spPr>
          <a:xfrm>
            <a:off x="10597325" y="756220"/>
            <a:ext cx="731290" cy="307777"/>
          </a:xfrm>
          <a:prstGeom prst="rect">
            <a:avLst/>
          </a:prstGeom>
          <a:solidFill>
            <a:srgbClr val="172C51"/>
          </a:solidFill>
        </p:spPr>
        <p:txBody>
          <a:bodyPr wrap="none" rtlCol="0">
            <a:spAutoFit/>
          </a:bodyPr>
          <a:lstStyle/>
          <a:p>
            <a:pPr algn="ctr"/>
            <a:r>
              <a:rPr lang="en-US" altLang="zh-CN" sz="1400" b="1" dirty="0">
                <a:solidFill>
                  <a:schemeClr val="bg1"/>
                </a:solidFill>
                <a:latin typeface="Arial" panose="020B0604020202020204" pitchFamily="34" charset="0"/>
                <a:cs typeface="Arial" panose="020B0604020202020204" pitchFamily="34" charset="0"/>
              </a:rPr>
              <a:t>Status</a:t>
            </a:r>
            <a:endParaRPr lang="zh-CN" altLang="en-US" sz="1400" b="1" dirty="0">
              <a:solidFill>
                <a:schemeClr val="bg1"/>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2DCD9DD7-7A17-2D92-9C31-CF46A2DFDD45}"/>
              </a:ext>
            </a:extLst>
          </p:cNvPr>
          <p:cNvSpPr/>
          <p:nvPr/>
        </p:nvSpPr>
        <p:spPr>
          <a:xfrm>
            <a:off x="10422597" y="1095076"/>
            <a:ext cx="1080745" cy="23012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Arial" panose="020B0604020202020204" pitchFamily="34" charset="0"/>
                <a:cs typeface="Arial" panose="020B0604020202020204" pitchFamily="34" charset="0"/>
              </a:rPr>
              <a:t>Not into operation after completion</a:t>
            </a:r>
            <a:endParaRPr lang="zh-CN" altLang="en-US" sz="1200" b="1" dirty="0">
              <a:solidFill>
                <a:schemeClr val="tx1"/>
              </a:solidFill>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47272C98-5A04-0B85-2669-9A041DDB9059}"/>
              </a:ext>
            </a:extLst>
          </p:cNvPr>
          <p:cNvSpPr/>
          <p:nvPr/>
        </p:nvSpPr>
        <p:spPr>
          <a:xfrm>
            <a:off x="10422597" y="3461684"/>
            <a:ext cx="1080745" cy="25504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Arial" panose="020B0604020202020204" pitchFamily="34" charset="0"/>
                <a:cs typeface="Arial" panose="020B0604020202020204" pitchFamily="34" charset="0"/>
              </a:rPr>
              <a:t>Closed after a temporary use</a:t>
            </a:r>
            <a:endParaRPr lang="zh-CN" altLang="en-US" sz="1200" b="1" dirty="0">
              <a:solidFill>
                <a:schemeClr val="tx1"/>
              </a:solidFill>
              <a:latin typeface="Arial" panose="020B0604020202020204" pitchFamily="34" charset="0"/>
              <a:cs typeface="Arial" panose="020B0604020202020204" pitchFamily="34" charset="0"/>
            </a:endParaRPr>
          </a:p>
        </p:txBody>
      </p:sp>
      <p:pic>
        <p:nvPicPr>
          <p:cNvPr id="32" name="图片 31">
            <a:extLst>
              <a:ext uri="{FF2B5EF4-FFF2-40B4-BE49-F238E27FC236}">
                <a16:creationId xmlns:a16="http://schemas.microsoft.com/office/drawing/2014/main" id="{F4B17B7F-5E56-B473-2933-E5CBBFC6DF4E}"/>
              </a:ext>
            </a:extLst>
          </p:cNvPr>
          <p:cNvPicPr>
            <a:picLocks noChangeAspect="1"/>
          </p:cNvPicPr>
          <p:nvPr/>
        </p:nvPicPr>
        <p:blipFill>
          <a:blip r:embed="rId4"/>
          <a:srcRect t="32412" b="12152"/>
          <a:stretch/>
        </p:blipFill>
        <p:spPr>
          <a:xfrm>
            <a:off x="455295" y="3880075"/>
            <a:ext cx="5640705" cy="2075542"/>
          </a:xfrm>
          <a:prstGeom prst="rect">
            <a:avLst/>
          </a:prstGeom>
        </p:spPr>
      </p:pic>
      <p:sp>
        <p:nvSpPr>
          <p:cNvPr id="34" name="文本框 33">
            <a:extLst>
              <a:ext uri="{FF2B5EF4-FFF2-40B4-BE49-F238E27FC236}">
                <a16:creationId xmlns:a16="http://schemas.microsoft.com/office/drawing/2014/main" id="{CD6210FB-D5B5-69EB-DA8D-6D27A8488150}"/>
              </a:ext>
            </a:extLst>
          </p:cNvPr>
          <p:cNvSpPr txBox="1"/>
          <p:nvPr/>
        </p:nvSpPr>
        <p:spPr>
          <a:xfrm>
            <a:off x="423064" y="5955617"/>
            <a:ext cx="5742066" cy="275653"/>
          </a:xfrm>
          <a:prstGeom prst="rect">
            <a:avLst/>
          </a:prstGeom>
          <a:noFill/>
        </p:spPr>
        <p:txBody>
          <a:bodyPr wrap="square">
            <a:spAutoFit/>
          </a:bodyPr>
          <a:lstStyle/>
          <a:p>
            <a:pPr algn="ctr">
              <a:lnSpc>
                <a:spcPct val="107000"/>
              </a:lnSpc>
              <a:spcAft>
                <a:spcPts val="800"/>
              </a:spcAft>
            </a:pPr>
            <a:r>
              <a:rPr lang="en-US" altLang="zh-CN" sz="12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Closed after a temporary use due to the less passenger flows: Huaqiao Station</a:t>
            </a:r>
          </a:p>
        </p:txBody>
      </p:sp>
      <p:sp>
        <p:nvSpPr>
          <p:cNvPr id="35" name="文本框 34">
            <a:extLst>
              <a:ext uri="{FF2B5EF4-FFF2-40B4-BE49-F238E27FC236}">
                <a16:creationId xmlns:a16="http://schemas.microsoft.com/office/drawing/2014/main" id="{D350FFFE-7360-703D-2E8C-3D172F167E40}"/>
              </a:ext>
            </a:extLst>
          </p:cNvPr>
          <p:cNvSpPr txBox="1"/>
          <p:nvPr/>
        </p:nvSpPr>
        <p:spPr>
          <a:xfrm>
            <a:off x="262808" y="3605497"/>
            <a:ext cx="6062578" cy="275653"/>
          </a:xfrm>
          <a:prstGeom prst="rect">
            <a:avLst/>
          </a:prstGeom>
          <a:noFill/>
        </p:spPr>
        <p:txBody>
          <a:bodyPr wrap="square">
            <a:spAutoFit/>
          </a:bodyPr>
          <a:lstStyle/>
          <a:p>
            <a:pPr algn="ctr">
              <a:lnSpc>
                <a:spcPct val="107000"/>
              </a:lnSpc>
              <a:spcAft>
                <a:spcPts val="800"/>
              </a:spcAft>
            </a:pPr>
            <a:r>
              <a:rPr lang="en-US" altLang="zh-CN" sz="12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Vacant in 16 years before it was into operation in Sep 2024 (</a:t>
            </a:r>
            <a:r>
              <a:rPr lang="en-US" altLang="zh-CN" sz="1200" dirty="0" err="1">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Yizhuang</a:t>
            </a:r>
            <a:r>
              <a:rPr lang="en-US" altLang="zh-CN" sz="12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 Station, Beijing)</a:t>
            </a:r>
          </a:p>
        </p:txBody>
      </p:sp>
      <p:grpSp>
        <p:nvGrpSpPr>
          <p:cNvPr id="40" name="组合 39">
            <a:extLst>
              <a:ext uri="{FF2B5EF4-FFF2-40B4-BE49-F238E27FC236}">
                <a16:creationId xmlns:a16="http://schemas.microsoft.com/office/drawing/2014/main" id="{B132EBBD-9C27-8E94-9AF4-5446539E12E3}"/>
              </a:ext>
            </a:extLst>
          </p:cNvPr>
          <p:cNvGrpSpPr/>
          <p:nvPr/>
        </p:nvGrpSpPr>
        <p:grpSpPr>
          <a:xfrm>
            <a:off x="486151" y="2085993"/>
            <a:ext cx="5609848" cy="1519504"/>
            <a:chOff x="870813" y="2093458"/>
            <a:chExt cx="5000642" cy="1354492"/>
          </a:xfrm>
        </p:grpSpPr>
        <p:pic>
          <p:nvPicPr>
            <p:cNvPr id="37" name="图片 36">
              <a:extLst>
                <a:ext uri="{FF2B5EF4-FFF2-40B4-BE49-F238E27FC236}">
                  <a16:creationId xmlns:a16="http://schemas.microsoft.com/office/drawing/2014/main" id="{71AE9024-BA09-6C05-B909-8AB9A2092ED3}"/>
                </a:ext>
              </a:extLst>
            </p:cNvPr>
            <p:cNvPicPr>
              <a:picLocks noChangeAspect="1"/>
            </p:cNvPicPr>
            <p:nvPr/>
          </p:nvPicPr>
          <p:blipFill>
            <a:blip r:embed="rId5"/>
            <a:stretch>
              <a:fillRect/>
            </a:stretch>
          </p:blipFill>
          <p:spPr>
            <a:xfrm>
              <a:off x="870813" y="2093458"/>
              <a:ext cx="2404424" cy="1354492"/>
            </a:xfrm>
            <a:prstGeom prst="rect">
              <a:avLst/>
            </a:prstGeom>
          </p:spPr>
        </p:pic>
        <p:pic>
          <p:nvPicPr>
            <p:cNvPr id="39" name="图片 38">
              <a:extLst>
                <a:ext uri="{FF2B5EF4-FFF2-40B4-BE49-F238E27FC236}">
                  <a16:creationId xmlns:a16="http://schemas.microsoft.com/office/drawing/2014/main" id="{C1C85135-2A8F-A7F8-69C8-09456FCF351A}"/>
                </a:ext>
              </a:extLst>
            </p:cNvPr>
            <p:cNvPicPr>
              <a:picLocks noChangeAspect="1"/>
            </p:cNvPicPr>
            <p:nvPr/>
          </p:nvPicPr>
          <p:blipFill>
            <a:blip r:embed="rId6"/>
            <a:stretch>
              <a:fillRect/>
            </a:stretch>
          </p:blipFill>
          <p:spPr>
            <a:xfrm>
              <a:off x="3467031" y="2093458"/>
              <a:ext cx="2404424" cy="1354492"/>
            </a:xfrm>
            <a:prstGeom prst="rect">
              <a:avLst/>
            </a:prstGeom>
          </p:spPr>
        </p:pic>
      </p:grpSp>
      <p:sp>
        <p:nvSpPr>
          <p:cNvPr id="41" name="文本框 40">
            <a:extLst>
              <a:ext uri="{FF2B5EF4-FFF2-40B4-BE49-F238E27FC236}">
                <a16:creationId xmlns:a16="http://schemas.microsoft.com/office/drawing/2014/main" id="{24357D3B-8586-856A-CE2B-B569B12047AB}"/>
              </a:ext>
            </a:extLst>
          </p:cNvPr>
          <p:cNvSpPr txBox="1"/>
          <p:nvPr/>
        </p:nvSpPr>
        <p:spPr>
          <a:xfrm>
            <a:off x="486151" y="2068076"/>
            <a:ext cx="1892569" cy="276999"/>
          </a:xfrm>
          <a:prstGeom prst="rect">
            <a:avLst/>
          </a:prstGeom>
          <a:noFill/>
        </p:spPr>
        <p:txBody>
          <a:bodyPr wrap="none" rtlCol="0">
            <a:spAutoFit/>
          </a:bodyPr>
          <a:lstStyle/>
          <a:p>
            <a:r>
              <a:rPr lang="en-US" altLang="zh-CN" sz="1200" b="1" dirty="0" err="1">
                <a:latin typeface="Arial" panose="020B0604020202020204" pitchFamily="34" charset="0"/>
                <a:cs typeface="Arial" panose="020B0604020202020204" pitchFamily="34" charset="0"/>
              </a:rPr>
              <a:t>Yizhuang</a:t>
            </a:r>
            <a:r>
              <a:rPr lang="en-US" altLang="zh-CN" sz="1200" b="1" dirty="0">
                <a:latin typeface="Arial" panose="020B0604020202020204" pitchFamily="34" charset="0"/>
                <a:cs typeface="Arial" panose="020B0604020202020204" pitchFamily="34" charset="0"/>
              </a:rPr>
              <a:t>, Beijing, 2008</a:t>
            </a:r>
            <a:endParaRPr lang="zh-CN" altLang="en-US" sz="1200" b="1" dirty="0">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2D60FB50-C2CE-424C-C808-42E8AB4D0E90}"/>
              </a:ext>
            </a:extLst>
          </p:cNvPr>
          <p:cNvSpPr txBox="1"/>
          <p:nvPr/>
        </p:nvSpPr>
        <p:spPr>
          <a:xfrm>
            <a:off x="3358399" y="2068076"/>
            <a:ext cx="1892569" cy="276999"/>
          </a:xfrm>
          <a:prstGeom prst="rect">
            <a:avLst/>
          </a:prstGeom>
          <a:noFill/>
        </p:spPr>
        <p:txBody>
          <a:bodyPr wrap="none" rtlCol="0">
            <a:spAutoFit/>
          </a:bodyPr>
          <a:lstStyle/>
          <a:p>
            <a:r>
              <a:rPr lang="en-US" altLang="zh-CN" sz="1200" b="1" dirty="0" err="1">
                <a:latin typeface="Arial" panose="020B0604020202020204" pitchFamily="34" charset="0"/>
                <a:cs typeface="Arial" panose="020B0604020202020204" pitchFamily="34" charset="0"/>
              </a:rPr>
              <a:t>Yizhuang</a:t>
            </a:r>
            <a:r>
              <a:rPr lang="en-US" altLang="zh-CN" sz="1200" b="1" dirty="0">
                <a:latin typeface="Arial" panose="020B0604020202020204" pitchFamily="34" charset="0"/>
                <a:cs typeface="Arial" panose="020B0604020202020204" pitchFamily="34" charset="0"/>
              </a:rPr>
              <a:t>, Beijing, 2024</a:t>
            </a:r>
            <a:endParaRPr lang="zh-CN" altLang="en-US" sz="1200" b="1"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1B6795BE-3C17-E6EA-3B88-EA0C85425622}"/>
              </a:ext>
            </a:extLst>
          </p:cNvPr>
          <p:cNvSpPr txBox="1"/>
          <p:nvPr/>
        </p:nvSpPr>
        <p:spPr>
          <a:xfrm>
            <a:off x="486151" y="3886630"/>
            <a:ext cx="1863011" cy="276999"/>
          </a:xfrm>
          <a:prstGeom prst="rect">
            <a:avLst/>
          </a:prstGeom>
          <a:noFill/>
        </p:spPr>
        <p:txBody>
          <a:bodyPr wrap="none" rtlCol="0">
            <a:spAutoFit/>
          </a:bodyPr>
          <a:lstStyle/>
          <a:p>
            <a:r>
              <a:rPr lang="en-US" altLang="zh-CN" sz="1200" b="1" dirty="0">
                <a:solidFill>
                  <a:schemeClr val="bg1"/>
                </a:solidFill>
                <a:latin typeface="Arial" panose="020B0604020202020204" pitchFamily="34" charset="0"/>
                <a:cs typeface="Arial" panose="020B0604020202020204" pitchFamily="34" charset="0"/>
              </a:rPr>
              <a:t>Huaqiao, Suzhou, 2018</a:t>
            </a:r>
            <a:endParaRPr lang="zh-CN" altLang="en-US"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27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CD01D39-B7F3-A4B0-725B-50DD91530C37}"/>
              </a:ext>
            </a:extLst>
          </p:cNvPr>
          <p:cNvSpPr txBox="1"/>
          <p:nvPr/>
        </p:nvSpPr>
        <p:spPr>
          <a:xfrm>
            <a:off x="258946" y="229372"/>
            <a:ext cx="8246745"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Introduction</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The changes of HSR on land development in station area </a:t>
            </a:r>
          </a:p>
        </p:txBody>
      </p:sp>
      <p:sp>
        <p:nvSpPr>
          <p:cNvPr id="7" name="文本框 6">
            <a:extLst>
              <a:ext uri="{FF2B5EF4-FFF2-40B4-BE49-F238E27FC236}">
                <a16:creationId xmlns:a16="http://schemas.microsoft.com/office/drawing/2014/main" id="{2315261B-49D8-4246-0748-9A9DE586B26C}"/>
              </a:ext>
            </a:extLst>
          </p:cNvPr>
          <p:cNvSpPr txBox="1"/>
          <p:nvPr/>
        </p:nvSpPr>
        <p:spPr>
          <a:xfrm>
            <a:off x="371475" y="4998478"/>
            <a:ext cx="11448779" cy="369332"/>
          </a:xfrm>
          <a:prstGeom prst="rect">
            <a:avLst/>
          </a:prstGeom>
          <a:noFill/>
        </p:spPr>
        <p:txBody>
          <a:bodyPr wrap="square">
            <a:spAutoFit/>
          </a:bodyPr>
          <a:lstStyle/>
          <a:p>
            <a:pPr marL="285750" indent="-285750">
              <a:spcAft>
                <a:spcPts val="800"/>
              </a:spcAft>
              <a:buFont typeface="Wingdings" panose="05000000000000000000" pitchFamily="2" charset="2"/>
              <a:buChar char="n"/>
            </a:pPr>
            <a:r>
              <a:rPr lang="en-US" altLang="zh-CN" dirty="0">
                <a:latin typeface="Arial" panose="020B0604020202020204" pitchFamily="34" charset="0"/>
                <a:ea typeface="等线" panose="02010600030101010101" pitchFamily="2" charset="-122"/>
                <a:cs typeface="Arial" panose="020B0604020202020204" pitchFamily="34" charset="0"/>
              </a:rPr>
              <a:t>(3) What</a:t>
            </a:r>
            <a:r>
              <a:rPr lang="en-US" altLang="zh-CN" b="1" dirty="0">
                <a:latin typeface="Arial" panose="020B0604020202020204" pitchFamily="34" charset="0"/>
                <a:cs typeface="Arial" panose="020B0604020202020204" pitchFamily="34" charset="0"/>
              </a:rPr>
              <a:t> factors</a:t>
            </a:r>
            <a:r>
              <a:rPr lang="en-US" altLang="zh-CN" dirty="0">
                <a:latin typeface="Arial" panose="020B0604020202020204" pitchFamily="34" charset="0"/>
                <a:ea typeface="等线" panose="02010600030101010101" pitchFamily="2" charset="-122"/>
                <a:cs typeface="Arial" panose="020B0604020202020204" pitchFamily="34" charset="0"/>
              </a:rPr>
              <a:t> </a:t>
            </a:r>
            <a:r>
              <a:rPr lang="en-US" altLang="zh-CN" b="1" dirty="0">
                <a:latin typeface="Arial" panose="020B0604020202020204" pitchFamily="34" charset="0"/>
                <a:ea typeface="等线" panose="02010600030101010101" pitchFamily="2" charset="-122"/>
                <a:cs typeface="Arial" panose="020B0604020202020204" pitchFamily="34" charset="0"/>
              </a:rPr>
              <a:t>contribute </a:t>
            </a:r>
            <a:r>
              <a:rPr lang="en-US" altLang="zh-CN" dirty="0">
                <a:latin typeface="Arial" panose="020B0604020202020204" pitchFamily="34" charset="0"/>
                <a:ea typeface="等线" panose="02010600030101010101" pitchFamily="2" charset="-122"/>
                <a:cs typeface="Arial" panose="020B0604020202020204" pitchFamily="34" charset="0"/>
              </a:rPr>
              <a:t>to the disparities of different land cover changes?</a:t>
            </a:r>
          </a:p>
        </p:txBody>
      </p:sp>
      <p:sp>
        <p:nvSpPr>
          <p:cNvPr id="4" name="文本框 3">
            <a:extLst>
              <a:ext uri="{FF2B5EF4-FFF2-40B4-BE49-F238E27FC236}">
                <a16:creationId xmlns:a16="http://schemas.microsoft.com/office/drawing/2014/main" id="{80807C8A-E01A-1865-C65F-2D9C6866D07F}"/>
              </a:ext>
            </a:extLst>
          </p:cNvPr>
          <p:cNvSpPr txBox="1"/>
          <p:nvPr/>
        </p:nvSpPr>
        <p:spPr>
          <a:xfrm>
            <a:off x="371475" y="3725408"/>
            <a:ext cx="11448779" cy="369332"/>
          </a:xfrm>
          <a:prstGeom prst="rect">
            <a:avLst/>
          </a:prstGeom>
          <a:noFill/>
        </p:spPr>
        <p:txBody>
          <a:bodyPr wrap="square">
            <a:spAutoFit/>
          </a:bodyPr>
          <a:lstStyle/>
          <a:p>
            <a:pPr marL="285750" indent="-285750">
              <a:spcAft>
                <a:spcPts val="800"/>
              </a:spcAft>
              <a:buFont typeface="Wingdings" panose="05000000000000000000" pitchFamily="2" charset="2"/>
              <a:buChar char="n"/>
            </a:pPr>
            <a:r>
              <a:rPr lang="en-US" altLang="zh-CN" dirty="0">
                <a:latin typeface="Arial" panose="020B0604020202020204" pitchFamily="34" charset="0"/>
                <a:ea typeface="等线" panose="02010600030101010101" pitchFamily="2" charset="-122"/>
                <a:cs typeface="Arial" panose="020B0604020202020204" pitchFamily="34" charset="0"/>
              </a:rPr>
              <a:t>(2) What are the </a:t>
            </a:r>
            <a:r>
              <a:rPr lang="en-US" altLang="zh-CN" b="1" dirty="0">
                <a:latin typeface="Arial" panose="020B0604020202020204" pitchFamily="34" charset="0"/>
                <a:ea typeface="等线" panose="02010600030101010101" pitchFamily="2" charset="-122"/>
                <a:cs typeface="Arial" panose="020B0604020202020204" pitchFamily="34" charset="0"/>
              </a:rPr>
              <a:t>characteristics of identifying different land cover change patterns</a:t>
            </a:r>
            <a:r>
              <a:rPr lang="en-US" altLang="zh-CN" dirty="0">
                <a:latin typeface="Arial" panose="020B0604020202020204" pitchFamily="34" charset="0"/>
                <a:ea typeface="等线" panose="02010600030101010101" pitchFamily="2" charset="-122"/>
                <a:cs typeface="Arial" panose="020B0604020202020204" pitchFamily="34" charset="0"/>
              </a:rPr>
              <a:t> of the station areas?</a:t>
            </a:r>
          </a:p>
        </p:txBody>
      </p:sp>
      <p:sp>
        <p:nvSpPr>
          <p:cNvPr id="5" name="文本框 4">
            <a:extLst>
              <a:ext uri="{FF2B5EF4-FFF2-40B4-BE49-F238E27FC236}">
                <a16:creationId xmlns:a16="http://schemas.microsoft.com/office/drawing/2014/main" id="{5BD99FEE-D66B-9BAC-9792-90CCADE94F1C}"/>
              </a:ext>
            </a:extLst>
          </p:cNvPr>
          <p:cNvSpPr txBox="1"/>
          <p:nvPr/>
        </p:nvSpPr>
        <p:spPr>
          <a:xfrm>
            <a:off x="371475" y="2029149"/>
            <a:ext cx="11448779" cy="646331"/>
          </a:xfrm>
          <a:prstGeom prst="rect">
            <a:avLst/>
          </a:prstGeom>
          <a:noFill/>
        </p:spPr>
        <p:txBody>
          <a:bodyPr wrap="square">
            <a:spAutoFit/>
          </a:bodyPr>
          <a:lstStyle/>
          <a:p>
            <a:pPr marL="285750" indent="-285750">
              <a:spcAft>
                <a:spcPts val="800"/>
              </a:spcAft>
              <a:buFont typeface="Wingdings" panose="05000000000000000000" pitchFamily="2" charset="2"/>
              <a:buChar char="n"/>
            </a:pPr>
            <a:r>
              <a:rPr lang="en-US" altLang="zh-CN" dirty="0">
                <a:latin typeface="Arial" panose="020B0604020202020204" pitchFamily="34" charset="0"/>
                <a:ea typeface="等线" panose="02010600030101010101" pitchFamily="2" charset="-122"/>
                <a:cs typeface="Arial" panose="020B0604020202020204" pitchFamily="34" charset="0"/>
              </a:rPr>
              <a:t>(1) Is the development around the HSR stations </a:t>
            </a:r>
            <a:r>
              <a:rPr lang="en-US" altLang="zh-CN" b="1" dirty="0">
                <a:latin typeface="Arial" panose="020B0604020202020204" pitchFamily="34" charset="0"/>
                <a:ea typeface="等线" panose="02010600030101010101" pitchFamily="2" charset="-122"/>
                <a:cs typeface="Arial" panose="020B0604020202020204" pitchFamily="34" charset="0"/>
              </a:rPr>
              <a:t>compact and effective</a:t>
            </a:r>
            <a:r>
              <a:rPr lang="en-US" altLang="zh-CN" dirty="0">
                <a:latin typeface="Arial" panose="020B0604020202020204" pitchFamily="34" charset="0"/>
                <a:ea typeface="等线" panose="02010600030101010101" pitchFamily="2" charset="-122"/>
                <a:cs typeface="Arial" panose="020B0604020202020204" pitchFamily="34" charset="0"/>
              </a:rPr>
              <a:t>? and </a:t>
            </a:r>
            <a:r>
              <a:rPr lang="en-US" altLang="zh-CN" b="1" dirty="0">
                <a:latin typeface="Arial" panose="020B0604020202020204" pitchFamily="34" charset="0"/>
                <a:ea typeface="等线" panose="02010600030101010101" pitchFamily="2" charset="-122"/>
                <a:cs typeface="Arial" panose="020B0604020202020204" pitchFamily="34" charset="0"/>
              </a:rPr>
              <a:t>how to measure the land cover changes</a:t>
            </a:r>
            <a:r>
              <a:rPr lang="en-US" altLang="zh-CN" dirty="0">
                <a:latin typeface="Arial" panose="020B0604020202020204" pitchFamily="34" charset="0"/>
                <a:ea typeface="等线" panose="02010600030101010101" pitchFamily="2" charset="-122"/>
                <a:cs typeface="Arial" panose="020B0604020202020204" pitchFamily="34" charset="0"/>
              </a:rPr>
              <a:t> comprehensively from the greenfield to the built-up land in the station areas?</a:t>
            </a:r>
          </a:p>
        </p:txBody>
      </p:sp>
    </p:spTree>
    <p:extLst>
      <p:ext uri="{BB962C8B-B14F-4D97-AF65-F5344CB8AC3E}">
        <p14:creationId xmlns:p14="http://schemas.microsoft.com/office/powerpoint/2010/main" val="116744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09BF2-A9D1-E713-B1B6-4EDBD7D31AFD}"/>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53976A2-9617-0024-337B-BCFA9F1B845B}"/>
              </a:ext>
            </a:extLst>
          </p:cNvPr>
          <p:cNvSpPr txBox="1"/>
          <p:nvPr/>
        </p:nvSpPr>
        <p:spPr>
          <a:xfrm>
            <a:off x="258946" y="229372"/>
            <a:ext cx="8246745"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Literature Review</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The changes of HSR on land development in station area </a:t>
            </a:r>
            <a:endPar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endParaRPr>
          </a:p>
        </p:txBody>
      </p:sp>
      <p:grpSp>
        <p:nvGrpSpPr>
          <p:cNvPr id="37" name="组合 36">
            <a:extLst>
              <a:ext uri="{FF2B5EF4-FFF2-40B4-BE49-F238E27FC236}">
                <a16:creationId xmlns:a16="http://schemas.microsoft.com/office/drawing/2014/main" id="{07605D1F-53F8-7BBC-0DA4-0B4935C0D2FA}"/>
              </a:ext>
            </a:extLst>
          </p:cNvPr>
          <p:cNvGrpSpPr/>
          <p:nvPr/>
        </p:nvGrpSpPr>
        <p:grpSpPr>
          <a:xfrm>
            <a:off x="9095188" y="87270"/>
            <a:ext cx="3121754" cy="6700552"/>
            <a:chOff x="4214771" y="596085"/>
            <a:chExt cx="3952763" cy="8484234"/>
          </a:xfrm>
        </p:grpSpPr>
        <p:grpSp>
          <p:nvGrpSpPr>
            <p:cNvPr id="31" name="组合 30">
              <a:extLst>
                <a:ext uri="{FF2B5EF4-FFF2-40B4-BE49-F238E27FC236}">
                  <a16:creationId xmlns:a16="http://schemas.microsoft.com/office/drawing/2014/main" id="{2B848F32-D6B9-F5F2-8179-9D1E107EF026}"/>
                </a:ext>
              </a:extLst>
            </p:cNvPr>
            <p:cNvGrpSpPr/>
            <p:nvPr/>
          </p:nvGrpSpPr>
          <p:grpSpPr>
            <a:xfrm>
              <a:off x="4260229" y="3429000"/>
              <a:ext cx="3721198" cy="2816675"/>
              <a:chOff x="4260229" y="3429000"/>
              <a:chExt cx="3721198" cy="2816675"/>
            </a:xfrm>
          </p:grpSpPr>
          <p:pic>
            <p:nvPicPr>
              <p:cNvPr id="12" name="图片 11">
                <a:extLst>
                  <a:ext uri="{FF2B5EF4-FFF2-40B4-BE49-F238E27FC236}">
                    <a16:creationId xmlns:a16="http://schemas.microsoft.com/office/drawing/2014/main" id="{C65903B6-0978-0BD9-DF6B-737A35049B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60229" y="3429000"/>
                <a:ext cx="3699223" cy="2479043"/>
              </a:xfrm>
              <a:prstGeom prst="rect">
                <a:avLst/>
              </a:prstGeom>
            </p:spPr>
          </p:pic>
          <p:sp>
            <p:nvSpPr>
              <p:cNvPr id="13" name="文本框 12">
                <a:extLst>
                  <a:ext uri="{FF2B5EF4-FFF2-40B4-BE49-F238E27FC236}">
                    <a16:creationId xmlns:a16="http://schemas.microsoft.com/office/drawing/2014/main" id="{56150B24-53FB-8A97-C883-D9254B2BBA75}"/>
                  </a:ext>
                </a:extLst>
              </p:cNvPr>
              <p:cNvSpPr txBox="1"/>
              <p:nvPr/>
            </p:nvSpPr>
            <p:spPr>
              <a:xfrm>
                <a:off x="4715114" y="5914425"/>
                <a:ext cx="2789452" cy="331250"/>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Tokyo, Japan (~ 6.5 km)</a:t>
                </a:r>
                <a:endParaRPr lang="zh-CN" altLang="en-US" sz="11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51D6CB2D-792E-706A-EC4D-D3AE36EDFB2F}"/>
                  </a:ext>
                </a:extLst>
              </p:cNvPr>
              <p:cNvSpPr txBox="1"/>
              <p:nvPr/>
            </p:nvSpPr>
            <p:spPr>
              <a:xfrm>
                <a:off x="5231457" y="4619019"/>
                <a:ext cx="1305516" cy="311765"/>
              </a:xfrm>
              <a:prstGeom prst="rect">
                <a:avLst/>
              </a:prstGeom>
              <a:noFill/>
            </p:spPr>
            <p:txBody>
              <a:bodyPr wrap="none" rtlCol="0">
                <a:spAutoFit/>
              </a:bodyPr>
              <a:lstStyle/>
              <a:p>
                <a:pPr algn="r"/>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Tokyo Station</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26610A16-F9B2-9CF0-06D7-7D1E2A2E2B06}"/>
                  </a:ext>
                </a:extLst>
              </p:cNvPr>
              <p:cNvSpPr/>
              <p:nvPr/>
            </p:nvSpPr>
            <p:spPr>
              <a:xfrm>
                <a:off x="6176951" y="5459571"/>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文本框 16">
                <a:extLst>
                  <a:ext uri="{FF2B5EF4-FFF2-40B4-BE49-F238E27FC236}">
                    <a16:creationId xmlns:a16="http://schemas.microsoft.com/office/drawing/2014/main" id="{3800F676-F5D0-A176-6B78-5A71773BCE7E}"/>
                  </a:ext>
                </a:extLst>
              </p:cNvPr>
              <p:cNvSpPr txBox="1"/>
              <p:nvPr/>
            </p:nvSpPr>
            <p:spPr>
              <a:xfrm>
                <a:off x="6219096" y="5360240"/>
                <a:ext cx="1672897" cy="311765"/>
              </a:xfrm>
              <a:prstGeom prst="rect">
                <a:avLst/>
              </a:prstGeom>
              <a:noFill/>
            </p:spPr>
            <p:txBody>
              <a:bodyPr wrap="none" rtlCol="0">
                <a:spAutoFit/>
              </a:bodyPr>
              <a:lstStyle/>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Shinagawa Station</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45F1479A-8C6E-2DF0-B6A4-171FAC648949}"/>
                  </a:ext>
                </a:extLst>
              </p:cNvPr>
              <p:cNvSpPr/>
              <p:nvPr/>
            </p:nvSpPr>
            <p:spPr>
              <a:xfrm>
                <a:off x="6607957" y="4307165"/>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9" name="文本框 18">
                <a:extLst>
                  <a:ext uri="{FF2B5EF4-FFF2-40B4-BE49-F238E27FC236}">
                    <a16:creationId xmlns:a16="http://schemas.microsoft.com/office/drawing/2014/main" id="{93E0C688-B7B1-CA7F-F1EA-DDB0DEE9C2A8}"/>
                  </a:ext>
                </a:extLst>
              </p:cNvPr>
              <p:cNvSpPr txBox="1"/>
              <p:nvPr/>
            </p:nvSpPr>
            <p:spPr>
              <a:xfrm>
                <a:off x="6650103" y="4207834"/>
                <a:ext cx="1283190" cy="321508"/>
              </a:xfrm>
              <a:prstGeom prst="rect">
                <a:avLst/>
              </a:prstGeom>
              <a:noFill/>
            </p:spPr>
            <p:txBody>
              <a:bodyPr wrap="none" rtlCol="0">
                <a:spAutoFit/>
              </a:bodyPr>
              <a:lstStyle/>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Ueno Station</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93D6C82-A461-4B6F-8F86-6BF4115236F4}"/>
                  </a:ext>
                </a:extLst>
              </p:cNvPr>
              <p:cNvSpPr/>
              <p:nvPr/>
            </p:nvSpPr>
            <p:spPr>
              <a:xfrm>
                <a:off x="6488895" y="4738052"/>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43" name="直接连接符 42">
                <a:extLst>
                  <a:ext uri="{FF2B5EF4-FFF2-40B4-BE49-F238E27FC236}">
                    <a16:creationId xmlns:a16="http://schemas.microsoft.com/office/drawing/2014/main" id="{C645E83E-7D7D-F977-0CC0-85BA13F22F96}"/>
                  </a:ext>
                </a:extLst>
              </p:cNvPr>
              <p:cNvCxnSpPr>
                <a:cxnSpLocks/>
                <a:stCxn id="42" idx="2"/>
                <a:endCxn id="16" idx="0"/>
              </p:cNvCxnSpPr>
              <p:nvPr/>
            </p:nvCxnSpPr>
            <p:spPr>
              <a:xfrm flipH="1">
                <a:off x="6211083" y="4831551"/>
                <a:ext cx="358436" cy="62802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EA712190-5CB5-3FC4-6B8A-184524BE1061}"/>
                  </a:ext>
                </a:extLst>
              </p:cNvPr>
              <p:cNvCxnSpPr>
                <a:cxnSpLocks/>
                <a:stCxn id="18" idx="2"/>
                <a:endCxn id="42" idx="0"/>
              </p:cNvCxnSpPr>
              <p:nvPr/>
            </p:nvCxnSpPr>
            <p:spPr>
              <a:xfrm flipH="1">
                <a:off x="6569519" y="4375428"/>
                <a:ext cx="72570" cy="38786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7B4BA0AB-0D94-A556-45F3-D4E0DA23BE18}"/>
                  </a:ext>
                </a:extLst>
              </p:cNvPr>
              <p:cNvSpPr txBox="1"/>
              <p:nvPr/>
            </p:nvSpPr>
            <p:spPr>
              <a:xfrm>
                <a:off x="6610959" y="4664113"/>
                <a:ext cx="1370468" cy="321508"/>
              </a:xfrm>
              <a:prstGeom prst="rect">
                <a:avLst/>
              </a:prstGeom>
              <a:noFill/>
            </p:spPr>
            <p:txBody>
              <a:bodyPr wrap="none" rtlCol="0">
                <a:spAutoFit/>
              </a:bodyPr>
              <a:lstStyle/>
              <a:p>
                <a:r>
                  <a:rPr lang="en-US" altLang="zh-CN" sz="1050" b="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CITY CENTER</a:t>
                </a:r>
                <a:endParaRPr lang="zh-CN" altLang="en-US" sz="1050" b="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8F38C4D7-04CE-D9B2-C7EA-5E088E6CE9A6}"/>
                  </a:ext>
                </a:extLst>
              </p:cNvPr>
              <p:cNvSpPr/>
              <p:nvPr/>
            </p:nvSpPr>
            <p:spPr>
              <a:xfrm>
                <a:off x="6535387" y="4763288"/>
                <a:ext cx="68263" cy="68263"/>
              </a:xfrm>
              <a:prstGeom prst="rect">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grpSp>
          <p:nvGrpSpPr>
            <p:cNvPr id="30" name="组合 29">
              <a:extLst>
                <a:ext uri="{FF2B5EF4-FFF2-40B4-BE49-F238E27FC236}">
                  <a16:creationId xmlns:a16="http://schemas.microsoft.com/office/drawing/2014/main" id="{08D396F9-F26B-B4AF-5762-4695509B7372}"/>
                </a:ext>
              </a:extLst>
            </p:cNvPr>
            <p:cNvGrpSpPr/>
            <p:nvPr/>
          </p:nvGrpSpPr>
          <p:grpSpPr>
            <a:xfrm>
              <a:off x="4253997" y="6261915"/>
              <a:ext cx="3913537" cy="2818404"/>
              <a:chOff x="8201721" y="3427269"/>
              <a:chExt cx="3913537" cy="2818404"/>
            </a:xfrm>
          </p:grpSpPr>
          <p:pic>
            <p:nvPicPr>
              <p:cNvPr id="20" name="图片 19">
                <a:extLst>
                  <a:ext uri="{FF2B5EF4-FFF2-40B4-BE49-F238E27FC236}">
                    <a16:creationId xmlns:a16="http://schemas.microsoft.com/office/drawing/2014/main" id="{DD9C808F-CD8F-327E-94FA-669D81D5F0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17776" y="3427269"/>
                <a:ext cx="3699223" cy="2479044"/>
              </a:xfrm>
              <a:prstGeom prst="rect">
                <a:avLst/>
              </a:prstGeom>
            </p:spPr>
          </p:pic>
          <p:sp>
            <p:nvSpPr>
              <p:cNvPr id="21" name="矩形 20">
                <a:extLst>
                  <a:ext uri="{FF2B5EF4-FFF2-40B4-BE49-F238E27FC236}">
                    <a16:creationId xmlns:a16="http://schemas.microsoft.com/office/drawing/2014/main" id="{2E664494-26C4-1EC0-C249-EB75545A8F2F}"/>
                  </a:ext>
                </a:extLst>
              </p:cNvPr>
              <p:cNvSpPr/>
              <p:nvPr/>
            </p:nvSpPr>
            <p:spPr>
              <a:xfrm>
                <a:off x="8576715" y="4992117"/>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21">
                <a:extLst>
                  <a:ext uri="{FF2B5EF4-FFF2-40B4-BE49-F238E27FC236}">
                    <a16:creationId xmlns:a16="http://schemas.microsoft.com/office/drawing/2014/main" id="{0208D299-0FD8-6E5B-EA5A-51C5FE8161B6}"/>
                  </a:ext>
                </a:extLst>
              </p:cNvPr>
              <p:cNvSpPr/>
              <p:nvPr/>
            </p:nvSpPr>
            <p:spPr>
              <a:xfrm>
                <a:off x="9850057" y="5403280"/>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 name="矩形 22">
                <a:extLst>
                  <a:ext uri="{FF2B5EF4-FFF2-40B4-BE49-F238E27FC236}">
                    <a16:creationId xmlns:a16="http://schemas.microsoft.com/office/drawing/2014/main" id="{CD9AB8CC-424A-3A26-2B64-28CCC4BFAE04}"/>
                  </a:ext>
                </a:extLst>
              </p:cNvPr>
              <p:cNvSpPr/>
              <p:nvPr/>
            </p:nvSpPr>
            <p:spPr>
              <a:xfrm>
                <a:off x="10005572" y="4273033"/>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7" name="文本框 26">
                <a:extLst>
                  <a:ext uri="{FF2B5EF4-FFF2-40B4-BE49-F238E27FC236}">
                    <a16:creationId xmlns:a16="http://schemas.microsoft.com/office/drawing/2014/main" id="{ED6DB8F6-2317-E931-A8FD-FAF7E043CBF5}"/>
                  </a:ext>
                </a:extLst>
              </p:cNvPr>
              <p:cNvSpPr txBox="1"/>
              <p:nvPr/>
            </p:nvSpPr>
            <p:spPr>
              <a:xfrm>
                <a:off x="8679108" y="5914423"/>
                <a:ext cx="2789452" cy="331250"/>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Shanghai, China (up to 15 km)</a:t>
                </a:r>
                <a:endParaRPr lang="zh-CN" altLang="en-US" sz="1100"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12C71C69-F1B7-26E2-D163-3E7B2E3CB41B}"/>
                  </a:ext>
                </a:extLst>
              </p:cNvPr>
              <p:cNvSpPr txBox="1"/>
              <p:nvPr/>
            </p:nvSpPr>
            <p:spPr>
              <a:xfrm>
                <a:off x="10077870" y="3982071"/>
                <a:ext cx="1725670" cy="506619"/>
              </a:xfrm>
              <a:prstGeom prst="rect">
                <a:avLst/>
              </a:prstGeom>
              <a:noFill/>
            </p:spPr>
            <p:txBody>
              <a:bodyPr wrap="none" rtlCol="0">
                <a:spAutoFit/>
              </a:bodyPr>
              <a:lstStyle/>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Shanghai Rwy. Sta.</a:t>
                </a:r>
              </a:p>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(Upgraded in 1987)</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cxnSp>
            <p:nvCxnSpPr>
              <p:cNvPr id="50" name="直接连接符 49">
                <a:extLst>
                  <a:ext uri="{FF2B5EF4-FFF2-40B4-BE49-F238E27FC236}">
                    <a16:creationId xmlns:a16="http://schemas.microsoft.com/office/drawing/2014/main" id="{4925EB83-845C-2C9D-FE77-1712F10B5CDE}"/>
                  </a:ext>
                </a:extLst>
              </p:cNvPr>
              <p:cNvCxnSpPr>
                <a:cxnSpLocks/>
                <a:stCxn id="23" idx="3"/>
              </p:cNvCxnSpPr>
              <p:nvPr/>
            </p:nvCxnSpPr>
            <p:spPr>
              <a:xfrm>
                <a:off x="10073835" y="4307165"/>
                <a:ext cx="230462" cy="200394"/>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D55E053E-20FB-C9BC-E7D0-8737FC89D505}"/>
                  </a:ext>
                </a:extLst>
              </p:cNvPr>
              <p:cNvCxnSpPr>
                <a:cxnSpLocks/>
                <a:stCxn id="21" idx="3"/>
              </p:cNvCxnSpPr>
              <p:nvPr/>
            </p:nvCxnSpPr>
            <p:spPr>
              <a:xfrm flipV="1">
                <a:off x="8644978" y="4541691"/>
                <a:ext cx="1625187" cy="484558"/>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101AEFFF-33D6-64F3-643A-8F053412829A}"/>
                  </a:ext>
                </a:extLst>
              </p:cNvPr>
              <p:cNvCxnSpPr>
                <a:cxnSpLocks/>
                <a:stCxn id="22" idx="0"/>
              </p:cNvCxnSpPr>
              <p:nvPr/>
            </p:nvCxnSpPr>
            <p:spPr>
              <a:xfrm flipV="1">
                <a:off x="9884189" y="4575822"/>
                <a:ext cx="420108" cy="827458"/>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3F33F70A-24A0-9677-6774-0189F853745C}"/>
                  </a:ext>
                </a:extLst>
              </p:cNvPr>
              <p:cNvSpPr txBox="1"/>
              <p:nvPr/>
            </p:nvSpPr>
            <p:spPr>
              <a:xfrm>
                <a:off x="9884188" y="5305482"/>
                <a:ext cx="2231070" cy="506619"/>
              </a:xfrm>
              <a:prstGeom prst="rect">
                <a:avLst/>
              </a:prstGeom>
              <a:noFill/>
            </p:spPr>
            <p:txBody>
              <a:bodyPr wrap="none" rtlCol="0">
                <a:spAutoFit/>
              </a:bodyPr>
              <a:lstStyle/>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Shanghai South Rwy. Sta.</a:t>
                </a:r>
              </a:p>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(Upgraded in 2006)</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59" name="文本框 58">
                <a:extLst>
                  <a:ext uri="{FF2B5EF4-FFF2-40B4-BE49-F238E27FC236}">
                    <a16:creationId xmlns:a16="http://schemas.microsoft.com/office/drawing/2014/main" id="{0C41AF76-F71A-80E6-84DA-7A80BB84255B}"/>
                  </a:ext>
                </a:extLst>
              </p:cNvPr>
              <p:cNvSpPr txBox="1"/>
              <p:nvPr/>
            </p:nvSpPr>
            <p:spPr>
              <a:xfrm>
                <a:off x="8201721" y="4527099"/>
                <a:ext cx="1770324" cy="506619"/>
              </a:xfrm>
              <a:prstGeom prst="rect">
                <a:avLst/>
              </a:prstGeom>
              <a:noFill/>
            </p:spPr>
            <p:txBody>
              <a:bodyPr wrap="none" rtlCol="0">
                <a:spAutoFit/>
              </a:bodyPr>
              <a:lstStyle/>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Hongqiao Rwy. Sta.</a:t>
                </a:r>
              </a:p>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(newly built in 2010)</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338B8A37-5570-A4C7-CBF9-7FDA56830DE5}"/>
                  </a:ext>
                </a:extLst>
              </p:cNvPr>
              <p:cNvSpPr/>
              <p:nvPr/>
            </p:nvSpPr>
            <p:spPr>
              <a:xfrm>
                <a:off x="10253100" y="4500721"/>
                <a:ext cx="68263" cy="68263"/>
              </a:xfrm>
              <a:prstGeom prst="rect">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1" name="文本框 10">
                <a:extLst>
                  <a:ext uri="{FF2B5EF4-FFF2-40B4-BE49-F238E27FC236}">
                    <a16:creationId xmlns:a16="http://schemas.microsoft.com/office/drawing/2014/main" id="{B2FA6B9B-3871-A61D-85AE-1AF64214CD7B}"/>
                  </a:ext>
                </a:extLst>
              </p:cNvPr>
              <p:cNvSpPr txBox="1"/>
              <p:nvPr/>
            </p:nvSpPr>
            <p:spPr>
              <a:xfrm>
                <a:off x="10335677" y="4442552"/>
                <a:ext cx="1370468" cy="321508"/>
              </a:xfrm>
              <a:prstGeom prst="rect">
                <a:avLst/>
              </a:prstGeom>
              <a:noFill/>
            </p:spPr>
            <p:txBody>
              <a:bodyPr wrap="none" rtlCol="0">
                <a:spAutoFit/>
              </a:bodyPr>
              <a:lstStyle/>
              <a:p>
                <a:r>
                  <a:rPr lang="en-US" altLang="zh-CN" sz="1050" b="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CITY CENTER</a:t>
                </a:r>
                <a:endParaRPr lang="zh-CN" altLang="en-US" sz="1050" b="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endParaRPr>
              </a:p>
            </p:txBody>
          </p:sp>
        </p:grpSp>
        <p:grpSp>
          <p:nvGrpSpPr>
            <p:cNvPr id="36" name="组合 35">
              <a:extLst>
                <a:ext uri="{FF2B5EF4-FFF2-40B4-BE49-F238E27FC236}">
                  <a16:creationId xmlns:a16="http://schemas.microsoft.com/office/drawing/2014/main" id="{52EC045D-4BDC-40FC-71BF-B30893386327}"/>
                </a:ext>
              </a:extLst>
            </p:cNvPr>
            <p:cNvGrpSpPr/>
            <p:nvPr/>
          </p:nvGrpSpPr>
          <p:grpSpPr>
            <a:xfrm>
              <a:off x="4214771" y="596085"/>
              <a:ext cx="3750692" cy="2784725"/>
              <a:chOff x="251216" y="3427269"/>
              <a:chExt cx="3750692" cy="2784725"/>
            </a:xfrm>
          </p:grpSpPr>
          <p:pic>
            <p:nvPicPr>
              <p:cNvPr id="3" name="图片 2">
                <a:extLst>
                  <a:ext uri="{FF2B5EF4-FFF2-40B4-BE49-F238E27FC236}">
                    <a16:creationId xmlns:a16="http://schemas.microsoft.com/office/drawing/2014/main" id="{890B2476-67FD-B6B7-B311-B945E6C953D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2684" y="3427269"/>
                <a:ext cx="3699224" cy="2479041"/>
              </a:xfrm>
              <a:prstGeom prst="rect">
                <a:avLst/>
              </a:prstGeom>
            </p:spPr>
          </p:pic>
          <p:sp>
            <p:nvSpPr>
              <p:cNvPr id="4" name="文本框 3">
                <a:extLst>
                  <a:ext uri="{FF2B5EF4-FFF2-40B4-BE49-F238E27FC236}">
                    <a16:creationId xmlns:a16="http://schemas.microsoft.com/office/drawing/2014/main" id="{AE43250B-9DAF-AE8F-DC12-C9B5F235BF17}"/>
                  </a:ext>
                </a:extLst>
              </p:cNvPr>
              <p:cNvSpPr txBox="1"/>
              <p:nvPr/>
            </p:nvSpPr>
            <p:spPr>
              <a:xfrm>
                <a:off x="757567" y="5880744"/>
                <a:ext cx="2789453" cy="331250"/>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Paris, France (~ 4.0 km)</a:t>
                </a:r>
                <a:endParaRPr lang="zh-CN" altLang="en-US" sz="1100" dirty="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C763839C-0E24-7C8A-394E-BE9079F4C5EC}"/>
                  </a:ext>
                </a:extLst>
              </p:cNvPr>
              <p:cNvSpPr/>
              <p:nvPr/>
            </p:nvSpPr>
            <p:spPr>
              <a:xfrm>
                <a:off x="2444750" y="4342623"/>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 name="矩形 5">
                <a:extLst>
                  <a:ext uri="{FF2B5EF4-FFF2-40B4-BE49-F238E27FC236}">
                    <a16:creationId xmlns:a16="http://schemas.microsoft.com/office/drawing/2014/main" id="{038CCF10-0FD0-E5C5-CCD3-764F17749109}"/>
                  </a:ext>
                </a:extLst>
              </p:cNvPr>
              <p:cNvSpPr/>
              <p:nvPr/>
            </p:nvSpPr>
            <p:spPr>
              <a:xfrm>
                <a:off x="2376487" y="4257589"/>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7" name="矩形 6">
                <a:extLst>
                  <a:ext uri="{FF2B5EF4-FFF2-40B4-BE49-F238E27FC236}">
                    <a16:creationId xmlns:a16="http://schemas.microsoft.com/office/drawing/2014/main" id="{E8F78BD5-25BD-68B3-1342-3F65736825F6}"/>
                  </a:ext>
                </a:extLst>
              </p:cNvPr>
              <p:cNvSpPr/>
              <p:nvPr/>
            </p:nvSpPr>
            <p:spPr>
              <a:xfrm>
                <a:off x="2003425" y="4941111"/>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 name="矩形 7">
                <a:extLst>
                  <a:ext uri="{FF2B5EF4-FFF2-40B4-BE49-F238E27FC236}">
                    <a16:creationId xmlns:a16="http://schemas.microsoft.com/office/drawing/2014/main" id="{0460624E-FF60-B681-4124-B79067D37488}"/>
                  </a:ext>
                </a:extLst>
              </p:cNvPr>
              <p:cNvSpPr/>
              <p:nvPr/>
            </p:nvSpPr>
            <p:spPr>
              <a:xfrm>
                <a:off x="2604295" y="4858164"/>
                <a:ext cx="68263" cy="68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32" name="直接连接符 31">
                <a:extLst>
                  <a:ext uri="{FF2B5EF4-FFF2-40B4-BE49-F238E27FC236}">
                    <a16:creationId xmlns:a16="http://schemas.microsoft.com/office/drawing/2014/main" id="{021DC1D3-EF9C-EBD7-79D6-0B9F413418C1}"/>
                  </a:ext>
                </a:extLst>
              </p:cNvPr>
              <p:cNvCxnSpPr>
                <a:cxnSpLocks/>
                <a:endCxn id="6" idx="2"/>
              </p:cNvCxnSpPr>
              <p:nvPr/>
            </p:nvCxnSpPr>
            <p:spPr>
              <a:xfrm flipV="1">
                <a:off x="2338988" y="4325852"/>
                <a:ext cx="71631" cy="378068"/>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EF6D6238-6F3B-B3C9-D893-F1832739CF7D}"/>
                  </a:ext>
                </a:extLst>
              </p:cNvPr>
              <p:cNvCxnSpPr>
                <a:cxnSpLocks/>
                <a:endCxn id="5" idx="2"/>
              </p:cNvCxnSpPr>
              <p:nvPr/>
            </p:nvCxnSpPr>
            <p:spPr>
              <a:xfrm flipV="1">
                <a:off x="2338988" y="4410886"/>
                <a:ext cx="139894" cy="293034"/>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A14B091-42DB-D492-36EF-E150C0CF22EA}"/>
                  </a:ext>
                </a:extLst>
              </p:cNvPr>
              <p:cNvCxnSpPr>
                <a:cxnSpLocks/>
                <a:endCxn id="8" idx="1"/>
              </p:cNvCxnSpPr>
              <p:nvPr/>
            </p:nvCxnSpPr>
            <p:spPr>
              <a:xfrm>
                <a:off x="2373119" y="4738052"/>
                <a:ext cx="231176" cy="154244"/>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18842844-8336-4FBD-2FC3-B967C9F1EBB9}"/>
                  </a:ext>
                </a:extLst>
              </p:cNvPr>
              <p:cNvCxnSpPr>
                <a:cxnSpLocks/>
                <a:stCxn id="7" idx="0"/>
              </p:cNvCxnSpPr>
              <p:nvPr/>
            </p:nvCxnSpPr>
            <p:spPr>
              <a:xfrm flipV="1">
                <a:off x="2037557" y="4738052"/>
                <a:ext cx="267299" cy="203059"/>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D2E878ED-02B6-A01C-03D7-43044DE08DD6}"/>
                  </a:ext>
                </a:extLst>
              </p:cNvPr>
              <p:cNvSpPr txBox="1"/>
              <p:nvPr/>
            </p:nvSpPr>
            <p:spPr>
              <a:xfrm>
                <a:off x="2234313" y="4002759"/>
                <a:ext cx="1051803" cy="311765"/>
              </a:xfrm>
              <a:prstGeom prst="rect">
                <a:avLst/>
              </a:prstGeom>
              <a:noFill/>
            </p:spPr>
            <p:txBody>
              <a:bodyPr wrap="none" rtlCol="0">
                <a:spAutoFit/>
              </a:bodyPr>
              <a:lstStyle/>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Paris Nord</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61" name="文本框 60">
                <a:extLst>
                  <a:ext uri="{FF2B5EF4-FFF2-40B4-BE49-F238E27FC236}">
                    <a16:creationId xmlns:a16="http://schemas.microsoft.com/office/drawing/2014/main" id="{1A833150-2696-C0A4-43FE-DED61C79F05A}"/>
                  </a:ext>
                </a:extLst>
              </p:cNvPr>
              <p:cNvSpPr txBox="1"/>
              <p:nvPr/>
            </p:nvSpPr>
            <p:spPr>
              <a:xfrm>
                <a:off x="2493863" y="4245949"/>
                <a:ext cx="934078" cy="311765"/>
              </a:xfrm>
              <a:prstGeom prst="rect">
                <a:avLst/>
              </a:prstGeom>
              <a:noFill/>
            </p:spPr>
            <p:txBody>
              <a:bodyPr wrap="none" rtlCol="0">
                <a:spAutoFit/>
              </a:bodyPr>
              <a:lstStyle/>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Paris-Est</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62" name="文本框 61">
                <a:extLst>
                  <a:ext uri="{FF2B5EF4-FFF2-40B4-BE49-F238E27FC236}">
                    <a16:creationId xmlns:a16="http://schemas.microsoft.com/office/drawing/2014/main" id="{5C77351D-94FB-5A7F-170E-D06D66A8041C}"/>
                  </a:ext>
                </a:extLst>
              </p:cNvPr>
              <p:cNvSpPr txBox="1"/>
              <p:nvPr/>
            </p:nvSpPr>
            <p:spPr>
              <a:xfrm>
                <a:off x="2653103" y="4754361"/>
                <a:ext cx="1266953" cy="311765"/>
              </a:xfrm>
              <a:prstGeom prst="rect">
                <a:avLst/>
              </a:prstGeom>
              <a:noFill/>
            </p:spPr>
            <p:txBody>
              <a:bodyPr wrap="none" rtlCol="0">
                <a:spAutoFit/>
              </a:bodyPr>
              <a:lstStyle/>
              <a:p>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Gare de Lyon</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63" name="文本框 62">
                <a:extLst>
                  <a:ext uri="{FF2B5EF4-FFF2-40B4-BE49-F238E27FC236}">
                    <a16:creationId xmlns:a16="http://schemas.microsoft.com/office/drawing/2014/main" id="{7D0623B5-2EBA-4F06-EFA0-E61C44615225}"/>
                  </a:ext>
                </a:extLst>
              </p:cNvPr>
              <p:cNvSpPr txBox="1"/>
              <p:nvPr/>
            </p:nvSpPr>
            <p:spPr>
              <a:xfrm>
                <a:off x="251216" y="4831551"/>
                <a:ext cx="1780471" cy="311765"/>
              </a:xfrm>
              <a:prstGeom prst="rect">
                <a:avLst/>
              </a:prstGeom>
              <a:noFill/>
            </p:spPr>
            <p:txBody>
              <a:bodyPr wrap="none" rtlCol="0">
                <a:spAutoFit/>
              </a:bodyPr>
              <a:lstStyle/>
              <a:p>
                <a:pPr algn="r"/>
                <a:r>
                  <a:rPr lang="en-US" altLang="zh-CN"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rPr>
                  <a:t>Paris-Montparnasse</a:t>
                </a:r>
                <a:endParaRPr lang="zh-CN" altLang="en-US" sz="1000" b="1" dirty="0">
                  <a:solidFill>
                    <a:srgbClr val="C00000"/>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86DF5E1C-E725-6260-DE42-8038BBDA22AB}"/>
                  </a:ext>
                </a:extLst>
              </p:cNvPr>
              <p:cNvSpPr/>
              <p:nvPr/>
            </p:nvSpPr>
            <p:spPr>
              <a:xfrm>
                <a:off x="2312165" y="4673466"/>
                <a:ext cx="68263" cy="68263"/>
              </a:xfrm>
              <a:prstGeom prst="rect">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5" name="文本框 24">
                <a:extLst>
                  <a:ext uri="{FF2B5EF4-FFF2-40B4-BE49-F238E27FC236}">
                    <a16:creationId xmlns:a16="http://schemas.microsoft.com/office/drawing/2014/main" id="{ED733907-AB9C-FE87-6FC4-3F1A17E74692}"/>
                  </a:ext>
                </a:extLst>
              </p:cNvPr>
              <p:cNvSpPr txBox="1"/>
              <p:nvPr/>
            </p:nvSpPr>
            <p:spPr>
              <a:xfrm>
                <a:off x="2373118" y="4509334"/>
                <a:ext cx="1370469" cy="321508"/>
              </a:xfrm>
              <a:prstGeom prst="rect">
                <a:avLst/>
              </a:prstGeom>
              <a:noFill/>
            </p:spPr>
            <p:txBody>
              <a:bodyPr wrap="none" rtlCol="0">
                <a:spAutoFit/>
              </a:bodyPr>
              <a:lstStyle/>
              <a:p>
                <a:r>
                  <a:rPr lang="en-US" altLang="zh-CN" sz="1050" b="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rPr>
                  <a:t>CITY CENTER</a:t>
                </a:r>
                <a:endParaRPr lang="zh-CN" altLang="en-US" sz="1050" b="1" dirty="0">
                  <a:solidFill>
                    <a:schemeClr val="accent1">
                      <a:lumMod val="75000"/>
                    </a:schemeClr>
                  </a:solidFill>
                  <a:effectLst>
                    <a:glow rad="101600">
                      <a:schemeClr val="bg1">
                        <a:alpha val="60000"/>
                      </a:schemeClr>
                    </a:glow>
                  </a:effectLst>
                  <a:latin typeface="Arial" panose="020B0604020202020204" pitchFamily="34" charset="0"/>
                  <a:cs typeface="Arial" panose="020B0604020202020204" pitchFamily="34" charset="0"/>
                </a:endParaRPr>
              </a:p>
            </p:txBody>
          </p:sp>
        </p:grpSp>
      </p:grpSp>
      <p:sp>
        <p:nvSpPr>
          <p:cNvPr id="26" name="文本框 25">
            <a:extLst>
              <a:ext uri="{FF2B5EF4-FFF2-40B4-BE49-F238E27FC236}">
                <a16:creationId xmlns:a16="http://schemas.microsoft.com/office/drawing/2014/main" id="{E92EA9F6-EC68-96A0-B0C8-6D7AD62D0A12}"/>
              </a:ext>
            </a:extLst>
          </p:cNvPr>
          <p:cNvSpPr txBox="1"/>
          <p:nvPr/>
        </p:nvSpPr>
        <p:spPr>
          <a:xfrm>
            <a:off x="2695688" y="-2127265"/>
            <a:ext cx="4519186" cy="1477328"/>
          </a:xfrm>
          <a:prstGeom prst="rect">
            <a:avLst/>
          </a:prstGeom>
          <a:noFill/>
        </p:spPr>
        <p:txBody>
          <a:bodyPr wrap="none" rtlCol="0">
            <a:spAutoFit/>
          </a:bodyPr>
          <a:lstStyle/>
          <a:p>
            <a:pPr marL="285750" indent="-285750">
              <a:buFont typeface="Arial" panose="020B0604020202020204" pitchFamily="34" charset="0"/>
              <a:buChar char="•"/>
            </a:pPr>
            <a:r>
              <a:rPr lang="en-US" altLang="zh-CN" dirty="0"/>
              <a:t>1</a:t>
            </a:r>
            <a:r>
              <a:rPr lang="zh-CN" altLang="en-US" dirty="0"/>
              <a:t>）高速铁路对车站地区土地开发的影响</a:t>
            </a:r>
            <a:endParaRPr lang="en-US" altLang="zh-CN" dirty="0"/>
          </a:p>
          <a:p>
            <a:pPr marL="285750" indent="-285750">
              <a:buFont typeface="Arial" panose="020B0604020202020204" pitchFamily="34" charset="0"/>
              <a:buChar char="•"/>
            </a:pPr>
            <a:r>
              <a:rPr lang="zh-CN" altLang="en-US" dirty="0"/>
              <a:t>溢出效应：</a:t>
            </a:r>
            <a:endParaRPr lang="en-US" altLang="zh-CN" dirty="0"/>
          </a:p>
          <a:p>
            <a:pPr marL="285750" indent="-285750">
              <a:buFont typeface="Arial" panose="020B0604020202020204" pitchFamily="34" charset="0"/>
              <a:buChar char="•"/>
            </a:pPr>
            <a:r>
              <a:rPr lang="zh-CN" altLang="en-US" dirty="0"/>
              <a:t>规模 </a:t>
            </a:r>
            <a:r>
              <a:rPr lang="en-US" altLang="zh-CN" dirty="0"/>
              <a:t>– </a:t>
            </a:r>
            <a:r>
              <a:rPr lang="zh-CN" altLang="en-US" dirty="0"/>
              <a:t>更多的建设用地</a:t>
            </a:r>
            <a:endParaRPr lang="en-US" altLang="zh-CN" dirty="0"/>
          </a:p>
          <a:p>
            <a:pPr marL="285750" indent="-285750">
              <a:buFont typeface="Arial" panose="020B0604020202020204" pitchFamily="34" charset="0"/>
              <a:buChar char="•"/>
            </a:pPr>
            <a:r>
              <a:rPr lang="zh-CN" altLang="en-US" dirty="0"/>
              <a:t>功能 </a:t>
            </a:r>
            <a:r>
              <a:rPr lang="en-US" altLang="zh-CN" dirty="0"/>
              <a:t>– </a:t>
            </a:r>
            <a:r>
              <a:rPr lang="zh-CN" altLang="en-US" dirty="0"/>
              <a:t>不同类型产业的聚集</a:t>
            </a:r>
            <a:endParaRPr lang="en-US" altLang="zh-CN" dirty="0"/>
          </a:p>
          <a:p>
            <a:pPr marL="285750" indent="-285750">
              <a:buFont typeface="Arial" panose="020B0604020202020204" pitchFamily="34" charset="0"/>
              <a:buChar char="•"/>
            </a:pPr>
            <a:r>
              <a:rPr lang="zh-CN" altLang="en-US" dirty="0"/>
              <a:t>结构 </a:t>
            </a:r>
            <a:r>
              <a:rPr lang="en-US" altLang="zh-CN" dirty="0"/>
              <a:t>– </a:t>
            </a:r>
            <a:r>
              <a:rPr lang="zh-CN" altLang="en-US" dirty="0"/>
              <a:t>有些成为新的中心、而有的没有</a:t>
            </a:r>
            <a:endParaRPr lang="en-US" altLang="zh-CN" dirty="0"/>
          </a:p>
        </p:txBody>
      </p:sp>
      <p:sp>
        <p:nvSpPr>
          <p:cNvPr id="29" name="文本框 28">
            <a:extLst>
              <a:ext uri="{FF2B5EF4-FFF2-40B4-BE49-F238E27FC236}">
                <a16:creationId xmlns:a16="http://schemas.microsoft.com/office/drawing/2014/main" id="{CDFA9D13-763E-6FBA-576E-F5BF9F82547B}"/>
              </a:ext>
            </a:extLst>
          </p:cNvPr>
          <p:cNvSpPr txBox="1"/>
          <p:nvPr/>
        </p:nvSpPr>
        <p:spPr>
          <a:xfrm>
            <a:off x="333279" y="2428027"/>
            <a:ext cx="1501630" cy="2133918"/>
          </a:xfrm>
          <a:prstGeom prst="rect">
            <a:avLst/>
          </a:prstGeom>
          <a:solidFill>
            <a:schemeClr val="bg1">
              <a:lumMod val="95000"/>
            </a:schemeClr>
          </a:solidFill>
        </p:spPr>
        <p:txBody>
          <a:bodyPr wrap="square">
            <a:spAutoFit/>
          </a:bodyPr>
          <a:lstStyle/>
          <a:p>
            <a:pPr algn="ctr">
              <a:spcAft>
                <a:spcPts val="400"/>
              </a:spcAft>
            </a:pPr>
            <a:r>
              <a:rPr lang="en-US" altLang="zh-CN" sz="1400" b="1" dirty="0">
                <a:latin typeface="Arial" panose="020B0604020202020204" pitchFamily="34" charset="0"/>
                <a:ea typeface="等线" panose="02010600030101010101" pitchFamily="2" charset="-122"/>
                <a:cs typeface="Arial" panose="020B0604020202020204" pitchFamily="34" charset="0"/>
              </a:rPr>
              <a:t>The agglomeration of built-up lands around the HSR station</a:t>
            </a:r>
          </a:p>
          <a:p>
            <a:pPr algn="ctr">
              <a:spcAft>
                <a:spcPts val="400"/>
              </a:spcAft>
            </a:pPr>
            <a:endParaRPr lang="en-US" altLang="zh-CN" sz="1400" b="1" dirty="0">
              <a:latin typeface="Arial" panose="020B0604020202020204" pitchFamily="34" charset="0"/>
              <a:ea typeface="等线" panose="02010600030101010101" pitchFamily="2" charset="-122"/>
              <a:cs typeface="Arial" panose="020B0604020202020204" pitchFamily="34" charset="0"/>
            </a:endParaRPr>
          </a:p>
          <a:p>
            <a:pPr algn="ctr">
              <a:spcAft>
                <a:spcPts val="400"/>
              </a:spcAft>
            </a:pPr>
            <a:r>
              <a:rPr lang="en-US" altLang="zh-CN" sz="1400" b="1" dirty="0">
                <a:latin typeface="Arial" panose="020B0604020202020204" pitchFamily="34" charset="0"/>
                <a:ea typeface="等线" panose="02010600030101010101" pitchFamily="2" charset="-122"/>
                <a:cs typeface="Arial" panose="020B0604020202020204" pitchFamily="34" charset="0"/>
              </a:rPr>
              <a:t>(Spillover effect)</a:t>
            </a:r>
          </a:p>
        </p:txBody>
      </p:sp>
      <p:sp>
        <p:nvSpPr>
          <p:cNvPr id="38" name="文本框 37">
            <a:extLst>
              <a:ext uri="{FF2B5EF4-FFF2-40B4-BE49-F238E27FC236}">
                <a16:creationId xmlns:a16="http://schemas.microsoft.com/office/drawing/2014/main" id="{D7CA886D-C99D-3B9F-1B8B-263D2CEC4888}"/>
              </a:ext>
            </a:extLst>
          </p:cNvPr>
          <p:cNvSpPr txBox="1"/>
          <p:nvPr/>
        </p:nvSpPr>
        <p:spPr>
          <a:xfrm>
            <a:off x="2194162" y="1392257"/>
            <a:ext cx="6659523" cy="872034"/>
          </a:xfrm>
          <a:prstGeom prst="rect">
            <a:avLst/>
          </a:prstGeom>
          <a:solidFill>
            <a:schemeClr val="bg1">
              <a:lumMod val="95000"/>
            </a:schemeClr>
          </a:solidFill>
        </p:spPr>
        <p:txBody>
          <a:bodyPr wrap="square">
            <a:spAutoFit/>
          </a:bodyPr>
          <a:lstStyle/>
          <a:p>
            <a:pPr>
              <a:spcAft>
                <a:spcPts val="400"/>
              </a:spcAft>
            </a:pPr>
            <a:r>
              <a:rPr lang="en-US" altLang="zh-CN" sz="1600" b="1" dirty="0">
                <a:latin typeface="Arial" panose="020B0604020202020204" pitchFamily="34" charset="0"/>
                <a:ea typeface="等线" panose="02010600030101010101" pitchFamily="2" charset="-122"/>
                <a:cs typeface="Arial" panose="020B0604020202020204" pitchFamily="34" charset="0"/>
              </a:rPr>
              <a:t>At</a:t>
            </a:r>
            <a:r>
              <a:rPr lang="zh-CN" altLang="en-US" sz="1600" b="1" dirty="0">
                <a:latin typeface="Arial" panose="020B0604020202020204" pitchFamily="34" charset="0"/>
                <a:ea typeface="等线" panose="02010600030101010101" pitchFamily="2" charset="-122"/>
                <a:cs typeface="Arial" panose="020B0604020202020204" pitchFamily="34" charset="0"/>
              </a:rPr>
              <a:t> </a:t>
            </a:r>
            <a:r>
              <a:rPr lang="en-US" altLang="zh-CN" sz="1600" b="1" dirty="0">
                <a:latin typeface="Arial" panose="020B0604020202020204" pitchFamily="34" charset="0"/>
                <a:ea typeface="等线" panose="02010600030101010101" pitchFamily="2" charset="-122"/>
                <a:cs typeface="Arial" panose="020B0604020202020204" pitchFamily="34" charset="0"/>
              </a:rPr>
              <a:t>the</a:t>
            </a:r>
            <a:r>
              <a:rPr lang="zh-CN" altLang="en-US" sz="1600" b="1" dirty="0">
                <a:latin typeface="Arial" panose="020B0604020202020204" pitchFamily="34" charset="0"/>
                <a:ea typeface="等线" panose="02010600030101010101" pitchFamily="2" charset="-122"/>
                <a:cs typeface="Arial" panose="020B0604020202020204" pitchFamily="34" charset="0"/>
              </a:rPr>
              <a:t> </a:t>
            </a:r>
            <a:r>
              <a:rPr lang="en-US" altLang="zh-CN" sz="1600" b="1" dirty="0">
                <a:latin typeface="Arial" panose="020B0604020202020204" pitchFamily="34" charset="0"/>
                <a:ea typeface="等线" panose="02010600030101010101" pitchFamily="2" charset="-122"/>
                <a:cs typeface="Arial" panose="020B0604020202020204" pitchFamily="34" charset="0"/>
              </a:rPr>
              <a:t>dimension of land use scale and form:</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The accumulation of more built-up lands (Coronado et al., 2019).</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The places where the land renewal occurred (Chen et al., 2019).</a:t>
            </a:r>
          </a:p>
        </p:txBody>
      </p:sp>
      <p:sp>
        <p:nvSpPr>
          <p:cNvPr id="39" name="文本框 38">
            <a:extLst>
              <a:ext uri="{FF2B5EF4-FFF2-40B4-BE49-F238E27FC236}">
                <a16:creationId xmlns:a16="http://schemas.microsoft.com/office/drawing/2014/main" id="{6C628FDB-AB03-92A9-C33C-3346BC344DBA}"/>
              </a:ext>
            </a:extLst>
          </p:cNvPr>
          <p:cNvSpPr txBox="1"/>
          <p:nvPr/>
        </p:nvSpPr>
        <p:spPr>
          <a:xfrm>
            <a:off x="2194162" y="2631287"/>
            <a:ext cx="6659523" cy="1302921"/>
          </a:xfrm>
          <a:prstGeom prst="rect">
            <a:avLst/>
          </a:prstGeom>
          <a:solidFill>
            <a:schemeClr val="bg1">
              <a:lumMod val="95000"/>
            </a:schemeClr>
          </a:solidFill>
        </p:spPr>
        <p:txBody>
          <a:bodyPr wrap="square">
            <a:spAutoFit/>
          </a:bodyPr>
          <a:lstStyle/>
          <a:p>
            <a:pPr>
              <a:spcAft>
                <a:spcPts val="400"/>
              </a:spcAft>
            </a:pPr>
            <a:r>
              <a:rPr lang="en-US" altLang="zh-CN" sz="1600" b="1" dirty="0">
                <a:latin typeface="Arial" panose="020B0604020202020204" pitchFamily="34" charset="0"/>
                <a:ea typeface="等线" panose="02010600030101010101" pitchFamily="2" charset="-122"/>
                <a:cs typeface="Arial" panose="020B0604020202020204" pitchFamily="34" charset="0"/>
              </a:rPr>
              <a:t>At</a:t>
            </a:r>
            <a:r>
              <a:rPr lang="zh-CN" altLang="en-US" sz="1600" b="1" dirty="0">
                <a:latin typeface="Arial" panose="020B0604020202020204" pitchFamily="34" charset="0"/>
                <a:ea typeface="等线" panose="02010600030101010101" pitchFamily="2" charset="-122"/>
                <a:cs typeface="Arial" panose="020B0604020202020204" pitchFamily="34" charset="0"/>
              </a:rPr>
              <a:t> </a:t>
            </a:r>
            <a:r>
              <a:rPr lang="en-US" altLang="zh-CN" sz="1600" b="1" dirty="0">
                <a:latin typeface="Arial" panose="020B0604020202020204" pitchFamily="34" charset="0"/>
                <a:ea typeface="等线" panose="02010600030101010101" pitchFamily="2" charset="-122"/>
                <a:cs typeface="Arial" panose="020B0604020202020204" pitchFamily="34" charset="0"/>
              </a:rPr>
              <a:t>the</a:t>
            </a:r>
            <a:r>
              <a:rPr lang="zh-CN" altLang="en-US" sz="1600" b="1" dirty="0">
                <a:latin typeface="Arial" panose="020B0604020202020204" pitchFamily="34" charset="0"/>
                <a:ea typeface="等线" panose="02010600030101010101" pitchFamily="2" charset="-122"/>
                <a:cs typeface="Arial" panose="020B0604020202020204" pitchFamily="34" charset="0"/>
              </a:rPr>
              <a:t> </a:t>
            </a:r>
            <a:r>
              <a:rPr lang="en-US" altLang="zh-CN" sz="1600" b="1" dirty="0">
                <a:latin typeface="Arial" panose="020B0604020202020204" pitchFamily="34" charset="0"/>
                <a:ea typeface="等线" panose="02010600030101010101" pitchFamily="2" charset="-122"/>
                <a:cs typeface="Arial" panose="020B0604020202020204" pitchFamily="34" charset="0"/>
              </a:rPr>
              <a:t>dimension of urban function [mainly from the micro scale]:</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Reflected in the agglomeration of different types of industries (Ilie, 2014).</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Typically, </a:t>
            </a:r>
            <a:r>
              <a:rPr lang="en-US" altLang="zh-CN" sz="1400" b="1" dirty="0">
                <a:solidFill>
                  <a:schemeClr val="accent1"/>
                </a:solidFill>
                <a:latin typeface="Arial" panose="020B0604020202020204" pitchFamily="34" charset="0"/>
                <a:ea typeface="等线" panose="02010600030101010101" pitchFamily="2" charset="-122"/>
                <a:cs typeface="Arial" panose="020B0604020202020204" pitchFamily="34" charset="0"/>
              </a:rPr>
              <a:t>commercial and service facilities</a:t>
            </a:r>
            <a:r>
              <a:rPr lang="en-US" altLang="zh-CN" sz="1400" dirty="0">
                <a:latin typeface="Arial" panose="020B0604020202020204" pitchFamily="34" charset="0"/>
                <a:ea typeface="等线" panose="02010600030101010101" pitchFamily="2" charset="-122"/>
                <a:cs typeface="Arial" panose="020B0604020202020204" pitchFamily="34" charset="0"/>
              </a:rPr>
              <a:t> are concentrated in the central station area, while the </a:t>
            </a:r>
            <a:r>
              <a:rPr lang="en-US" altLang="zh-CN" sz="1400" b="1" dirty="0">
                <a:solidFill>
                  <a:schemeClr val="accent1"/>
                </a:solidFill>
                <a:latin typeface="Arial" panose="020B0604020202020204" pitchFamily="34" charset="0"/>
                <a:ea typeface="等线" panose="02010600030101010101" pitchFamily="2" charset="-122"/>
                <a:cs typeface="Arial" panose="020B0604020202020204" pitchFamily="34" charset="0"/>
              </a:rPr>
              <a:t>industrial manufacturing industry</a:t>
            </a:r>
            <a:r>
              <a:rPr lang="en-US" altLang="zh-CN" sz="1400" dirty="0">
                <a:latin typeface="Arial" panose="020B0604020202020204" pitchFamily="34" charset="0"/>
                <a:ea typeface="等线" panose="02010600030101010101" pitchFamily="2" charset="-122"/>
                <a:cs typeface="Arial" panose="020B0604020202020204" pitchFamily="34" charset="0"/>
              </a:rPr>
              <a:t> is more likely to concentrate in the peripheral station area (</a:t>
            </a:r>
            <a:r>
              <a:rPr lang="en-US" altLang="zh-CN" sz="1400" dirty="0" err="1">
                <a:latin typeface="Arial" panose="020B0604020202020204" pitchFamily="34" charset="0"/>
                <a:ea typeface="等线" panose="02010600030101010101" pitchFamily="2" charset="-122"/>
                <a:cs typeface="Arial" panose="020B0604020202020204" pitchFamily="34" charset="0"/>
              </a:rPr>
              <a:t>Beckerich</a:t>
            </a:r>
            <a:r>
              <a:rPr lang="en-US" altLang="zh-CN" sz="1400" dirty="0">
                <a:latin typeface="Arial" panose="020B0604020202020204" pitchFamily="34" charset="0"/>
                <a:ea typeface="等线" panose="02010600030101010101" pitchFamily="2" charset="-122"/>
                <a:cs typeface="Arial" panose="020B0604020202020204" pitchFamily="34" charset="0"/>
              </a:rPr>
              <a:t> et al., 2019).</a:t>
            </a:r>
          </a:p>
        </p:txBody>
      </p:sp>
      <p:cxnSp>
        <p:nvCxnSpPr>
          <p:cNvPr id="41" name="连接符: 肘形 40">
            <a:extLst>
              <a:ext uri="{FF2B5EF4-FFF2-40B4-BE49-F238E27FC236}">
                <a16:creationId xmlns:a16="http://schemas.microsoft.com/office/drawing/2014/main" id="{4CF4C304-D33E-1481-AC6B-D535B3252644}"/>
              </a:ext>
            </a:extLst>
          </p:cNvPr>
          <p:cNvCxnSpPr>
            <a:cxnSpLocks/>
            <a:stCxn id="29" idx="3"/>
            <a:endCxn id="38" idx="1"/>
          </p:cNvCxnSpPr>
          <p:nvPr/>
        </p:nvCxnSpPr>
        <p:spPr>
          <a:xfrm flipV="1">
            <a:off x="1834909" y="1828274"/>
            <a:ext cx="359253" cy="166671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4" name="连接符: 肘形 43">
            <a:extLst>
              <a:ext uri="{FF2B5EF4-FFF2-40B4-BE49-F238E27FC236}">
                <a16:creationId xmlns:a16="http://schemas.microsoft.com/office/drawing/2014/main" id="{EE8D6491-ABB3-4AF7-2E20-79973FBB5D3D}"/>
              </a:ext>
            </a:extLst>
          </p:cNvPr>
          <p:cNvCxnSpPr>
            <a:cxnSpLocks/>
            <a:stCxn id="29" idx="3"/>
            <a:endCxn id="39" idx="1"/>
          </p:cNvCxnSpPr>
          <p:nvPr/>
        </p:nvCxnSpPr>
        <p:spPr>
          <a:xfrm flipV="1">
            <a:off x="1834909" y="3282748"/>
            <a:ext cx="359253" cy="212238"/>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3F797BE5-2406-3F32-A252-588ABEE37EA1}"/>
              </a:ext>
            </a:extLst>
          </p:cNvPr>
          <p:cNvSpPr txBox="1"/>
          <p:nvPr/>
        </p:nvSpPr>
        <p:spPr>
          <a:xfrm>
            <a:off x="2194162" y="4280706"/>
            <a:ext cx="6659523" cy="1518364"/>
          </a:xfrm>
          <a:prstGeom prst="rect">
            <a:avLst/>
          </a:prstGeom>
          <a:solidFill>
            <a:schemeClr val="bg1">
              <a:lumMod val="95000"/>
            </a:schemeClr>
          </a:solidFill>
        </p:spPr>
        <p:txBody>
          <a:bodyPr wrap="square">
            <a:spAutoFit/>
          </a:bodyPr>
          <a:lstStyle/>
          <a:p>
            <a:pPr>
              <a:spcAft>
                <a:spcPts val="400"/>
              </a:spcAft>
            </a:pPr>
            <a:r>
              <a:rPr lang="en-US" altLang="zh-CN" sz="1600" b="1" dirty="0">
                <a:latin typeface="Arial" panose="020B0604020202020204" pitchFamily="34" charset="0"/>
                <a:ea typeface="等线" panose="02010600030101010101" pitchFamily="2" charset="-122"/>
                <a:cs typeface="Arial" panose="020B0604020202020204" pitchFamily="34" charset="0"/>
              </a:rPr>
              <a:t>At</a:t>
            </a:r>
            <a:r>
              <a:rPr lang="zh-CN" altLang="en-US" sz="1600" b="1" dirty="0">
                <a:latin typeface="Arial" panose="020B0604020202020204" pitchFamily="34" charset="0"/>
                <a:ea typeface="等线" panose="02010600030101010101" pitchFamily="2" charset="-122"/>
                <a:cs typeface="Arial" panose="020B0604020202020204" pitchFamily="34" charset="0"/>
              </a:rPr>
              <a:t> </a:t>
            </a:r>
            <a:r>
              <a:rPr lang="en-US" altLang="zh-CN" sz="1600" b="1" dirty="0">
                <a:latin typeface="Arial" panose="020B0604020202020204" pitchFamily="34" charset="0"/>
                <a:ea typeface="等线" panose="02010600030101010101" pitchFamily="2" charset="-122"/>
                <a:cs typeface="Arial" panose="020B0604020202020204" pitchFamily="34" charset="0"/>
              </a:rPr>
              <a:t>the</a:t>
            </a:r>
            <a:r>
              <a:rPr lang="zh-CN" altLang="en-US" sz="1600" b="1" dirty="0">
                <a:latin typeface="Arial" panose="020B0604020202020204" pitchFamily="34" charset="0"/>
                <a:ea typeface="等线" panose="02010600030101010101" pitchFamily="2" charset="-122"/>
                <a:cs typeface="Arial" panose="020B0604020202020204" pitchFamily="34" charset="0"/>
              </a:rPr>
              <a:t> </a:t>
            </a:r>
            <a:r>
              <a:rPr lang="en-US" altLang="zh-CN" sz="1600" b="1" dirty="0">
                <a:latin typeface="Arial" panose="020B0604020202020204" pitchFamily="34" charset="0"/>
                <a:ea typeface="等线" panose="02010600030101010101" pitchFamily="2" charset="-122"/>
                <a:cs typeface="Arial" panose="020B0604020202020204" pitchFamily="34" charset="0"/>
              </a:rPr>
              <a:t>dimension of urban structure [mainly from the macro scale]:</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Some of the station area have gradually become</a:t>
            </a:r>
            <a:r>
              <a:rPr lang="en-US" altLang="zh-CN" sz="1400" b="1" dirty="0">
                <a:latin typeface="Arial" panose="020B0604020202020204" pitchFamily="34" charset="0"/>
                <a:ea typeface="等线" panose="02010600030101010101" pitchFamily="2" charset="-122"/>
                <a:cs typeface="Arial" panose="020B0604020202020204" pitchFamily="34" charset="0"/>
              </a:rPr>
              <a:t> </a:t>
            </a:r>
            <a:r>
              <a:rPr lang="en-US" altLang="zh-CN" sz="1400" b="1" dirty="0">
                <a:solidFill>
                  <a:schemeClr val="accent1"/>
                </a:solidFill>
                <a:latin typeface="Arial" panose="020B0604020202020204" pitchFamily="34" charset="0"/>
                <a:ea typeface="等线" panose="02010600030101010101" pitchFamily="2" charset="-122"/>
                <a:cs typeface="Arial" panose="020B0604020202020204" pitchFamily="34" charset="0"/>
              </a:rPr>
              <a:t>one of the important urban activity zones</a:t>
            </a:r>
            <a:r>
              <a:rPr lang="en-US" altLang="zh-CN" sz="1400" b="1" dirty="0">
                <a:latin typeface="Arial" panose="020B0604020202020204" pitchFamily="34" charset="0"/>
                <a:ea typeface="等线" panose="02010600030101010101" pitchFamily="2" charset="-122"/>
                <a:cs typeface="Arial" panose="020B0604020202020204" pitchFamily="34" charset="0"/>
              </a:rPr>
              <a:t> </a:t>
            </a:r>
            <a:r>
              <a:rPr lang="en-US" altLang="zh-CN" sz="1400" dirty="0">
                <a:latin typeface="Arial" panose="020B0604020202020204" pitchFamily="34" charset="0"/>
                <a:ea typeface="等线" panose="02010600030101010101" pitchFamily="2" charset="-122"/>
                <a:cs typeface="Arial" panose="020B0604020202020204" pitchFamily="34" charset="0"/>
              </a:rPr>
              <a:t>(Gong &amp; Li, 2022).</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Stations adjacent to CBD could </a:t>
            </a:r>
            <a:r>
              <a:rPr lang="en-US" altLang="zh-CN" sz="1400" b="1" dirty="0">
                <a:solidFill>
                  <a:schemeClr val="accent1"/>
                </a:solidFill>
                <a:latin typeface="Arial" panose="020B0604020202020204" pitchFamily="34" charset="0"/>
                <a:ea typeface="等线" panose="02010600030101010101" pitchFamily="2" charset="-122"/>
                <a:cs typeface="Arial" panose="020B0604020202020204" pitchFamily="34" charset="0"/>
              </a:rPr>
              <a:t>enhance the redevelopment of city center</a:t>
            </a:r>
            <a:r>
              <a:rPr lang="en-US" altLang="zh-CN" sz="1400" dirty="0">
                <a:latin typeface="Arial" panose="020B0604020202020204" pitchFamily="34" charset="0"/>
                <a:ea typeface="等线" panose="02010600030101010101" pitchFamily="2" charset="-122"/>
                <a:cs typeface="Arial" panose="020B0604020202020204" pitchFamily="34" charset="0"/>
              </a:rPr>
              <a:t>, leading to agglomeration of enhanced business and commercial services (Kim et al., 2018).</a:t>
            </a:r>
          </a:p>
        </p:txBody>
      </p:sp>
      <p:cxnSp>
        <p:nvCxnSpPr>
          <p:cNvPr id="107" name="连接符: 肘形 106">
            <a:extLst>
              <a:ext uri="{FF2B5EF4-FFF2-40B4-BE49-F238E27FC236}">
                <a16:creationId xmlns:a16="http://schemas.microsoft.com/office/drawing/2014/main" id="{68ED760B-2188-9E81-D97A-67DF98A6952E}"/>
              </a:ext>
            </a:extLst>
          </p:cNvPr>
          <p:cNvCxnSpPr>
            <a:cxnSpLocks/>
            <a:stCxn id="29" idx="3"/>
            <a:endCxn id="102" idx="1"/>
          </p:cNvCxnSpPr>
          <p:nvPr/>
        </p:nvCxnSpPr>
        <p:spPr>
          <a:xfrm>
            <a:off x="1834909" y="3494986"/>
            <a:ext cx="359253" cy="154490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07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6B7CC-DF05-677A-A14F-6A830C62E46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0A5F4F83-91C8-D811-78B7-4BAA51ED9D68}"/>
              </a:ext>
            </a:extLst>
          </p:cNvPr>
          <p:cNvSpPr txBox="1"/>
          <p:nvPr/>
        </p:nvSpPr>
        <p:spPr>
          <a:xfrm>
            <a:off x="258946" y="229372"/>
            <a:ext cx="6088654"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Literature Review</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Contributing factors on land cover change</a:t>
            </a:r>
            <a:endPar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endParaRPr>
          </a:p>
        </p:txBody>
      </p:sp>
      <p:sp>
        <p:nvSpPr>
          <p:cNvPr id="26" name="文本框 25">
            <a:extLst>
              <a:ext uri="{FF2B5EF4-FFF2-40B4-BE49-F238E27FC236}">
                <a16:creationId xmlns:a16="http://schemas.microsoft.com/office/drawing/2014/main" id="{4DEE14EB-0DFA-1008-3F66-03554DAF0574}"/>
              </a:ext>
            </a:extLst>
          </p:cNvPr>
          <p:cNvSpPr txBox="1"/>
          <p:nvPr/>
        </p:nvSpPr>
        <p:spPr>
          <a:xfrm>
            <a:off x="2695688" y="-1563307"/>
            <a:ext cx="6465231" cy="1477328"/>
          </a:xfrm>
          <a:prstGeom prst="rect">
            <a:avLst/>
          </a:prstGeom>
          <a:noFill/>
        </p:spPr>
        <p:txBody>
          <a:bodyPr wrap="none" rtlCol="0">
            <a:spAutoFit/>
          </a:bodyPr>
          <a:lstStyle/>
          <a:p>
            <a:pPr marL="285750" indent="-285750">
              <a:buFont typeface="Arial" panose="020B0604020202020204" pitchFamily="34" charset="0"/>
              <a:buChar char="•"/>
            </a:pPr>
            <a:r>
              <a:rPr lang="en-US" altLang="zh-CN" dirty="0"/>
              <a:t>2</a:t>
            </a:r>
            <a:r>
              <a:rPr lang="zh-CN" altLang="en-US" dirty="0"/>
              <a:t>）土地覆盖变化的原因</a:t>
            </a:r>
            <a:endParaRPr lang="en-US" altLang="zh-CN" strike="sngStrike"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dirty="0"/>
              <a:t>A) </a:t>
            </a:r>
            <a:r>
              <a:rPr lang="zh-CN" altLang="en-US" dirty="0"/>
              <a:t>高铁站所在城市的社会经济属性</a:t>
            </a:r>
            <a:r>
              <a:rPr lang="en-US" altLang="zh-CN" dirty="0"/>
              <a:t>socioeconomic attributes</a:t>
            </a:r>
          </a:p>
          <a:p>
            <a:pPr marL="285750" indent="-285750">
              <a:buFont typeface="Arial" panose="020B0604020202020204" pitchFamily="34" charset="0"/>
              <a:buChar char="•"/>
            </a:pPr>
            <a:r>
              <a:rPr lang="en-US" altLang="zh-CN" dirty="0"/>
              <a:t>B) </a:t>
            </a:r>
            <a:r>
              <a:rPr lang="zh-CN" altLang="en-US" dirty="0"/>
              <a:t>高铁站的区位 </a:t>
            </a:r>
            <a:r>
              <a:rPr lang="en-US" altLang="zh-CN" dirty="0"/>
              <a:t>the locational attributes</a:t>
            </a:r>
          </a:p>
          <a:p>
            <a:pPr marL="285750" indent="-285750">
              <a:buFont typeface="Arial" panose="020B0604020202020204" pitchFamily="34" charset="0"/>
              <a:buChar char="•"/>
            </a:pPr>
            <a:r>
              <a:rPr lang="en-US" altLang="zh-CN" dirty="0"/>
              <a:t>C)</a:t>
            </a:r>
            <a:r>
              <a:rPr lang="zh-CN" altLang="en-US" dirty="0"/>
              <a:t> 高铁站所在的高铁网络属性</a:t>
            </a:r>
            <a:endParaRPr lang="en-US" altLang="zh-CN" dirty="0"/>
          </a:p>
        </p:txBody>
      </p:sp>
      <p:sp>
        <p:nvSpPr>
          <p:cNvPr id="29" name="文本框 28">
            <a:extLst>
              <a:ext uri="{FF2B5EF4-FFF2-40B4-BE49-F238E27FC236}">
                <a16:creationId xmlns:a16="http://schemas.microsoft.com/office/drawing/2014/main" id="{1DC00D5B-20EF-746A-298B-857C6653AD79}"/>
              </a:ext>
            </a:extLst>
          </p:cNvPr>
          <p:cNvSpPr txBox="1"/>
          <p:nvPr/>
        </p:nvSpPr>
        <p:spPr>
          <a:xfrm>
            <a:off x="333279" y="2904277"/>
            <a:ext cx="1501871" cy="738664"/>
          </a:xfrm>
          <a:prstGeom prst="rect">
            <a:avLst/>
          </a:prstGeom>
          <a:solidFill>
            <a:schemeClr val="bg1">
              <a:lumMod val="95000"/>
            </a:schemeClr>
          </a:solidFill>
        </p:spPr>
        <p:txBody>
          <a:bodyPr wrap="square">
            <a:spAutoFit/>
          </a:bodyPr>
          <a:lstStyle/>
          <a:p>
            <a:pPr algn="ctr">
              <a:spcAft>
                <a:spcPts val="400"/>
              </a:spcAft>
            </a:pPr>
            <a:r>
              <a:rPr lang="en-US" altLang="zh-CN" sz="1400" b="1" dirty="0">
                <a:latin typeface="Arial" panose="020B0604020202020204" pitchFamily="34" charset="0"/>
                <a:ea typeface="等线" panose="02010600030101010101" pitchFamily="2" charset="-122"/>
                <a:cs typeface="Arial" panose="020B0604020202020204" pitchFamily="34" charset="0"/>
              </a:rPr>
              <a:t>Three types of contributing factors</a:t>
            </a:r>
          </a:p>
        </p:txBody>
      </p:sp>
      <p:sp>
        <p:nvSpPr>
          <p:cNvPr id="38" name="文本框 37">
            <a:extLst>
              <a:ext uri="{FF2B5EF4-FFF2-40B4-BE49-F238E27FC236}">
                <a16:creationId xmlns:a16="http://schemas.microsoft.com/office/drawing/2014/main" id="{2EC51C68-17EF-3C65-746A-CB0D3A806129}"/>
              </a:ext>
            </a:extLst>
          </p:cNvPr>
          <p:cNvSpPr txBox="1"/>
          <p:nvPr/>
        </p:nvSpPr>
        <p:spPr>
          <a:xfrm>
            <a:off x="2194162" y="1392257"/>
            <a:ext cx="9610488" cy="820738"/>
          </a:xfrm>
          <a:prstGeom prst="rect">
            <a:avLst/>
          </a:prstGeom>
          <a:solidFill>
            <a:schemeClr val="bg1">
              <a:lumMod val="95000"/>
            </a:schemeClr>
          </a:solidFill>
        </p:spPr>
        <p:txBody>
          <a:bodyPr wrap="square">
            <a:spAutoFit/>
          </a:bodyPr>
          <a:lstStyle/>
          <a:p>
            <a:pPr>
              <a:spcAft>
                <a:spcPts val="400"/>
              </a:spcAft>
            </a:pPr>
            <a:r>
              <a:rPr lang="en-US" altLang="zh-CN" sz="1600" b="1" dirty="0">
                <a:latin typeface="Arial" panose="020B0604020202020204" pitchFamily="34" charset="0"/>
                <a:ea typeface="等线" panose="02010600030101010101" pitchFamily="2" charset="-122"/>
                <a:cs typeface="Arial" panose="020B0604020202020204" pitchFamily="34" charset="0"/>
              </a:rPr>
              <a:t>The factors in urban social economy:</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It was found that </a:t>
            </a:r>
            <a:r>
              <a:rPr lang="en-US" altLang="zh-CN" sz="1400" b="1" dirty="0">
                <a:solidFill>
                  <a:schemeClr val="accent1"/>
                </a:solidFill>
                <a:latin typeface="Arial" panose="020B0604020202020204" pitchFamily="34" charset="0"/>
                <a:ea typeface="等线" panose="02010600030101010101" pitchFamily="2" charset="-122"/>
                <a:cs typeface="Arial" panose="020B0604020202020204" pitchFamily="34" charset="0"/>
              </a:rPr>
              <a:t>the larger the residential population scale or the higher the economic level</a:t>
            </a:r>
            <a:r>
              <a:rPr lang="en-US" altLang="zh-CN" sz="1400" dirty="0">
                <a:latin typeface="Arial" panose="020B0604020202020204" pitchFamily="34" charset="0"/>
                <a:ea typeface="等线" panose="02010600030101010101" pitchFamily="2" charset="-122"/>
                <a:cs typeface="Arial" panose="020B0604020202020204" pitchFamily="34" charset="0"/>
              </a:rPr>
              <a:t>, the stronger the potential of the station city to lead the development around the HSR station (Wang et al., 2019).</a:t>
            </a:r>
          </a:p>
        </p:txBody>
      </p:sp>
      <p:sp>
        <p:nvSpPr>
          <p:cNvPr id="39" name="文本框 38">
            <a:extLst>
              <a:ext uri="{FF2B5EF4-FFF2-40B4-BE49-F238E27FC236}">
                <a16:creationId xmlns:a16="http://schemas.microsoft.com/office/drawing/2014/main" id="{2FB9D524-308C-2D08-2957-301E52C838C7}"/>
              </a:ext>
            </a:extLst>
          </p:cNvPr>
          <p:cNvSpPr txBox="1"/>
          <p:nvPr/>
        </p:nvSpPr>
        <p:spPr>
          <a:xfrm>
            <a:off x="2194162" y="2453486"/>
            <a:ext cx="9610488" cy="1785104"/>
          </a:xfrm>
          <a:prstGeom prst="rect">
            <a:avLst/>
          </a:prstGeom>
          <a:solidFill>
            <a:schemeClr val="bg1">
              <a:lumMod val="95000"/>
            </a:schemeClr>
          </a:solidFill>
        </p:spPr>
        <p:txBody>
          <a:bodyPr wrap="square">
            <a:spAutoFit/>
          </a:bodyPr>
          <a:lstStyle/>
          <a:p>
            <a:pPr>
              <a:spcAft>
                <a:spcPts val="400"/>
              </a:spcAft>
            </a:pPr>
            <a:r>
              <a:rPr lang="en-US" altLang="zh-CN" sz="1600" b="1" dirty="0">
                <a:latin typeface="Arial" panose="020B0604020202020204" pitchFamily="34" charset="0"/>
                <a:ea typeface="等线" panose="02010600030101010101" pitchFamily="2" charset="-122"/>
                <a:cs typeface="Arial" panose="020B0604020202020204" pitchFamily="34" charset="0"/>
              </a:rPr>
              <a:t>The factors in HSR station location:</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It typically contains both the </a:t>
            </a:r>
            <a:r>
              <a:rPr lang="en-US" altLang="zh-CN" sz="1400" b="1" u="sng" dirty="0">
                <a:solidFill>
                  <a:schemeClr val="accent1"/>
                </a:solidFill>
                <a:latin typeface="Arial" panose="020B0604020202020204" pitchFamily="34" charset="0"/>
                <a:ea typeface="等线" panose="02010600030101010101" pitchFamily="2" charset="-122"/>
                <a:cs typeface="Arial" panose="020B0604020202020204" pitchFamily="34" charset="0"/>
              </a:rPr>
              <a:t>geographical distance and the accessibility </a:t>
            </a:r>
            <a:r>
              <a:rPr lang="en-US" altLang="zh-CN" sz="1400" dirty="0">
                <a:latin typeface="Arial" panose="020B0604020202020204" pitchFamily="34" charset="0"/>
                <a:ea typeface="等线" panose="02010600030101010101" pitchFamily="2" charset="-122"/>
                <a:cs typeface="Arial" panose="020B0604020202020204" pitchFamily="34" charset="0"/>
              </a:rPr>
              <a:t>between the station and city centers.</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In most cases, the stations in the </a:t>
            </a:r>
            <a:r>
              <a:rPr lang="en-US" altLang="zh-CN" sz="1400" b="1" dirty="0">
                <a:latin typeface="Arial" panose="020B0604020202020204" pitchFamily="34" charset="0"/>
                <a:ea typeface="等线" panose="02010600030101010101" pitchFamily="2" charset="-122"/>
                <a:cs typeface="Arial" panose="020B0604020202020204" pitchFamily="34" charset="0"/>
              </a:rPr>
              <a:t>outskirts</a:t>
            </a:r>
            <a:r>
              <a:rPr lang="en-US" altLang="zh-CN" sz="1400" dirty="0">
                <a:latin typeface="Arial" panose="020B0604020202020204" pitchFamily="34" charset="0"/>
                <a:ea typeface="等线" panose="02010600030101010101" pitchFamily="2" charset="-122"/>
                <a:cs typeface="Arial" panose="020B0604020202020204" pitchFamily="34" charset="0"/>
              </a:rPr>
              <a:t> </a:t>
            </a:r>
            <a:r>
              <a:rPr lang="en-US" altLang="zh-CN" sz="1400" b="1" u="sng" dirty="0">
                <a:solidFill>
                  <a:schemeClr val="accent1"/>
                </a:solidFill>
                <a:latin typeface="Arial" panose="020B0604020202020204" pitchFamily="34" charset="0"/>
                <a:ea typeface="等线" panose="02010600030101010101" pitchFamily="2" charset="-122"/>
                <a:cs typeface="Arial" panose="020B0604020202020204" pitchFamily="34" charset="0"/>
              </a:rPr>
              <a:t>were designated to stimulate new urban growth or complementary sub-centers</a:t>
            </a:r>
            <a:r>
              <a:rPr lang="en-US" altLang="zh-CN" sz="1400" dirty="0">
                <a:latin typeface="Arial" panose="020B0604020202020204" pitchFamily="34" charset="0"/>
                <a:ea typeface="等线" panose="02010600030101010101" pitchFamily="2" charset="-122"/>
                <a:cs typeface="Arial" panose="020B0604020202020204" pitchFamily="34" charset="0"/>
              </a:rPr>
              <a:t> to escape from the old city, while those in the </a:t>
            </a:r>
            <a:r>
              <a:rPr lang="en-US" altLang="zh-CN" sz="1400" b="1" dirty="0">
                <a:latin typeface="Arial" panose="020B0604020202020204" pitchFamily="34" charset="0"/>
                <a:ea typeface="等线" panose="02010600030101010101" pitchFamily="2" charset="-122"/>
                <a:cs typeface="Arial" panose="020B0604020202020204" pitchFamily="34" charset="0"/>
              </a:rPr>
              <a:t>downtown area </a:t>
            </a:r>
            <a:r>
              <a:rPr lang="en-US" altLang="zh-CN" sz="1400" dirty="0">
                <a:latin typeface="Arial" panose="020B0604020202020204" pitchFamily="34" charset="0"/>
                <a:ea typeface="等线" panose="02010600030101010101" pitchFamily="2" charset="-122"/>
                <a:cs typeface="Arial" panose="020B0604020202020204" pitchFamily="34" charset="0"/>
              </a:rPr>
              <a:t>were assigned to </a:t>
            </a:r>
            <a:r>
              <a:rPr lang="en-US" altLang="zh-CN" sz="1400" b="1" u="sng" dirty="0">
                <a:solidFill>
                  <a:schemeClr val="accent1"/>
                </a:solidFill>
                <a:latin typeface="Arial" panose="020B0604020202020204" pitchFamily="34" charset="0"/>
                <a:ea typeface="等线" panose="02010600030101010101" pitchFamily="2" charset="-122"/>
                <a:cs typeface="Arial" panose="020B0604020202020204" pitchFamily="34" charset="0"/>
              </a:rPr>
              <a:t>reinforce the existing urban centers</a:t>
            </a:r>
            <a:r>
              <a:rPr lang="en-US" altLang="zh-CN" sz="1400" dirty="0">
                <a:latin typeface="Arial" panose="020B0604020202020204" pitchFamily="34" charset="0"/>
                <a:ea typeface="等线" panose="02010600030101010101" pitchFamily="2" charset="-122"/>
                <a:cs typeface="Arial" panose="020B0604020202020204" pitchFamily="34" charset="0"/>
              </a:rPr>
              <a:t> (Hall, 2009; Yin et al., 2015).</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Inhibit the development potential of the station areas, thus causing the </a:t>
            </a:r>
            <a:r>
              <a:rPr lang="en-US" altLang="zh-CN" sz="1400" b="1" u="sng" dirty="0">
                <a:solidFill>
                  <a:schemeClr val="accent1"/>
                </a:solidFill>
                <a:latin typeface="Arial" panose="020B0604020202020204" pitchFamily="34" charset="0"/>
                <a:ea typeface="等线" panose="02010600030101010101" pitchFamily="2" charset="-122"/>
                <a:cs typeface="Arial" panose="020B0604020202020204" pitchFamily="34" charset="0"/>
              </a:rPr>
              <a:t>low-density urban sprawl of “ghost cities” </a:t>
            </a:r>
            <a:r>
              <a:rPr lang="en-US" altLang="zh-CN" sz="1400" dirty="0">
                <a:latin typeface="Arial" panose="020B0604020202020204" pitchFamily="34" charset="0"/>
                <a:ea typeface="等线" panose="02010600030101010101" pitchFamily="2" charset="-122"/>
                <a:cs typeface="Arial" panose="020B0604020202020204" pitchFamily="34" charset="0"/>
              </a:rPr>
              <a:t>(Rodrigue, 2020; Zheng et al., 2019). </a:t>
            </a:r>
          </a:p>
        </p:txBody>
      </p:sp>
      <p:cxnSp>
        <p:nvCxnSpPr>
          <p:cNvPr id="41" name="连接符: 肘形 40">
            <a:extLst>
              <a:ext uri="{FF2B5EF4-FFF2-40B4-BE49-F238E27FC236}">
                <a16:creationId xmlns:a16="http://schemas.microsoft.com/office/drawing/2014/main" id="{F52275FC-C22C-7CD0-05CB-169DA267887A}"/>
              </a:ext>
            </a:extLst>
          </p:cNvPr>
          <p:cNvCxnSpPr>
            <a:cxnSpLocks/>
            <a:stCxn id="29" idx="3"/>
            <a:endCxn id="38" idx="1"/>
          </p:cNvCxnSpPr>
          <p:nvPr/>
        </p:nvCxnSpPr>
        <p:spPr>
          <a:xfrm flipV="1">
            <a:off x="1835150" y="1802626"/>
            <a:ext cx="359012" cy="147098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4" name="连接符: 肘形 43">
            <a:extLst>
              <a:ext uri="{FF2B5EF4-FFF2-40B4-BE49-F238E27FC236}">
                <a16:creationId xmlns:a16="http://schemas.microsoft.com/office/drawing/2014/main" id="{889E24AE-07D1-058B-0DE1-F5EE05A66B61}"/>
              </a:ext>
            </a:extLst>
          </p:cNvPr>
          <p:cNvCxnSpPr>
            <a:cxnSpLocks/>
            <a:stCxn id="29" idx="3"/>
            <a:endCxn id="39" idx="1"/>
          </p:cNvCxnSpPr>
          <p:nvPr/>
        </p:nvCxnSpPr>
        <p:spPr>
          <a:xfrm>
            <a:off x="1835150" y="3273609"/>
            <a:ext cx="359012" cy="7242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38DB60F9-0633-2ECE-D7F6-AD56040A0973}"/>
              </a:ext>
            </a:extLst>
          </p:cNvPr>
          <p:cNvSpPr txBox="1"/>
          <p:nvPr/>
        </p:nvSpPr>
        <p:spPr>
          <a:xfrm>
            <a:off x="2194162" y="4479081"/>
            <a:ext cx="9610488" cy="1087477"/>
          </a:xfrm>
          <a:prstGeom prst="rect">
            <a:avLst/>
          </a:prstGeom>
          <a:solidFill>
            <a:schemeClr val="bg1">
              <a:lumMod val="95000"/>
            </a:schemeClr>
          </a:solidFill>
        </p:spPr>
        <p:txBody>
          <a:bodyPr wrap="square">
            <a:spAutoFit/>
          </a:bodyPr>
          <a:lstStyle/>
          <a:p>
            <a:pPr>
              <a:spcAft>
                <a:spcPts val="400"/>
              </a:spcAft>
            </a:pPr>
            <a:r>
              <a:rPr lang="en-US" altLang="zh-CN" sz="1600" b="1" dirty="0">
                <a:latin typeface="Arial" panose="020B0604020202020204" pitchFamily="34" charset="0"/>
                <a:ea typeface="等线" panose="02010600030101010101" pitchFamily="2" charset="-122"/>
                <a:cs typeface="Arial" panose="020B0604020202020204" pitchFamily="34" charset="0"/>
              </a:rPr>
              <a:t>The factors in HSR network attributes:</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European experience showed that </a:t>
            </a:r>
            <a:r>
              <a:rPr lang="en-US" altLang="zh-CN" sz="1400" b="1" u="sng" dirty="0">
                <a:solidFill>
                  <a:schemeClr val="accent1"/>
                </a:solidFill>
                <a:latin typeface="Arial" panose="020B0604020202020204" pitchFamily="34" charset="0"/>
                <a:ea typeface="等线" panose="02010600030101010101" pitchFamily="2" charset="-122"/>
                <a:cs typeface="Arial" panose="020B0604020202020204" pitchFamily="34" charset="0"/>
              </a:rPr>
              <a:t>the more frequent the HSR service trains</a:t>
            </a:r>
            <a:r>
              <a:rPr lang="en-US" altLang="zh-CN" sz="1400" dirty="0">
                <a:latin typeface="Arial" panose="020B0604020202020204" pitchFamily="34" charset="0"/>
                <a:ea typeface="等线" panose="02010600030101010101" pitchFamily="2" charset="-122"/>
                <a:cs typeface="Arial" panose="020B0604020202020204" pitchFamily="34" charset="0"/>
              </a:rPr>
              <a:t> or the higher the centrality of the station in the HSR network, </a:t>
            </a:r>
            <a:r>
              <a:rPr lang="en-US" altLang="zh-CN" sz="1400" b="1" u="sng" dirty="0">
                <a:solidFill>
                  <a:schemeClr val="accent1"/>
                </a:solidFill>
                <a:latin typeface="Arial" panose="020B0604020202020204" pitchFamily="34" charset="0"/>
                <a:ea typeface="等线" panose="02010600030101010101" pitchFamily="2" charset="-122"/>
                <a:cs typeface="Arial" panose="020B0604020202020204" pitchFamily="34" charset="0"/>
              </a:rPr>
              <a:t>the more development of the station area was promoted</a:t>
            </a:r>
            <a:r>
              <a:rPr lang="en-US" altLang="zh-CN" sz="1400" dirty="0">
                <a:latin typeface="Arial" panose="020B0604020202020204" pitchFamily="34" charset="0"/>
                <a:ea typeface="等线" panose="02010600030101010101" pitchFamily="2" charset="-122"/>
                <a:cs typeface="Arial" panose="020B0604020202020204" pitchFamily="34" charset="0"/>
              </a:rPr>
              <a:t> (Wenner &amp; </a:t>
            </a:r>
            <a:r>
              <a:rPr lang="en-US" altLang="zh-CN" sz="1400" dirty="0" err="1">
                <a:latin typeface="Arial" panose="020B0604020202020204" pitchFamily="34" charset="0"/>
                <a:ea typeface="等线" panose="02010600030101010101" pitchFamily="2" charset="-122"/>
                <a:cs typeface="Arial" panose="020B0604020202020204" pitchFamily="34" charset="0"/>
              </a:rPr>
              <a:t>Thierstein</a:t>
            </a:r>
            <a:r>
              <a:rPr lang="en-US" altLang="zh-CN" sz="1400" dirty="0">
                <a:latin typeface="Arial" panose="020B0604020202020204" pitchFamily="34" charset="0"/>
                <a:ea typeface="等线" panose="02010600030101010101" pitchFamily="2" charset="-122"/>
                <a:cs typeface="Arial" panose="020B0604020202020204" pitchFamily="34" charset="0"/>
              </a:rPr>
              <a:t>, 2022).</a:t>
            </a:r>
          </a:p>
          <a:p>
            <a:pPr marL="171450" indent="-171450">
              <a:spcAft>
                <a:spcPts val="400"/>
              </a:spcAft>
              <a:buFont typeface="Arial" panose="020B0604020202020204" pitchFamily="34" charset="0"/>
              <a:buChar char="•"/>
            </a:pPr>
            <a:r>
              <a:rPr lang="en-US" altLang="zh-CN" sz="1400" dirty="0">
                <a:latin typeface="Arial" panose="020B0604020202020204" pitchFamily="34" charset="0"/>
                <a:ea typeface="等线" panose="02010600030101010101" pitchFamily="2" charset="-122"/>
                <a:cs typeface="Arial" panose="020B0604020202020204" pitchFamily="34" charset="0"/>
              </a:rPr>
              <a:t>The </a:t>
            </a:r>
            <a:r>
              <a:rPr lang="en-US" altLang="zh-CN" sz="1400" b="1" u="sng" dirty="0">
                <a:solidFill>
                  <a:schemeClr val="accent1"/>
                </a:solidFill>
                <a:latin typeface="Arial" panose="020B0604020202020204" pitchFamily="34" charset="0"/>
                <a:ea typeface="等线" panose="02010600030101010101" pitchFamily="2" charset="-122"/>
                <a:cs typeface="Arial" panose="020B0604020202020204" pitchFamily="34" charset="0"/>
              </a:rPr>
              <a:t>longer HSR service years</a:t>
            </a:r>
            <a:r>
              <a:rPr lang="en-US" altLang="zh-CN" sz="1400" dirty="0">
                <a:latin typeface="Arial" panose="020B0604020202020204" pitchFamily="34" charset="0"/>
                <a:ea typeface="等线" panose="02010600030101010101" pitchFamily="2" charset="-122"/>
                <a:cs typeface="Arial" panose="020B0604020202020204" pitchFamily="34" charset="0"/>
              </a:rPr>
              <a:t> could motivate higher built-up land growth (</a:t>
            </a:r>
            <a:r>
              <a:rPr lang="en-US" altLang="zh-CN" sz="1400" dirty="0" err="1">
                <a:latin typeface="Arial" panose="020B0604020202020204" pitchFamily="34" charset="0"/>
                <a:ea typeface="等线" panose="02010600030101010101" pitchFamily="2" charset="-122"/>
                <a:cs typeface="Arial" panose="020B0604020202020204" pitchFamily="34" charset="0"/>
              </a:rPr>
              <a:t>Bellet</a:t>
            </a:r>
            <a:r>
              <a:rPr lang="en-US" altLang="zh-CN" sz="1400" dirty="0">
                <a:latin typeface="Arial" panose="020B0604020202020204" pitchFamily="34" charset="0"/>
                <a:ea typeface="等线" panose="02010600030101010101" pitchFamily="2" charset="-122"/>
                <a:cs typeface="Arial" panose="020B0604020202020204" pitchFamily="34" charset="0"/>
              </a:rPr>
              <a:t> &amp; </a:t>
            </a:r>
            <a:r>
              <a:rPr lang="en-US" altLang="zh-CN" sz="1400" dirty="0" err="1">
                <a:latin typeface="Arial" panose="020B0604020202020204" pitchFamily="34" charset="0"/>
                <a:ea typeface="等线" panose="02010600030101010101" pitchFamily="2" charset="-122"/>
                <a:cs typeface="Arial" panose="020B0604020202020204" pitchFamily="34" charset="0"/>
              </a:rPr>
              <a:t>Ureña</a:t>
            </a:r>
            <a:r>
              <a:rPr lang="en-US" altLang="zh-CN" sz="1400" dirty="0">
                <a:latin typeface="Arial" panose="020B0604020202020204" pitchFamily="34" charset="0"/>
                <a:ea typeface="等线" panose="02010600030101010101" pitchFamily="2" charset="-122"/>
                <a:cs typeface="Arial" panose="020B0604020202020204" pitchFamily="34" charset="0"/>
              </a:rPr>
              <a:t>, 2016; Zhu et al., 2020).</a:t>
            </a:r>
          </a:p>
        </p:txBody>
      </p:sp>
      <p:cxnSp>
        <p:nvCxnSpPr>
          <p:cNvPr id="107" name="连接符: 肘形 106">
            <a:extLst>
              <a:ext uri="{FF2B5EF4-FFF2-40B4-BE49-F238E27FC236}">
                <a16:creationId xmlns:a16="http://schemas.microsoft.com/office/drawing/2014/main" id="{CB2246A2-EB81-F310-F7BC-4888F707F9E4}"/>
              </a:ext>
            </a:extLst>
          </p:cNvPr>
          <p:cNvCxnSpPr>
            <a:cxnSpLocks/>
            <a:stCxn id="29" idx="3"/>
            <a:endCxn id="102" idx="1"/>
          </p:cNvCxnSpPr>
          <p:nvPr/>
        </p:nvCxnSpPr>
        <p:spPr>
          <a:xfrm>
            <a:off x="1835150" y="3273609"/>
            <a:ext cx="359012" cy="174921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78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895E0C4-CAEE-D5E2-F79C-95CB27CBD04B}"/>
              </a:ext>
            </a:extLst>
          </p:cNvPr>
          <p:cNvSpPr txBox="1"/>
          <p:nvPr/>
        </p:nvSpPr>
        <p:spPr>
          <a:xfrm>
            <a:off x="258946" y="229372"/>
            <a:ext cx="6699847"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Study Area</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HSR stations in the Yangtze River Delta region</a:t>
            </a:r>
            <a:endParaRPr lang="zh-CN" altLang="en-US"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endParaRPr>
          </a:p>
        </p:txBody>
      </p:sp>
      <p:pic>
        <p:nvPicPr>
          <p:cNvPr id="3" name="图片 2">
            <a:extLst>
              <a:ext uri="{FF2B5EF4-FFF2-40B4-BE49-F238E27FC236}">
                <a16:creationId xmlns:a16="http://schemas.microsoft.com/office/drawing/2014/main" id="{D6530A5E-15B4-D878-024B-3F8D90E49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75" y="1046939"/>
            <a:ext cx="4471304" cy="4840513"/>
          </a:xfrm>
          <a:prstGeom prst="rect">
            <a:avLst/>
          </a:prstGeom>
        </p:spPr>
      </p:pic>
      <p:sp>
        <p:nvSpPr>
          <p:cNvPr id="4" name="文本框 3">
            <a:extLst>
              <a:ext uri="{FF2B5EF4-FFF2-40B4-BE49-F238E27FC236}">
                <a16:creationId xmlns:a16="http://schemas.microsoft.com/office/drawing/2014/main" id="{D87CEAF5-CCCF-911D-D301-A218297EF253}"/>
              </a:ext>
            </a:extLst>
          </p:cNvPr>
          <p:cNvSpPr txBox="1"/>
          <p:nvPr/>
        </p:nvSpPr>
        <p:spPr>
          <a:xfrm>
            <a:off x="162150" y="5930546"/>
            <a:ext cx="4889954" cy="306109"/>
          </a:xfrm>
          <a:prstGeom prst="rect">
            <a:avLst/>
          </a:prstGeom>
          <a:noFill/>
        </p:spPr>
        <p:txBody>
          <a:bodyPr wrap="square">
            <a:spAutoFit/>
          </a:bodyPr>
          <a:lstStyle/>
          <a:p>
            <a:pPr algn="ct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 Location of research stations</a:t>
            </a:r>
          </a:p>
        </p:txBody>
      </p:sp>
      <p:sp>
        <p:nvSpPr>
          <p:cNvPr id="5" name="矩形 4">
            <a:extLst>
              <a:ext uri="{FF2B5EF4-FFF2-40B4-BE49-F238E27FC236}">
                <a16:creationId xmlns:a16="http://schemas.microsoft.com/office/drawing/2014/main" id="{A99BF753-5783-1ADA-2CAC-00161E23412A}"/>
              </a:ext>
            </a:extLst>
          </p:cNvPr>
          <p:cNvSpPr/>
          <p:nvPr/>
        </p:nvSpPr>
        <p:spPr>
          <a:xfrm>
            <a:off x="3503745" y="2635100"/>
            <a:ext cx="367793" cy="342912"/>
          </a:xfrm>
          <a:prstGeom prst="rect">
            <a:avLst/>
          </a:prstGeom>
          <a:solidFill>
            <a:schemeClr val="bg1">
              <a:alpha val="60000"/>
            </a:schemeClr>
          </a:solidFill>
          <a:ln w="28575">
            <a:solidFill>
              <a:srgbClr val="172C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52A0B6C-C7F2-B17E-DFAC-58879217782B}"/>
              </a:ext>
            </a:extLst>
          </p:cNvPr>
          <p:cNvSpPr/>
          <p:nvPr/>
        </p:nvSpPr>
        <p:spPr>
          <a:xfrm>
            <a:off x="2424236" y="3402447"/>
            <a:ext cx="367793" cy="342912"/>
          </a:xfrm>
          <a:prstGeom prst="rect">
            <a:avLst/>
          </a:prstGeom>
          <a:solidFill>
            <a:schemeClr val="bg1">
              <a:alpha val="60000"/>
            </a:schemeClr>
          </a:solidFill>
          <a:ln w="28575">
            <a:solidFill>
              <a:srgbClr val="172C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F62D5FC-DE00-69CB-1732-AE8583ACDD7C}"/>
              </a:ext>
            </a:extLst>
          </p:cNvPr>
          <p:cNvSpPr/>
          <p:nvPr/>
        </p:nvSpPr>
        <p:spPr>
          <a:xfrm>
            <a:off x="1235938" y="1903863"/>
            <a:ext cx="367793" cy="342912"/>
          </a:xfrm>
          <a:prstGeom prst="rect">
            <a:avLst/>
          </a:prstGeom>
          <a:solidFill>
            <a:schemeClr val="bg1">
              <a:alpha val="60000"/>
            </a:schemeClr>
          </a:solidFill>
          <a:ln w="28575">
            <a:solidFill>
              <a:srgbClr val="172C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413423E9-0D11-7B34-A8C0-3AAF534FBA39}"/>
              </a:ext>
            </a:extLst>
          </p:cNvPr>
          <p:cNvSpPr txBox="1"/>
          <p:nvPr/>
        </p:nvSpPr>
        <p:spPr>
          <a:xfrm>
            <a:off x="534125" y="2235072"/>
            <a:ext cx="1742349" cy="646331"/>
          </a:xfrm>
          <a:prstGeom prst="rect">
            <a:avLst/>
          </a:prstGeom>
          <a:noFill/>
          <a:effectLst/>
        </p:spPr>
        <p:txBody>
          <a:bodyPr wrap="square" rtlCol="0">
            <a:spAutoFit/>
          </a:bodyPr>
          <a:lstStyle/>
          <a:p>
            <a:pPr algn="ctr"/>
            <a:r>
              <a:rPr lang="en-US" altLang="zh-CN" sz="1400" b="1" dirty="0">
                <a:solidFill>
                  <a:srgbClr val="002060"/>
                </a:solidFill>
                <a:effectLst>
                  <a:glow rad="101600">
                    <a:schemeClr val="bg1">
                      <a:alpha val="60000"/>
                    </a:schemeClr>
                  </a:glow>
                </a:effectLst>
                <a:latin typeface="Segoe UI" panose="020B0502040204020203" pitchFamily="34" charset="0"/>
                <a:cs typeface="Segoe UI" panose="020B0502040204020203" pitchFamily="34" charset="0"/>
              </a:rPr>
              <a:t>Nanjing</a:t>
            </a:r>
          </a:p>
          <a:p>
            <a:pPr algn="ctr"/>
            <a:r>
              <a:rPr lang="en-US" altLang="zh-CN" sz="1100" b="1" dirty="0">
                <a:solidFill>
                  <a:srgbClr val="002060"/>
                </a:solidFill>
                <a:effectLst>
                  <a:glow rad="101600">
                    <a:schemeClr val="bg1">
                      <a:alpha val="60000"/>
                    </a:schemeClr>
                  </a:glow>
                </a:effectLst>
                <a:latin typeface="Segoe UI" panose="020B0502040204020203" pitchFamily="34" charset="0"/>
                <a:cs typeface="Segoe UI" panose="020B0502040204020203" pitchFamily="34" charset="0"/>
              </a:rPr>
              <a:t>(provincial capital city of Jiangsu Province)</a:t>
            </a:r>
          </a:p>
        </p:txBody>
      </p:sp>
      <p:sp>
        <p:nvSpPr>
          <p:cNvPr id="9" name="文本框 8">
            <a:extLst>
              <a:ext uri="{FF2B5EF4-FFF2-40B4-BE49-F238E27FC236}">
                <a16:creationId xmlns:a16="http://schemas.microsoft.com/office/drawing/2014/main" id="{8BD52F9E-0233-0AF1-B62F-745753EE15FD}"/>
              </a:ext>
            </a:extLst>
          </p:cNvPr>
          <p:cNvSpPr txBox="1"/>
          <p:nvPr/>
        </p:nvSpPr>
        <p:spPr>
          <a:xfrm>
            <a:off x="1761396" y="3762811"/>
            <a:ext cx="1742349" cy="646331"/>
          </a:xfrm>
          <a:prstGeom prst="rect">
            <a:avLst/>
          </a:prstGeom>
          <a:noFill/>
          <a:effectLst/>
        </p:spPr>
        <p:txBody>
          <a:bodyPr wrap="square" rtlCol="0">
            <a:spAutoFit/>
          </a:bodyPr>
          <a:lstStyle/>
          <a:p>
            <a:pPr algn="ctr"/>
            <a:r>
              <a:rPr lang="en-US" altLang="zh-CN" sz="1400" b="1" dirty="0">
                <a:solidFill>
                  <a:srgbClr val="002060"/>
                </a:solidFill>
                <a:effectLst>
                  <a:glow rad="101600">
                    <a:schemeClr val="bg1">
                      <a:alpha val="60000"/>
                    </a:schemeClr>
                  </a:glow>
                </a:effectLst>
                <a:latin typeface="Segoe UI" panose="020B0502040204020203" pitchFamily="34" charset="0"/>
                <a:cs typeface="Segoe UI" panose="020B0502040204020203" pitchFamily="34" charset="0"/>
              </a:rPr>
              <a:t>Hangzhou</a:t>
            </a:r>
          </a:p>
          <a:p>
            <a:pPr algn="ctr"/>
            <a:r>
              <a:rPr lang="en-US" altLang="zh-CN" sz="1100" b="1" dirty="0">
                <a:solidFill>
                  <a:srgbClr val="002060"/>
                </a:solidFill>
                <a:effectLst>
                  <a:glow rad="101600">
                    <a:schemeClr val="bg1">
                      <a:alpha val="60000"/>
                    </a:schemeClr>
                  </a:glow>
                </a:effectLst>
                <a:latin typeface="Segoe UI" panose="020B0502040204020203" pitchFamily="34" charset="0"/>
                <a:cs typeface="Segoe UI" panose="020B0502040204020203" pitchFamily="34" charset="0"/>
              </a:rPr>
              <a:t>(provincial capital city of Zhejiang Province)</a:t>
            </a:r>
          </a:p>
        </p:txBody>
      </p:sp>
      <p:sp>
        <p:nvSpPr>
          <p:cNvPr id="10" name="文本框 9">
            <a:extLst>
              <a:ext uri="{FF2B5EF4-FFF2-40B4-BE49-F238E27FC236}">
                <a16:creationId xmlns:a16="http://schemas.microsoft.com/office/drawing/2014/main" id="{240D9DA2-B039-5976-2A04-CE44404DA47F}"/>
              </a:ext>
            </a:extLst>
          </p:cNvPr>
          <p:cNvSpPr txBox="1"/>
          <p:nvPr/>
        </p:nvSpPr>
        <p:spPr>
          <a:xfrm>
            <a:off x="2791552" y="2980767"/>
            <a:ext cx="1742349" cy="492443"/>
          </a:xfrm>
          <a:prstGeom prst="rect">
            <a:avLst/>
          </a:prstGeom>
          <a:noFill/>
          <a:effectLst/>
        </p:spPr>
        <p:txBody>
          <a:bodyPr wrap="square" rtlCol="0">
            <a:spAutoFit/>
          </a:bodyPr>
          <a:lstStyle/>
          <a:p>
            <a:pPr algn="ctr"/>
            <a:r>
              <a:rPr lang="en-US" altLang="zh-CN" sz="1400" b="1" dirty="0">
                <a:solidFill>
                  <a:srgbClr val="002060"/>
                </a:solidFill>
                <a:effectLst>
                  <a:glow rad="101600">
                    <a:schemeClr val="bg1">
                      <a:alpha val="60000"/>
                    </a:schemeClr>
                  </a:glow>
                </a:effectLst>
                <a:latin typeface="Segoe UI" panose="020B0502040204020203" pitchFamily="34" charset="0"/>
                <a:cs typeface="Segoe UI" panose="020B0502040204020203" pitchFamily="34" charset="0"/>
              </a:rPr>
              <a:t>Shanghai</a:t>
            </a:r>
          </a:p>
          <a:p>
            <a:pPr algn="ctr"/>
            <a:r>
              <a:rPr lang="en-US" altLang="zh-CN" sz="1100" b="1" dirty="0">
                <a:solidFill>
                  <a:srgbClr val="002060"/>
                </a:solidFill>
                <a:effectLst>
                  <a:glow rad="101600">
                    <a:schemeClr val="bg1">
                      <a:alpha val="60000"/>
                    </a:schemeClr>
                  </a:glow>
                </a:effectLst>
                <a:latin typeface="Segoe UI" panose="020B0502040204020203" pitchFamily="34" charset="0"/>
                <a:cs typeface="Segoe UI" panose="020B0502040204020203" pitchFamily="34" charset="0"/>
              </a:rPr>
              <a:t>(municipality)</a:t>
            </a:r>
          </a:p>
        </p:txBody>
      </p:sp>
      <p:graphicFrame>
        <p:nvGraphicFramePr>
          <p:cNvPr id="12" name="表格 11">
            <a:extLst>
              <a:ext uri="{FF2B5EF4-FFF2-40B4-BE49-F238E27FC236}">
                <a16:creationId xmlns:a16="http://schemas.microsoft.com/office/drawing/2014/main" id="{A0180C46-D30F-678B-908C-3C785A0BAFF5}"/>
              </a:ext>
            </a:extLst>
          </p:cNvPr>
          <p:cNvGraphicFramePr>
            <a:graphicFrameLocks noGrp="1"/>
          </p:cNvGraphicFramePr>
          <p:nvPr>
            <p:extLst>
              <p:ext uri="{D42A27DB-BD31-4B8C-83A1-F6EECF244321}">
                <p14:modId xmlns:p14="http://schemas.microsoft.com/office/powerpoint/2010/main" val="3815362123"/>
              </p:ext>
            </p:extLst>
          </p:nvPr>
        </p:nvGraphicFramePr>
        <p:xfrm>
          <a:off x="5246094" y="1465673"/>
          <a:ext cx="6553201" cy="1599408"/>
        </p:xfrm>
        <a:graphic>
          <a:graphicData uri="http://schemas.openxmlformats.org/drawingml/2006/table">
            <a:tbl>
              <a:tblPr firstRow="1">
                <a:tableStyleId>{69012ECD-51FC-41F1-AA8D-1B2483CD663E}</a:tableStyleId>
              </a:tblPr>
              <a:tblGrid>
                <a:gridCol w="3676650">
                  <a:extLst>
                    <a:ext uri="{9D8B030D-6E8A-4147-A177-3AD203B41FA5}">
                      <a16:colId xmlns:a16="http://schemas.microsoft.com/office/drawing/2014/main" val="1321739169"/>
                    </a:ext>
                  </a:extLst>
                </a:gridCol>
                <a:gridCol w="904875">
                  <a:extLst>
                    <a:ext uri="{9D8B030D-6E8A-4147-A177-3AD203B41FA5}">
                      <a16:colId xmlns:a16="http://schemas.microsoft.com/office/drawing/2014/main" val="2499984692"/>
                    </a:ext>
                  </a:extLst>
                </a:gridCol>
                <a:gridCol w="837972">
                  <a:extLst>
                    <a:ext uri="{9D8B030D-6E8A-4147-A177-3AD203B41FA5}">
                      <a16:colId xmlns:a16="http://schemas.microsoft.com/office/drawing/2014/main" val="357964367"/>
                    </a:ext>
                  </a:extLst>
                </a:gridCol>
                <a:gridCol w="1133704">
                  <a:extLst>
                    <a:ext uri="{9D8B030D-6E8A-4147-A177-3AD203B41FA5}">
                      <a16:colId xmlns:a16="http://schemas.microsoft.com/office/drawing/2014/main" val="3186984291"/>
                    </a:ext>
                  </a:extLst>
                </a:gridCol>
              </a:tblGrid>
              <a:tr h="456973">
                <a:tc>
                  <a:txBody>
                    <a:bodyPr/>
                    <a:lstStyle/>
                    <a:p>
                      <a:pPr algn="l"/>
                      <a:r>
                        <a:rPr lang="en-US" sz="1200" kern="100" dirty="0">
                          <a:effectLst/>
                          <a:latin typeface="Arial" panose="020B0604020202020204" pitchFamily="34" charset="0"/>
                          <a:cs typeface="Arial" panose="020B0604020202020204" pitchFamily="34" charset="0"/>
                        </a:rPr>
                        <a:t>HSR lines</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Year of opening</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Length (km)</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Station Counts</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5880662"/>
                  </a:ext>
                </a:extLst>
              </a:tr>
              <a:tr h="228487">
                <a:tc>
                  <a:txBody>
                    <a:bodyPr/>
                    <a:lstStyle/>
                    <a:p>
                      <a:pPr algn="l"/>
                      <a:r>
                        <a:rPr lang="en-US" sz="1200" kern="100" dirty="0">
                          <a:effectLst/>
                          <a:latin typeface="Arial" panose="020B0604020202020204" pitchFamily="34" charset="0"/>
                          <a:cs typeface="Arial" panose="020B0604020202020204" pitchFamily="34" charset="0"/>
                        </a:rPr>
                        <a:t>Shanghai-Nanjing HSR Line (SN HSR)</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2011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284</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8</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19994228"/>
                  </a:ext>
                </a:extLst>
              </a:tr>
              <a:tr h="228487">
                <a:tc>
                  <a:txBody>
                    <a:bodyPr/>
                    <a:lstStyle/>
                    <a:p>
                      <a:pPr algn="l"/>
                      <a:r>
                        <a:rPr lang="en-US" sz="1200" kern="100" dirty="0">
                          <a:effectLst/>
                          <a:latin typeface="Arial" panose="020B0604020202020204" pitchFamily="34" charset="0"/>
                          <a:cs typeface="Arial" panose="020B0604020202020204" pitchFamily="34" charset="0"/>
                        </a:rPr>
                        <a:t>Shanghai-Nanjing Intercity Rail Line (SN Intercity)</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2010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301</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19</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75644135"/>
                  </a:ext>
                </a:extLst>
              </a:tr>
              <a:tr h="228487">
                <a:tc>
                  <a:txBody>
                    <a:bodyPr/>
                    <a:lstStyle/>
                    <a:p>
                      <a:pPr algn="l"/>
                      <a:r>
                        <a:rPr lang="en-US" sz="1200" kern="100" dirty="0">
                          <a:effectLst/>
                          <a:latin typeface="Arial" panose="020B0604020202020204" pitchFamily="34" charset="0"/>
                          <a:cs typeface="Arial" panose="020B0604020202020204" pitchFamily="34" charset="0"/>
                        </a:rPr>
                        <a:t>Shanghai-Hangzhou HSR Line (SH HSR)</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2010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dirty="0">
                          <a:effectLst/>
                          <a:latin typeface="Arial" panose="020B0604020202020204" pitchFamily="34" charset="0"/>
                          <a:cs typeface="Arial" panose="020B0604020202020204" pitchFamily="34" charset="0"/>
                        </a:rPr>
                        <a:t>158</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dirty="0">
                          <a:effectLst/>
                          <a:latin typeface="Arial" panose="020B0604020202020204" pitchFamily="34" charset="0"/>
                          <a:cs typeface="Arial" panose="020B0604020202020204" pitchFamily="34" charset="0"/>
                        </a:rPr>
                        <a:t>11</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11073000"/>
                  </a:ext>
                </a:extLst>
              </a:tr>
              <a:tr h="228487">
                <a:tc>
                  <a:txBody>
                    <a:bodyPr/>
                    <a:lstStyle/>
                    <a:p>
                      <a:pPr algn="l"/>
                      <a:r>
                        <a:rPr lang="en-US" sz="1200" kern="100" dirty="0">
                          <a:effectLst/>
                          <a:latin typeface="Arial" panose="020B0604020202020204" pitchFamily="34" charset="0"/>
                          <a:cs typeface="Arial" panose="020B0604020202020204" pitchFamily="34" charset="0"/>
                        </a:rPr>
                        <a:t>Hangzhou-Ningbo HSR Line (HN HSR)</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2013</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150</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dirty="0">
                          <a:effectLst/>
                          <a:latin typeface="Arial" panose="020B0604020202020204" pitchFamily="34" charset="0"/>
                          <a:cs typeface="Arial" panose="020B0604020202020204" pitchFamily="34" charset="0"/>
                        </a:rPr>
                        <a:t>5</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95296679"/>
                  </a:ext>
                </a:extLst>
              </a:tr>
              <a:tr h="228487">
                <a:tc>
                  <a:txBody>
                    <a:bodyPr/>
                    <a:lstStyle/>
                    <a:p>
                      <a:pPr algn="l"/>
                      <a:r>
                        <a:rPr lang="en-US" sz="1200" kern="100">
                          <a:effectLst/>
                          <a:latin typeface="Arial" panose="020B0604020202020204" pitchFamily="34" charset="0"/>
                          <a:cs typeface="Arial" panose="020B0604020202020204" pitchFamily="34" charset="0"/>
                        </a:rPr>
                        <a:t>Nanjing-Hangzhou HSR Line (NH HSR)</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2013</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a:effectLst/>
                          <a:latin typeface="Arial" panose="020B0604020202020204" pitchFamily="34" charset="0"/>
                          <a:cs typeface="Arial" panose="020B0604020202020204" pitchFamily="34" charset="0"/>
                        </a:rPr>
                        <a:t>256</a:t>
                      </a:r>
                      <a:endParaRPr lang="zh-CN"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r>
                        <a:rPr lang="en-US" sz="1200" kern="100" dirty="0">
                          <a:effectLst/>
                          <a:latin typeface="Arial" panose="020B0604020202020204" pitchFamily="34" charset="0"/>
                          <a:cs typeface="Arial" panose="020B0604020202020204" pitchFamily="34" charset="0"/>
                        </a:rPr>
                        <a:t>11</a:t>
                      </a:r>
                      <a:endParaRPr lang="zh-CN"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64009386"/>
                  </a:ext>
                </a:extLst>
              </a:tr>
            </a:tbl>
          </a:graphicData>
        </a:graphic>
      </p:graphicFrame>
      <p:sp>
        <p:nvSpPr>
          <p:cNvPr id="13" name="矩形 12">
            <a:extLst>
              <a:ext uri="{FF2B5EF4-FFF2-40B4-BE49-F238E27FC236}">
                <a16:creationId xmlns:a16="http://schemas.microsoft.com/office/drawing/2014/main" id="{C1C3CAB0-8F34-78EF-27F8-2FAB8E4B5027}"/>
              </a:ext>
            </a:extLst>
          </p:cNvPr>
          <p:cNvSpPr/>
          <p:nvPr/>
        </p:nvSpPr>
        <p:spPr>
          <a:xfrm>
            <a:off x="3605266" y="3813823"/>
            <a:ext cx="319130" cy="297541"/>
          </a:xfrm>
          <a:prstGeom prst="rect">
            <a:avLst/>
          </a:prstGeom>
          <a:solidFill>
            <a:schemeClr val="bg1">
              <a:alpha val="60000"/>
            </a:schemeClr>
          </a:solidFill>
          <a:ln w="28575">
            <a:solidFill>
              <a:srgbClr val="172C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6B48B54-BE18-CEB0-FA12-C98807B87F7F}"/>
              </a:ext>
            </a:extLst>
          </p:cNvPr>
          <p:cNvSpPr txBox="1"/>
          <p:nvPr/>
        </p:nvSpPr>
        <p:spPr>
          <a:xfrm>
            <a:off x="2898773" y="4130169"/>
            <a:ext cx="1742349" cy="646331"/>
          </a:xfrm>
          <a:prstGeom prst="rect">
            <a:avLst/>
          </a:prstGeom>
          <a:noFill/>
          <a:effectLst/>
        </p:spPr>
        <p:txBody>
          <a:bodyPr wrap="square" rtlCol="0">
            <a:spAutoFit/>
          </a:bodyPr>
          <a:lstStyle/>
          <a:p>
            <a:pPr algn="ctr"/>
            <a:r>
              <a:rPr lang="en-US" altLang="zh-CN" sz="1400" b="1" dirty="0">
                <a:solidFill>
                  <a:srgbClr val="002060"/>
                </a:solidFill>
                <a:effectLst>
                  <a:glow rad="101600">
                    <a:schemeClr val="bg1">
                      <a:alpha val="60000"/>
                    </a:schemeClr>
                  </a:glow>
                </a:effectLst>
                <a:latin typeface="Segoe UI" panose="020B0502040204020203" pitchFamily="34" charset="0"/>
                <a:cs typeface="Segoe UI" panose="020B0502040204020203" pitchFamily="34" charset="0"/>
              </a:rPr>
              <a:t>Ningbo</a:t>
            </a:r>
          </a:p>
          <a:p>
            <a:pPr algn="ctr"/>
            <a:r>
              <a:rPr lang="en-US" altLang="zh-CN" sz="1100" b="1" dirty="0">
                <a:solidFill>
                  <a:srgbClr val="002060"/>
                </a:solidFill>
                <a:effectLst>
                  <a:glow rad="101600">
                    <a:schemeClr val="bg1">
                      <a:alpha val="60000"/>
                    </a:schemeClr>
                  </a:glow>
                </a:effectLst>
                <a:latin typeface="Segoe UI" panose="020B0502040204020203" pitchFamily="34" charset="0"/>
                <a:cs typeface="Segoe UI" panose="020B0502040204020203" pitchFamily="34" charset="0"/>
              </a:rPr>
              <a:t>(prefecture-level city of Zhejiang Province)</a:t>
            </a:r>
          </a:p>
        </p:txBody>
      </p:sp>
      <p:sp>
        <p:nvSpPr>
          <p:cNvPr id="15" name="椭圆 14">
            <a:extLst>
              <a:ext uri="{FF2B5EF4-FFF2-40B4-BE49-F238E27FC236}">
                <a16:creationId xmlns:a16="http://schemas.microsoft.com/office/drawing/2014/main" id="{E044E487-D509-46A2-0F8E-79FBC6AC816B}"/>
              </a:ext>
            </a:extLst>
          </p:cNvPr>
          <p:cNvSpPr/>
          <p:nvPr/>
        </p:nvSpPr>
        <p:spPr>
          <a:xfrm>
            <a:off x="3023685" y="2386033"/>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1</a:t>
            </a:r>
            <a:endParaRPr lang="zh-CN" altLang="en-US" sz="1100" dirty="0">
              <a:latin typeface="Arial" panose="020B0604020202020204" pitchFamily="34" charset="0"/>
              <a:cs typeface="Arial" panose="020B0604020202020204" pitchFamily="34" charset="0"/>
            </a:endParaRPr>
          </a:p>
        </p:txBody>
      </p:sp>
      <p:sp>
        <p:nvSpPr>
          <p:cNvPr id="16" name="椭圆 15">
            <a:extLst>
              <a:ext uri="{FF2B5EF4-FFF2-40B4-BE49-F238E27FC236}">
                <a16:creationId xmlns:a16="http://schemas.microsoft.com/office/drawing/2014/main" id="{030B0517-4BB1-4725-3AC9-F1913C11AEDB}"/>
              </a:ext>
            </a:extLst>
          </p:cNvPr>
          <p:cNvSpPr/>
          <p:nvPr/>
        </p:nvSpPr>
        <p:spPr>
          <a:xfrm>
            <a:off x="2653509" y="2635100"/>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2</a:t>
            </a:r>
            <a:endParaRPr lang="zh-CN" altLang="en-US" sz="1100" dirty="0">
              <a:latin typeface="Arial" panose="020B0604020202020204" pitchFamily="34" charset="0"/>
              <a:cs typeface="Arial" panose="020B0604020202020204" pitchFamily="34" charset="0"/>
            </a:endParaRPr>
          </a:p>
        </p:txBody>
      </p:sp>
      <p:sp>
        <p:nvSpPr>
          <p:cNvPr id="17" name="椭圆 16">
            <a:extLst>
              <a:ext uri="{FF2B5EF4-FFF2-40B4-BE49-F238E27FC236}">
                <a16:creationId xmlns:a16="http://schemas.microsoft.com/office/drawing/2014/main" id="{1B4F32D4-0CDC-8D69-649D-646CFB854B7E}"/>
              </a:ext>
            </a:extLst>
          </p:cNvPr>
          <p:cNvSpPr/>
          <p:nvPr/>
        </p:nvSpPr>
        <p:spPr>
          <a:xfrm>
            <a:off x="3018221" y="3343075"/>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3</a:t>
            </a:r>
            <a:endParaRPr lang="zh-CN" altLang="en-US" sz="1100" dirty="0">
              <a:latin typeface="Arial" panose="020B0604020202020204" pitchFamily="34" charset="0"/>
              <a:cs typeface="Arial" panose="020B0604020202020204" pitchFamily="34" charset="0"/>
            </a:endParaRPr>
          </a:p>
        </p:txBody>
      </p:sp>
      <p:sp>
        <p:nvSpPr>
          <p:cNvPr id="18" name="椭圆 17">
            <a:extLst>
              <a:ext uri="{FF2B5EF4-FFF2-40B4-BE49-F238E27FC236}">
                <a16:creationId xmlns:a16="http://schemas.microsoft.com/office/drawing/2014/main" id="{1D3B5B8F-6CD4-F6B8-51DE-AB80914DD8DA}"/>
              </a:ext>
            </a:extLst>
          </p:cNvPr>
          <p:cNvSpPr/>
          <p:nvPr/>
        </p:nvSpPr>
        <p:spPr>
          <a:xfrm>
            <a:off x="3194936" y="3583599"/>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4</a:t>
            </a:r>
            <a:endParaRPr lang="zh-CN" altLang="en-US" sz="1100" dirty="0">
              <a:latin typeface="Arial" panose="020B0604020202020204" pitchFamily="34" charset="0"/>
              <a:cs typeface="Arial" panose="020B0604020202020204" pitchFamily="34" charset="0"/>
            </a:endParaRPr>
          </a:p>
        </p:txBody>
      </p:sp>
      <p:sp>
        <p:nvSpPr>
          <p:cNvPr id="19" name="椭圆 18">
            <a:extLst>
              <a:ext uri="{FF2B5EF4-FFF2-40B4-BE49-F238E27FC236}">
                <a16:creationId xmlns:a16="http://schemas.microsoft.com/office/drawing/2014/main" id="{E2D50E90-8457-814C-5702-B247C4FE048C}"/>
              </a:ext>
            </a:extLst>
          </p:cNvPr>
          <p:cNvSpPr/>
          <p:nvPr/>
        </p:nvSpPr>
        <p:spPr>
          <a:xfrm>
            <a:off x="2165840" y="2888366"/>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5</a:t>
            </a:r>
            <a:endParaRPr lang="zh-CN" altLang="en-US" sz="1100"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F4FDA207-9E05-B103-F823-21A84C819255}"/>
              </a:ext>
            </a:extLst>
          </p:cNvPr>
          <p:cNvSpPr txBox="1"/>
          <p:nvPr/>
        </p:nvSpPr>
        <p:spPr>
          <a:xfrm>
            <a:off x="5151825" y="1145158"/>
            <a:ext cx="5557023" cy="306109"/>
          </a:xfrm>
          <a:prstGeom prst="rect">
            <a:avLst/>
          </a:prstGeom>
          <a:noFill/>
        </p:spPr>
        <p:txBody>
          <a:bodyPr wrap="square">
            <a:spAutoFit/>
          </a:bodyPr>
          <a:lstStyle/>
          <a:p>
            <a:pP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Table. Information on five high-speed rail lines in the study area.</a:t>
            </a:r>
          </a:p>
        </p:txBody>
      </p:sp>
      <p:pic>
        <p:nvPicPr>
          <p:cNvPr id="23" name="图片 22">
            <a:extLst>
              <a:ext uri="{FF2B5EF4-FFF2-40B4-BE49-F238E27FC236}">
                <a16:creationId xmlns:a16="http://schemas.microsoft.com/office/drawing/2014/main" id="{0824D073-F686-2F35-623F-CCE3CD8E1E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3750" y="3813823"/>
            <a:ext cx="6445711" cy="1962868"/>
          </a:xfrm>
          <a:prstGeom prst="rect">
            <a:avLst/>
          </a:prstGeom>
        </p:spPr>
      </p:pic>
      <p:sp>
        <p:nvSpPr>
          <p:cNvPr id="24" name="文本框 23">
            <a:extLst>
              <a:ext uri="{FF2B5EF4-FFF2-40B4-BE49-F238E27FC236}">
                <a16:creationId xmlns:a16="http://schemas.microsoft.com/office/drawing/2014/main" id="{594BB6F8-F91B-6CC1-DC44-1EBB6C6F0800}"/>
              </a:ext>
            </a:extLst>
          </p:cNvPr>
          <p:cNvSpPr txBox="1"/>
          <p:nvPr/>
        </p:nvSpPr>
        <p:spPr>
          <a:xfrm>
            <a:off x="5869910" y="5930546"/>
            <a:ext cx="5293390" cy="306109"/>
          </a:xfrm>
          <a:prstGeom prst="rect">
            <a:avLst/>
          </a:prstGeom>
          <a:noFill/>
        </p:spPr>
        <p:txBody>
          <a:bodyPr wrap="square">
            <a:spAutoFit/>
          </a:bodyPr>
          <a:lstStyle/>
          <a:p>
            <a:pPr algn="ctr">
              <a:lnSpc>
                <a:spcPct val="107000"/>
              </a:lnSpc>
              <a:spcAft>
                <a:spcPts val="800"/>
              </a:spcAft>
            </a:pPr>
            <a:r>
              <a:rPr lang="en-US" altLang="zh-CN" sz="14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 Types of the HSR station location with the urban built-up areas</a:t>
            </a:r>
          </a:p>
        </p:txBody>
      </p:sp>
      <p:sp>
        <p:nvSpPr>
          <p:cNvPr id="25" name="文本框 24">
            <a:extLst>
              <a:ext uri="{FF2B5EF4-FFF2-40B4-BE49-F238E27FC236}">
                <a16:creationId xmlns:a16="http://schemas.microsoft.com/office/drawing/2014/main" id="{7360B46B-431C-0AA2-A0CB-5FA759D367FF}"/>
              </a:ext>
            </a:extLst>
          </p:cNvPr>
          <p:cNvSpPr txBox="1"/>
          <p:nvPr/>
        </p:nvSpPr>
        <p:spPr>
          <a:xfrm>
            <a:off x="5216894" y="3519790"/>
            <a:ext cx="1603006" cy="276999"/>
          </a:xfrm>
          <a:prstGeom prst="rect">
            <a:avLst/>
          </a:prstGeom>
          <a:noFill/>
        </p:spPr>
        <p:txBody>
          <a:bodyPr wrap="square" rtlCol="0">
            <a:spAutoFit/>
          </a:bodyPr>
          <a:lstStyle/>
          <a:p>
            <a:pPr algn="ctr"/>
            <a:r>
              <a:rPr lang="en-US" altLang="zh-CN" sz="1200" b="1" i="1" dirty="0">
                <a:solidFill>
                  <a:srgbClr val="172C51"/>
                </a:solidFill>
                <a:effectLst>
                  <a:glow rad="101600">
                    <a:schemeClr val="bg1">
                      <a:alpha val="60000"/>
                    </a:schemeClr>
                  </a:glow>
                </a:effectLst>
                <a:latin typeface="Arial" panose="020B0604020202020204" pitchFamily="34" charset="0"/>
                <a:cs typeface="Arial" panose="020B0604020202020204" pitchFamily="34" charset="0"/>
              </a:rPr>
              <a:t>29/50 stations</a:t>
            </a:r>
            <a:endParaRPr lang="zh-CN" altLang="en-US" sz="1400" b="1" i="1" dirty="0">
              <a:solidFill>
                <a:srgbClr val="172C51"/>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4A6F78C5-20A3-9C19-6E8D-B042A2D38A9C}"/>
              </a:ext>
            </a:extLst>
          </p:cNvPr>
          <p:cNvSpPr txBox="1"/>
          <p:nvPr/>
        </p:nvSpPr>
        <p:spPr>
          <a:xfrm>
            <a:off x="5151825" y="3255564"/>
            <a:ext cx="6096000" cy="307777"/>
          </a:xfrm>
          <a:prstGeom prst="rect">
            <a:avLst/>
          </a:prstGeom>
          <a:noFill/>
        </p:spPr>
        <p:txBody>
          <a:bodyPr wrap="square">
            <a:spAutoFit/>
          </a:bodyPr>
          <a:lstStyle/>
          <a:p>
            <a:r>
              <a:rPr lang="en-US" altLang="zh-CN" sz="1400" b="1" i="1" dirty="0">
                <a:effectLst>
                  <a:glow rad="101600">
                    <a:schemeClr val="bg1">
                      <a:alpha val="60000"/>
                    </a:schemeClr>
                  </a:glow>
                </a:effectLst>
                <a:latin typeface="Arial" panose="020B0604020202020204" pitchFamily="34" charset="0"/>
                <a:cs typeface="Arial" panose="020B0604020202020204" pitchFamily="34" charset="0"/>
              </a:rPr>
              <a:t>How many stations are there in each construction type?</a:t>
            </a:r>
            <a:endParaRPr lang="zh-CN" altLang="en-US" sz="1400" dirty="0"/>
          </a:p>
        </p:txBody>
      </p:sp>
      <p:sp>
        <p:nvSpPr>
          <p:cNvPr id="28" name="文本框 27">
            <a:extLst>
              <a:ext uri="{FF2B5EF4-FFF2-40B4-BE49-F238E27FC236}">
                <a16:creationId xmlns:a16="http://schemas.microsoft.com/office/drawing/2014/main" id="{23707500-92C9-E55F-95EC-F4A6CBBD85D2}"/>
              </a:ext>
            </a:extLst>
          </p:cNvPr>
          <p:cNvSpPr txBox="1"/>
          <p:nvPr/>
        </p:nvSpPr>
        <p:spPr>
          <a:xfrm>
            <a:off x="6913599" y="3519790"/>
            <a:ext cx="1603006" cy="276999"/>
          </a:xfrm>
          <a:prstGeom prst="rect">
            <a:avLst/>
          </a:prstGeom>
          <a:noFill/>
        </p:spPr>
        <p:txBody>
          <a:bodyPr wrap="square" rtlCol="0">
            <a:spAutoFit/>
          </a:bodyPr>
          <a:lstStyle/>
          <a:p>
            <a:pPr algn="ctr"/>
            <a:r>
              <a:rPr lang="en-US" altLang="zh-CN" sz="1200" b="1" i="1" dirty="0">
                <a:solidFill>
                  <a:srgbClr val="172C51"/>
                </a:solidFill>
                <a:effectLst>
                  <a:glow rad="101600">
                    <a:schemeClr val="bg1">
                      <a:alpha val="60000"/>
                    </a:schemeClr>
                  </a:glow>
                </a:effectLst>
                <a:latin typeface="Arial" panose="020B0604020202020204" pitchFamily="34" charset="0"/>
                <a:cs typeface="Arial" panose="020B0604020202020204" pitchFamily="34" charset="0"/>
              </a:rPr>
              <a:t>2/50 stations</a:t>
            </a:r>
            <a:endParaRPr lang="zh-CN" altLang="en-US" sz="1400" b="1" i="1" dirty="0">
              <a:solidFill>
                <a:srgbClr val="172C51"/>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C572E3A1-F2C2-4F98-E1F5-9591B905D5E7}"/>
              </a:ext>
            </a:extLst>
          </p:cNvPr>
          <p:cNvSpPr txBox="1"/>
          <p:nvPr/>
        </p:nvSpPr>
        <p:spPr>
          <a:xfrm>
            <a:off x="8516605" y="3519790"/>
            <a:ext cx="1603006" cy="276999"/>
          </a:xfrm>
          <a:prstGeom prst="rect">
            <a:avLst/>
          </a:prstGeom>
          <a:noFill/>
        </p:spPr>
        <p:txBody>
          <a:bodyPr wrap="square" rtlCol="0">
            <a:spAutoFit/>
          </a:bodyPr>
          <a:lstStyle/>
          <a:p>
            <a:pPr algn="ctr"/>
            <a:r>
              <a:rPr lang="en-US" altLang="zh-CN" sz="1200" b="1" i="1" dirty="0">
                <a:solidFill>
                  <a:srgbClr val="172C51"/>
                </a:solidFill>
                <a:effectLst>
                  <a:glow rad="101600">
                    <a:schemeClr val="bg1">
                      <a:alpha val="60000"/>
                    </a:schemeClr>
                  </a:glow>
                </a:effectLst>
                <a:latin typeface="Arial" panose="020B0604020202020204" pitchFamily="34" charset="0"/>
                <a:cs typeface="Arial" panose="020B0604020202020204" pitchFamily="34" charset="0"/>
              </a:rPr>
              <a:t>4/50 stations</a:t>
            </a:r>
            <a:endParaRPr lang="zh-CN" altLang="en-US" sz="1400" b="1" i="1" dirty="0">
              <a:solidFill>
                <a:srgbClr val="172C51"/>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E5A4AC17-787D-4FDE-D8D6-A7D167DE608D}"/>
              </a:ext>
            </a:extLst>
          </p:cNvPr>
          <p:cNvSpPr txBox="1"/>
          <p:nvPr/>
        </p:nvSpPr>
        <p:spPr>
          <a:xfrm>
            <a:off x="10160079" y="3519790"/>
            <a:ext cx="1603006" cy="276999"/>
          </a:xfrm>
          <a:prstGeom prst="rect">
            <a:avLst/>
          </a:prstGeom>
          <a:noFill/>
        </p:spPr>
        <p:txBody>
          <a:bodyPr wrap="square" rtlCol="0">
            <a:spAutoFit/>
          </a:bodyPr>
          <a:lstStyle/>
          <a:p>
            <a:pPr algn="ctr"/>
            <a:r>
              <a:rPr lang="en-US" altLang="zh-CN" sz="1200" b="1" i="1" dirty="0">
                <a:solidFill>
                  <a:srgbClr val="172C51"/>
                </a:solidFill>
                <a:effectLst>
                  <a:glow rad="101600">
                    <a:schemeClr val="bg1">
                      <a:alpha val="60000"/>
                    </a:schemeClr>
                  </a:glow>
                </a:effectLst>
                <a:latin typeface="Arial" panose="020B0604020202020204" pitchFamily="34" charset="0"/>
                <a:cs typeface="Arial" panose="020B0604020202020204" pitchFamily="34" charset="0"/>
              </a:rPr>
              <a:t>15/50 stations</a:t>
            </a:r>
            <a:endParaRPr lang="zh-CN" altLang="en-US" sz="1400" b="1" i="1" dirty="0">
              <a:solidFill>
                <a:srgbClr val="172C51"/>
              </a:solidFill>
              <a:effectLst>
                <a:glow rad="101600">
                  <a:schemeClr val="bg1">
                    <a:alpha val="60000"/>
                  </a:schemeClr>
                </a:glow>
              </a:effectLst>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2184B7FD-6E65-190E-6D0D-366B26110B93}"/>
              </a:ext>
            </a:extLst>
          </p:cNvPr>
          <p:cNvSpPr txBox="1"/>
          <p:nvPr/>
        </p:nvSpPr>
        <p:spPr>
          <a:xfrm>
            <a:off x="8671115" y="5332378"/>
            <a:ext cx="3149410" cy="600164"/>
          </a:xfrm>
          <a:prstGeom prst="rect">
            <a:avLst/>
          </a:prstGeom>
          <a:solidFill>
            <a:schemeClr val="bg1">
              <a:lumMod val="95000"/>
            </a:schemeClr>
          </a:solidFill>
        </p:spPr>
        <p:txBody>
          <a:bodyPr wrap="square">
            <a:spAutoFit/>
          </a:bodyPr>
          <a:lstStyle/>
          <a:p>
            <a:pPr>
              <a:spcAft>
                <a:spcPts val="400"/>
              </a:spcAft>
            </a:pPr>
            <a:r>
              <a:rPr lang="en-US" altLang="zh-CN" sz="1100" dirty="0">
                <a:latin typeface="Arial" panose="020B0604020202020204" pitchFamily="34" charset="0"/>
                <a:ea typeface="等线" panose="02010600030101010101" pitchFamily="2" charset="-122"/>
                <a:cs typeface="Arial" panose="020B0604020202020204" pitchFamily="34" charset="0"/>
              </a:rPr>
              <a:t>The construction of HSR lines in close proximity to the existing conventional railways and the </a:t>
            </a:r>
            <a:r>
              <a:rPr lang="en-US" altLang="zh-CN" sz="1100" b="1" dirty="0">
                <a:solidFill>
                  <a:schemeClr val="accent1"/>
                </a:solidFill>
                <a:latin typeface="Arial" panose="020B0604020202020204" pitchFamily="34" charset="0"/>
                <a:ea typeface="等线" panose="02010600030101010101" pitchFamily="2" charset="-122"/>
                <a:cs typeface="Arial" panose="020B0604020202020204" pitchFamily="34" charset="0"/>
              </a:rPr>
              <a:t>upgrading</a:t>
            </a:r>
            <a:r>
              <a:rPr lang="en-US" altLang="zh-CN" sz="1100" dirty="0">
                <a:latin typeface="Arial" panose="020B0604020202020204" pitchFamily="34" charset="0"/>
                <a:ea typeface="等线" panose="02010600030101010101" pitchFamily="2" charset="-122"/>
                <a:cs typeface="Arial" panose="020B0604020202020204" pitchFamily="34" charset="0"/>
              </a:rPr>
              <a:t> of current conventional rail stations</a:t>
            </a:r>
          </a:p>
        </p:txBody>
      </p:sp>
      <p:sp>
        <p:nvSpPr>
          <p:cNvPr id="32" name="文本框 31">
            <a:extLst>
              <a:ext uri="{FF2B5EF4-FFF2-40B4-BE49-F238E27FC236}">
                <a16:creationId xmlns:a16="http://schemas.microsoft.com/office/drawing/2014/main" id="{C1476052-529D-6B2F-F8F3-1C99540B56C8}"/>
              </a:ext>
            </a:extLst>
          </p:cNvPr>
          <p:cNvSpPr txBox="1"/>
          <p:nvPr/>
        </p:nvSpPr>
        <p:spPr>
          <a:xfrm>
            <a:off x="5347930" y="5332378"/>
            <a:ext cx="3013530" cy="600164"/>
          </a:xfrm>
          <a:prstGeom prst="rect">
            <a:avLst/>
          </a:prstGeom>
          <a:solidFill>
            <a:schemeClr val="bg1">
              <a:lumMod val="95000"/>
            </a:schemeClr>
          </a:solidFill>
        </p:spPr>
        <p:txBody>
          <a:bodyPr wrap="square">
            <a:spAutoFit/>
          </a:bodyPr>
          <a:lstStyle/>
          <a:p>
            <a:pPr>
              <a:spcAft>
                <a:spcPts val="400"/>
              </a:spcAft>
            </a:pPr>
            <a:r>
              <a:rPr lang="en-US" altLang="zh-CN" sz="1100" dirty="0">
                <a:latin typeface="Arial" panose="020B0604020202020204" pitchFamily="34" charset="0"/>
                <a:ea typeface="等线" panose="02010600030101010101" pitchFamily="2" charset="-122"/>
                <a:cs typeface="Arial" panose="020B0604020202020204" pitchFamily="34" charset="0"/>
              </a:rPr>
              <a:t>The construction of </a:t>
            </a:r>
            <a:r>
              <a:rPr lang="en-US" altLang="zh-CN" sz="1100" b="1" dirty="0">
                <a:solidFill>
                  <a:schemeClr val="accent1"/>
                </a:solidFill>
                <a:latin typeface="Arial" panose="020B0604020202020204" pitchFamily="34" charset="0"/>
                <a:ea typeface="等线" panose="02010600030101010101" pitchFamily="2" charset="-122"/>
                <a:cs typeface="Arial" panose="020B0604020202020204" pitchFamily="34" charset="0"/>
              </a:rPr>
              <a:t>new HSR lines</a:t>
            </a:r>
            <a:r>
              <a:rPr lang="en-US" altLang="zh-CN" sz="1100" dirty="0">
                <a:latin typeface="Arial" panose="020B0604020202020204" pitchFamily="34" charset="0"/>
                <a:ea typeface="等线" panose="02010600030101010101" pitchFamily="2" charset="-122"/>
                <a:cs typeface="Arial" panose="020B0604020202020204" pitchFamily="34" charset="0"/>
              </a:rPr>
              <a:t> outside the existing built-up area for the sake of line straightness and low construction cost</a:t>
            </a:r>
          </a:p>
        </p:txBody>
      </p:sp>
      <p:sp>
        <p:nvSpPr>
          <p:cNvPr id="33" name="椭圆 32">
            <a:extLst>
              <a:ext uri="{FF2B5EF4-FFF2-40B4-BE49-F238E27FC236}">
                <a16:creationId xmlns:a16="http://schemas.microsoft.com/office/drawing/2014/main" id="{92855C87-8B33-C113-295D-4056F49427B2}"/>
              </a:ext>
            </a:extLst>
          </p:cNvPr>
          <p:cNvSpPr/>
          <p:nvPr/>
        </p:nvSpPr>
        <p:spPr>
          <a:xfrm>
            <a:off x="5233348" y="3760314"/>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1</a:t>
            </a:r>
            <a:endParaRPr lang="zh-CN" altLang="en-US" sz="1100" dirty="0">
              <a:latin typeface="Arial" panose="020B0604020202020204" pitchFamily="34" charset="0"/>
              <a:cs typeface="Arial" panose="020B0604020202020204" pitchFamily="34" charset="0"/>
            </a:endParaRPr>
          </a:p>
        </p:txBody>
      </p:sp>
      <p:sp>
        <p:nvSpPr>
          <p:cNvPr id="34" name="椭圆 33">
            <a:extLst>
              <a:ext uri="{FF2B5EF4-FFF2-40B4-BE49-F238E27FC236}">
                <a16:creationId xmlns:a16="http://schemas.microsoft.com/office/drawing/2014/main" id="{D063B7D3-D625-4E7A-44AB-2C139EB4A303}"/>
              </a:ext>
            </a:extLst>
          </p:cNvPr>
          <p:cNvSpPr/>
          <p:nvPr/>
        </p:nvSpPr>
        <p:spPr>
          <a:xfrm>
            <a:off x="5233133" y="3972657"/>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3</a:t>
            </a:r>
            <a:endParaRPr lang="zh-CN" altLang="en-US" sz="1100" dirty="0">
              <a:latin typeface="Arial" panose="020B0604020202020204" pitchFamily="34" charset="0"/>
              <a:cs typeface="Arial" panose="020B0604020202020204" pitchFamily="34" charset="0"/>
            </a:endParaRPr>
          </a:p>
        </p:txBody>
      </p:sp>
      <p:sp>
        <p:nvSpPr>
          <p:cNvPr id="35" name="椭圆 34">
            <a:extLst>
              <a:ext uri="{FF2B5EF4-FFF2-40B4-BE49-F238E27FC236}">
                <a16:creationId xmlns:a16="http://schemas.microsoft.com/office/drawing/2014/main" id="{22AF6608-8A12-8F8D-F1FA-D1B18E8E2352}"/>
              </a:ext>
            </a:extLst>
          </p:cNvPr>
          <p:cNvSpPr/>
          <p:nvPr/>
        </p:nvSpPr>
        <p:spPr>
          <a:xfrm>
            <a:off x="5233132" y="4166406"/>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4</a:t>
            </a:r>
            <a:endParaRPr lang="zh-CN" altLang="en-US" sz="1100" dirty="0">
              <a:latin typeface="Arial" panose="020B0604020202020204" pitchFamily="34" charset="0"/>
              <a:cs typeface="Arial" panose="020B0604020202020204" pitchFamily="34" charset="0"/>
            </a:endParaRPr>
          </a:p>
        </p:txBody>
      </p:sp>
      <p:sp>
        <p:nvSpPr>
          <p:cNvPr id="36" name="椭圆 35">
            <a:extLst>
              <a:ext uri="{FF2B5EF4-FFF2-40B4-BE49-F238E27FC236}">
                <a16:creationId xmlns:a16="http://schemas.microsoft.com/office/drawing/2014/main" id="{274597F7-B9C9-B7AD-668A-3D63EB0F11D9}"/>
              </a:ext>
            </a:extLst>
          </p:cNvPr>
          <p:cNvSpPr/>
          <p:nvPr/>
        </p:nvSpPr>
        <p:spPr>
          <a:xfrm>
            <a:off x="5239398" y="4355228"/>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5</a:t>
            </a:r>
            <a:endParaRPr lang="zh-CN" altLang="en-US" sz="1100" dirty="0">
              <a:latin typeface="Arial" panose="020B0604020202020204" pitchFamily="34" charset="0"/>
              <a:cs typeface="Arial" panose="020B0604020202020204" pitchFamily="34" charset="0"/>
            </a:endParaRPr>
          </a:p>
        </p:txBody>
      </p:sp>
      <p:sp>
        <p:nvSpPr>
          <p:cNvPr id="37" name="椭圆 36">
            <a:extLst>
              <a:ext uri="{FF2B5EF4-FFF2-40B4-BE49-F238E27FC236}">
                <a16:creationId xmlns:a16="http://schemas.microsoft.com/office/drawing/2014/main" id="{56A62EA0-C8A5-85B8-C24C-BF304A7B4318}"/>
              </a:ext>
            </a:extLst>
          </p:cNvPr>
          <p:cNvSpPr/>
          <p:nvPr/>
        </p:nvSpPr>
        <p:spPr>
          <a:xfrm>
            <a:off x="11651103" y="3767109"/>
            <a:ext cx="176715" cy="176715"/>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2</a:t>
            </a:r>
            <a:endParaRPr lang="zh-CN"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53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3" grpId="0" animBg="1"/>
      <p:bldP spid="14" grpId="0"/>
      <p:bldP spid="15" grpId="0" animBg="1"/>
      <p:bldP spid="16" grpId="0" animBg="1"/>
      <p:bldP spid="17" grpId="0" animBg="1"/>
      <p:bldP spid="18" grpId="0" animBg="1"/>
      <p:bldP spid="19" grpId="0" animBg="1"/>
      <p:bldP spid="22" grpId="0"/>
      <p:bldP spid="24" grpId="0"/>
      <p:bldP spid="25" grpId="0"/>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C332E-3582-A2AF-86E2-49E38496B3E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C14C3328-2D89-DEF9-7DD6-FAB04EF712D0}"/>
              </a:ext>
            </a:extLst>
          </p:cNvPr>
          <p:cNvSpPr txBox="1"/>
          <p:nvPr/>
        </p:nvSpPr>
        <p:spPr>
          <a:xfrm>
            <a:off x="258946" y="229372"/>
            <a:ext cx="4224683"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Data</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Data categories and sources</a:t>
            </a:r>
            <a:endParaRPr lang="zh-CN" altLang="en-US"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endParaRPr>
          </a:p>
        </p:txBody>
      </p:sp>
      <p:pic>
        <p:nvPicPr>
          <p:cNvPr id="21" name="图片 20">
            <a:extLst>
              <a:ext uri="{FF2B5EF4-FFF2-40B4-BE49-F238E27FC236}">
                <a16:creationId xmlns:a16="http://schemas.microsoft.com/office/drawing/2014/main" id="{41D26194-9E37-2BA3-5E51-B2EEA3266A8D}"/>
              </a:ext>
            </a:extLst>
          </p:cNvPr>
          <p:cNvPicPr>
            <a:picLocks noChangeAspect="1"/>
          </p:cNvPicPr>
          <p:nvPr/>
        </p:nvPicPr>
        <p:blipFill>
          <a:blip r:embed="rId3"/>
          <a:stretch>
            <a:fillRect/>
          </a:stretch>
        </p:blipFill>
        <p:spPr>
          <a:xfrm>
            <a:off x="1163638" y="3008507"/>
            <a:ext cx="2454663" cy="2416090"/>
          </a:xfrm>
          <a:prstGeom prst="rect">
            <a:avLst/>
          </a:prstGeom>
          <a:ln w="19050">
            <a:solidFill>
              <a:srgbClr val="2F5597"/>
            </a:solidFill>
          </a:ln>
        </p:spPr>
      </p:pic>
      <p:sp>
        <p:nvSpPr>
          <p:cNvPr id="38" name="矩形: 圆角 37">
            <a:extLst>
              <a:ext uri="{FF2B5EF4-FFF2-40B4-BE49-F238E27FC236}">
                <a16:creationId xmlns:a16="http://schemas.microsoft.com/office/drawing/2014/main" id="{181B6B4D-A23B-616D-586F-B8D940C1A93F}"/>
              </a:ext>
            </a:extLst>
          </p:cNvPr>
          <p:cNvSpPr/>
          <p:nvPr/>
        </p:nvSpPr>
        <p:spPr>
          <a:xfrm>
            <a:off x="446211" y="5544501"/>
            <a:ext cx="3853747" cy="600165"/>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latin typeface="Arial" panose="020B0604020202020204" pitchFamily="34" charset="0"/>
                <a:cs typeface="Arial" panose="020B0604020202020204" pitchFamily="34" charset="0"/>
              </a:rPr>
              <a:t>Years:</a:t>
            </a:r>
            <a:r>
              <a:rPr lang="zh-CN" altLang="en-US" sz="1200" b="1"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2008 and 2020</a:t>
            </a:r>
          </a:p>
          <a:p>
            <a:r>
              <a:rPr lang="en-US" altLang="zh-CN" sz="1200" b="1" dirty="0">
                <a:latin typeface="Arial" panose="020B0604020202020204" pitchFamily="34" charset="0"/>
                <a:cs typeface="Arial" panose="020B0604020202020204" pitchFamily="34" charset="0"/>
              </a:rPr>
              <a:t>Land cover types: </a:t>
            </a:r>
            <a:r>
              <a:rPr lang="en-US" altLang="zh-CN" sz="1200" dirty="0">
                <a:latin typeface="Arial" panose="020B0604020202020204" pitchFamily="34" charset="0"/>
                <a:cs typeface="Arial" panose="020B0604020202020204" pitchFamily="34" charset="0"/>
              </a:rPr>
              <a:t>impervious, greenfield, and water area.</a:t>
            </a:r>
            <a:endParaRPr lang="zh-CN" altLang="en-US" sz="1200" dirty="0">
              <a:latin typeface="Arial" panose="020B0604020202020204" pitchFamily="34" charset="0"/>
              <a:cs typeface="Arial" panose="020B0604020202020204" pitchFamily="34" charset="0"/>
            </a:endParaRPr>
          </a:p>
        </p:txBody>
      </p:sp>
      <p:sp>
        <p:nvSpPr>
          <p:cNvPr id="39" name="矩形: 圆角 38">
            <a:extLst>
              <a:ext uri="{FF2B5EF4-FFF2-40B4-BE49-F238E27FC236}">
                <a16:creationId xmlns:a16="http://schemas.microsoft.com/office/drawing/2014/main" id="{8C4A16F1-214E-BAEF-C08E-37E11BFF098F}"/>
              </a:ext>
            </a:extLst>
          </p:cNvPr>
          <p:cNvSpPr/>
          <p:nvPr/>
        </p:nvSpPr>
        <p:spPr>
          <a:xfrm>
            <a:off x="1028293" y="1145158"/>
            <a:ext cx="2353535" cy="769441"/>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Segoe UI" panose="020B0502040204020203" pitchFamily="34" charset="0"/>
                <a:cs typeface="Segoe UI" panose="020B0502040204020203" pitchFamily="34" charset="0"/>
              </a:rPr>
              <a:t>I.</a:t>
            </a:r>
          </a:p>
          <a:p>
            <a:pPr algn="ctr"/>
            <a:r>
              <a:rPr lang="en-US" altLang="zh-CN" b="1" dirty="0">
                <a:latin typeface="Segoe UI" panose="020B0502040204020203" pitchFamily="34" charset="0"/>
                <a:cs typeface="Segoe UI" panose="020B0502040204020203" pitchFamily="34" charset="0"/>
              </a:rPr>
              <a:t>Landsat data</a:t>
            </a:r>
            <a:endParaRPr lang="zh-CN" altLang="en-US" sz="1600" i="1" dirty="0">
              <a:latin typeface="Segoe UI" panose="020B0502040204020203" pitchFamily="34" charset="0"/>
              <a:cs typeface="Segoe UI" panose="020B0502040204020203" pitchFamily="34" charset="0"/>
            </a:endParaRPr>
          </a:p>
        </p:txBody>
      </p:sp>
      <p:sp>
        <p:nvSpPr>
          <p:cNvPr id="40" name="矩形: 圆角 39">
            <a:extLst>
              <a:ext uri="{FF2B5EF4-FFF2-40B4-BE49-F238E27FC236}">
                <a16:creationId xmlns:a16="http://schemas.microsoft.com/office/drawing/2014/main" id="{623D2850-331B-2BAB-556C-E031276F4755}"/>
              </a:ext>
            </a:extLst>
          </p:cNvPr>
          <p:cNvSpPr/>
          <p:nvPr/>
        </p:nvSpPr>
        <p:spPr>
          <a:xfrm>
            <a:off x="4368799" y="1145158"/>
            <a:ext cx="3454402" cy="769441"/>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Segoe UI" panose="020B0502040204020203" pitchFamily="34" charset="0"/>
                <a:cs typeface="Segoe UI" panose="020B0502040204020203" pitchFamily="34" charset="0"/>
              </a:rPr>
              <a:t>II.</a:t>
            </a:r>
          </a:p>
          <a:p>
            <a:pPr algn="ctr"/>
            <a:r>
              <a:rPr lang="en-US" altLang="zh-CN" b="1" dirty="0">
                <a:latin typeface="Segoe UI" panose="020B0502040204020203" pitchFamily="34" charset="0"/>
                <a:cs typeface="Segoe UI" panose="020B0502040204020203" pitchFamily="34" charset="0"/>
              </a:rPr>
              <a:t>High-Speed Rail Station data</a:t>
            </a:r>
            <a:endParaRPr lang="zh-CN" altLang="en-US" sz="1600" i="1" dirty="0">
              <a:latin typeface="Segoe UI" panose="020B0502040204020203" pitchFamily="34" charset="0"/>
              <a:cs typeface="Segoe UI" panose="020B0502040204020203" pitchFamily="34" charset="0"/>
            </a:endParaRPr>
          </a:p>
        </p:txBody>
      </p:sp>
      <p:sp>
        <p:nvSpPr>
          <p:cNvPr id="42" name="文本框 41">
            <a:extLst>
              <a:ext uri="{FF2B5EF4-FFF2-40B4-BE49-F238E27FC236}">
                <a16:creationId xmlns:a16="http://schemas.microsoft.com/office/drawing/2014/main" id="{244A922E-CF6C-069A-8A9C-FD403495C70C}"/>
              </a:ext>
            </a:extLst>
          </p:cNvPr>
          <p:cNvSpPr txBox="1"/>
          <p:nvPr/>
        </p:nvSpPr>
        <p:spPr>
          <a:xfrm>
            <a:off x="535895" y="2057606"/>
            <a:ext cx="3674380" cy="830997"/>
          </a:xfrm>
          <a:prstGeom prst="rect">
            <a:avLst/>
          </a:prstGeom>
          <a:noFill/>
        </p:spPr>
        <p:txBody>
          <a:bodyPr wrap="square">
            <a:spAutoFit/>
          </a:bodyPr>
          <a:lstStyle/>
          <a:p>
            <a:pPr algn="ctr"/>
            <a:r>
              <a:rPr lang="en-US" altLang="zh-CN" sz="1600" i="1" dirty="0">
                <a:latin typeface="Arial" panose="020B0604020202020204" pitchFamily="34" charset="0"/>
                <a:cs typeface="Arial" panose="020B0604020202020204" pitchFamily="34" charset="0"/>
              </a:rPr>
              <a:t>(Data source: CLCD, annual China Land Cover Dataset, </a:t>
            </a:r>
          </a:p>
          <a:p>
            <a:pPr algn="ctr"/>
            <a:r>
              <a:rPr lang="en-US" altLang="zh-CN" sz="1600" i="1" dirty="0">
                <a:latin typeface="Arial" panose="020B0604020202020204" pitchFamily="34" charset="0"/>
                <a:cs typeface="Arial" panose="020B0604020202020204" pitchFamily="34" charset="0"/>
              </a:rPr>
              <a:t>with precision of </a:t>
            </a:r>
            <a:r>
              <a:rPr lang="en-US" altLang="zh-CN" sz="1600" i="1" u="sng" dirty="0">
                <a:latin typeface="Arial" panose="020B0604020202020204" pitchFamily="34" charset="0"/>
                <a:cs typeface="Arial" panose="020B0604020202020204" pitchFamily="34" charset="0"/>
              </a:rPr>
              <a:t>30 m * 30 m</a:t>
            </a:r>
            <a:r>
              <a:rPr lang="en-US" altLang="zh-CN" sz="1600" i="1" dirty="0">
                <a:latin typeface="Arial" panose="020B0604020202020204" pitchFamily="34" charset="0"/>
                <a:cs typeface="Arial" panose="020B0604020202020204" pitchFamily="34" charset="0"/>
              </a:rPr>
              <a:t> grid )</a:t>
            </a:r>
            <a:endParaRPr lang="zh-CN" altLang="en-US" sz="1600" i="1" dirty="0">
              <a:latin typeface="Arial" panose="020B0604020202020204" pitchFamily="34" charset="0"/>
              <a:cs typeface="Arial" panose="020B0604020202020204" pitchFamily="34" charset="0"/>
            </a:endParaRPr>
          </a:p>
        </p:txBody>
      </p:sp>
      <p:pic>
        <p:nvPicPr>
          <p:cNvPr id="46" name="图片 45">
            <a:extLst>
              <a:ext uri="{FF2B5EF4-FFF2-40B4-BE49-F238E27FC236}">
                <a16:creationId xmlns:a16="http://schemas.microsoft.com/office/drawing/2014/main" id="{196A6B45-CE0A-2FAB-30A4-2884C0C6967D}"/>
              </a:ext>
            </a:extLst>
          </p:cNvPr>
          <p:cNvPicPr>
            <a:picLocks noChangeAspect="1"/>
          </p:cNvPicPr>
          <p:nvPr/>
        </p:nvPicPr>
        <p:blipFill>
          <a:blip r:embed="rId4"/>
          <a:stretch>
            <a:fillRect/>
          </a:stretch>
        </p:blipFill>
        <p:spPr>
          <a:xfrm>
            <a:off x="4868668" y="3008508"/>
            <a:ext cx="2454663" cy="2416090"/>
          </a:xfrm>
          <a:prstGeom prst="rect">
            <a:avLst/>
          </a:prstGeom>
          <a:ln w="19050">
            <a:solidFill>
              <a:srgbClr val="2F5597"/>
            </a:solidFill>
          </a:ln>
        </p:spPr>
      </p:pic>
      <p:sp>
        <p:nvSpPr>
          <p:cNvPr id="49" name="文本框 48">
            <a:extLst>
              <a:ext uri="{FF2B5EF4-FFF2-40B4-BE49-F238E27FC236}">
                <a16:creationId xmlns:a16="http://schemas.microsoft.com/office/drawing/2014/main" id="{FF14E23B-96C0-3980-10F6-0103A262D994}"/>
              </a:ext>
            </a:extLst>
          </p:cNvPr>
          <p:cNvSpPr txBox="1"/>
          <p:nvPr/>
        </p:nvSpPr>
        <p:spPr>
          <a:xfrm>
            <a:off x="4258810" y="2057606"/>
            <a:ext cx="3674380" cy="584775"/>
          </a:xfrm>
          <a:prstGeom prst="rect">
            <a:avLst/>
          </a:prstGeom>
          <a:noFill/>
        </p:spPr>
        <p:txBody>
          <a:bodyPr wrap="square">
            <a:spAutoFit/>
          </a:bodyPr>
          <a:lstStyle/>
          <a:p>
            <a:pPr algn="ctr"/>
            <a:r>
              <a:rPr lang="en-US" altLang="zh-CN" sz="1600" i="1" dirty="0">
                <a:latin typeface="Arial" panose="020B0604020202020204" pitchFamily="34" charset="0"/>
                <a:cs typeface="Arial" panose="020B0604020202020204" pitchFamily="34" charset="0"/>
              </a:rPr>
              <a:t>(Data source: openstreetmap.org, openrailwaymap.org)</a:t>
            </a:r>
          </a:p>
        </p:txBody>
      </p:sp>
      <p:sp>
        <p:nvSpPr>
          <p:cNvPr id="50" name="矩形: 圆角 49">
            <a:extLst>
              <a:ext uri="{FF2B5EF4-FFF2-40B4-BE49-F238E27FC236}">
                <a16:creationId xmlns:a16="http://schemas.microsoft.com/office/drawing/2014/main" id="{51328E0B-0584-EB81-6C71-22A945DE0D4D}"/>
              </a:ext>
            </a:extLst>
          </p:cNvPr>
          <p:cNvSpPr/>
          <p:nvPr/>
        </p:nvSpPr>
        <p:spPr>
          <a:xfrm>
            <a:off x="4590564" y="5544501"/>
            <a:ext cx="3275036" cy="600165"/>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latin typeface="Arial" panose="020B0604020202020204" pitchFamily="34" charset="0"/>
                <a:cs typeface="Arial" panose="020B0604020202020204" pitchFamily="34" charset="0"/>
              </a:rPr>
              <a:t>HSR stations and </a:t>
            </a:r>
          </a:p>
          <a:p>
            <a:r>
              <a:rPr lang="en-US" altLang="zh-CN" sz="1200" b="1" dirty="0">
                <a:latin typeface="Arial" panose="020B0604020202020204" pitchFamily="34" charset="0"/>
                <a:cs typeface="Arial" panose="020B0604020202020204" pitchFamily="34" charset="0"/>
              </a:rPr>
              <a:t>1-kilometer station catchment area</a:t>
            </a:r>
            <a:endParaRPr lang="zh-CN" altLang="en-US" sz="1200" dirty="0">
              <a:latin typeface="Arial" panose="020B0604020202020204" pitchFamily="34" charset="0"/>
              <a:cs typeface="Arial" panose="020B0604020202020204" pitchFamily="34" charset="0"/>
            </a:endParaRPr>
          </a:p>
        </p:txBody>
      </p:sp>
      <p:sp>
        <p:nvSpPr>
          <p:cNvPr id="52" name="矩形: 圆角 51">
            <a:extLst>
              <a:ext uri="{FF2B5EF4-FFF2-40B4-BE49-F238E27FC236}">
                <a16:creationId xmlns:a16="http://schemas.microsoft.com/office/drawing/2014/main" id="{FB369753-A386-88D0-2599-9C9307AC7831}"/>
              </a:ext>
            </a:extLst>
          </p:cNvPr>
          <p:cNvSpPr/>
          <p:nvPr/>
        </p:nvSpPr>
        <p:spPr>
          <a:xfrm>
            <a:off x="8254999" y="1145158"/>
            <a:ext cx="3454402" cy="769441"/>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Segoe UI" panose="020B0502040204020203" pitchFamily="34" charset="0"/>
                <a:cs typeface="Segoe UI" panose="020B0502040204020203" pitchFamily="34" charset="0"/>
              </a:rPr>
              <a:t>III.</a:t>
            </a:r>
          </a:p>
          <a:p>
            <a:pPr algn="ctr"/>
            <a:r>
              <a:rPr lang="en-US" altLang="zh-CN" b="1" dirty="0">
                <a:latin typeface="Segoe UI" panose="020B0502040204020203" pitchFamily="34" charset="0"/>
                <a:cs typeface="Segoe UI" panose="020B0502040204020203" pitchFamily="34" charset="0"/>
              </a:rPr>
              <a:t>Socioeconomic data</a:t>
            </a:r>
            <a:endParaRPr lang="zh-CN" altLang="en-US" sz="1600" i="1" dirty="0">
              <a:latin typeface="Segoe UI" panose="020B0502040204020203" pitchFamily="34" charset="0"/>
              <a:cs typeface="Segoe UI" panose="020B0502040204020203" pitchFamily="34" charset="0"/>
            </a:endParaRPr>
          </a:p>
        </p:txBody>
      </p:sp>
      <p:sp>
        <p:nvSpPr>
          <p:cNvPr id="53" name="文本框 52">
            <a:extLst>
              <a:ext uri="{FF2B5EF4-FFF2-40B4-BE49-F238E27FC236}">
                <a16:creationId xmlns:a16="http://schemas.microsoft.com/office/drawing/2014/main" id="{D6FC0B3D-1CD1-7573-B8C3-90927866A7FF}"/>
              </a:ext>
            </a:extLst>
          </p:cNvPr>
          <p:cNvSpPr txBox="1"/>
          <p:nvPr/>
        </p:nvSpPr>
        <p:spPr>
          <a:xfrm>
            <a:off x="8145010" y="2057606"/>
            <a:ext cx="3674380" cy="584775"/>
          </a:xfrm>
          <a:prstGeom prst="rect">
            <a:avLst/>
          </a:prstGeom>
          <a:noFill/>
        </p:spPr>
        <p:txBody>
          <a:bodyPr wrap="square">
            <a:spAutoFit/>
          </a:bodyPr>
          <a:lstStyle/>
          <a:p>
            <a:pPr algn="ctr"/>
            <a:r>
              <a:rPr lang="en-US" altLang="zh-CN" sz="1600" i="1" dirty="0">
                <a:latin typeface="Arial" panose="020B0604020202020204" pitchFamily="34" charset="0"/>
                <a:cs typeface="Arial" panose="020B0604020202020204" pitchFamily="34" charset="0"/>
              </a:rPr>
              <a:t>(Data source: census data, open map data, etc.)</a:t>
            </a:r>
          </a:p>
        </p:txBody>
      </p:sp>
      <p:sp>
        <p:nvSpPr>
          <p:cNvPr id="56" name="矩形: 圆角 55">
            <a:extLst>
              <a:ext uri="{FF2B5EF4-FFF2-40B4-BE49-F238E27FC236}">
                <a16:creationId xmlns:a16="http://schemas.microsoft.com/office/drawing/2014/main" id="{E89E6F5B-C386-7DAF-7144-10022FE6B7E7}"/>
              </a:ext>
            </a:extLst>
          </p:cNvPr>
          <p:cNvSpPr/>
          <p:nvPr/>
        </p:nvSpPr>
        <p:spPr>
          <a:xfrm>
            <a:off x="8344682" y="2955481"/>
            <a:ext cx="3275036" cy="2977061"/>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400" b="1" dirty="0">
                <a:latin typeface="Arial" panose="020B0604020202020204" pitchFamily="34" charset="0"/>
                <a:cs typeface="Arial" panose="020B0604020202020204" pitchFamily="34" charset="0"/>
              </a:rPr>
              <a:t>At</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the city</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dimension:</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GDP</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Population</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Radius of urban built-up area</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Distance from HSR station to city center</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altLang="zh-CN" sz="1200" dirty="0">
              <a:latin typeface="Arial" panose="020B0604020202020204" pitchFamily="34" charset="0"/>
              <a:cs typeface="Arial" panose="020B0604020202020204" pitchFamily="34" charset="0"/>
            </a:endParaRPr>
          </a:p>
          <a:p>
            <a:r>
              <a:rPr lang="en-US" altLang="zh-CN" sz="1400" b="1" dirty="0">
                <a:latin typeface="Arial" panose="020B0604020202020204" pitchFamily="34" charset="0"/>
                <a:cs typeface="Arial" panose="020B0604020202020204" pitchFamily="34" charset="0"/>
              </a:rPr>
              <a:t>At the station dimension:</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HSR trains service frequency</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HSR line numbers to the station</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Urban rail line numbers to the station</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Construction types of HSR station</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566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ED3C9-FF6E-6B82-1D2E-8ABA522D4990}"/>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64A52A4-D8B0-A020-1309-0835CC450DE2}"/>
              </a:ext>
            </a:extLst>
          </p:cNvPr>
          <p:cNvSpPr txBox="1"/>
          <p:nvPr/>
        </p:nvSpPr>
        <p:spPr>
          <a:xfrm>
            <a:off x="258946" y="229372"/>
            <a:ext cx="5703421" cy="769441"/>
          </a:xfrm>
          <a:prstGeom prst="rect">
            <a:avLst/>
          </a:prstGeom>
          <a:noFill/>
          <a:ln>
            <a:noFill/>
          </a:ln>
        </p:spPr>
        <p:txBody>
          <a:bodyPr wrap="none" rtlCol="0">
            <a:spAutoFit/>
          </a:bodyPr>
          <a:lstStyle/>
          <a:p>
            <a:r>
              <a:rPr lang="en-US" altLang="zh-CN"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Data</a:t>
            </a:r>
          </a:p>
          <a:p>
            <a:r>
              <a:rPr lang="en-US" altLang="zh-CN" sz="2000" b="1" dirty="0">
                <a:solidFill>
                  <a:srgbClr val="2F5597"/>
                </a:solidFill>
                <a:latin typeface="Arial Black" panose="020B0A04020102020204" pitchFamily="34" charset="0"/>
                <a:ea typeface="微软雅黑" panose="020B0503020204020204" pitchFamily="34" charset="-122"/>
                <a:cs typeface="Arial" panose="020B0604020202020204" pitchFamily="34" charset="0"/>
              </a:rPr>
              <a:t>Metrics to evaluate land cover changes</a:t>
            </a:r>
            <a:endParaRPr lang="zh-CN" altLang="en-US" sz="2400" b="1" dirty="0">
              <a:solidFill>
                <a:srgbClr val="2F5597"/>
              </a:solidFill>
              <a:latin typeface="Arial Black" panose="020B0A04020102020204" pitchFamily="34" charset="0"/>
              <a:ea typeface="微软雅黑" panose="020B0503020204020204" pitchFamily="34" charset="-122"/>
              <a:cs typeface="Arial" panose="020B0604020202020204" pitchFamily="34" charset="0"/>
            </a:endParaRPr>
          </a:p>
        </p:txBody>
      </p:sp>
      <p:grpSp>
        <p:nvGrpSpPr>
          <p:cNvPr id="3" name="组合 2">
            <a:extLst>
              <a:ext uri="{FF2B5EF4-FFF2-40B4-BE49-F238E27FC236}">
                <a16:creationId xmlns:a16="http://schemas.microsoft.com/office/drawing/2014/main" id="{C3221D60-FF59-8B2E-4B66-7A7C1096FA1B}"/>
              </a:ext>
            </a:extLst>
          </p:cNvPr>
          <p:cNvGrpSpPr/>
          <p:nvPr/>
        </p:nvGrpSpPr>
        <p:grpSpPr>
          <a:xfrm>
            <a:off x="898689" y="1723098"/>
            <a:ext cx="3091617" cy="2599859"/>
            <a:chOff x="812800" y="722185"/>
            <a:chExt cx="3091617" cy="2599859"/>
          </a:xfrm>
        </p:grpSpPr>
        <p:sp>
          <p:nvSpPr>
            <p:cNvPr id="4" name="矩形 3">
              <a:extLst>
                <a:ext uri="{FF2B5EF4-FFF2-40B4-BE49-F238E27FC236}">
                  <a16:creationId xmlns:a16="http://schemas.microsoft.com/office/drawing/2014/main" id="{D6EE0B6D-EFCD-3233-DCF8-9E99F5F8A76A}"/>
                </a:ext>
              </a:extLst>
            </p:cNvPr>
            <p:cNvSpPr/>
            <p:nvPr/>
          </p:nvSpPr>
          <p:spPr>
            <a:xfrm>
              <a:off x="2514915" y="1998331"/>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AE4779F3-E338-39A8-DBEB-F85CC8FBF741}"/>
                </a:ext>
              </a:extLst>
            </p:cNvPr>
            <p:cNvSpPr/>
            <p:nvPr/>
          </p:nvSpPr>
          <p:spPr>
            <a:xfrm>
              <a:off x="2514915" y="1652804"/>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68DB472C-6DC7-8DD1-8AED-11E4DBB46EED}"/>
                </a:ext>
              </a:extLst>
            </p:cNvPr>
            <p:cNvSpPr/>
            <p:nvPr/>
          </p:nvSpPr>
          <p:spPr>
            <a:xfrm>
              <a:off x="1491922" y="1655795"/>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D61E7218-9D23-E7B9-C45C-E339E9E54A83}"/>
                </a:ext>
              </a:extLst>
            </p:cNvPr>
            <p:cNvSpPr/>
            <p:nvPr/>
          </p:nvSpPr>
          <p:spPr>
            <a:xfrm>
              <a:off x="1832848" y="1655795"/>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84CAD2C4-418A-28A4-E760-C0A470483F11}"/>
                </a:ext>
              </a:extLst>
            </p:cNvPr>
            <p:cNvSpPr/>
            <p:nvPr/>
          </p:nvSpPr>
          <p:spPr>
            <a:xfrm>
              <a:off x="1832848" y="2329588"/>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0526C899-9AEE-5B1F-9FD3-815BFA8069AC}"/>
                </a:ext>
              </a:extLst>
            </p:cNvPr>
            <p:cNvSpPr/>
            <p:nvPr/>
          </p:nvSpPr>
          <p:spPr>
            <a:xfrm>
              <a:off x="1832848" y="1998332"/>
              <a:ext cx="338831" cy="338831"/>
            </a:xfrm>
            <a:prstGeom prst="rect">
              <a:avLst/>
            </a:prstGeom>
            <a:pattFill prst="dkUpDiag">
              <a:fgClr>
                <a:schemeClr val="accent1"/>
              </a:fgClr>
              <a:bgClr>
                <a:schemeClr val="bg1"/>
              </a:bgClr>
            </a:patt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C44B50BC-DE4B-B01E-0463-313240D76CFB}"/>
                </a:ext>
              </a:extLst>
            </p:cNvPr>
            <p:cNvSpPr/>
            <p:nvPr/>
          </p:nvSpPr>
          <p:spPr>
            <a:xfrm>
              <a:off x="1210582" y="1371600"/>
              <a:ext cx="1924504" cy="192450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a16="http://schemas.microsoft.com/office/drawing/2014/main" id="{78C4E813-62A3-271F-C00A-1E9EFDE09B9B}"/>
                </a:ext>
              </a:extLst>
            </p:cNvPr>
            <p:cNvCxnSpPr>
              <a:stCxn id="10" idx="1"/>
              <a:endCxn id="10" idx="7"/>
            </p:cNvCxnSpPr>
            <p:nvPr/>
          </p:nvCxnSpPr>
          <p:spPr>
            <a:xfrm>
              <a:off x="1492419" y="1653437"/>
              <a:ext cx="1360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3DB1D0DA-928B-C565-D333-CE5F61D876DC}"/>
                </a:ext>
              </a:extLst>
            </p:cNvPr>
            <p:cNvCxnSpPr>
              <a:cxnSpLocks/>
              <a:stCxn id="10" idx="2"/>
              <a:endCxn id="10" idx="6"/>
            </p:cNvCxnSpPr>
            <p:nvPr/>
          </p:nvCxnSpPr>
          <p:spPr>
            <a:xfrm>
              <a:off x="1210582" y="2333852"/>
              <a:ext cx="19245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76666DF-4FFE-37B4-2D64-F6DB78019592}"/>
                </a:ext>
              </a:extLst>
            </p:cNvPr>
            <p:cNvCxnSpPr>
              <a:cxnSpLocks/>
              <a:stCxn id="10" idx="3"/>
              <a:endCxn id="10" idx="5"/>
            </p:cNvCxnSpPr>
            <p:nvPr/>
          </p:nvCxnSpPr>
          <p:spPr>
            <a:xfrm>
              <a:off x="1492419" y="3014267"/>
              <a:ext cx="1360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62A82346-92FB-8483-E6D3-607F35515052}"/>
                </a:ext>
              </a:extLst>
            </p:cNvPr>
            <p:cNvCxnSpPr>
              <a:cxnSpLocks/>
              <a:stCxn id="10" idx="4"/>
              <a:endCxn id="10" idx="0"/>
            </p:cNvCxnSpPr>
            <p:nvPr/>
          </p:nvCxnSpPr>
          <p:spPr>
            <a:xfrm flipV="1">
              <a:off x="2172834" y="1371600"/>
              <a:ext cx="0" cy="1924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BF13156F-7A89-837B-D07C-87B1427CF8DA}"/>
                </a:ext>
              </a:extLst>
            </p:cNvPr>
            <p:cNvCxnSpPr>
              <a:cxnSpLocks/>
              <a:stCxn id="10" idx="3"/>
              <a:endCxn id="10" idx="1"/>
            </p:cNvCxnSpPr>
            <p:nvPr/>
          </p:nvCxnSpPr>
          <p:spPr>
            <a:xfrm flipV="1">
              <a:off x="1492419" y="1653437"/>
              <a:ext cx="0" cy="1360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9C31F20-397E-2883-16EE-BFEEF8A8553C}"/>
                </a:ext>
              </a:extLst>
            </p:cNvPr>
            <p:cNvCxnSpPr>
              <a:cxnSpLocks/>
              <a:stCxn id="10" idx="5"/>
              <a:endCxn id="10" idx="7"/>
            </p:cNvCxnSpPr>
            <p:nvPr/>
          </p:nvCxnSpPr>
          <p:spPr>
            <a:xfrm flipV="1">
              <a:off x="2853249" y="1653437"/>
              <a:ext cx="0" cy="1360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2E8F267-3CA7-64EA-A535-3B4EAE4D5305}"/>
                </a:ext>
              </a:extLst>
            </p:cNvPr>
            <p:cNvCxnSpPr>
              <a:cxnSpLocks/>
            </p:cNvCxnSpPr>
            <p:nvPr/>
          </p:nvCxnSpPr>
          <p:spPr>
            <a:xfrm flipV="1">
              <a:off x="2514159" y="1428647"/>
              <a:ext cx="0" cy="1808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F65E200A-A105-E22B-7EC3-6213B5EA28A6}"/>
                </a:ext>
              </a:extLst>
            </p:cNvPr>
            <p:cNvCxnSpPr>
              <a:cxnSpLocks/>
            </p:cNvCxnSpPr>
            <p:nvPr/>
          </p:nvCxnSpPr>
          <p:spPr>
            <a:xfrm flipV="1">
              <a:off x="1830753" y="1439053"/>
              <a:ext cx="0" cy="1808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C8A68F02-720D-4590-9865-73465323DC15}"/>
                </a:ext>
              </a:extLst>
            </p:cNvPr>
            <p:cNvCxnSpPr>
              <a:cxnSpLocks/>
            </p:cNvCxnSpPr>
            <p:nvPr/>
          </p:nvCxnSpPr>
          <p:spPr>
            <a:xfrm>
              <a:off x="1266054" y="2668815"/>
              <a:ext cx="1813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DB733762-5D6D-2F3B-CE77-FEBFC80271C4}"/>
                </a:ext>
              </a:extLst>
            </p:cNvPr>
            <p:cNvCxnSpPr>
              <a:cxnSpLocks/>
            </p:cNvCxnSpPr>
            <p:nvPr/>
          </p:nvCxnSpPr>
          <p:spPr>
            <a:xfrm>
              <a:off x="1266054" y="1998255"/>
              <a:ext cx="1813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C941205-E066-E702-E591-6DBC12AF9063}"/>
                </a:ext>
              </a:extLst>
            </p:cNvPr>
            <p:cNvCxnSpPr/>
            <p:nvPr/>
          </p:nvCxnSpPr>
          <p:spPr>
            <a:xfrm flipV="1">
              <a:off x="812800" y="1371600"/>
              <a:ext cx="2808514" cy="1865086"/>
            </a:xfrm>
            <a:prstGeom prst="line">
              <a:avLst/>
            </a:prstGeom>
            <a:ln w="76200"/>
          </p:spPr>
          <p:style>
            <a:lnRef idx="3">
              <a:schemeClr val="dk1"/>
            </a:lnRef>
            <a:fillRef idx="0">
              <a:schemeClr val="dk1"/>
            </a:fillRef>
            <a:effectRef idx="2">
              <a:schemeClr val="dk1"/>
            </a:effectRef>
            <a:fontRef idx="minor">
              <a:schemeClr val="tx1"/>
            </a:fontRef>
          </p:style>
        </p:cxnSp>
        <p:cxnSp>
          <p:nvCxnSpPr>
            <p:cNvPr id="23" name="直接连接符 22">
              <a:extLst>
                <a:ext uri="{FF2B5EF4-FFF2-40B4-BE49-F238E27FC236}">
                  <a16:creationId xmlns:a16="http://schemas.microsoft.com/office/drawing/2014/main" id="{06AC0E6B-DDDC-4787-7410-381A3CB0A35D}"/>
                </a:ext>
              </a:extLst>
            </p:cNvPr>
            <p:cNvCxnSpPr/>
            <p:nvPr/>
          </p:nvCxnSpPr>
          <p:spPr>
            <a:xfrm flipV="1">
              <a:off x="812800" y="1371600"/>
              <a:ext cx="2808514" cy="1865086"/>
            </a:xfrm>
            <a:prstGeom prst="line">
              <a:avLst/>
            </a:prstGeom>
            <a:ln w="57150">
              <a:solidFill>
                <a:schemeClr val="bg1"/>
              </a:solidFill>
              <a:prstDash val="dash"/>
            </a:ln>
          </p:spPr>
          <p:style>
            <a:lnRef idx="3">
              <a:schemeClr val="dk1"/>
            </a:lnRef>
            <a:fillRef idx="0">
              <a:schemeClr val="dk1"/>
            </a:fillRef>
            <a:effectRef idx="2">
              <a:schemeClr val="dk1"/>
            </a:effectRef>
            <a:fontRef idx="minor">
              <a:schemeClr val="tx1"/>
            </a:fontRef>
          </p:style>
        </p:cxnSp>
        <p:cxnSp>
          <p:nvCxnSpPr>
            <p:cNvPr id="24" name="直接箭头连接符 23">
              <a:extLst>
                <a:ext uri="{FF2B5EF4-FFF2-40B4-BE49-F238E27FC236}">
                  <a16:creationId xmlns:a16="http://schemas.microsoft.com/office/drawing/2014/main" id="{2D4CFBD3-85E8-7AE1-2D7C-00FDE35D06FB}"/>
                </a:ext>
              </a:extLst>
            </p:cNvPr>
            <p:cNvCxnSpPr>
              <a:cxnSpLocks/>
              <a:endCxn id="10" idx="5"/>
            </p:cNvCxnSpPr>
            <p:nvPr/>
          </p:nvCxnSpPr>
          <p:spPr>
            <a:xfrm>
              <a:off x="2177304" y="2343073"/>
              <a:ext cx="675945" cy="67119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3FCD6A3F-18F7-A5B2-6FBE-4F39CF0CCCC4}"/>
                </a:ext>
              </a:extLst>
            </p:cNvPr>
            <p:cNvSpPr/>
            <p:nvPr/>
          </p:nvSpPr>
          <p:spPr>
            <a:xfrm rot="19619163">
              <a:off x="2042561" y="2245795"/>
              <a:ext cx="265018" cy="17374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2801FFF3-2CED-4C73-FA95-8B8F97D4ADB9}"/>
                </a:ext>
              </a:extLst>
            </p:cNvPr>
            <p:cNvSpPr txBox="1"/>
            <p:nvPr/>
          </p:nvSpPr>
          <p:spPr>
            <a:xfrm>
              <a:off x="2830467" y="3014267"/>
              <a:ext cx="946093" cy="307777"/>
            </a:xfrm>
            <a:prstGeom prst="rect">
              <a:avLst/>
            </a:prstGeom>
            <a:noFill/>
          </p:spPr>
          <p:txBody>
            <a:bodyPr wrap="none" rtlCol="0">
              <a:spAutoFit/>
            </a:bodyPr>
            <a:lstStyle/>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R = 1 km</a:t>
              </a:r>
              <a:endParaRPr lang="en-US" altLang="zh-CN" sz="1400" b="1" dirty="0">
                <a:solidFill>
                  <a:srgbClr val="2F5597"/>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6DDC10E3-ABFE-1053-9437-CA22C6E0A1A2}"/>
                </a:ext>
              </a:extLst>
            </p:cNvPr>
            <p:cNvSpPr txBox="1"/>
            <p:nvPr/>
          </p:nvSpPr>
          <p:spPr>
            <a:xfrm>
              <a:off x="2320368" y="2236860"/>
              <a:ext cx="1175322" cy="307777"/>
            </a:xfrm>
            <a:prstGeom prst="rect">
              <a:avLst/>
            </a:prstGeom>
            <a:noFill/>
          </p:spPr>
          <p:txBody>
            <a:bodyPr wrap="none" rtlCol="0">
              <a:spAutoFit/>
            </a:bodyPr>
            <a:lstStyle/>
            <a:p>
              <a:pPr algn="ctr"/>
              <a:r>
                <a:rPr lang="en-US" altLang="zh-CN" sz="1400" b="1" dirty="0">
                  <a:effectLst>
                    <a:glow rad="101600">
                      <a:schemeClr val="bg1">
                        <a:alpha val="60000"/>
                      </a:schemeClr>
                    </a:glow>
                  </a:effectLst>
                  <a:latin typeface="Segoe UI" panose="020B0502040204020203" pitchFamily="34" charset="0"/>
                  <a:cs typeface="Segoe UI" panose="020B0502040204020203" pitchFamily="34" charset="0"/>
                </a:rPr>
                <a:t>HSR station</a:t>
              </a:r>
            </a:p>
          </p:txBody>
        </p:sp>
        <p:cxnSp>
          <p:nvCxnSpPr>
            <p:cNvPr id="28" name="直接连接符 27">
              <a:extLst>
                <a:ext uri="{FF2B5EF4-FFF2-40B4-BE49-F238E27FC236}">
                  <a16:creationId xmlns:a16="http://schemas.microsoft.com/office/drawing/2014/main" id="{7308B0D6-E169-5E02-7218-BD00AA6CF980}"/>
                </a:ext>
              </a:extLst>
            </p:cNvPr>
            <p:cNvCxnSpPr>
              <a:cxnSpLocks/>
            </p:cNvCxnSpPr>
            <p:nvPr/>
          </p:nvCxnSpPr>
          <p:spPr>
            <a:xfrm flipV="1">
              <a:off x="2660650" y="1060844"/>
              <a:ext cx="417898" cy="713981"/>
            </a:xfrm>
            <a:prstGeom prst="line">
              <a:avLst/>
            </a:prstGeom>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D8A876F9-8FE1-E5C8-DF89-75988C563F5E}"/>
                </a:ext>
              </a:extLst>
            </p:cNvPr>
            <p:cNvSpPr txBox="1"/>
            <p:nvPr/>
          </p:nvSpPr>
          <p:spPr>
            <a:xfrm>
              <a:off x="2702613" y="722185"/>
              <a:ext cx="1201804" cy="307777"/>
            </a:xfrm>
            <a:prstGeom prst="rect">
              <a:avLst/>
            </a:prstGeom>
            <a:noFill/>
          </p:spPr>
          <p:txBody>
            <a:bodyPr wrap="none" rtlCol="0">
              <a:spAutoFit/>
            </a:bodyPr>
            <a:lstStyle/>
            <a:p>
              <a:pPr algn="ctr"/>
              <a:r>
                <a:rPr lang="en-US" altLang="zh-CN" sz="1400" dirty="0">
                  <a:solidFill>
                    <a:schemeClr val="accent1">
                      <a:lumMod val="75000"/>
                    </a:schemeClr>
                  </a:solidFill>
                  <a:latin typeface="Arial" panose="020B0604020202020204" pitchFamily="34" charset="0"/>
                  <a:cs typeface="Arial" panose="020B0604020202020204" pitchFamily="34" charset="0"/>
                </a:rPr>
                <a:t>Built-up area</a:t>
              </a:r>
              <a:endParaRPr lang="en-US" altLang="zh-CN" sz="1400" b="1" dirty="0">
                <a:solidFill>
                  <a:srgbClr val="2F5597"/>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1811C3C3-E7C2-F5B8-3D29-EEBB22A310F7}"/>
                    </a:ext>
                  </a:extLst>
                </p:cNvPr>
                <p:cNvSpPr txBox="1"/>
                <p:nvPr/>
              </p:nvSpPr>
              <p:spPr>
                <a:xfrm>
                  <a:off x="1518084" y="1671641"/>
                  <a:ext cx="387670"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ctrlPr>
                          </m:sSubPr>
                          <m:e>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𝒊</m:t>
                            </m:r>
                          </m:e>
                          <m:sub>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𝟏</m:t>
                            </m:r>
                          </m:sub>
                        </m:sSub>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2" name="文本框 51">
                  <a:extLst>
                    <a:ext uri="{FF2B5EF4-FFF2-40B4-BE49-F238E27FC236}">
                      <a16:creationId xmlns:a16="http://schemas.microsoft.com/office/drawing/2014/main" id="{C7F8BDC6-F479-D477-FA4D-3E8995E122C8}"/>
                    </a:ext>
                  </a:extLst>
                </p:cNvPr>
                <p:cNvSpPr txBox="1">
                  <a:spLocks noRot="1" noChangeAspect="1" noMove="1" noResize="1" noEditPoints="1" noAdjustHandles="1" noChangeArrowheads="1" noChangeShapeType="1" noTextEdit="1"/>
                </p:cNvSpPr>
                <p:nvPr/>
              </p:nvSpPr>
              <p:spPr>
                <a:xfrm>
                  <a:off x="1518084" y="1671641"/>
                  <a:ext cx="387670" cy="307777"/>
                </a:xfrm>
                <a:prstGeom prst="rect">
                  <a:avLst/>
                </a:prstGeom>
                <a:blipFill>
                  <a:blip r:embed="rId3"/>
                  <a:stretch>
                    <a:fillRect l="-1563" b="-78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A94831BD-BD6C-8AC3-BC57-D2C25B303292}"/>
                    </a:ext>
                  </a:extLst>
                </p:cNvPr>
                <p:cNvSpPr txBox="1"/>
                <p:nvPr/>
              </p:nvSpPr>
              <p:spPr>
                <a:xfrm>
                  <a:off x="1830753" y="1671641"/>
                  <a:ext cx="387670"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ctrlPr>
                          </m:sSubPr>
                          <m:e>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𝒊</m:t>
                            </m:r>
                          </m:e>
                          <m:sub>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𝟐</m:t>
                            </m:r>
                          </m:sub>
                        </m:sSub>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3" name="文本框 52">
                  <a:extLst>
                    <a:ext uri="{FF2B5EF4-FFF2-40B4-BE49-F238E27FC236}">
                      <a16:creationId xmlns:a16="http://schemas.microsoft.com/office/drawing/2014/main" id="{0943AC1A-33F1-8166-A082-9C2A9BC34545}"/>
                    </a:ext>
                  </a:extLst>
                </p:cNvPr>
                <p:cNvSpPr txBox="1">
                  <a:spLocks noRot="1" noChangeAspect="1" noMove="1" noResize="1" noEditPoints="1" noAdjustHandles="1" noChangeArrowheads="1" noChangeShapeType="1" noTextEdit="1"/>
                </p:cNvSpPr>
                <p:nvPr/>
              </p:nvSpPr>
              <p:spPr>
                <a:xfrm>
                  <a:off x="1830753" y="1671641"/>
                  <a:ext cx="387670" cy="307777"/>
                </a:xfrm>
                <a:prstGeom prst="rect">
                  <a:avLst/>
                </a:prstGeom>
                <a:blipFill>
                  <a:blip r:embed="rId4"/>
                  <a:stretch>
                    <a:fillRect l="-1563" b="-78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534CD04B-1B71-EE55-95F8-FDF94E0C4BC4}"/>
                    </a:ext>
                  </a:extLst>
                </p:cNvPr>
                <p:cNvSpPr txBox="1"/>
                <p:nvPr/>
              </p:nvSpPr>
              <p:spPr>
                <a:xfrm>
                  <a:off x="2184979" y="1671641"/>
                  <a:ext cx="387670"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ctrlPr>
                          </m:sSubPr>
                          <m:e>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𝒊</m:t>
                            </m:r>
                          </m:e>
                          <m:sub>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𝟑</m:t>
                            </m:r>
                          </m:sub>
                        </m:sSub>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4" name="文本框 53">
                  <a:extLst>
                    <a:ext uri="{FF2B5EF4-FFF2-40B4-BE49-F238E27FC236}">
                      <a16:creationId xmlns:a16="http://schemas.microsoft.com/office/drawing/2014/main" id="{6C9BF166-87D3-B123-8B65-B03246F77703}"/>
                    </a:ext>
                  </a:extLst>
                </p:cNvPr>
                <p:cNvSpPr txBox="1">
                  <a:spLocks noRot="1" noChangeAspect="1" noMove="1" noResize="1" noEditPoints="1" noAdjustHandles="1" noChangeArrowheads="1" noChangeShapeType="1" noTextEdit="1"/>
                </p:cNvSpPr>
                <p:nvPr/>
              </p:nvSpPr>
              <p:spPr>
                <a:xfrm>
                  <a:off x="2184979" y="1671641"/>
                  <a:ext cx="387670" cy="307777"/>
                </a:xfrm>
                <a:prstGeom prst="rect">
                  <a:avLst/>
                </a:prstGeom>
                <a:blipFill>
                  <a:blip r:embed="rId5"/>
                  <a:stretch>
                    <a:fillRect l="-1563" b="-78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91C59ED9-D814-5242-B0F9-4C003E383578}"/>
                    </a:ext>
                  </a:extLst>
                </p:cNvPr>
                <p:cNvSpPr txBox="1"/>
                <p:nvPr/>
              </p:nvSpPr>
              <p:spPr>
                <a:xfrm>
                  <a:off x="2181773" y="2997428"/>
                  <a:ext cx="394082"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ctrlPr>
                          </m:sSubPr>
                          <m:e>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𝒊</m:t>
                            </m:r>
                          </m:e>
                          <m:sub>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𝒏</m:t>
                            </m:r>
                          </m:sub>
                        </m:sSub>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5" name="文本框 54">
                  <a:extLst>
                    <a:ext uri="{FF2B5EF4-FFF2-40B4-BE49-F238E27FC236}">
                      <a16:creationId xmlns:a16="http://schemas.microsoft.com/office/drawing/2014/main" id="{6B254AB6-1B2A-7A16-DC62-999BEAA826A4}"/>
                    </a:ext>
                  </a:extLst>
                </p:cNvPr>
                <p:cNvSpPr txBox="1">
                  <a:spLocks noRot="1" noChangeAspect="1" noMove="1" noResize="1" noEditPoints="1" noAdjustHandles="1" noChangeArrowheads="1" noChangeShapeType="1" noTextEdit="1"/>
                </p:cNvSpPr>
                <p:nvPr/>
              </p:nvSpPr>
              <p:spPr>
                <a:xfrm>
                  <a:off x="2181773" y="2997428"/>
                  <a:ext cx="394082" cy="307777"/>
                </a:xfrm>
                <a:prstGeom prst="rect">
                  <a:avLst/>
                </a:prstGeom>
                <a:blipFill>
                  <a:blip r:embed="rId6"/>
                  <a:stretch>
                    <a:fillRect l="-1538" b="-4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AFC70E94-57B7-C282-DE1B-7B36A477215E}"/>
                    </a:ext>
                  </a:extLst>
                </p:cNvPr>
                <p:cNvSpPr txBox="1"/>
                <p:nvPr/>
              </p:nvSpPr>
              <p:spPr>
                <a:xfrm>
                  <a:off x="1862346" y="2958618"/>
                  <a:ext cx="369012" cy="307777"/>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lang="en-US" altLang="zh-CN" sz="1400" b="1" i="1" smtClean="0">
                            <a:effectLst>
                              <a:glow rad="101600">
                                <a:schemeClr val="bg1">
                                  <a:alpha val="60000"/>
                                </a:schemeClr>
                              </a:glow>
                            </a:effectLst>
                            <a:latin typeface="Cambria Math" panose="02040503050406030204" pitchFamily="18" charset="0"/>
                            <a:cs typeface="Segoe UI" panose="020B0502040204020203" pitchFamily="34" charset="0"/>
                          </a:rPr>
                          <m:t>…</m:t>
                        </m:r>
                      </m:oMath>
                    </m:oMathPara>
                  </a14:m>
                  <a:endParaRPr lang="en-US" altLang="zh-CN" sz="1400" b="1" dirty="0">
                    <a:effectLst>
                      <a:glow rad="101600">
                        <a:schemeClr val="bg1">
                          <a:alpha val="60000"/>
                        </a:schemeClr>
                      </a:glow>
                    </a:effectLst>
                    <a:latin typeface="Segoe UI" panose="020B0502040204020203" pitchFamily="34" charset="0"/>
                    <a:cs typeface="Segoe UI" panose="020B0502040204020203" pitchFamily="34" charset="0"/>
                  </a:endParaRPr>
                </a:p>
              </p:txBody>
            </p:sp>
          </mc:Choice>
          <mc:Fallback xmlns="">
            <p:sp>
              <p:nvSpPr>
                <p:cNvPr id="56" name="文本框 55">
                  <a:extLst>
                    <a:ext uri="{FF2B5EF4-FFF2-40B4-BE49-F238E27FC236}">
                      <a16:creationId xmlns:a16="http://schemas.microsoft.com/office/drawing/2014/main" id="{341D1277-D16A-2AAC-9941-AB54A3A6A1E2}"/>
                    </a:ext>
                  </a:extLst>
                </p:cNvPr>
                <p:cNvSpPr txBox="1">
                  <a:spLocks noRot="1" noChangeAspect="1" noMove="1" noResize="1" noEditPoints="1" noAdjustHandles="1" noChangeArrowheads="1" noChangeShapeType="1" noTextEdit="1"/>
                </p:cNvSpPr>
                <p:nvPr/>
              </p:nvSpPr>
              <p:spPr>
                <a:xfrm>
                  <a:off x="1862346" y="2958618"/>
                  <a:ext cx="369012" cy="307777"/>
                </a:xfrm>
                <a:prstGeom prst="rect">
                  <a:avLst/>
                </a:prstGeom>
                <a:blipFill>
                  <a:blip r:embed="rId7"/>
                  <a:stretch>
                    <a:fillRect/>
                  </a:stretch>
                </a:blipFill>
              </p:spPr>
              <p:txBody>
                <a:bodyPr/>
                <a:lstStyle/>
                <a:p>
                  <a:r>
                    <a:rPr lang="zh-CN" altLang="en-US">
                      <a:noFill/>
                    </a:rPr>
                    <a:t> </a:t>
                  </a:r>
                </a:p>
              </p:txBody>
            </p:sp>
          </mc:Fallback>
        </mc:AlternateContent>
      </p:grpSp>
      <p:sp>
        <p:nvSpPr>
          <p:cNvPr id="35" name="文本框 34">
            <a:extLst>
              <a:ext uri="{FF2B5EF4-FFF2-40B4-BE49-F238E27FC236}">
                <a16:creationId xmlns:a16="http://schemas.microsoft.com/office/drawing/2014/main" id="{A61C67D6-02A3-1EF7-8927-CC1218E33493}"/>
              </a:ext>
            </a:extLst>
          </p:cNvPr>
          <p:cNvSpPr txBox="1"/>
          <p:nvPr/>
        </p:nvSpPr>
        <p:spPr>
          <a:xfrm>
            <a:off x="969894" y="4721859"/>
            <a:ext cx="2694705" cy="523220"/>
          </a:xfrm>
          <a:prstGeom prst="rect">
            <a:avLst/>
          </a:prstGeom>
          <a:noFill/>
        </p:spPr>
        <p:txBody>
          <a:bodyPr wrap="square" rtlCol="0">
            <a:spAutoFit/>
          </a:bodyPr>
          <a:lstStyle/>
          <a:p>
            <a:pPr algn="ctr"/>
            <a:r>
              <a:rPr lang="en-US" altLang="zh-CN" sz="1400" b="1" dirty="0">
                <a:solidFill>
                  <a:schemeClr val="bg1">
                    <a:lumMod val="50000"/>
                  </a:schemeClr>
                </a:solidFill>
                <a:latin typeface="Arial" panose="020B0604020202020204" pitchFamily="34" charset="0"/>
                <a:cs typeface="Arial" panose="020B0604020202020204" pitchFamily="34" charset="0"/>
              </a:rPr>
              <a:t>Sample diagram of</a:t>
            </a:r>
            <a:r>
              <a:rPr lang="zh-CN" altLang="en-US" sz="1400" b="1" dirty="0">
                <a:solidFill>
                  <a:schemeClr val="bg1">
                    <a:lumMod val="50000"/>
                  </a:schemeClr>
                </a:solidFill>
                <a:latin typeface="Arial" panose="020B0604020202020204" pitchFamily="34" charset="0"/>
                <a:cs typeface="Arial" panose="020B0604020202020204" pitchFamily="34" charset="0"/>
              </a:rPr>
              <a:t> </a:t>
            </a:r>
            <a:endParaRPr lang="en-US" altLang="zh-CN" sz="1400" b="1" dirty="0">
              <a:solidFill>
                <a:schemeClr val="bg1">
                  <a:lumMod val="50000"/>
                </a:schemeClr>
              </a:solidFill>
              <a:latin typeface="Arial" panose="020B0604020202020204" pitchFamily="34" charset="0"/>
              <a:cs typeface="Arial" panose="020B0604020202020204" pitchFamily="34" charset="0"/>
            </a:endParaRPr>
          </a:p>
          <a:p>
            <a:pPr algn="ctr"/>
            <a:r>
              <a:rPr lang="en-US" altLang="zh-CN" sz="1400" b="1" dirty="0">
                <a:solidFill>
                  <a:schemeClr val="bg1">
                    <a:lumMod val="50000"/>
                  </a:schemeClr>
                </a:solidFill>
                <a:latin typeface="Arial" panose="020B0604020202020204" pitchFamily="34" charset="0"/>
                <a:cs typeface="Arial" panose="020B0604020202020204" pitchFamily="34" charset="0"/>
              </a:rPr>
              <a:t>1-km HSR</a:t>
            </a:r>
            <a:r>
              <a:rPr lang="zh-CN" altLang="en-US" sz="1400" b="1" dirty="0">
                <a:solidFill>
                  <a:schemeClr val="bg1">
                    <a:lumMod val="50000"/>
                  </a:schemeClr>
                </a:solidFill>
                <a:latin typeface="Arial" panose="020B0604020202020204" pitchFamily="34" charset="0"/>
                <a:cs typeface="Arial" panose="020B0604020202020204" pitchFamily="34" charset="0"/>
              </a:rPr>
              <a:t> </a:t>
            </a:r>
            <a:r>
              <a:rPr lang="en-US" altLang="zh-CN" sz="1400" b="1" dirty="0">
                <a:solidFill>
                  <a:schemeClr val="bg1">
                    <a:lumMod val="50000"/>
                  </a:schemeClr>
                </a:solidFill>
                <a:latin typeface="Arial" panose="020B0604020202020204" pitchFamily="34" charset="0"/>
                <a:cs typeface="Arial" panose="020B0604020202020204" pitchFamily="34" charset="0"/>
              </a:rPr>
              <a:t>catchment area</a:t>
            </a:r>
          </a:p>
        </p:txBody>
      </p:sp>
      <p:sp>
        <p:nvSpPr>
          <p:cNvPr id="41" name="文本框 40">
            <a:extLst>
              <a:ext uri="{FF2B5EF4-FFF2-40B4-BE49-F238E27FC236}">
                <a16:creationId xmlns:a16="http://schemas.microsoft.com/office/drawing/2014/main" id="{F059C915-80F2-0710-822E-07C034F00A94}"/>
              </a:ext>
            </a:extLst>
          </p:cNvPr>
          <p:cNvSpPr txBox="1"/>
          <p:nvPr/>
        </p:nvSpPr>
        <p:spPr>
          <a:xfrm>
            <a:off x="4631385" y="1080116"/>
            <a:ext cx="3494520" cy="276999"/>
          </a:xfrm>
          <a:prstGeom prst="rect">
            <a:avLst/>
          </a:prstGeom>
          <a:solidFill>
            <a:schemeClr val="bg1">
              <a:lumMod val="95000"/>
            </a:schemeClr>
          </a:solidFill>
        </p:spPr>
        <p:txBody>
          <a:bodyPr wrap="square">
            <a:spAutoFit/>
          </a:bodyPr>
          <a:lstStyle/>
          <a:p>
            <a:pPr>
              <a:spcAft>
                <a:spcPts val="400"/>
              </a:spcAft>
            </a:pPr>
            <a:r>
              <a:rPr lang="en-US" altLang="zh-CN" sz="1200" b="1" dirty="0">
                <a:latin typeface="Arial" panose="020B0604020202020204" pitchFamily="34" charset="0"/>
                <a:ea typeface="等线" panose="02010600030101010101" pitchFamily="2" charset="-122"/>
                <a:cs typeface="Arial" panose="020B0604020202020204" pitchFamily="34" charset="0"/>
              </a:rPr>
              <a:t>Changes in the size of built-up land (ΔBL)</a:t>
            </a:r>
          </a:p>
        </p:txBody>
      </p:sp>
      <p:sp>
        <p:nvSpPr>
          <p:cNvPr id="44" name="文本框 43">
            <a:extLst>
              <a:ext uri="{FF2B5EF4-FFF2-40B4-BE49-F238E27FC236}">
                <a16:creationId xmlns:a16="http://schemas.microsoft.com/office/drawing/2014/main" id="{91F47F94-9CF4-169E-1316-9BD53A4ABFA3}"/>
              </a:ext>
            </a:extLst>
          </p:cNvPr>
          <p:cNvSpPr txBox="1"/>
          <p:nvPr/>
        </p:nvSpPr>
        <p:spPr>
          <a:xfrm>
            <a:off x="4631385" y="1357115"/>
            <a:ext cx="6661926" cy="260328"/>
          </a:xfrm>
          <a:prstGeom prst="rect">
            <a:avLst/>
          </a:prstGeom>
          <a:noFill/>
        </p:spPr>
        <p:txBody>
          <a:bodyPr wrap="square">
            <a:spAutoFit/>
          </a:bodyPr>
          <a:lstStyle/>
          <a:p>
            <a:pPr>
              <a:lnSpc>
                <a:spcPct val="107000"/>
              </a:lnSpc>
              <a:spcAft>
                <a:spcPts val="800"/>
              </a:spcAft>
            </a:pPr>
            <a:r>
              <a:rPr lang="en-US" altLang="zh-CN" sz="1100" dirty="0">
                <a:latin typeface="Arial" panose="020B0604020202020204" pitchFamily="34" charset="0"/>
                <a:ea typeface="等线" panose="02010600030101010101" pitchFamily="2" charset="-122"/>
                <a:cs typeface="Arial" panose="020B0604020202020204" pitchFamily="34" charset="0"/>
              </a:rPr>
              <a:t>The amount size of built-up land within the 1-kilometer catchment area of HSR station in 2008 and 2020.</a:t>
            </a:r>
          </a:p>
        </p:txBody>
      </p:sp>
      <mc:AlternateContent xmlns:mc="http://schemas.openxmlformats.org/markup-compatibility/2006" xmlns:a14="http://schemas.microsoft.com/office/drawing/2010/main">
        <mc:Choice Requires="a14">
          <p:graphicFrame>
            <p:nvGraphicFramePr>
              <p:cNvPr id="45" name="表格 44">
                <a:extLst>
                  <a:ext uri="{FF2B5EF4-FFF2-40B4-BE49-F238E27FC236}">
                    <a16:creationId xmlns:a16="http://schemas.microsoft.com/office/drawing/2014/main" id="{35DB7E90-7C09-43F2-66FD-1936E486A738}"/>
                  </a:ext>
                </a:extLst>
              </p:cNvPr>
              <p:cNvGraphicFramePr>
                <a:graphicFrameLocks noGrp="1"/>
              </p:cNvGraphicFramePr>
              <p:nvPr>
                <p:extLst>
                  <p:ext uri="{D42A27DB-BD31-4B8C-83A1-F6EECF244321}">
                    <p14:modId xmlns:p14="http://schemas.microsoft.com/office/powerpoint/2010/main" val="2075176000"/>
                  </p:ext>
                </p:extLst>
              </p:nvPr>
            </p:nvGraphicFramePr>
            <p:xfrm>
              <a:off x="4762500" y="1716400"/>
              <a:ext cx="6119599" cy="1386968"/>
            </p:xfrm>
            <a:graphic>
              <a:graphicData uri="http://schemas.openxmlformats.org/drawingml/2006/table">
                <a:tbl>
                  <a:tblPr>
                    <a:tableStyleId>{2D5ABB26-0587-4C30-8999-92F81FD0307C}</a:tableStyleId>
                  </a:tblPr>
                  <a:tblGrid>
                    <a:gridCol w="753400">
                      <a:extLst>
                        <a:ext uri="{9D8B030D-6E8A-4147-A177-3AD203B41FA5}">
                          <a16:colId xmlns:a16="http://schemas.microsoft.com/office/drawing/2014/main" val="2755951816"/>
                        </a:ext>
                      </a:extLst>
                    </a:gridCol>
                    <a:gridCol w="4039390">
                      <a:extLst>
                        <a:ext uri="{9D8B030D-6E8A-4147-A177-3AD203B41FA5}">
                          <a16:colId xmlns:a16="http://schemas.microsoft.com/office/drawing/2014/main" val="3075108923"/>
                        </a:ext>
                      </a:extLst>
                    </a:gridCol>
                    <a:gridCol w="1326809">
                      <a:extLst>
                        <a:ext uri="{9D8B030D-6E8A-4147-A177-3AD203B41FA5}">
                          <a16:colId xmlns:a16="http://schemas.microsoft.com/office/drawing/2014/main" val="4284423723"/>
                        </a:ext>
                      </a:extLst>
                    </a:gridCol>
                  </a:tblGrid>
                  <a:tr h="0">
                    <a:tc gridSpan="2">
                      <a:txBody>
                        <a:bodyPr/>
                        <a:lstStyle/>
                        <a:p>
                          <a:pPr algn="ctr"/>
                          <a14:m>
                            <m:oMathPara xmlns:m="http://schemas.openxmlformats.org/officeDocument/2006/math">
                              <m:oMathParaPr>
                                <m:jc m:val="centerGroup"/>
                              </m:oMathParaPr>
                              <m:oMath xmlns:m="http://schemas.openxmlformats.org/officeDocument/2006/math">
                                <m:r>
                                  <a:rPr lang="en-US" sz="1050" kern="100">
                                    <a:effectLst/>
                                    <a:latin typeface="Cambria Math" panose="02040503050406030204" pitchFamily="18" charset="0"/>
                                  </a:rPr>
                                  <m:t>𝛥</m:t>
                                </m:r>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𝐵𝐿</m:t>
                                    </m:r>
                                  </m:e>
                                  <m:sub>
                                    <m:r>
                                      <a:rPr lang="en-US" sz="1050" kern="100">
                                        <a:effectLst/>
                                        <a:latin typeface="Cambria Math" panose="02040503050406030204" pitchFamily="18" charset="0"/>
                                      </a:rPr>
                                      <m:t>𝑖</m:t>
                                    </m:r>
                                  </m:sub>
                                </m:sSub>
                                <m:r>
                                  <a:rPr lang="en-US" sz="1050" kern="100">
                                    <a:effectLst/>
                                    <a:latin typeface="Cambria Math" panose="02040503050406030204" pitchFamily="18" charset="0"/>
                                  </a:rPr>
                                  <m:t>=(</m:t>
                                </m:r>
                                <m:nary>
                                  <m:naryPr>
                                    <m:chr m:val="∑"/>
                                    <m:limLoc m:val="subSup"/>
                                    <m:ctrlPr>
                                      <a:rPr lang="zh-CN" sz="1050" i="1" kern="100">
                                        <a:effectLst/>
                                        <a:latin typeface="Cambria Math" panose="02040503050406030204" pitchFamily="18" charset="0"/>
                                      </a:rPr>
                                    </m:ctrlPr>
                                  </m:naryPr>
                                  <m:sub>
                                    <m:r>
                                      <a:rPr lang="en-US" sz="1050" kern="100">
                                        <a:effectLst/>
                                        <a:latin typeface="Cambria Math" panose="02040503050406030204" pitchFamily="18" charset="0"/>
                                      </a:rPr>
                                      <m:t>𝑗</m:t>
                                    </m:r>
                                    <m:r>
                                      <a:rPr lang="en-US" sz="1050" kern="100">
                                        <a:effectLst/>
                                        <a:latin typeface="Cambria Math" panose="02040503050406030204" pitchFamily="18" charset="0"/>
                                      </a:rPr>
                                      <m:t>=1</m:t>
                                    </m:r>
                                  </m:sub>
                                  <m:sup>
                                    <m:r>
                                      <a:rPr lang="en-US" sz="1050" kern="100">
                                        <a:effectLst/>
                                        <a:latin typeface="Cambria Math" panose="02040503050406030204" pitchFamily="18" charset="0"/>
                                      </a:rPr>
                                      <m:t>𝑛</m:t>
                                    </m:r>
                                  </m:sup>
                                  <m:e>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𝐵𝐿</m:t>
                                        </m:r>
                                      </m:e>
                                      <m:sub>
                                        <m:r>
                                          <a:rPr lang="en-US" sz="1050" kern="100">
                                            <a:effectLst/>
                                            <a:latin typeface="Cambria Math" panose="02040503050406030204" pitchFamily="18" charset="0"/>
                                          </a:rPr>
                                          <m:t> </m:t>
                                        </m:r>
                                        <m:r>
                                          <a:rPr lang="en-US" sz="1050" kern="100">
                                            <a:effectLst/>
                                            <a:latin typeface="Cambria Math" panose="02040503050406030204" pitchFamily="18" charset="0"/>
                                          </a:rPr>
                                          <m:t>𝑖𝑗</m:t>
                                        </m:r>
                                        <m:r>
                                          <a:rPr lang="en-US" sz="1050" kern="100">
                                            <a:effectLst/>
                                            <a:latin typeface="Cambria Math" panose="02040503050406030204" pitchFamily="18" charset="0"/>
                                          </a:rPr>
                                          <m:t>, 2020</m:t>
                                        </m:r>
                                      </m:sub>
                                    </m:sSub>
                                    <m:r>
                                      <a:rPr lang="en-US" sz="1050" kern="100">
                                        <a:effectLst/>
                                        <a:latin typeface="Cambria Math" panose="02040503050406030204" pitchFamily="18" charset="0"/>
                                      </a:rPr>
                                      <m:t>−</m:t>
                                    </m:r>
                                  </m:e>
                                </m:nary>
                                <m:nary>
                                  <m:naryPr>
                                    <m:chr m:val="∑"/>
                                    <m:limLoc m:val="subSup"/>
                                    <m:ctrlPr>
                                      <a:rPr lang="zh-CN" sz="1050" i="1" kern="100">
                                        <a:effectLst/>
                                        <a:latin typeface="Cambria Math" panose="02040503050406030204" pitchFamily="18" charset="0"/>
                                      </a:rPr>
                                    </m:ctrlPr>
                                  </m:naryPr>
                                  <m:sub>
                                    <m:r>
                                      <a:rPr lang="en-US" sz="1050" kern="100">
                                        <a:effectLst/>
                                        <a:latin typeface="Cambria Math" panose="02040503050406030204" pitchFamily="18" charset="0"/>
                                      </a:rPr>
                                      <m:t>𝑗</m:t>
                                    </m:r>
                                    <m:r>
                                      <a:rPr lang="en-US" sz="1050" kern="100">
                                        <a:effectLst/>
                                        <a:latin typeface="Cambria Math" panose="02040503050406030204" pitchFamily="18" charset="0"/>
                                      </a:rPr>
                                      <m:t>=1</m:t>
                                    </m:r>
                                  </m:sub>
                                  <m:sup>
                                    <m:r>
                                      <a:rPr lang="en-US" sz="1050" kern="100">
                                        <a:effectLst/>
                                        <a:latin typeface="Cambria Math" panose="02040503050406030204" pitchFamily="18" charset="0"/>
                                      </a:rPr>
                                      <m:t>𝑛</m:t>
                                    </m:r>
                                  </m:sup>
                                  <m:e>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𝐵𝐿</m:t>
                                        </m:r>
                                      </m:e>
                                      <m:sub>
                                        <m:r>
                                          <a:rPr lang="en-US" sz="1050" kern="100">
                                            <a:effectLst/>
                                            <a:latin typeface="Cambria Math" panose="02040503050406030204" pitchFamily="18" charset="0"/>
                                          </a:rPr>
                                          <m:t> </m:t>
                                        </m:r>
                                        <m:r>
                                          <a:rPr lang="en-US" sz="1050" kern="100">
                                            <a:effectLst/>
                                            <a:latin typeface="Cambria Math" panose="02040503050406030204" pitchFamily="18" charset="0"/>
                                          </a:rPr>
                                          <m:t>𝑖𝑗</m:t>
                                        </m:r>
                                        <m:r>
                                          <a:rPr lang="en-US" sz="1050" kern="100">
                                            <a:effectLst/>
                                            <a:latin typeface="Cambria Math" panose="02040503050406030204" pitchFamily="18" charset="0"/>
                                          </a:rPr>
                                          <m:t>,  2008</m:t>
                                        </m:r>
                                      </m:sub>
                                    </m:sSub>
                                  </m:e>
                                </m:nary>
                                <m:r>
                                  <a:rPr lang="en-US" sz="1050" kern="100">
                                    <a:effectLst/>
                                    <a:latin typeface="Cambria Math" panose="02040503050406030204" pitchFamily="18" charset="0"/>
                                  </a:rPr>
                                  <m:t>)</m:t>
                                </m:r>
                              </m:oMath>
                            </m:oMathPara>
                          </a14:m>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hMerge="1">
                      <a:txBody>
                        <a:bodyPr/>
                        <a:lstStyle/>
                        <a:p>
                          <a:endParaRPr lang="zh-CN" altLang="en-US"/>
                        </a:p>
                      </a:txBody>
                      <a:tcPr/>
                    </a:tc>
                    <a:tc>
                      <a:txBody>
                        <a:bodyPr/>
                        <a:lstStyle/>
                        <a:p>
                          <a:pPr algn="ctr"/>
                          <a:r>
                            <a:rPr lang="en-US" sz="1050" kern="100">
                              <a:effectLst/>
                              <a:latin typeface="Arial" panose="020B0604020202020204" pitchFamily="34" charset="0"/>
                              <a:cs typeface="Arial" panose="020B0604020202020204" pitchFamily="34" charset="0"/>
                            </a:rPr>
                            <a:t>(1)</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extLst>
                      <a:ext uri="{0D108BD9-81ED-4DB2-BD59-A6C34878D82A}">
                        <a16:rowId xmlns:a16="http://schemas.microsoft.com/office/drawing/2014/main" val="1547558403"/>
                      </a:ext>
                    </a:extLst>
                  </a:tr>
                  <a:tr h="228600">
                    <a:tc>
                      <a:txBody>
                        <a:bodyPr/>
                        <a:lstStyle/>
                        <a:p>
                          <a:pPr algn="l"/>
                          <a:r>
                            <a:rPr lang="en-US" sz="1050" kern="100">
                              <a:effectLst/>
                              <a:latin typeface="Arial" panose="020B0604020202020204" pitchFamily="34" charset="0"/>
                              <a:cs typeface="Arial" panose="020B0604020202020204" pitchFamily="34" charset="0"/>
                            </a:rPr>
                            <a:t>Where,</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gridSpan="2">
                      <a:txBody>
                        <a:bodyPr/>
                        <a:lstStyle/>
                        <a:p>
                          <a:pPr algn="ctr"/>
                          <a:r>
                            <a:rPr lang="en-US" sz="1050" kern="100">
                              <a:effectLst/>
                              <a:latin typeface="Arial" panose="020B0604020202020204" pitchFamily="34" charset="0"/>
                              <a:cs typeface="Arial" panose="020B0604020202020204" pitchFamily="34" charset="0"/>
                            </a:rPr>
                            <a:t> </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2598106460"/>
                      </a:ext>
                    </a:extLst>
                  </a:tr>
                  <a:tr h="0">
                    <a:tc>
                      <a:txBody>
                        <a:bodyPr/>
                        <a:lstStyle/>
                        <a:p>
                          <a:pPr algn="r"/>
                          <a14:m>
                            <m:oMathPara xmlns:m="http://schemas.openxmlformats.org/officeDocument/2006/math">
                              <m:oMathParaPr>
                                <m:jc m:val="centerGroup"/>
                              </m:oMathParaPr>
                              <m:oMath xmlns:m="http://schemas.openxmlformats.org/officeDocument/2006/math">
                                <m:r>
                                  <a:rPr lang="en-US" sz="1050" kern="100">
                                    <a:effectLst/>
                                    <a:latin typeface="Cambria Math" panose="02040503050406030204" pitchFamily="18" charset="0"/>
                                  </a:rPr>
                                  <m:t>𝛥</m:t>
                                </m:r>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𝐵𝐿</m:t>
                                    </m:r>
                                  </m:e>
                                  <m:sub>
                                    <m:r>
                                      <a:rPr lang="en-US" sz="1050" kern="100">
                                        <a:effectLst/>
                                        <a:latin typeface="Cambria Math" panose="02040503050406030204" pitchFamily="18" charset="0"/>
                                      </a:rPr>
                                      <m:t>𝑖</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gridSpan="2">
                      <a:txBody>
                        <a:bodyPr/>
                        <a:lstStyle/>
                        <a:p>
                          <a:pPr algn="l"/>
                          <a:r>
                            <a:rPr lang="en-US" sz="1050" kern="100" dirty="0">
                              <a:effectLst/>
                              <a:latin typeface="Arial" panose="020B0604020202020204" pitchFamily="34" charset="0"/>
                              <a:cs typeface="Arial" panose="020B0604020202020204" pitchFamily="34" charset="0"/>
                            </a:rPr>
                            <a:t>denotes the amount of change in built-up land (BL) between 2020 and 2010 for station </a:t>
                          </a:r>
                          <a14:m>
                            <m:oMath xmlns:m="http://schemas.openxmlformats.org/officeDocument/2006/math">
                              <m:r>
                                <a:rPr lang="en-US" sz="1050" kern="100">
                                  <a:effectLst/>
                                  <a:latin typeface="Cambria Math" panose="02040503050406030204" pitchFamily="18" charset="0"/>
                                </a:rPr>
                                <m:t>𝑖</m:t>
                              </m:r>
                            </m:oMath>
                          </a14:m>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393058470"/>
                      </a:ext>
                    </a:extLst>
                  </a:tr>
                  <a:tr h="0">
                    <a:tc>
                      <a:txBody>
                        <a:bodyPr/>
                        <a:lstStyle/>
                        <a:p>
                          <a:pPr algn="r"/>
                          <a14:m>
                            <m:oMathPara xmlns:m="http://schemas.openxmlformats.org/officeDocument/2006/math">
                              <m:oMathParaPr>
                                <m:jc m:val="centerGroup"/>
                              </m:oMathParaPr>
                              <m:oMath xmlns:m="http://schemas.openxmlformats.org/officeDocument/2006/math">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𝐵𝐿</m:t>
                                    </m:r>
                                  </m:e>
                                  <m:sub>
                                    <m:r>
                                      <a:rPr lang="en-US" sz="1050" kern="100">
                                        <a:effectLst/>
                                        <a:latin typeface="Cambria Math" panose="02040503050406030204" pitchFamily="18" charset="0"/>
                                      </a:rPr>
                                      <m:t> </m:t>
                                    </m:r>
                                    <m:r>
                                      <a:rPr lang="en-US" sz="1050" kern="100">
                                        <a:effectLst/>
                                        <a:latin typeface="Cambria Math" panose="02040503050406030204" pitchFamily="18" charset="0"/>
                                      </a:rPr>
                                      <m:t>𝑖𝑗</m:t>
                                    </m:r>
                                    <m:r>
                                      <a:rPr lang="en-US" sz="1050" kern="100">
                                        <a:effectLst/>
                                        <a:latin typeface="Cambria Math" panose="02040503050406030204" pitchFamily="18" charset="0"/>
                                      </a:rPr>
                                      <m:t>, 2020</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gridSpan="2">
                      <a:txBody>
                        <a:bodyPr/>
                        <a:lstStyle/>
                        <a:p>
                          <a:pPr algn="l"/>
                          <a:r>
                            <a:rPr lang="en-US" sz="1050" kern="100">
                              <a:effectLst/>
                              <a:latin typeface="Arial" panose="020B0604020202020204" pitchFamily="34" charset="0"/>
                              <a:cs typeface="Arial" panose="020B0604020202020204" pitchFamily="34" charset="0"/>
                            </a:rPr>
                            <a:t>denotes the built-up land (BL) in each pixel </a:t>
                          </a:r>
                          <a14:m>
                            <m:oMath xmlns:m="http://schemas.openxmlformats.org/officeDocument/2006/math">
                              <m:r>
                                <a:rPr lang="en-US" sz="1050" kern="100">
                                  <a:effectLst/>
                                  <a:latin typeface="Cambria Math" panose="02040503050406030204" pitchFamily="18" charset="0"/>
                                </a:rPr>
                                <m:t>𝑗</m:t>
                              </m:r>
                            </m:oMath>
                          </a14:m>
                          <a:r>
                            <a:rPr lang="en-US" sz="1050" kern="100">
                              <a:effectLst/>
                              <a:latin typeface="Arial" panose="020B0604020202020204" pitchFamily="34" charset="0"/>
                              <a:cs typeface="Arial" panose="020B0604020202020204" pitchFamily="34" charset="0"/>
                            </a:rPr>
                            <a:t> in 2020 for station </a:t>
                          </a:r>
                          <a14:m>
                            <m:oMath xmlns:m="http://schemas.openxmlformats.org/officeDocument/2006/math">
                              <m:r>
                                <a:rPr lang="en-US" sz="1050" kern="100">
                                  <a:effectLst/>
                                  <a:latin typeface="Cambria Math" panose="02040503050406030204" pitchFamily="18" charset="0"/>
                                </a:rPr>
                                <m:t>𝑖</m:t>
                              </m:r>
                            </m:oMath>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2066196791"/>
                      </a:ext>
                    </a:extLst>
                  </a:tr>
                  <a:tr h="0">
                    <a:tc>
                      <a:txBody>
                        <a:bodyPr/>
                        <a:lstStyle/>
                        <a:p>
                          <a:pPr algn="r"/>
                          <a14:m>
                            <m:oMathPara xmlns:m="http://schemas.openxmlformats.org/officeDocument/2006/math">
                              <m:oMathParaPr>
                                <m:jc m:val="centerGroup"/>
                              </m:oMathParaPr>
                              <m:oMath xmlns:m="http://schemas.openxmlformats.org/officeDocument/2006/math">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𝐵𝐿</m:t>
                                    </m:r>
                                  </m:e>
                                  <m:sub>
                                    <m:r>
                                      <a:rPr lang="en-US" sz="1050" kern="100">
                                        <a:effectLst/>
                                        <a:latin typeface="Cambria Math" panose="02040503050406030204" pitchFamily="18" charset="0"/>
                                      </a:rPr>
                                      <m:t> </m:t>
                                    </m:r>
                                    <m:r>
                                      <a:rPr lang="en-US" sz="1050" kern="100">
                                        <a:effectLst/>
                                        <a:latin typeface="Cambria Math" panose="02040503050406030204" pitchFamily="18" charset="0"/>
                                      </a:rPr>
                                      <m:t>𝑖𝑗</m:t>
                                    </m:r>
                                    <m:r>
                                      <a:rPr lang="en-US" sz="1050" kern="100">
                                        <a:effectLst/>
                                        <a:latin typeface="Cambria Math" panose="02040503050406030204" pitchFamily="18" charset="0"/>
                                      </a:rPr>
                                      <m:t>, 2010</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gridSpan="2">
                      <a:txBody>
                        <a:bodyPr/>
                        <a:lstStyle/>
                        <a:p>
                          <a:pPr algn="l"/>
                          <a:r>
                            <a:rPr lang="en-US" sz="1050" kern="100">
                              <a:effectLst/>
                              <a:latin typeface="Arial" panose="020B0604020202020204" pitchFamily="34" charset="0"/>
                              <a:cs typeface="Arial" panose="020B0604020202020204" pitchFamily="34" charset="0"/>
                            </a:rPr>
                            <a:t>denotes the built-up land (BL) in each pixel </a:t>
                          </a:r>
                          <a14:m>
                            <m:oMath xmlns:m="http://schemas.openxmlformats.org/officeDocument/2006/math">
                              <m:r>
                                <a:rPr lang="en-US" sz="1050" kern="100">
                                  <a:effectLst/>
                                  <a:latin typeface="Cambria Math" panose="02040503050406030204" pitchFamily="18" charset="0"/>
                                </a:rPr>
                                <m:t>𝑗</m:t>
                              </m:r>
                            </m:oMath>
                          </a14:m>
                          <a:r>
                            <a:rPr lang="en-US" sz="1050" kern="100">
                              <a:effectLst/>
                              <a:latin typeface="Arial" panose="020B0604020202020204" pitchFamily="34" charset="0"/>
                              <a:cs typeface="Arial" panose="020B0604020202020204" pitchFamily="34" charset="0"/>
                            </a:rPr>
                            <a:t> in 2010 for station </a:t>
                          </a:r>
                          <a14:m>
                            <m:oMath xmlns:m="http://schemas.openxmlformats.org/officeDocument/2006/math">
                              <m:r>
                                <a:rPr lang="en-US" sz="1050" kern="100">
                                  <a:effectLst/>
                                  <a:latin typeface="Cambria Math" panose="02040503050406030204" pitchFamily="18" charset="0"/>
                                </a:rPr>
                                <m:t>𝑖</m:t>
                              </m:r>
                            </m:oMath>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1865388842"/>
                      </a:ext>
                    </a:extLst>
                  </a:tr>
                  <a:tr h="0">
                    <a:tc>
                      <a:txBody>
                        <a:bodyPr/>
                        <a:lstStyle/>
                        <a:p>
                          <a:pPr algn="r"/>
                          <a14:m>
                            <m:oMathPara xmlns:m="http://schemas.openxmlformats.org/officeDocument/2006/math">
                              <m:oMathParaPr>
                                <m:jc m:val="centerGroup"/>
                              </m:oMathParaPr>
                              <m:oMath xmlns:m="http://schemas.openxmlformats.org/officeDocument/2006/math">
                                <m:r>
                                  <a:rPr lang="en-US" sz="1050" kern="100">
                                    <a:effectLst/>
                                    <a:latin typeface="Cambria Math" panose="02040503050406030204" pitchFamily="18" charset="0"/>
                                  </a:rPr>
                                  <m:t>𝑛</m:t>
                                </m:r>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gridSpan="2">
                      <a:txBody>
                        <a:bodyPr/>
                        <a:lstStyle/>
                        <a:p>
                          <a:pPr algn="l"/>
                          <a:r>
                            <a:rPr lang="en-US" sz="1050" kern="100" dirty="0">
                              <a:effectLst/>
                              <a:latin typeface="Arial" panose="020B0604020202020204" pitchFamily="34" charset="0"/>
                              <a:cs typeface="Arial" panose="020B0604020202020204" pitchFamily="34" charset="0"/>
                            </a:rPr>
                            <a:t>denotes the number of pixels in the station area</a:t>
                          </a:r>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1463108856"/>
                      </a:ext>
                    </a:extLst>
                  </a:tr>
                  <a:tr h="0">
                    <a:tc>
                      <a:txBody>
                        <a:bodyPr/>
                        <a:lstStyle/>
                        <a:p>
                          <a:pPr algn="r"/>
                          <a14:m>
                            <m:oMathPara xmlns:m="http://schemas.openxmlformats.org/officeDocument/2006/math">
                              <m:oMathParaPr>
                                <m:jc m:val="centerGroup"/>
                              </m:oMathParaPr>
                              <m:oMath xmlns:m="http://schemas.openxmlformats.org/officeDocument/2006/math">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𝑇𝐿</m:t>
                                    </m:r>
                                  </m:e>
                                  <m:sub>
                                    <m:r>
                                      <a:rPr lang="en-US" sz="1050" kern="100">
                                        <a:effectLst/>
                                        <a:latin typeface="Cambria Math" panose="02040503050406030204" pitchFamily="18" charset="0"/>
                                      </a:rPr>
                                      <m:t>𝑖</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gridSpan="2">
                      <a:txBody>
                        <a:bodyPr/>
                        <a:lstStyle/>
                        <a:p>
                          <a:pPr algn="l"/>
                          <a:r>
                            <a:rPr lang="en-US" sz="1050" kern="100" dirty="0">
                              <a:effectLst/>
                              <a:latin typeface="Arial" panose="020B0604020202020204" pitchFamily="34" charset="0"/>
                              <a:cs typeface="Arial" panose="020B0604020202020204" pitchFamily="34" charset="0"/>
                            </a:rPr>
                            <a:t>denotes total land (TL) of the station area for station </a:t>
                          </a:r>
                          <a14:m>
                            <m:oMath xmlns:m="http://schemas.openxmlformats.org/officeDocument/2006/math">
                              <m:r>
                                <a:rPr lang="en-US" sz="1050" kern="100">
                                  <a:effectLst/>
                                  <a:latin typeface="Cambria Math" panose="02040503050406030204" pitchFamily="18" charset="0"/>
                                </a:rPr>
                                <m:t>𝑖</m:t>
                              </m:r>
                            </m:oMath>
                          </a14:m>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3107532530"/>
                      </a:ext>
                    </a:extLst>
                  </a:tr>
                </a:tbl>
              </a:graphicData>
            </a:graphic>
          </p:graphicFrame>
        </mc:Choice>
        <mc:Fallback xmlns="">
          <p:graphicFrame>
            <p:nvGraphicFramePr>
              <p:cNvPr id="45" name="表格 44">
                <a:extLst>
                  <a:ext uri="{FF2B5EF4-FFF2-40B4-BE49-F238E27FC236}">
                    <a16:creationId xmlns:a16="http://schemas.microsoft.com/office/drawing/2014/main" id="{35DB7E90-7C09-43F2-66FD-1936E486A738}"/>
                  </a:ext>
                </a:extLst>
              </p:cNvPr>
              <p:cNvGraphicFramePr>
                <a:graphicFrameLocks noGrp="1"/>
              </p:cNvGraphicFramePr>
              <p:nvPr>
                <p:extLst>
                  <p:ext uri="{D42A27DB-BD31-4B8C-83A1-F6EECF244321}">
                    <p14:modId xmlns:p14="http://schemas.microsoft.com/office/powerpoint/2010/main" val="2075176000"/>
                  </p:ext>
                </p:extLst>
              </p:nvPr>
            </p:nvGraphicFramePr>
            <p:xfrm>
              <a:off x="4762500" y="1716400"/>
              <a:ext cx="6119599" cy="1391540"/>
            </p:xfrm>
            <a:graphic>
              <a:graphicData uri="http://schemas.openxmlformats.org/drawingml/2006/table">
                <a:tbl>
                  <a:tblPr>
                    <a:tableStyleId>{2D5ABB26-0587-4C30-8999-92F81FD0307C}</a:tableStyleId>
                  </a:tblPr>
                  <a:tblGrid>
                    <a:gridCol w="753400">
                      <a:extLst>
                        <a:ext uri="{9D8B030D-6E8A-4147-A177-3AD203B41FA5}">
                          <a16:colId xmlns:a16="http://schemas.microsoft.com/office/drawing/2014/main" val="2755951816"/>
                        </a:ext>
                      </a:extLst>
                    </a:gridCol>
                    <a:gridCol w="4039390">
                      <a:extLst>
                        <a:ext uri="{9D8B030D-6E8A-4147-A177-3AD203B41FA5}">
                          <a16:colId xmlns:a16="http://schemas.microsoft.com/office/drawing/2014/main" val="3075108923"/>
                        </a:ext>
                      </a:extLst>
                    </a:gridCol>
                    <a:gridCol w="1326809">
                      <a:extLst>
                        <a:ext uri="{9D8B030D-6E8A-4147-A177-3AD203B41FA5}">
                          <a16:colId xmlns:a16="http://schemas.microsoft.com/office/drawing/2014/main" val="4284423723"/>
                        </a:ext>
                      </a:extLst>
                    </a:gridCol>
                  </a:tblGrid>
                  <a:tr h="332486">
                    <a:tc gridSpan="2">
                      <a:txBody>
                        <a:bodyPr/>
                        <a:lstStyle/>
                        <a:p>
                          <a:endParaRPr lang="zh-CN"/>
                        </a:p>
                      </a:txBody>
                      <a:tcPr marL="0" marR="68580" marT="0" marB="0" anchor="ctr">
                        <a:blipFill>
                          <a:blip r:embed="rId8"/>
                          <a:stretch>
                            <a:fillRect t="-181818" r="-27700" b="-340000"/>
                          </a:stretch>
                        </a:blipFill>
                      </a:tcPr>
                    </a:tc>
                    <a:tc hMerge="1">
                      <a:txBody>
                        <a:bodyPr/>
                        <a:lstStyle/>
                        <a:p>
                          <a:endParaRPr lang="zh-CN" altLang="en-US"/>
                        </a:p>
                      </a:txBody>
                      <a:tcPr/>
                    </a:tc>
                    <a:tc>
                      <a:txBody>
                        <a:bodyPr/>
                        <a:lstStyle/>
                        <a:p>
                          <a:pPr algn="ctr"/>
                          <a:r>
                            <a:rPr lang="en-US" sz="1050" kern="100">
                              <a:effectLst/>
                              <a:latin typeface="Arial" panose="020B0604020202020204" pitchFamily="34" charset="0"/>
                              <a:cs typeface="Arial" panose="020B0604020202020204" pitchFamily="34" charset="0"/>
                            </a:rPr>
                            <a:t>(1)</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extLst>
                      <a:ext uri="{0D108BD9-81ED-4DB2-BD59-A6C34878D82A}">
                        <a16:rowId xmlns:a16="http://schemas.microsoft.com/office/drawing/2014/main" val="1547558403"/>
                      </a:ext>
                    </a:extLst>
                  </a:tr>
                  <a:tr h="228600">
                    <a:tc>
                      <a:txBody>
                        <a:bodyPr/>
                        <a:lstStyle/>
                        <a:p>
                          <a:pPr algn="l"/>
                          <a:r>
                            <a:rPr lang="en-US" sz="1050" kern="100">
                              <a:effectLst/>
                              <a:latin typeface="Arial" panose="020B0604020202020204" pitchFamily="34" charset="0"/>
                              <a:cs typeface="Arial" panose="020B0604020202020204" pitchFamily="34" charset="0"/>
                            </a:rPr>
                            <a:t>Where,</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gridSpan="2">
                      <a:txBody>
                        <a:bodyPr/>
                        <a:lstStyle/>
                        <a:p>
                          <a:pPr algn="ctr"/>
                          <a:r>
                            <a:rPr lang="en-US" sz="1050" kern="100">
                              <a:effectLst/>
                              <a:latin typeface="Arial" panose="020B0604020202020204" pitchFamily="34" charset="0"/>
                              <a:cs typeface="Arial" panose="020B0604020202020204" pitchFamily="34" charset="0"/>
                            </a:rPr>
                            <a:t> </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2598106460"/>
                      </a:ext>
                    </a:extLst>
                  </a:tr>
                  <a:tr h="160020">
                    <a:tc>
                      <a:txBody>
                        <a:bodyPr/>
                        <a:lstStyle/>
                        <a:p>
                          <a:endParaRPr lang="zh-CN"/>
                        </a:p>
                      </a:txBody>
                      <a:tcPr marL="0" marR="68580" marT="0" marB="0" anchor="ctr">
                        <a:blipFill>
                          <a:blip r:embed="rId8"/>
                          <a:stretch>
                            <a:fillRect t="-711111" r="-710484" b="-455556"/>
                          </a:stretch>
                        </a:blipFill>
                      </a:tcPr>
                    </a:tc>
                    <a:tc gridSpan="2">
                      <a:txBody>
                        <a:bodyPr/>
                        <a:lstStyle/>
                        <a:p>
                          <a:endParaRPr lang="zh-CN"/>
                        </a:p>
                      </a:txBody>
                      <a:tcPr marL="0" marR="68580" marT="0" marB="0">
                        <a:blipFill>
                          <a:blip r:embed="rId8"/>
                          <a:stretch>
                            <a:fillRect l="-14075" t="-711111" b="-455556"/>
                          </a:stretch>
                        </a:blipFill>
                      </a:tcPr>
                    </a:tc>
                    <a:tc hMerge="1">
                      <a:txBody>
                        <a:bodyPr/>
                        <a:lstStyle/>
                        <a:p>
                          <a:endParaRPr lang="zh-CN" altLang="en-US"/>
                        </a:p>
                      </a:txBody>
                      <a:tcPr/>
                    </a:tc>
                    <a:extLst>
                      <a:ext uri="{0D108BD9-81ED-4DB2-BD59-A6C34878D82A}">
                        <a16:rowId xmlns:a16="http://schemas.microsoft.com/office/drawing/2014/main" val="393058470"/>
                      </a:ext>
                    </a:extLst>
                  </a:tr>
                  <a:tr h="175197">
                    <a:tc>
                      <a:txBody>
                        <a:bodyPr/>
                        <a:lstStyle/>
                        <a:p>
                          <a:endParaRPr lang="zh-CN"/>
                        </a:p>
                      </a:txBody>
                      <a:tcPr marL="0" marR="68580" marT="0" marB="0" anchor="ctr">
                        <a:blipFill>
                          <a:blip r:embed="rId8"/>
                          <a:stretch>
                            <a:fillRect t="-755172" r="-710484" b="-324138"/>
                          </a:stretch>
                        </a:blipFill>
                      </a:tcPr>
                    </a:tc>
                    <a:tc gridSpan="2">
                      <a:txBody>
                        <a:bodyPr/>
                        <a:lstStyle/>
                        <a:p>
                          <a:endParaRPr lang="zh-CN"/>
                        </a:p>
                      </a:txBody>
                      <a:tcPr marL="0" marR="68580" marT="0" marB="0">
                        <a:blipFill>
                          <a:blip r:embed="rId8"/>
                          <a:stretch>
                            <a:fillRect l="-14075" t="-755172" b="-324138"/>
                          </a:stretch>
                        </a:blipFill>
                      </a:tcPr>
                    </a:tc>
                    <a:tc hMerge="1">
                      <a:txBody>
                        <a:bodyPr/>
                        <a:lstStyle/>
                        <a:p>
                          <a:endParaRPr lang="zh-CN" altLang="en-US"/>
                        </a:p>
                      </a:txBody>
                      <a:tcPr/>
                    </a:tc>
                    <a:extLst>
                      <a:ext uri="{0D108BD9-81ED-4DB2-BD59-A6C34878D82A}">
                        <a16:rowId xmlns:a16="http://schemas.microsoft.com/office/drawing/2014/main" val="2066196791"/>
                      </a:ext>
                    </a:extLst>
                  </a:tr>
                  <a:tr h="175197">
                    <a:tc>
                      <a:txBody>
                        <a:bodyPr/>
                        <a:lstStyle/>
                        <a:p>
                          <a:endParaRPr lang="zh-CN"/>
                        </a:p>
                      </a:txBody>
                      <a:tcPr marL="0" marR="68580" marT="0" marB="0" anchor="ctr">
                        <a:blipFill>
                          <a:blip r:embed="rId8"/>
                          <a:stretch>
                            <a:fillRect t="-885714" r="-710484" b="-235714"/>
                          </a:stretch>
                        </a:blipFill>
                      </a:tcPr>
                    </a:tc>
                    <a:tc gridSpan="2">
                      <a:txBody>
                        <a:bodyPr/>
                        <a:lstStyle/>
                        <a:p>
                          <a:endParaRPr lang="zh-CN"/>
                        </a:p>
                      </a:txBody>
                      <a:tcPr marL="0" marR="68580" marT="0" marB="0">
                        <a:blipFill>
                          <a:blip r:embed="rId8"/>
                          <a:stretch>
                            <a:fillRect l="-14075" t="-885714" b="-235714"/>
                          </a:stretch>
                        </a:blipFill>
                      </a:tcPr>
                    </a:tc>
                    <a:tc hMerge="1">
                      <a:txBody>
                        <a:bodyPr/>
                        <a:lstStyle/>
                        <a:p>
                          <a:endParaRPr lang="zh-CN" altLang="en-US"/>
                        </a:p>
                      </a:txBody>
                      <a:tcPr/>
                    </a:tc>
                    <a:extLst>
                      <a:ext uri="{0D108BD9-81ED-4DB2-BD59-A6C34878D82A}">
                        <a16:rowId xmlns:a16="http://schemas.microsoft.com/office/drawing/2014/main" val="1865388842"/>
                      </a:ext>
                    </a:extLst>
                  </a:tr>
                  <a:tr h="160020">
                    <a:tc>
                      <a:txBody>
                        <a:bodyPr/>
                        <a:lstStyle/>
                        <a:p>
                          <a:endParaRPr lang="zh-CN"/>
                        </a:p>
                      </a:txBody>
                      <a:tcPr marL="0" marR="68580" marT="0" marB="0" anchor="ctr">
                        <a:blipFill>
                          <a:blip r:embed="rId8"/>
                          <a:stretch>
                            <a:fillRect t="-1022222" r="-710484" b="-144444"/>
                          </a:stretch>
                        </a:blipFill>
                      </a:tcPr>
                    </a:tc>
                    <a:tc gridSpan="2">
                      <a:txBody>
                        <a:bodyPr/>
                        <a:lstStyle/>
                        <a:p>
                          <a:pPr algn="l"/>
                          <a:r>
                            <a:rPr lang="en-US" sz="1050" kern="100" dirty="0">
                              <a:effectLst/>
                              <a:latin typeface="Arial" panose="020B0604020202020204" pitchFamily="34" charset="0"/>
                              <a:cs typeface="Arial" panose="020B0604020202020204" pitchFamily="34" charset="0"/>
                            </a:rPr>
                            <a:t>denotes the number of pixels in the station area</a:t>
                          </a:r>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1463108856"/>
                      </a:ext>
                    </a:extLst>
                  </a:tr>
                  <a:tr h="160020">
                    <a:tc>
                      <a:txBody>
                        <a:bodyPr/>
                        <a:lstStyle/>
                        <a:p>
                          <a:endParaRPr lang="zh-CN"/>
                        </a:p>
                      </a:txBody>
                      <a:tcPr marL="0" marR="68580" marT="0" marB="0" anchor="ctr">
                        <a:blipFill>
                          <a:blip r:embed="rId8"/>
                          <a:stretch>
                            <a:fillRect t="-1165385" r="-710484" b="-50000"/>
                          </a:stretch>
                        </a:blipFill>
                      </a:tcPr>
                    </a:tc>
                    <a:tc gridSpan="2">
                      <a:txBody>
                        <a:bodyPr/>
                        <a:lstStyle/>
                        <a:p>
                          <a:endParaRPr lang="zh-CN"/>
                        </a:p>
                      </a:txBody>
                      <a:tcPr marL="0" marR="68580" marT="0" marB="0">
                        <a:blipFill>
                          <a:blip r:embed="rId8"/>
                          <a:stretch>
                            <a:fillRect l="-14075" t="-1165385" b="-50000"/>
                          </a:stretch>
                        </a:blipFill>
                      </a:tcPr>
                    </a:tc>
                    <a:tc hMerge="1">
                      <a:txBody>
                        <a:bodyPr/>
                        <a:lstStyle/>
                        <a:p>
                          <a:endParaRPr lang="zh-CN" altLang="en-US"/>
                        </a:p>
                      </a:txBody>
                      <a:tcPr/>
                    </a:tc>
                    <a:extLst>
                      <a:ext uri="{0D108BD9-81ED-4DB2-BD59-A6C34878D82A}">
                        <a16:rowId xmlns:a16="http://schemas.microsoft.com/office/drawing/2014/main" val="3107532530"/>
                      </a:ext>
                    </a:extLst>
                  </a:tr>
                </a:tbl>
              </a:graphicData>
            </a:graphic>
          </p:graphicFrame>
        </mc:Fallback>
      </mc:AlternateContent>
      <p:sp>
        <p:nvSpPr>
          <p:cNvPr id="47" name="文本框 46">
            <a:extLst>
              <a:ext uri="{FF2B5EF4-FFF2-40B4-BE49-F238E27FC236}">
                <a16:creationId xmlns:a16="http://schemas.microsoft.com/office/drawing/2014/main" id="{FB68B3BF-F3C4-0E7C-0146-BB34E6CD547B}"/>
              </a:ext>
            </a:extLst>
          </p:cNvPr>
          <p:cNvSpPr txBox="1"/>
          <p:nvPr/>
        </p:nvSpPr>
        <p:spPr>
          <a:xfrm>
            <a:off x="4631385" y="3478621"/>
            <a:ext cx="3494520" cy="276999"/>
          </a:xfrm>
          <a:prstGeom prst="rect">
            <a:avLst/>
          </a:prstGeom>
          <a:solidFill>
            <a:schemeClr val="bg1">
              <a:lumMod val="95000"/>
            </a:schemeClr>
          </a:solidFill>
        </p:spPr>
        <p:txBody>
          <a:bodyPr wrap="square">
            <a:spAutoFit/>
          </a:bodyPr>
          <a:lstStyle/>
          <a:p>
            <a:pPr>
              <a:spcAft>
                <a:spcPts val="400"/>
              </a:spcAft>
            </a:pPr>
            <a:r>
              <a:rPr lang="en-US" altLang="zh-CN" sz="1200" b="1" dirty="0">
                <a:latin typeface="Arial" panose="020B0604020202020204" pitchFamily="34" charset="0"/>
                <a:ea typeface="等线" panose="02010600030101010101" pitchFamily="2" charset="-122"/>
                <a:cs typeface="Arial" panose="020B0604020202020204" pitchFamily="34" charset="0"/>
              </a:rPr>
              <a:t>Changes in </a:t>
            </a:r>
            <a:r>
              <a:rPr lang="en-US" altLang="zh-CN" sz="1200" b="1" dirty="0">
                <a:latin typeface="Arial" panose="020B0604020202020204" pitchFamily="34" charset="0"/>
                <a:cs typeface="Arial" panose="020B0604020202020204" pitchFamily="34" charset="0"/>
              </a:rPr>
              <a:t>the compactness degree (ΔCD</a:t>
            </a:r>
            <a:r>
              <a:rPr lang="en-US" altLang="zh-CN" sz="1200" b="1" dirty="0">
                <a:latin typeface="Arial" panose="020B0604020202020204" pitchFamily="34" charset="0"/>
                <a:ea typeface="等线" panose="02010600030101010101" pitchFamily="2" charset="-122"/>
                <a:cs typeface="Arial" panose="020B0604020202020204" pitchFamily="34" charset="0"/>
              </a:rPr>
              <a:t>)</a:t>
            </a:r>
          </a:p>
        </p:txBody>
      </p:sp>
      <p:sp>
        <p:nvSpPr>
          <p:cNvPr id="48" name="文本框 47">
            <a:extLst>
              <a:ext uri="{FF2B5EF4-FFF2-40B4-BE49-F238E27FC236}">
                <a16:creationId xmlns:a16="http://schemas.microsoft.com/office/drawing/2014/main" id="{62670D54-0B66-57AB-CACB-034172EF3749}"/>
              </a:ext>
            </a:extLst>
          </p:cNvPr>
          <p:cNvSpPr txBox="1"/>
          <p:nvPr/>
        </p:nvSpPr>
        <p:spPr>
          <a:xfrm>
            <a:off x="4631385" y="3755620"/>
            <a:ext cx="6661926" cy="264624"/>
          </a:xfrm>
          <a:prstGeom prst="rect">
            <a:avLst/>
          </a:prstGeom>
          <a:noFill/>
        </p:spPr>
        <p:txBody>
          <a:bodyPr wrap="square">
            <a:spAutoFit/>
          </a:bodyPr>
          <a:lstStyle/>
          <a:p>
            <a:pPr>
              <a:lnSpc>
                <a:spcPct val="107000"/>
              </a:lnSpc>
              <a:spcAft>
                <a:spcPts val="800"/>
              </a:spcAft>
            </a:pPr>
            <a:r>
              <a:rPr lang="en-US" altLang="zh-CN" sz="1100" dirty="0">
                <a:latin typeface="Arial" panose="020B0604020202020204" pitchFamily="34" charset="0"/>
                <a:cs typeface="Arial" panose="020B0604020202020204" pitchFamily="34" charset="0"/>
              </a:rPr>
              <a:t>To evaluate the composition urban compactness of the built-up land around the HSR stations. </a:t>
            </a:r>
            <a:endParaRPr lang="en-US" altLang="zh-CN" sz="1100" dirty="0">
              <a:latin typeface="Arial" panose="020B0604020202020204" pitchFamily="34" charset="0"/>
              <a:ea typeface="等线"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58" name="表格 57">
                <a:extLst>
                  <a:ext uri="{FF2B5EF4-FFF2-40B4-BE49-F238E27FC236}">
                    <a16:creationId xmlns:a16="http://schemas.microsoft.com/office/drawing/2014/main" id="{4A25CD99-FA30-B900-DA5C-81A08153F057}"/>
                  </a:ext>
                </a:extLst>
              </p:cNvPr>
              <p:cNvGraphicFramePr>
                <a:graphicFrameLocks noGrp="1"/>
              </p:cNvGraphicFramePr>
              <p:nvPr>
                <p:extLst>
                  <p:ext uri="{D42A27DB-BD31-4B8C-83A1-F6EECF244321}">
                    <p14:modId xmlns:p14="http://schemas.microsoft.com/office/powerpoint/2010/main" val="2230475219"/>
                  </p:ext>
                </p:extLst>
              </p:nvPr>
            </p:nvGraphicFramePr>
            <p:xfrm>
              <a:off x="4669456" y="4118979"/>
              <a:ext cx="6212644" cy="1577658"/>
            </p:xfrm>
            <a:graphic>
              <a:graphicData uri="http://schemas.openxmlformats.org/drawingml/2006/table">
                <a:tbl>
                  <a:tblPr firstRow="1" firstCol="1" bandRow="1">
                    <a:tableStyleId>{2D5ABB26-0587-4C30-8999-92F81FD0307C}</a:tableStyleId>
                  </a:tblPr>
                  <a:tblGrid>
                    <a:gridCol w="816944">
                      <a:extLst>
                        <a:ext uri="{9D8B030D-6E8A-4147-A177-3AD203B41FA5}">
                          <a16:colId xmlns:a16="http://schemas.microsoft.com/office/drawing/2014/main" val="509537372"/>
                        </a:ext>
                      </a:extLst>
                    </a:gridCol>
                    <a:gridCol w="4058864">
                      <a:extLst>
                        <a:ext uri="{9D8B030D-6E8A-4147-A177-3AD203B41FA5}">
                          <a16:colId xmlns:a16="http://schemas.microsoft.com/office/drawing/2014/main" val="1899336815"/>
                        </a:ext>
                      </a:extLst>
                    </a:gridCol>
                    <a:gridCol w="1336836">
                      <a:extLst>
                        <a:ext uri="{9D8B030D-6E8A-4147-A177-3AD203B41FA5}">
                          <a16:colId xmlns:a16="http://schemas.microsoft.com/office/drawing/2014/main" val="4015060892"/>
                        </a:ext>
                      </a:extLst>
                    </a:gridCol>
                  </a:tblGrid>
                  <a:tr h="64184">
                    <a:tc gridSpan="2">
                      <a:txBody>
                        <a:bodyPr/>
                        <a:lstStyle/>
                        <a:p>
                          <a:pPr algn="ctr"/>
                          <a14:m>
                            <m:oMathPara xmlns:m="http://schemas.openxmlformats.org/officeDocument/2006/math">
                              <m:oMathParaPr>
                                <m:jc m:val="centerGroup"/>
                              </m:oMathParaPr>
                              <m:oMath xmlns:m="http://schemas.openxmlformats.org/officeDocument/2006/math">
                                <m:sSub>
                                  <m:sSubPr>
                                    <m:ctrlPr>
                                      <a:rPr lang="zh-CN" sz="1050" i="1" kern="100" smtClean="0">
                                        <a:effectLst/>
                                        <a:latin typeface="Cambria Math" panose="02040503050406030204" pitchFamily="18" charset="0"/>
                                      </a:rPr>
                                    </m:ctrlPr>
                                  </m:sSubPr>
                                  <m:e>
                                    <m:r>
                                      <a:rPr lang="en-US" sz="1050" kern="100">
                                        <a:effectLst/>
                                        <a:latin typeface="Cambria Math" panose="02040503050406030204" pitchFamily="18" charset="0"/>
                                      </a:rPr>
                                      <m:t>𝐶𝐷</m:t>
                                    </m:r>
                                  </m:e>
                                  <m:sub>
                                    <m:r>
                                      <a:rPr lang="en-US" sz="1050" kern="100">
                                        <a:effectLst/>
                                        <a:latin typeface="Cambria Math" panose="02040503050406030204" pitchFamily="18" charset="0"/>
                                      </a:rPr>
                                      <m:t>𝑖</m:t>
                                    </m:r>
                                  </m:sub>
                                </m:sSub>
                                <m:r>
                                  <a:rPr lang="en-US" sz="1050" kern="100">
                                    <a:effectLst/>
                                    <a:latin typeface="Cambria Math" panose="02040503050406030204" pitchFamily="18" charset="0"/>
                                  </a:rPr>
                                  <m:t>=</m:t>
                                </m:r>
                                <m:f>
                                  <m:fPr>
                                    <m:ctrlPr>
                                      <a:rPr lang="zh-CN" sz="1050" i="1" kern="100">
                                        <a:effectLst/>
                                        <a:latin typeface="Cambria Math" panose="02040503050406030204" pitchFamily="18" charset="0"/>
                                      </a:rPr>
                                    </m:ctrlPr>
                                  </m:fPr>
                                  <m:num>
                                    <m:r>
                                      <a:rPr lang="en-US" sz="1050" kern="100">
                                        <a:effectLst/>
                                        <a:latin typeface="Cambria Math" panose="02040503050406030204" pitchFamily="18" charset="0"/>
                                      </a:rPr>
                                      <m:t>1</m:t>
                                    </m:r>
                                  </m:num>
                                  <m:den>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𝑐</m:t>
                                        </m:r>
                                      </m:e>
                                      <m:sub>
                                        <m:r>
                                          <a:rPr lang="en-US" sz="1050" kern="100">
                                            <a:effectLst/>
                                            <a:latin typeface="Cambria Math" panose="02040503050406030204" pitchFamily="18" charset="0"/>
                                          </a:rPr>
                                          <m:t>1</m:t>
                                        </m:r>
                                      </m:sub>
                                    </m:sSub>
                                  </m:den>
                                </m:f>
                                <m:r>
                                  <a:rPr lang="en-US" sz="1050" kern="100">
                                    <a:effectLst/>
                                    <a:latin typeface="Cambria Math" panose="02040503050406030204" pitchFamily="18" charset="0"/>
                                  </a:rPr>
                                  <m:t>×</m:t>
                                </m:r>
                                <m:nary>
                                  <m:naryPr>
                                    <m:chr m:val="∑"/>
                                    <m:limLoc m:val="subSup"/>
                                    <m:ctrlPr>
                                      <a:rPr lang="zh-CN" sz="1050" i="1" kern="100">
                                        <a:effectLst/>
                                        <a:latin typeface="Cambria Math" panose="02040503050406030204" pitchFamily="18" charset="0"/>
                                      </a:rPr>
                                    </m:ctrlPr>
                                  </m:naryPr>
                                  <m:sub>
                                    <m:r>
                                      <a:rPr lang="en-US" sz="1050" kern="100">
                                        <a:effectLst/>
                                        <a:latin typeface="Cambria Math" panose="02040503050406030204" pitchFamily="18" charset="0"/>
                                      </a:rPr>
                                      <m:t>𝑗</m:t>
                                    </m:r>
                                    <m:r>
                                      <a:rPr lang="en-US" sz="1050" kern="100">
                                        <a:effectLst/>
                                        <a:latin typeface="Cambria Math" panose="02040503050406030204" pitchFamily="18" charset="0"/>
                                      </a:rPr>
                                      <m:t>=1</m:t>
                                    </m:r>
                                  </m:sub>
                                  <m:sup>
                                    <m:r>
                                      <a:rPr lang="en-US" sz="1050" kern="100">
                                        <a:effectLst/>
                                        <a:latin typeface="Cambria Math" panose="02040503050406030204" pitchFamily="18" charset="0"/>
                                      </a:rPr>
                                      <m:t>𝑛</m:t>
                                    </m:r>
                                  </m:sup>
                                  <m:e>
                                    <m:d>
                                      <m:dPr>
                                        <m:ctrlPr>
                                          <a:rPr lang="zh-CN" sz="1050" i="1" kern="100">
                                            <a:effectLst/>
                                            <a:latin typeface="Cambria Math" panose="02040503050406030204" pitchFamily="18" charset="0"/>
                                          </a:rPr>
                                        </m:ctrlPr>
                                      </m:dPr>
                                      <m:e>
                                        <m:f>
                                          <m:fPr>
                                            <m:ctrlPr>
                                              <a:rPr lang="zh-CN" sz="1050" i="1" kern="100">
                                                <a:effectLst/>
                                                <a:latin typeface="Cambria Math" panose="02040503050406030204" pitchFamily="18" charset="0"/>
                                              </a:rPr>
                                            </m:ctrlPr>
                                          </m:fPr>
                                          <m:num>
                                            <m:r>
                                              <a:rPr lang="en-US" sz="1050" kern="100">
                                                <a:effectLst/>
                                                <a:latin typeface="Cambria Math" panose="02040503050406030204" pitchFamily="18" charset="0"/>
                                              </a:rPr>
                                              <m:t>1</m:t>
                                            </m:r>
                                          </m:num>
                                          <m:den>
                                            <m:sSup>
                                              <m:sSupPr>
                                                <m:ctrlPr>
                                                  <a:rPr lang="zh-CN" sz="1050" i="1" kern="100">
                                                    <a:effectLst/>
                                                    <a:latin typeface="Cambria Math" panose="02040503050406030204" pitchFamily="18" charset="0"/>
                                                  </a:rPr>
                                                </m:ctrlPr>
                                              </m:sSupPr>
                                              <m:e>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𝑑</m:t>
                                                    </m:r>
                                                  </m:e>
                                                  <m:sub>
                                                    <m:r>
                                                      <a:rPr lang="en-US" sz="1050" kern="100">
                                                        <a:effectLst/>
                                                        <a:latin typeface="Cambria Math" panose="02040503050406030204" pitchFamily="18" charset="0"/>
                                                      </a:rPr>
                                                      <m:t>𝑖𝑗</m:t>
                                                    </m:r>
                                                  </m:sub>
                                                </m:sSub>
                                              </m:e>
                                              <m:sup>
                                                <m:r>
                                                  <a:rPr lang="en-US" sz="1050" kern="100">
                                                    <a:effectLst/>
                                                    <a:latin typeface="Cambria Math" panose="02040503050406030204" pitchFamily="18" charset="0"/>
                                                  </a:rPr>
                                                  <m:t>2</m:t>
                                                </m:r>
                                              </m:sup>
                                            </m:sSup>
                                          </m:den>
                                        </m:f>
                                      </m:e>
                                    </m:d>
                                  </m:e>
                                </m:nary>
                              </m:oMath>
                            </m:oMathPara>
                          </a14:m>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hMerge="1">
                      <a:txBody>
                        <a:bodyPr/>
                        <a:lstStyle/>
                        <a:p>
                          <a:endParaRPr lang="zh-CN" altLang="en-US"/>
                        </a:p>
                      </a:txBody>
                      <a:tcPr/>
                    </a:tc>
                    <a:tc>
                      <a:txBody>
                        <a:bodyPr/>
                        <a:lstStyle/>
                        <a:p>
                          <a:pPr algn="ctr"/>
                          <a:r>
                            <a:rPr lang="en-US" sz="1050" kern="100" dirty="0">
                              <a:effectLst/>
                              <a:latin typeface="Arial" panose="020B0604020202020204" pitchFamily="34" charset="0"/>
                              <a:cs typeface="Arial" panose="020B0604020202020204" pitchFamily="34" charset="0"/>
                            </a:rPr>
                            <a:t>(2)</a:t>
                          </a:r>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extLst>
                      <a:ext uri="{0D108BD9-81ED-4DB2-BD59-A6C34878D82A}">
                        <a16:rowId xmlns:a16="http://schemas.microsoft.com/office/drawing/2014/main" val="913631891"/>
                      </a:ext>
                    </a:extLst>
                  </a:tr>
                  <a:tr h="6418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200" kern="100" smtClean="0">
                                    <a:effectLst/>
                                    <a:latin typeface="Cambria Math" panose="02040503050406030204" pitchFamily="18" charset="0"/>
                                  </a:rPr>
                                  <m:t>𝛥</m:t>
                                </m:r>
                                <m:sSub>
                                  <m:sSubPr>
                                    <m:ctrlPr>
                                      <a:rPr lang="zh-CN" altLang="zh-CN" sz="1200" i="1" kern="100">
                                        <a:effectLst/>
                                        <a:latin typeface="Cambria Math" panose="02040503050406030204" pitchFamily="18" charset="0"/>
                                      </a:rPr>
                                    </m:ctrlPr>
                                  </m:sSubPr>
                                  <m:e>
                                    <m:r>
                                      <a:rPr lang="en-US" altLang="zh-CN" sz="1200" kern="100">
                                        <a:effectLst/>
                                        <a:latin typeface="Cambria Math" panose="02040503050406030204" pitchFamily="18" charset="0"/>
                                      </a:rPr>
                                      <m:t>𝐶𝐷</m:t>
                                    </m:r>
                                  </m:e>
                                  <m:sub>
                                    <m:r>
                                      <a:rPr lang="en-US" altLang="zh-CN" sz="1200" kern="100">
                                        <a:effectLst/>
                                        <a:latin typeface="Cambria Math" panose="02040503050406030204" pitchFamily="18" charset="0"/>
                                      </a:rPr>
                                      <m:t>𝑖</m:t>
                                    </m:r>
                                  </m:sub>
                                </m:sSub>
                                <m:r>
                                  <a:rPr lang="en-US" altLang="zh-CN" sz="1200" kern="100">
                                    <a:effectLst/>
                                    <a:latin typeface="Cambria Math" panose="02040503050406030204" pitchFamily="18" charset="0"/>
                                  </a:rPr>
                                  <m:t>=</m:t>
                                </m:r>
                                <m:sSub>
                                  <m:sSubPr>
                                    <m:ctrlPr>
                                      <a:rPr lang="zh-CN" altLang="zh-CN" sz="1200" i="1" kern="100">
                                        <a:effectLst/>
                                        <a:latin typeface="Cambria Math" panose="02040503050406030204" pitchFamily="18" charset="0"/>
                                      </a:rPr>
                                    </m:ctrlPr>
                                  </m:sSubPr>
                                  <m:e>
                                    <m:r>
                                      <a:rPr lang="en-US" altLang="zh-CN" sz="1200" kern="100">
                                        <a:effectLst/>
                                        <a:latin typeface="Cambria Math" panose="02040503050406030204" pitchFamily="18" charset="0"/>
                                      </a:rPr>
                                      <m:t>𝐶𝐷</m:t>
                                    </m:r>
                                  </m:e>
                                  <m:sub>
                                    <m:r>
                                      <a:rPr lang="en-US" altLang="zh-CN" sz="1200" kern="100">
                                        <a:effectLst/>
                                        <a:latin typeface="Cambria Math" panose="02040503050406030204" pitchFamily="18" charset="0"/>
                                      </a:rPr>
                                      <m:t>𝑖</m:t>
                                    </m:r>
                                    <m:r>
                                      <a:rPr lang="en-US" altLang="zh-CN" sz="1200" kern="100">
                                        <a:effectLst/>
                                        <a:latin typeface="Cambria Math" panose="02040503050406030204" pitchFamily="18" charset="0"/>
                                      </a:rPr>
                                      <m:t>,2020</m:t>
                                    </m:r>
                                  </m:sub>
                                </m:sSub>
                                <m:r>
                                  <a:rPr lang="en-US" altLang="zh-CN" sz="1200" kern="100">
                                    <a:effectLst/>
                                    <a:latin typeface="Cambria Math" panose="02040503050406030204" pitchFamily="18" charset="0"/>
                                  </a:rPr>
                                  <m:t>−</m:t>
                                </m:r>
                                <m:sSub>
                                  <m:sSubPr>
                                    <m:ctrlPr>
                                      <a:rPr lang="zh-CN" altLang="zh-CN" sz="1200" i="1" kern="100">
                                        <a:effectLst/>
                                        <a:latin typeface="Cambria Math" panose="02040503050406030204" pitchFamily="18" charset="0"/>
                                      </a:rPr>
                                    </m:ctrlPr>
                                  </m:sSubPr>
                                  <m:e>
                                    <m:r>
                                      <a:rPr lang="en-US" altLang="zh-CN" sz="1200" kern="100">
                                        <a:effectLst/>
                                        <a:latin typeface="Cambria Math" panose="02040503050406030204" pitchFamily="18" charset="0"/>
                                      </a:rPr>
                                      <m:t>𝐶𝐷</m:t>
                                    </m:r>
                                  </m:e>
                                  <m:sub>
                                    <m:r>
                                      <a:rPr lang="en-US" altLang="zh-CN" sz="1200" kern="100">
                                        <a:effectLst/>
                                        <a:latin typeface="Cambria Math" panose="02040503050406030204" pitchFamily="18" charset="0"/>
                                      </a:rPr>
                                      <m:t>𝑖</m:t>
                                    </m:r>
                                    <m:r>
                                      <a:rPr lang="en-US" altLang="zh-CN" sz="1200" kern="100">
                                        <a:effectLst/>
                                        <a:latin typeface="Cambria Math" panose="02040503050406030204" pitchFamily="18" charset="0"/>
                                      </a:rPr>
                                      <m:t>,2008</m:t>
                                    </m:r>
                                  </m:sub>
                                </m:sSub>
                              </m:oMath>
                            </m:oMathPara>
                          </a14:m>
                          <a:endParaRPr lang="zh-CN" alt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8580" marT="0" marB="0" anchor="ctr"/>
                    </a:tc>
                    <a:tc hMerge="1">
                      <a:txBody>
                        <a:bodyPr/>
                        <a:lstStyle/>
                        <a:p>
                          <a:endParaRPr lang="zh-CN" altLang="en-US" dirty="0"/>
                        </a:p>
                      </a:txBody>
                      <a:tcPr/>
                    </a:tc>
                    <a:tc>
                      <a:txBody>
                        <a:bodyPr/>
                        <a:lstStyle/>
                        <a:p>
                          <a:pPr marL="0" algn="ctr" defTabSz="914400" rtl="0" eaLnBrk="1" latinLnBrk="0" hangingPunct="1"/>
                          <a:r>
                            <a:rPr lang="en-US" altLang="zh-CN" sz="1050" kern="100" dirty="0">
                              <a:solidFill>
                                <a:schemeClr val="tx1"/>
                              </a:solidFill>
                              <a:effectLst/>
                              <a:latin typeface="Arial" panose="020B0604020202020204" pitchFamily="34" charset="0"/>
                              <a:ea typeface="+mn-ea"/>
                              <a:cs typeface="Arial" panose="020B0604020202020204" pitchFamily="34" charset="0"/>
                            </a:rPr>
                            <a:t>(3)</a:t>
                          </a:r>
                          <a:endParaRPr lang="zh-CN" altLang="en-US" sz="1050" kern="100" dirty="0">
                            <a:solidFill>
                              <a:schemeClr val="tx1"/>
                            </a:solidFill>
                            <a:effectLst/>
                            <a:latin typeface="Arial" panose="020B0604020202020204" pitchFamily="34" charset="0"/>
                            <a:ea typeface="+mn-ea"/>
                            <a:cs typeface="Arial" panose="020B0604020202020204" pitchFamily="34" charset="0"/>
                          </a:endParaRPr>
                        </a:p>
                      </a:txBody>
                      <a:tcPr marL="0" marR="68580" marT="0" marB="0" anchor="ctr"/>
                    </a:tc>
                    <a:extLst>
                      <a:ext uri="{0D108BD9-81ED-4DB2-BD59-A6C34878D82A}">
                        <a16:rowId xmlns:a16="http://schemas.microsoft.com/office/drawing/2014/main" val="3579693796"/>
                      </a:ext>
                    </a:extLst>
                  </a:tr>
                  <a:tr h="0">
                    <a:tc>
                      <a:txBody>
                        <a:bodyPr/>
                        <a:lstStyle/>
                        <a:p>
                          <a:pPr algn="l"/>
                          <a:r>
                            <a:rPr lang="en-US" sz="1050" kern="100" dirty="0">
                              <a:effectLst/>
                              <a:latin typeface="Arial" panose="020B0604020202020204" pitchFamily="34" charset="0"/>
                              <a:cs typeface="Arial" panose="020B0604020202020204" pitchFamily="34" charset="0"/>
                            </a:rPr>
                            <a:t>Where,</a:t>
                          </a:r>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gridSpan="2">
                      <a:txBody>
                        <a:bodyPr/>
                        <a:lstStyle/>
                        <a:p>
                          <a:pPr algn="ctr"/>
                          <a:r>
                            <a:rPr lang="en-US" sz="1050" kern="100">
                              <a:effectLst/>
                              <a:latin typeface="Arial" panose="020B0604020202020204" pitchFamily="34" charset="0"/>
                              <a:cs typeface="Arial" panose="020B0604020202020204" pitchFamily="34" charset="0"/>
                            </a:rPr>
                            <a:t> </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hMerge="1">
                      <a:txBody>
                        <a:bodyPr/>
                        <a:lstStyle/>
                        <a:p>
                          <a:endParaRPr lang="zh-CN" altLang="en-US"/>
                        </a:p>
                      </a:txBody>
                      <a:tcPr/>
                    </a:tc>
                    <a:extLst>
                      <a:ext uri="{0D108BD9-81ED-4DB2-BD59-A6C34878D82A}">
                        <a16:rowId xmlns:a16="http://schemas.microsoft.com/office/drawing/2014/main" val="1843341835"/>
                      </a:ext>
                    </a:extLst>
                  </a:tr>
                  <a:tr h="98956">
                    <a:tc>
                      <a:txBody>
                        <a:bodyPr/>
                        <a:lstStyle/>
                        <a:p>
                          <a:pPr algn="l"/>
                          <a14:m>
                            <m:oMathPara xmlns:m="http://schemas.openxmlformats.org/officeDocument/2006/math">
                              <m:oMathParaPr>
                                <m:jc m:val="centerGroup"/>
                              </m:oMathParaPr>
                              <m:oMath xmlns:m="http://schemas.openxmlformats.org/officeDocument/2006/math">
                                <m:sSub>
                                  <m:sSubPr>
                                    <m:ctrlPr>
                                      <a:rPr lang="zh-CN" sz="1050" i="1" kern="100" smtClean="0">
                                        <a:effectLst/>
                                        <a:latin typeface="Cambria Math" panose="02040503050406030204" pitchFamily="18" charset="0"/>
                                      </a:rPr>
                                    </m:ctrlPr>
                                  </m:sSubPr>
                                  <m:e>
                                    <m:r>
                                      <a:rPr lang="en-US" sz="1050" kern="100">
                                        <a:effectLst/>
                                        <a:latin typeface="Cambria Math" panose="02040503050406030204" pitchFamily="18" charset="0"/>
                                      </a:rPr>
                                      <m:t>𝐶𝐷</m:t>
                                    </m:r>
                                  </m:e>
                                  <m:sub>
                                    <m:r>
                                      <a:rPr lang="en-US" sz="1050" kern="100">
                                        <a:effectLst/>
                                        <a:latin typeface="Cambria Math" panose="02040503050406030204" pitchFamily="18" charset="0"/>
                                      </a:rPr>
                                      <m:t>𝑖</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gridSpan="2">
                      <a:txBody>
                        <a:bodyPr/>
                        <a:lstStyle/>
                        <a:p>
                          <a:pPr algn="l"/>
                          <a:r>
                            <a:rPr lang="en-US" sz="1050" kern="100" dirty="0">
                              <a:effectLst/>
                              <a:latin typeface="Arial" panose="020B0604020202020204" pitchFamily="34" charset="0"/>
                              <a:cs typeface="Arial" panose="020B0604020202020204" pitchFamily="34" charset="0"/>
                            </a:rPr>
                            <a:t>denotes the compactness degree (CD) for station </a:t>
                          </a:r>
                          <a14:m>
                            <m:oMath xmlns:m="http://schemas.openxmlformats.org/officeDocument/2006/math">
                              <m:r>
                                <a:rPr lang="en-US" sz="1050" kern="100">
                                  <a:effectLst/>
                                  <a:latin typeface="Cambria Math" panose="02040503050406030204" pitchFamily="18" charset="0"/>
                                </a:rPr>
                                <m:t>𝑖</m:t>
                              </m:r>
                            </m:oMath>
                          </a14:m>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hMerge="1">
                      <a:txBody>
                        <a:bodyPr/>
                        <a:lstStyle/>
                        <a:p>
                          <a:endParaRPr lang="zh-CN" altLang="en-US"/>
                        </a:p>
                      </a:txBody>
                      <a:tcPr/>
                    </a:tc>
                    <a:extLst>
                      <a:ext uri="{0D108BD9-81ED-4DB2-BD59-A6C34878D82A}">
                        <a16:rowId xmlns:a16="http://schemas.microsoft.com/office/drawing/2014/main" val="462899145"/>
                      </a:ext>
                    </a:extLst>
                  </a:tr>
                  <a:tr h="123695">
                    <a:tc>
                      <a:txBody>
                        <a:bodyPr/>
                        <a:lstStyle/>
                        <a:p>
                          <a:pPr algn="l"/>
                          <a14:m>
                            <m:oMathPara xmlns:m="http://schemas.openxmlformats.org/officeDocument/2006/math">
                              <m:oMathParaPr>
                                <m:jc m:val="centerGroup"/>
                              </m:oMathParaPr>
                              <m:oMath xmlns:m="http://schemas.openxmlformats.org/officeDocument/2006/math">
                                <m:r>
                                  <a:rPr lang="en-US" sz="1050" kern="100" smtClean="0">
                                    <a:effectLst/>
                                    <a:latin typeface="Cambria Math" panose="02040503050406030204" pitchFamily="18" charset="0"/>
                                  </a:rPr>
                                  <m:t>𝛥</m:t>
                                </m:r>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𝐶𝐷</m:t>
                                    </m:r>
                                  </m:e>
                                  <m:sub>
                                    <m:r>
                                      <a:rPr lang="en-US" sz="1050" kern="100">
                                        <a:effectLst/>
                                        <a:latin typeface="Cambria Math" panose="02040503050406030204" pitchFamily="18" charset="0"/>
                                      </a:rPr>
                                      <m:t>𝑖</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gridSpan="2">
                      <a:txBody>
                        <a:bodyPr/>
                        <a:lstStyle/>
                        <a:p>
                          <a:pPr algn="l"/>
                          <a:r>
                            <a:rPr lang="en-US" sz="1050" kern="100" dirty="0">
                              <a:effectLst/>
                              <a:latin typeface="Arial" panose="020B0604020202020204" pitchFamily="34" charset="0"/>
                              <a:cs typeface="Arial" panose="020B0604020202020204" pitchFamily="34" charset="0"/>
                            </a:rPr>
                            <a:t>denotes the change in compactness degree (CD) between 2020 and 2008 for station </a:t>
                          </a:r>
                          <a14:m>
                            <m:oMath xmlns:m="http://schemas.openxmlformats.org/officeDocument/2006/math">
                              <m:r>
                                <a:rPr lang="en-US" sz="1050" kern="100">
                                  <a:effectLst/>
                                  <a:latin typeface="Cambria Math" panose="02040503050406030204" pitchFamily="18" charset="0"/>
                                </a:rPr>
                                <m:t>𝑖</m:t>
                              </m:r>
                            </m:oMath>
                          </a14:m>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4105195844"/>
                      </a:ext>
                    </a:extLst>
                  </a:tr>
                  <a:tr h="123695">
                    <a:tc>
                      <a:txBody>
                        <a:bodyPr/>
                        <a:lstStyle/>
                        <a:p>
                          <a:pPr algn="l"/>
                          <a14:m>
                            <m:oMathPara xmlns:m="http://schemas.openxmlformats.org/officeDocument/2006/math">
                              <m:oMathParaPr>
                                <m:jc m:val="centerGroup"/>
                              </m:oMathParaPr>
                              <m:oMath xmlns:m="http://schemas.openxmlformats.org/officeDocument/2006/math">
                                <m:sSub>
                                  <m:sSubPr>
                                    <m:ctrlPr>
                                      <a:rPr lang="zh-CN" sz="1050" i="1" kern="100" smtClean="0">
                                        <a:effectLst/>
                                        <a:latin typeface="Cambria Math" panose="02040503050406030204" pitchFamily="18" charset="0"/>
                                      </a:rPr>
                                    </m:ctrlPr>
                                  </m:sSubPr>
                                  <m:e>
                                    <m:r>
                                      <a:rPr lang="en-US" sz="1050" kern="100">
                                        <a:effectLst/>
                                        <a:latin typeface="Cambria Math" panose="02040503050406030204" pitchFamily="18" charset="0"/>
                                      </a:rPr>
                                      <m:t>𝑑</m:t>
                                    </m:r>
                                  </m:e>
                                  <m:sub>
                                    <m:r>
                                      <a:rPr lang="en-US" sz="1050" kern="100">
                                        <a:effectLst/>
                                        <a:latin typeface="Cambria Math" panose="02040503050406030204" pitchFamily="18" charset="0"/>
                                      </a:rPr>
                                      <m:t>𝑖𝑗</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gridSpan="2">
                      <a:txBody>
                        <a:bodyPr/>
                        <a:lstStyle/>
                        <a:p>
                          <a:pPr algn="l"/>
                          <a:r>
                            <a:rPr lang="en-US" sz="1050" kern="100" dirty="0">
                              <a:effectLst/>
                              <a:latin typeface="Arial" panose="020B0604020202020204" pitchFamily="34" charset="0"/>
                              <a:cs typeface="Arial" panose="020B0604020202020204" pitchFamily="34" charset="0"/>
                            </a:rPr>
                            <a:t>denotes the Euclidean distance </a:t>
                          </a:r>
                          <a:r>
                            <a:rPr lang="en-US" sz="1050" kern="100" dirty="0">
                              <a:solidFill>
                                <a:schemeClr val="tx1"/>
                              </a:solidFill>
                              <a:effectLst/>
                              <a:latin typeface="Arial" panose="020B0604020202020204" pitchFamily="34" charset="0"/>
                              <a:cs typeface="Arial" panose="020B0604020202020204" pitchFamily="34" charset="0"/>
                            </a:rPr>
                            <a:t>between</a:t>
                          </a:r>
                          <a:r>
                            <a:rPr lang="en-US" sz="1050" kern="100" dirty="0">
                              <a:effectLst/>
                              <a:latin typeface="Arial" panose="020B0604020202020204" pitchFamily="34" charset="0"/>
                              <a:cs typeface="Arial" panose="020B0604020202020204" pitchFamily="34" charset="0"/>
                            </a:rPr>
                            <a:t> each built-up land pixel </a:t>
                          </a:r>
                          <a14:m>
                            <m:oMath xmlns:m="http://schemas.openxmlformats.org/officeDocument/2006/math">
                              <m:r>
                                <a:rPr lang="en-US" sz="1050" kern="100">
                                  <a:effectLst/>
                                  <a:latin typeface="Cambria Math" panose="02040503050406030204" pitchFamily="18" charset="0"/>
                                </a:rPr>
                                <m:t>𝑗</m:t>
                              </m:r>
                            </m:oMath>
                          </a14:m>
                          <a:r>
                            <a:rPr lang="en-US" sz="1050" kern="100" dirty="0">
                              <a:effectLst/>
                              <a:latin typeface="Arial" panose="020B0604020202020204" pitchFamily="34" charset="0"/>
                              <a:cs typeface="Arial" panose="020B0604020202020204" pitchFamily="34" charset="0"/>
                            </a:rPr>
                            <a:t> to station </a:t>
                          </a:r>
                          <a14:m>
                            <m:oMath xmlns:m="http://schemas.openxmlformats.org/officeDocument/2006/math">
                              <m:r>
                                <a:rPr lang="en-US" sz="1050" kern="100">
                                  <a:effectLst/>
                                  <a:latin typeface="Cambria Math" panose="02040503050406030204" pitchFamily="18" charset="0"/>
                                </a:rPr>
                                <m:t>𝑖</m:t>
                              </m:r>
                            </m:oMath>
                          </a14:m>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hMerge="1">
                      <a:txBody>
                        <a:bodyPr/>
                        <a:lstStyle/>
                        <a:p>
                          <a:endParaRPr lang="zh-CN" altLang="en-US"/>
                        </a:p>
                      </a:txBody>
                      <a:tcPr/>
                    </a:tc>
                    <a:extLst>
                      <a:ext uri="{0D108BD9-81ED-4DB2-BD59-A6C34878D82A}">
                        <a16:rowId xmlns:a16="http://schemas.microsoft.com/office/drawing/2014/main" val="2690629772"/>
                      </a:ext>
                    </a:extLst>
                  </a:tr>
                  <a:tr h="74217">
                    <a:tc>
                      <a:txBody>
                        <a:bodyPr/>
                        <a:lstStyle/>
                        <a:p>
                          <a:pPr algn="l"/>
                          <a14:m>
                            <m:oMathPara xmlns:m="http://schemas.openxmlformats.org/officeDocument/2006/math">
                              <m:oMathParaPr>
                                <m:jc m:val="centerGroup"/>
                              </m:oMathParaPr>
                              <m:oMath xmlns:m="http://schemas.openxmlformats.org/officeDocument/2006/math">
                                <m:r>
                                  <a:rPr lang="en-US" sz="1050" kern="100" smtClean="0">
                                    <a:effectLst/>
                                    <a:latin typeface="Cambria Math" panose="02040503050406030204" pitchFamily="18" charset="0"/>
                                  </a:rPr>
                                  <m:t>𝑛</m:t>
                                </m:r>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gridSpan="2">
                      <a:txBody>
                        <a:bodyPr/>
                        <a:lstStyle/>
                        <a:p>
                          <a:pPr algn="l"/>
                          <a:r>
                            <a:rPr lang="en-US" sz="1050" kern="100">
                              <a:effectLst/>
                              <a:latin typeface="Arial" panose="020B0604020202020204" pitchFamily="34" charset="0"/>
                              <a:cs typeface="Arial" panose="020B0604020202020204" pitchFamily="34" charset="0"/>
                            </a:rPr>
                            <a:t>denotes the number of pixels in the station area</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2040726684"/>
                      </a:ext>
                    </a:extLst>
                  </a:tr>
                  <a:tr h="98956">
                    <a:tc>
                      <a:txBody>
                        <a:bodyPr/>
                        <a:lstStyle/>
                        <a:p>
                          <a:pPr algn="l"/>
                          <a14:m>
                            <m:oMathPara xmlns:m="http://schemas.openxmlformats.org/officeDocument/2006/math">
                              <m:oMathParaPr>
                                <m:jc m:val="centerGroup"/>
                              </m:oMathParaPr>
                              <m:oMath xmlns:m="http://schemas.openxmlformats.org/officeDocument/2006/math">
                                <m:sSub>
                                  <m:sSubPr>
                                    <m:ctrlPr>
                                      <a:rPr lang="zh-CN" sz="1050" i="1" kern="100" smtClean="0">
                                        <a:effectLst/>
                                        <a:latin typeface="Cambria Math" panose="02040503050406030204" pitchFamily="18" charset="0"/>
                                      </a:rPr>
                                    </m:ctrlPr>
                                  </m:sSubPr>
                                  <m:e>
                                    <m:r>
                                      <a:rPr lang="en-US" sz="1050" kern="100">
                                        <a:effectLst/>
                                        <a:latin typeface="Cambria Math" panose="02040503050406030204" pitchFamily="18" charset="0"/>
                                      </a:rPr>
                                      <m:t>𝑐</m:t>
                                    </m:r>
                                  </m:e>
                                  <m:sub>
                                    <m:r>
                                      <a:rPr lang="en-US" sz="1050" kern="100">
                                        <a:effectLst/>
                                        <a:latin typeface="Cambria Math" panose="02040503050406030204" pitchFamily="18" charset="0"/>
                                      </a:rPr>
                                      <m:t>1</m:t>
                                    </m:r>
                                  </m:sub>
                                </m:sSub>
                              </m:oMath>
                            </m:oMathPara>
                          </a14:m>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gridSpan="2">
                      <a:txBody>
                        <a:bodyPr/>
                        <a:lstStyle/>
                        <a:p>
                          <a:pPr algn="l"/>
                          <a:r>
                            <a:rPr lang="en-US" sz="1050" kern="100" dirty="0">
                              <a:effectLst/>
                              <a:latin typeface="Arial" panose="020B0604020202020204" pitchFamily="34" charset="0"/>
                              <a:cs typeface="Arial" panose="020B0604020202020204" pitchFamily="34" charset="0"/>
                            </a:rPr>
                            <a:t>is a parameter for scaling </a:t>
                          </a:r>
                          <a14:m>
                            <m:oMath xmlns:m="http://schemas.openxmlformats.org/officeDocument/2006/math">
                              <m:sSub>
                                <m:sSubPr>
                                  <m:ctrlPr>
                                    <a:rPr lang="zh-CN" sz="1050" i="1" kern="100">
                                      <a:effectLst/>
                                      <a:latin typeface="Cambria Math" panose="02040503050406030204" pitchFamily="18" charset="0"/>
                                    </a:rPr>
                                  </m:ctrlPr>
                                </m:sSubPr>
                                <m:e>
                                  <m:r>
                                    <a:rPr lang="en-US" sz="1050" kern="100">
                                      <a:effectLst/>
                                      <a:latin typeface="Cambria Math" panose="02040503050406030204" pitchFamily="18" charset="0"/>
                                    </a:rPr>
                                    <m:t>𝐶𝐷</m:t>
                                  </m:r>
                                </m:e>
                                <m:sub>
                                  <m:r>
                                    <a:rPr lang="en-US" sz="1050" kern="100">
                                      <a:effectLst/>
                                      <a:latin typeface="Cambria Math" panose="02040503050406030204" pitchFamily="18" charset="0"/>
                                    </a:rPr>
                                    <m:t>𝑖</m:t>
                                  </m:r>
                                </m:sub>
                              </m:sSub>
                            </m:oMath>
                          </a14:m>
                          <a:r>
                            <a:rPr lang="en-US" sz="1050" kern="100" dirty="0">
                              <a:effectLst/>
                              <a:latin typeface="Arial" panose="020B0604020202020204" pitchFamily="34" charset="0"/>
                              <a:cs typeface="Arial" panose="020B0604020202020204" pitchFamily="34" charset="0"/>
                            </a:rPr>
                            <a:t> to a value between 0 and 1</a:t>
                          </a:r>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hMerge="1">
                      <a:txBody>
                        <a:bodyPr/>
                        <a:lstStyle/>
                        <a:p>
                          <a:endParaRPr lang="zh-CN" altLang="en-US"/>
                        </a:p>
                      </a:txBody>
                      <a:tcPr/>
                    </a:tc>
                    <a:extLst>
                      <a:ext uri="{0D108BD9-81ED-4DB2-BD59-A6C34878D82A}">
                        <a16:rowId xmlns:a16="http://schemas.microsoft.com/office/drawing/2014/main" val="1543342634"/>
                      </a:ext>
                    </a:extLst>
                  </a:tr>
                </a:tbl>
              </a:graphicData>
            </a:graphic>
          </p:graphicFrame>
        </mc:Choice>
        <mc:Fallback xmlns="">
          <p:graphicFrame>
            <p:nvGraphicFramePr>
              <p:cNvPr id="58" name="表格 57">
                <a:extLst>
                  <a:ext uri="{FF2B5EF4-FFF2-40B4-BE49-F238E27FC236}">
                    <a16:creationId xmlns:a16="http://schemas.microsoft.com/office/drawing/2014/main" id="{4A25CD99-FA30-B900-DA5C-81A08153F057}"/>
                  </a:ext>
                </a:extLst>
              </p:cNvPr>
              <p:cNvGraphicFramePr>
                <a:graphicFrameLocks noGrp="1"/>
              </p:cNvGraphicFramePr>
              <p:nvPr>
                <p:extLst>
                  <p:ext uri="{D42A27DB-BD31-4B8C-83A1-F6EECF244321}">
                    <p14:modId xmlns:p14="http://schemas.microsoft.com/office/powerpoint/2010/main" val="2230475219"/>
                  </p:ext>
                </p:extLst>
              </p:nvPr>
            </p:nvGraphicFramePr>
            <p:xfrm>
              <a:off x="4669456" y="4118979"/>
              <a:ext cx="6212644" cy="1581468"/>
            </p:xfrm>
            <a:graphic>
              <a:graphicData uri="http://schemas.openxmlformats.org/drawingml/2006/table">
                <a:tbl>
                  <a:tblPr firstRow="1" firstCol="1" bandRow="1">
                    <a:tableStyleId>{2D5ABB26-0587-4C30-8999-92F81FD0307C}</a:tableStyleId>
                  </a:tblPr>
                  <a:tblGrid>
                    <a:gridCol w="816944">
                      <a:extLst>
                        <a:ext uri="{9D8B030D-6E8A-4147-A177-3AD203B41FA5}">
                          <a16:colId xmlns:a16="http://schemas.microsoft.com/office/drawing/2014/main" val="509537372"/>
                        </a:ext>
                      </a:extLst>
                    </a:gridCol>
                    <a:gridCol w="4058864">
                      <a:extLst>
                        <a:ext uri="{9D8B030D-6E8A-4147-A177-3AD203B41FA5}">
                          <a16:colId xmlns:a16="http://schemas.microsoft.com/office/drawing/2014/main" val="1899336815"/>
                        </a:ext>
                      </a:extLst>
                    </a:gridCol>
                    <a:gridCol w="1336836">
                      <a:extLst>
                        <a:ext uri="{9D8B030D-6E8A-4147-A177-3AD203B41FA5}">
                          <a16:colId xmlns:a16="http://schemas.microsoft.com/office/drawing/2014/main" val="4015060892"/>
                        </a:ext>
                      </a:extLst>
                    </a:gridCol>
                  </a:tblGrid>
                  <a:tr h="415163">
                    <a:tc gridSpan="2">
                      <a:txBody>
                        <a:bodyPr/>
                        <a:lstStyle/>
                        <a:p>
                          <a:endParaRPr lang="zh-CN"/>
                        </a:p>
                      </a:txBody>
                      <a:tcPr marL="0" marR="68580" marT="0" marB="0" anchor="ctr">
                        <a:blipFill>
                          <a:blip r:embed="rId9"/>
                          <a:stretch>
                            <a:fillRect t="-131884" r="-27466" b="-295652"/>
                          </a:stretch>
                        </a:blipFill>
                      </a:tcPr>
                    </a:tc>
                    <a:tc hMerge="1">
                      <a:txBody>
                        <a:bodyPr/>
                        <a:lstStyle/>
                        <a:p>
                          <a:endParaRPr lang="zh-CN" altLang="en-US"/>
                        </a:p>
                      </a:txBody>
                      <a:tcPr/>
                    </a:tc>
                    <a:tc>
                      <a:txBody>
                        <a:bodyPr/>
                        <a:lstStyle/>
                        <a:p>
                          <a:pPr algn="ctr"/>
                          <a:r>
                            <a:rPr lang="en-US" sz="1050" kern="100" dirty="0">
                              <a:effectLst/>
                              <a:latin typeface="Arial" panose="020B0604020202020204" pitchFamily="34" charset="0"/>
                              <a:cs typeface="Arial" panose="020B0604020202020204" pitchFamily="34" charset="0"/>
                            </a:rPr>
                            <a:t>(2)</a:t>
                          </a:r>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extLst>
                      <a:ext uri="{0D108BD9-81ED-4DB2-BD59-A6C34878D82A}">
                        <a16:rowId xmlns:a16="http://schemas.microsoft.com/office/drawing/2014/main" val="913631891"/>
                      </a:ext>
                    </a:extLst>
                  </a:tr>
                  <a:tr h="191008">
                    <a:tc gridSpan="2">
                      <a:txBody>
                        <a:bodyPr/>
                        <a:lstStyle/>
                        <a:p>
                          <a:endParaRPr lang="zh-CN"/>
                        </a:p>
                      </a:txBody>
                      <a:tcPr marL="0" marR="68580" marT="0" marB="0" anchor="ctr">
                        <a:blipFill>
                          <a:blip r:embed="rId9"/>
                          <a:stretch>
                            <a:fillRect t="-516129" r="-27466" b="-558065"/>
                          </a:stretch>
                        </a:blipFill>
                      </a:tcPr>
                    </a:tc>
                    <a:tc hMerge="1">
                      <a:txBody>
                        <a:bodyPr/>
                        <a:lstStyle/>
                        <a:p>
                          <a:endParaRPr lang="zh-CN" altLang="en-US" dirty="0"/>
                        </a:p>
                      </a:txBody>
                      <a:tcPr/>
                    </a:tc>
                    <a:tc>
                      <a:txBody>
                        <a:bodyPr/>
                        <a:lstStyle/>
                        <a:p>
                          <a:pPr marL="0" algn="ctr" defTabSz="914400" rtl="0" eaLnBrk="1" latinLnBrk="0" hangingPunct="1"/>
                          <a:r>
                            <a:rPr lang="en-US" altLang="zh-CN" sz="1050" kern="100" dirty="0">
                              <a:solidFill>
                                <a:schemeClr val="tx1"/>
                              </a:solidFill>
                              <a:effectLst/>
                              <a:latin typeface="Arial" panose="020B0604020202020204" pitchFamily="34" charset="0"/>
                              <a:ea typeface="+mn-ea"/>
                              <a:cs typeface="Arial" panose="020B0604020202020204" pitchFamily="34" charset="0"/>
                            </a:rPr>
                            <a:t>(3)</a:t>
                          </a:r>
                          <a:endParaRPr lang="zh-CN" altLang="en-US" sz="1050" kern="100" dirty="0">
                            <a:solidFill>
                              <a:schemeClr val="tx1"/>
                            </a:solidFill>
                            <a:effectLst/>
                            <a:latin typeface="Arial" panose="020B0604020202020204" pitchFamily="34" charset="0"/>
                            <a:ea typeface="+mn-ea"/>
                            <a:cs typeface="Arial" panose="020B0604020202020204" pitchFamily="34" charset="0"/>
                          </a:endParaRPr>
                        </a:p>
                      </a:txBody>
                      <a:tcPr marL="0" marR="68580" marT="0" marB="0" anchor="ctr"/>
                    </a:tc>
                    <a:extLst>
                      <a:ext uri="{0D108BD9-81ED-4DB2-BD59-A6C34878D82A}">
                        <a16:rowId xmlns:a16="http://schemas.microsoft.com/office/drawing/2014/main" val="3579693796"/>
                      </a:ext>
                    </a:extLst>
                  </a:tr>
                  <a:tr h="160020">
                    <a:tc>
                      <a:txBody>
                        <a:bodyPr/>
                        <a:lstStyle/>
                        <a:p>
                          <a:pPr algn="l"/>
                          <a:r>
                            <a:rPr lang="en-US" sz="1050" kern="100" dirty="0">
                              <a:effectLst/>
                              <a:latin typeface="Arial" panose="020B0604020202020204" pitchFamily="34" charset="0"/>
                              <a:cs typeface="Arial" panose="020B0604020202020204" pitchFamily="34" charset="0"/>
                            </a:rPr>
                            <a:t>Where,</a:t>
                          </a:r>
                          <a:endParaRPr lang="zh-CN" sz="1200" kern="100" dirty="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gridSpan="2">
                      <a:txBody>
                        <a:bodyPr/>
                        <a:lstStyle/>
                        <a:p>
                          <a:pPr algn="ctr"/>
                          <a:r>
                            <a:rPr lang="en-US" sz="1050" kern="100">
                              <a:effectLst/>
                              <a:latin typeface="Arial" panose="020B0604020202020204" pitchFamily="34" charset="0"/>
                              <a:cs typeface="Arial" panose="020B0604020202020204" pitchFamily="34" charset="0"/>
                            </a:rPr>
                            <a:t> </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nchor="ctr"/>
                    </a:tc>
                    <a:tc hMerge="1">
                      <a:txBody>
                        <a:bodyPr/>
                        <a:lstStyle/>
                        <a:p>
                          <a:endParaRPr lang="zh-CN" altLang="en-US"/>
                        </a:p>
                      </a:txBody>
                      <a:tcPr/>
                    </a:tc>
                    <a:extLst>
                      <a:ext uri="{0D108BD9-81ED-4DB2-BD59-A6C34878D82A}">
                        <a16:rowId xmlns:a16="http://schemas.microsoft.com/office/drawing/2014/main" val="1843341835"/>
                      </a:ext>
                    </a:extLst>
                  </a:tr>
                  <a:tr h="160020">
                    <a:tc>
                      <a:txBody>
                        <a:bodyPr/>
                        <a:lstStyle/>
                        <a:p>
                          <a:endParaRPr lang="zh-CN"/>
                        </a:p>
                      </a:txBody>
                      <a:tcPr marL="0" marR="68580" marT="0" marB="0">
                        <a:blipFill>
                          <a:blip r:embed="rId9"/>
                          <a:stretch>
                            <a:fillRect t="-803704" r="-661940" b="-444444"/>
                          </a:stretch>
                        </a:blipFill>
                      </a:tcPr>
                    </a:tc>
                    <a:tc gridSpan="2">
                      <a:txBody>
                        <a:bodyPr/>
                        <a:lstStyle/>
                        <a:p>
                          <a:endParaRPr lang="zh-CN"/>
                        </a:p>
                      </a:txBody>
                      <a:tcPr marL="0" marR="68580" marT="0" marB="0" anchor="ctr">
                        <a:blipFill>
                          <a:blip r:embed="rId9"/>
                          <a:stretch>
                            <a:fillRect l="-15107" t="-803704" b="-444444"/>
                          </a:stretch>
                        </a:blipFill>
                      </a:tcPr>
                    </a:tc>
                    <a:tc hMerge="1">
                      <a:txBody>
                        <a:bodyPr/>
                        <a:lstStyle/>
                        <a:p>
                          <a:endParaRPr lang="zh-CN" altLang="en-US"/>
                        </a:p>
                      </a:txBody>
                      <a:tcPr/>
                    </a:tc>
                    <a:extLst>
                      <a:ext uri="{0D108BD9-81ED-4DB2-BD59-A6C34878D82A}">
                        <a16:rowId xmlns:a16="http://schemas.microsoft.com/office/drawing/2014/main" val="462899145"/>
                      </a:ext>
                    </a:extLst>
                  </a:tr>
                  <a:tr h="160020">
                    <a:tc>
                      <a:txBody>
                        <a:bodyPr/>
                        <a:lstStyle/>
                        <a:p>
                          <a:endParaRPr lang="zh-CN"/>
                        </a:p>
                      </a:txBody>
                      <a:tcPr marL="0" marR="68580" marT="0" marB="0" anchor="ctr">
                        <a:blipFill>
                          <a:blip r:embed="rId9"/>
                          <a:stretch>
                            <a:fillRect t="-938462" r="-661940" b="-361538"/>
                          </a:stretch>
                        </a:blipFill>
                      </a:tcPr>
                    </a:tc>
                    <a:tc gridSpan="2">
                      <a:txBody>
                        <a:bodyPr/>
                        <a:lstStyle/>
                        <a:p>
                          <a:endParaRPr lang="zh-CN"/>
                        </a:p>
                      </a:txBody>
                      <a:tcPr marL="0" marR="68580" marT="0" marB="0">
                        <a:blipFill>
                          <a:blip r:embed="rId9"/>
                          <a:stretch>
                            <a:fillRect l="-15107" t="-938462" b="-361538"/>
                          </a:stretch>
                        </a:blipFill>
                      </a:tcPr>
                    </a:tc>
                    <a:tc hMerge="1">
                      <a:txBody>
                        <a:bodyPr/>
                        <a:lstStyle/>
                        <a:p>
                          <a:endParaRPr lang="zh-CN" altLang="en-US"/>
                        </a:p>
                      </a:txBody>
                      <a:tcPr/>
                    </a:tc>
                    <a:extLst>
                      <a:ext uri="{0D108BD9-81ED-4DB2-BD59-A6C34878D82A}">
                        <a16:rowId xmlns:a16="http://schemas.microsoft.com/office/drawing/2014/main" val="4105195844"/>
                      </a:ext>
                    </a:extLst>
                  </a:tr>
                  <a:tr h="175197">
                    <a:tc>
                      <a:txBody>
                        <a:bodyPr/>
                        <a:lstStyle/>
                        <a:p>
                          <a:endParaRPr lang="zh-CN"/>
                        </a:p>
                      </a:txBody>
                      <a:tcPr marL="0" marR="68580" marT="0" marB="0" anchor="ctr">
                        <a:blipFill>
                          <a:blip r:embed="rId9"/>
                          <a:stretch>
                            <a:fillRect t="-931034" r="-661940" b="-224138"/>
                          </a:stretch>
                        </a:blipFill>
                      </a:tcPr>
                    </a:tc>
                    <a:tc gridSpan="2">
                      <a:txBody>
                        <a:bodyPr/>
                        <a:lstStyle/>
                        <a:p>
                          <a:endParaRPr lang="zh-CN"/>
                        </a:p>
                      </a:txBody>
                      <a:tcPr marL="0" marR="68580" marT="0" marB="0" anchor="ctr">
                        <a:blipFill>
                          <a:blip r:embed="rId9"/>
                          <a:stretch>
                            <a:fillRect l="-15107" t="-931034" b="-224138"/>
                          </a:stretch>
                        </a:blipFill>
                      </a:tcPr>
                    </a:tc>
                    <a:tc hMerge="1">
                      <a:txBody>
                        <a:bodyPr/>
                        <a:lstStyle/>
                        <a:p>
                          <a:endParaRPr lang="zh-CN" altLang="en-US"/>
                        </a:p>
                      </a:txBody>
                      <a:tcPr/>
                    </a:tc>
                    <a:extLst>
                      <a:ext uri="{0D108BD9-81ED-4DB2-BD59-A6C34878D82A}">
                        <a16:rowId xmlns:a16="http://schemas.microsoft.com/office/drawing/2014/main" val="2690629772"/>
                      </a:ext>
                    </a:extLst>
                  </a:tr>
                  <a:tr h="160020">
                    <a:tc>
                      <a:txBody>
                        <a:bodyPr/>
                        <a:lstStyle/>
                        <a:p>
                          <a:endParaRPr lang="zh-CN"/>
                        </a:p>
                      </a:txBody>
                      <a:tcPr marL="0" marR="68580" marT="0" marB="0" anchor="ctr">
                        <a:blipFill>
                          <a:blip r:embed="rId9"/>
                          <a:stretch>
                            <a:fillRect t="-1107407" r="-661940" b="-140741"/>
                          </a:stretch>
                        </a:blipFill>
                      </a:tcPr>
                    </a:tc>
                    <a:tc gridSpan="2">
                      <a:txBody>
                        <a:bodyPr/>
                        <a:lstStyle/>
                        <a:p>
                          <a:pPr algn="l"/>
                          <a:r>
                            <a:rPr lang="en-US" sz="1050" kern="100">
                              <a:effectLst/>
                              <a:latin typeface="Arial" panose="020B0604020202020204" pitchFamily="34" charset="0"/>
                              <a:cs typeface="Arial" panose="020B0604020202020204" pitchFamily="34" charset="0"/>
                            </a:rPr>
                            <a:t>denotes the number of pixels in the station area</a:t>
                          </a:r>
                          <a:endParaRPr lang="zh-CN" sz="1200" kern="100">
                            <a:effectLst/>
                            <a:latin typeface="Arial" panose="020B0604020202020204" pitchFamily="34" charset="0"/>
                            <a:ea typeface="Times New Roman" panose="02020603050405020304" pitchFamily="18" charset="0"/>
                            <a:cs typeface="Arial" panose="020B0604020202020204" pitchFamily="34" charset="0"/>
                          </a:endParaRPr>
                        </a:p>
                      </a:txBody>
                      <a:tcPr marL="0" marR="68580" marT="0" marB="0"/>
                    </a:tc>
                    <a:tc hMerge="1">
                      <a:txBody>
                        <a:bodyPr/>
                        <a:lstStyle/>
                        <a:p>
                          <a:endParaRPr lang="zh-CN" altLang="en-US"/>
                        </a:p>
                      </a:txBody>
                      <a:tcPr/>
                    </a:tc>
                    <a:extLst>
                      <a:ext uri="{0D108BD9-81ED-4DB2-BD59-A6C34878D82A}">
                        <a16:rowId xmlns:a16="http://schemas.microsoft.com/office/drawing/2014/main" val="2040726684"/>
                      </a:ext>
                    </a:extLst>
                  </a:tr>
                  <a:tr h="160020">
                    <a:tc>
                      <a:txBody>
                        <a:bodyPr/>
                        <a:lstStyle/>
                        <a:p>
                          <a:endParaRPr lang="zh-CN"/>
                        </a:p>
                      </a:txBody>
                      <a:tcPr marL="0" marR="68580" marT="0" marB="0">
                        <a:blipFill>
                          <a:blip r:embed="rId9"/>
                          <a:stretch>
                            <a:fillRect t="-1253846" r="-661940" b="-46154"/>
                          </a:stretch>
                        </a:blipFill>
                      </a:tcPr>
                    </a:tc>
                    <a:tc gridSpan="2">
                      <a:txBody>
                        <a:bodyPr/>
                        <a:lstStyle/>
                        <a:p>
                          <a:endParaRPr lang="zh-CN"/>
                        </a:p>
                      </a:txBody>
                      <a:tcPr marL="0" marR="68580" marT="0" marB="0" anchor="ctr">
                        <a:blipFill>
                          <a:blip r:embed="rId9"/>
                          <a:stretch>
                            <a:fillRect l="-15107" t="-1253846" b="-46154"/>
                          </a:stretch>
                        </a:blipFill>
                      </a:tcPr>
                    </a:tc>
                    <a:tc hMerge="1">
                      <a:txBody>
                        <a:bodyPr/>
                        <a:lstStyle/>
                        <a:p>
                          <a:endParaRPr lang="zh-CN" altLang="en-US"/>
                        </a:p>
                      </a:txBody>
                      <a:tcPr/>
                    </a:tc>
                    <a:extLst>
                      <a:ext uri="{0D108BD9-81ED-4DB2-BD59-A6C34878D82A}">
                        <a16:rowId xmlns:a16="http://schemas.microsoft.com/office/drawing/2014/main" val="1543342634"/>
                      </a:ext>
                    </a:extLst>
                  </a:tr>
                </a:tbl>
              </a:graphicData>
            </a:graphic>
          </p:graphicFrame>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23D25D12-5685-6663-EE95-B8EB940884EE}"/>
                  </a:ext>
                </a:extLst>
              </p:cNvPr>
              <p:cNvSpPr txBox="1"/>
              <p:nvPr/>
            </p:nvSpPr>
            <p:spPr>
              <a:xfrm>
                <a:off x="4631385" y="5734331"/>
                <a:ext cx="6661926" cy="441468"/>
              </a:xfrm>
              <a:prstGeom prst="rect">
                <a:avLst/>
              </a:prstGeom>
              <a:noFill/>
            </p:spPr>
            <p:txBody>
              <a:bodyPr wrap="square">
                <a:spAutoFit/>
              </a:bodyPr>
              <a:lstStyle/>
              <a:p>
                <a:pPr>
                  <a:lnSpc>
                    <a:spcPct val="107000"/>
                  </a:lnSpc>
                  <a:spcAft>
                    <a:spcPts val="800"/>
                  </a:spcAft>
                </a:pPr>
                <a:r>
                  <a:rPr lang="en-US" altLang="zh-CN" sz="1100" dirty="0">
                    <a:latin typeface="Arial" panose="020B0604020202020204" pitchFamily="34" charset="0"/>
                    <a:cs typeface="Arial" panose="020B0604020202020204" pitchFamily="34" charset="0"/>
                  </a:rPr>
                  <a:t>A higher value of </a:t>
                </a:r>
                <a14:m>
                  <m:oMath xmlns:m="http://schemas.openxmlformats.org/officeDocument/2006/math">
                    <m:sSub>
                      <m:sSubPr>
                        <m:ctrlPr>
                          <a:rPr lang="zh-CN" altLang="zh-CN" sz="1100" i="1">
                            <a:latin typeface="Cambria Math" panose="02040503050406030204" pitchFamily="18" charset="0"/>
                          </a:rPr>
                        </m:ctrlPr>
                      </m:sSubPr>
                      <m:e>
                        <m:r>
                          <a:rPr lang="en-US" altLang="zh-CN" sz="1100" i="1">
                            <a:latin typeface="Cambria Math" panose="02040503050406030204" pitchFamily="18" charset="0"/>
                          </a:rPr>
                          <m:t>𝐶𝐷</m:t>
                        </m:r>
                      </m:e>
                      <m:sub>
                        <m:r>
                          <a:rPr lang="en-US" altLang="zh-CN" sz="1100" i="1">
                            <a:latin typeface="Cambria Math" panose="02040503050406030204" pitchFamily="18" charset="0"/>
                          </a:rPr>
                          <m:t>𝑖</m:t>
                        </m:r>
                      </m:sub>
                    </m:sSub>
                  </m:oMath>
                </a14:m>
                <a:r>
                  <a:rPr lang="en-US" altLang="zh-CN" sz="1100" dirty="0">
                    <a:latin typeface="Arial" panose="020B0604020202020204" pitchFamily="34" charset="0"/>
                    <a:cs typeface="Arial" panose="020B0604020202020204" pitchFamily="34" charset="0"/>
                  </a:rPr>
                  <a:t> indicates a closer relationship between the built-up area and the HSR station, implying a better integration between land development and transport</a:t>
                </a:r>
                <a:endParaRPr lang="en-US" altLang="zh-CN" sz="1100" dirty="0">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61" name="文本框 60">
                <a:extLst>
                  <a:ext uri="{FF2B5EF4-FFF2-40B4-BE49-F238E27FC236}">
                    <a16:creationId xmlns:a16="http://schemas.microsoft.com/office/drawing/2014/main" id="{23D25D12-5685-6663-EE95-B8EB940884EE}"/>
                  </a:ext>
                </a:extLst>
              </p:cNvPr>
              <p:cNvSpPr txBox="1">
                <a:spLocks noRot="1" noChangeAspect="1" noMove="1" noResize="1" noEditPoints="1" noAdjustHandles="1" noChangeArrowheads="1" noChangeShapeType="1" noTextEdit="1"/>
              </p:cNvSpPr>
              <p:nvPr/>
            </p:nvSpPr>
            <p:spPr>
              <a:xfrm>
                <a:off x="4631385" y="5734331"/>
                <a:ext cx="6661926" cy="441468"/>
              </a:xfrm>
              <a:prstGeom prst="rect">
                <a:avLst/>
              </a:prstGeom>
              <a:blipFill>
                <a:blip r:embed="rId10"/>
                <a:stretch>
                  <a:fillRect t="-1389" b="-9722"/>
                </a:stretch>
              </a:blipFill>
            </p:spPr>
            <p:txBody>
              <a:bodyPr/>
              <a:lstStyle/>
              <a:p>
                <a:r>
                  <a:rPr lang="zh-CN" altLang="en-US">
                    <a:noFill/>
                  </a:rPr>
                  <a:t> </a:t>
                </a:r>
              </a:p>
            </p:txBody>
          </p:sp>
        </mc:Fallback>
      </mc:AlternateContent>
      <p:sp>
        <p:nvSpPr>
          <p:cNvPr id="51" name="文本框 50">
            <a:extLst>
              <a:ext uri="{FF2B5EF4-FFF2-40B4-BE49-F238E27FC236}">
                <a16:creationId xmlns:a16="http://schemas.microsoft.com/office/drawing/2014/main" id="{17ADA295-06DC-8E1E-84F0-55BD912B7124}"/>
              </a:ext>
            </a:extLst>
          </p:cNvPr>
          <p:cNvSpPr txBox="1"/>
          <p:nvPr/>
        </p:nvSpPr>
        <p:spPr>
          <a:xfrm>
            <a:off x="1032893" y="7060360"/>
            <a:ext cx="1755609" cy="307777"/>
          </a:xfrm>
          <a:prstGeom prst="rect">
            <a:avLst/>
          </a:prstGeom>
          <a:noFill/>
        </p:spPr>
        <p:txBody>
          <a:bodyPr wrap="none" rtlCol="0">
            <a:spAutoFit/>
          </a:bodyPr>
          <a:lstStyle/>
          <a:p>
            <a:r>
              <a:rPr lang="en-US" altLang="zh-CN" sz="1400" dirty="0"/>
              <a:t>1KM</a:t>
            </a:r>
            <a:r>
              <a:rPr lang="zh-CN" altLang="en-US" sz="1400" dirty="0"/>
              <a:t> </a:t>
            </a:r>
            <a:r>
              <a:rPr lang="en-US" altLang="zh-CN" sz="1400" dirty="0"/>
              <a:t>or 15-min walk</a:t>
            </a:r>
            <a:endParaRPr lang="zh-CN" altLang="en-US" sz="1400" dirty="0"/>
          </a:p>
        </p:txBody>
      </p:sp>
    </p:spTree>
    <p:extLst>
      <p:ext uri="{BB962C8B-B14F-4D97-AF65-F5344CB8AC3E}">
        <p14:creationId xmlns:p14="http://schemas.microsoft.com/office/powerpoint/2010/main" val="1454956818"/>
      </p:ext>
    </p:extLst>
  </p:cSld>
  <p:clrMapOvr>
    <a:masterClrMapping/>
  </p:clrMapOvr>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21013</TotalTime>
  <Words>6593</Words>
  <Application>Microsoft Office PowerPoint</Application>
  <PresentationFormat>宽屏</PresentationFormat>
  <Paragraphs>752</Paragraphs>
  <Slides>24</Slides>
  <Notes>23</Notes>
  <HiddenSlides>2</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24</vt:i4>
      </vt:variant>
    </vt:vector>
  </HeadingPairs>
  <TitlesOfParts>
    <vt:vector size="35" baseType="lpstr">
      <vt:lpstr>等线</vt:lpstr>
      <vt:lpstr>等线 Light</vt:lpstr>
      <vt:lpstr>Arial</vt:lpstr>
      <vt:lpstr>Arial Black</vt:lpstr>
      <vt:lpstr>Calibri</vt:lpstr>
      <vt:lpstr>Cambria Math</vt:lpstr>
      <vt:lpstr>Segoe UI</vt:lpstr>
      <vt:lpstr>Times New Roman</vt:lpstr>
      <vt:lpstr>Wingdings</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WANGXinyi</dc:creator>
  <cp:lastModifiedBy>WANGXinyi</cp:lastModifiedBy>
  <cp:revision>1289</cp:revision>
  <dcterms:created xsi:type="dcterms:W3CDTF">2023-05-16T02:08:02Z</dcterms:created>
  <dcterms:modified xsi:type="dcterms:W3CDTF">2024-11-03T08:13:12Z</dcterms:modified>
</cp:coreProperties>
</file>