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5"/>
  </p:notesMasterIdLst>
  <p:handoutMasterIdLst>
    <p:handoutMasterId r:id="rId26"/>
  </p:handoutMasterIdLst>
  <p:sldIdLst>
    <p:sldId id="257" r:id="rId5"/>
    <p:sldId id="525" r:id="rId6"/>
    <p:sldId id="11088675" r:id="rId7"/>
    <p:sldId id="11088682" r:id="rId8"/>
    <p:sldId id="11088680" r:id="rId9"/>
    <p:sldId id="11088695" r:id="rId10"/>
    <p:sldId id="273" r:id="rId11"/>
    <p:sldId id="11088689" r:id="rId12"/>
    <p:sldId id="11088683" r:id="rId13"/>
    <p:sldId id="11088679" r:id="rId14"/>
    <p:sldId id="11088692" r:id="rId15"/>
    <p:sldId id="11088294" r:id="rId16"/>
    <p:sldId id="11088307" r:id="rId17"/>
    <p:sldId id="11088694" r:id="rId18"/>
    <p:sldId id="11088308" r:id="rId19"/>
    <p:sldId id="11088693" r:id="rId20"/>
    <p:sldId id="11088292" r:id="rId21"/>
    <p:sldId id="11088681" r:id="rId22"/>
    <p:sldId id="11088309" r:id="rId23"/>
    <p:sldId id="275" r:id="rId24"/>
  </p:sldIdLst>
  <p:sldSz cx="12192000"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FF0000"/>
    <a:srgbClr val="DEEBF7"/>
    <a:srgbClr val="CC9900"/>
    <a:srgbClr val="F2F2F2"/>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0" autoAdjust="0"/>
    <p:restoredTop sz="86536" autoAdjust="0"/>
  </p:normalViewPr>
  <p:slideViewPr>
    <p:cSldViewPr snapToGrid="0" showGuides="1">
      <p:cViewPr>
        <p:scale>
          <a:sx n="66" d="100"/>
          <a:sy n="66" d="100"/>
        </p:scale>
        <p:origin x="1380" y="24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1" d="100"/>
          <a:sy n="121" d="100"/>
        </p:scale>
        <p:origin x="4148"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197FFC8-0279-498E-956D-92579955960F}" type="datetime1">
              <a:rPr lang="zh-CN" altLang="en-US" smtClean="0">
                <a:latin typeface="Microsoft YaHei UI" panose="020B0503020204020204" pitchFamily="34" charset="-122"/>
                <a:ea typeface="Microsoft YaHei UI" panose="020B0503020204020204" pitchFamily="34" charset="-122"/>
              </a:rPr>
              <a:t>2024/10/31</a:t>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8A1656-FDB1-442A-B22F-67D2FDA9ED13}" type="slidenum">
              <a:rPr lang="en-US" altLang="zh-CN" smtClean="0">
                <a:latin typeface="Microsoft YaHei UI" panose="020B0503020204020204" pitchFamily="34" charset="-122"/>
                <a:ea typeface="Microsoft YaHei UI" panose="020B0503020204020204" pitchFamily="34" charset="-122"/>
              </a:rPr>
              <a:t>‹#›</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3047850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82FF790C-1DB9-4D1F-A6B4-782A65366443}" type="datetime1">
              <a:rPr lang="zh-CN" altLang="en-US" smtClean="0"/>
              <a:pPr/>
              <a:t>2024/10/31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noProof="0" dirty="0"/>
              <a:t>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6336304E-FDE3-4B4F-A3B7-EBE87F3FA5E2}" type="slidenum">
              <a:rPr lang="en-US" altLang="zh-CN" smtClean="0"/>
              <a:pPr/>
              <a:t>‹#›</a:t>
            </a:fld>
            <a:endParaRPr lang="zh-CN" altLang="en-US"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10"/>
          </p:nvPr>
        </p:nvSpPr>
        <p:spPr/>
        <p:txBody>
          <a:bodyPr rtlCol="0"/>
          <a:lstStyle/>
          <a:p>
            <a:pPr rtl="0"/>
            <a:fld id="{6336304E-FDE3-4B4F-A3B7-EBE87F3FA5E2}" type="slidenum">
              <a:rPr lang="en-US" altLang="zh-CN" smtClean="0">
                <a:latin typeface="Microsoft YaHei UI" panose="020B0503020204020204" pitchFamily="34" charset="-122"/>
                <a:ea typeface="Microsoft YaHei UI" panose="020B0503020204020204" pitchFamily="34" charset="-122"/>
              </a:rPr>
              <a:t>1</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Generative AI brings new possibilities to decision making, </a:t>
            </a:r>
            <a:r>
              <a:rPr lang="en-US" altLang="zh-CN" sz="1200" b="1" dirty="0" err="1">
                <a:latin typeface="微软雅黑" panose="020B0503020204020204" pitchFamily="34" charset="-122"/>
                <a:ea typeface="微软雅黑" panose="020B0503020204020204" pitchFamily="34" charset="-122"/>
              </a:rPr>
              <a:t>ChatGPT</a:t>
            </a:r>
            <a:r>
              <a:rPr lang="en-US" altLang="zh-CN" sz="1200" dirty="0">
                <a:latin typeface="微软雅黑" panose="020B0503020204020204" pitchFamily="34" charset="-122"/>
                <a:ea typeface="微软雅黑" panose="020B0503020204020204" pitchFamily="34" charset="-122"/>
              </a:rPr>
              <a:t>, created by </a:t>
            </a:r>
            <a:r>
              <a:rPr lang="en-US" altLang="zh-CN" sz="1200" dirty="0" err="1">
                <a:latin typeface="微软雅黑" panose="020B0503020204020204" pitchFamily="34" charset="-122"/>
                <a:ea typeface="微软雅黑" panose="020B0503020204020204" pitchFamily="34" charset="-122"/>
              </a:rPr>
              <a:t>OpenAI</a:t>
            </a:r>
            <a:r>
              <a:rPr lang="en-US" altLang="zh-CN" sz="1200" dirty="0">
                <a:latin typeface="微软雅黑" panose="020B0503020204020204" pitchFamily="34" charset="-122"/>
                <a:ea typeface="微软雅黑" panose="020B0503020204020204" pitchFamily="34" charset="-122"/>
              </a:rPr>
              <a:t>, attracts a lot of attention. One of its key technique </a:t>
            </a:r>
            <a:r>
              <a:rPr lang="en-US" altLang="zh-CN" sz="1200" b="1" dirty="0">
                <a:solidFill>
                  <a:srgbClr val="C00000"/>
                </a:solidFill>
                <a:latin typeface="微软雅黑" panose="020B0503020204020204" pitchFamily="34" charset="-122"/>
                <a:ea typeface="微软雅黑" panose="020B0503020204020204" pitchFamily="34" charset="-122"/>
              </a:rPr>
              <a:t>reinforcement learning from human feedback</a:t>
            </a:r>
            <a:r>
              <a:rPr lang="en-US" altLang="zh-CN" sz="1200" dirty="0">
                <a:solidFill>
                  <a:srgbClr val="C00000"/>
                </a:solidFill>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can not only </a:t>
            </a:r>
            <a:r>
              <a:rPr lang="en-US" altLang="zh-CN" sz="1200" b="1" dirty="0">
                <a:latin typeface="微软雅黑" panose="020B0503020204020204" pitchFamily="34" charset="-122"/>
                <a:ea typeface="微软雅黑" panose="020B0503020204020204" pitchFamily="34" charset="-122"/>
              </a:rPr>
              <a:t>learn from dataset</a:t>
            </a:r>
            <a:r>
              <a:rPr lang="en-US" altLang="zh-CN" sz="1200" dirty="0">
                <a:latin typeface="微软雅黑" panose="020B0503020204020204" pitchFamily="34" charset="-122"/>
                <a:ea typeface="微软雅黑" panose="020B0503020204020204" pitchFamily="34" charset="-122"/>
              </a:rPr>
              <a:t>, but also from </a:t>
            </a:r>
            <a:r>
              <a:rPr lang="en-US" altLang="zh-CN" sz="1200" b="1" dirty="0">
                <a:latin typeface="微软雅黑" panose="020B0503020204020204" pitchFamily="34" charset="-122"/>
                <a:ea typeface="微软雅黑" panose="020B0503020204020204" pitchFamily="34" charset="-122"/>
              </a:rPr>
              <a:t>user preference</a:t>
            </a:r>
            <a:r>
              <a:rPr lang="en-US" altLang="zh-CN" sz="1200" dirty="0">
                <a:latin typeface="微软雅黑" panose="020B0503020204020204" pitchFamily="34" charset="-122"/>
                <a:ea typeface="微软雅黑" panose="020B0503020204020204" pitchFamily="34" charset="-122"/>
              </a:rPr>
              <a:t>, which inspires us. The large language model combining with </a:t>
            </a:r>
            <a:r>
              <a:rPr lang="en-US" altLang="zh-CN" sz="1200" dirty="0" err="1">
                <a:latin typeface="微软雅黑" panose="020B0503020204020204" pitchFamily="34" charset="-122"/>
                <a:ea typeface="微软雅黑" panose="020B0503020204020204" pitchFamily="34" charset="-122"/>
              </a:rPr>
              <a:t>rlhf</a:t>
            </a:r>
            <a:r>
              <a:rPr lang="en-US" altLang="zh-CN" sz="1200" dirty="0">
                <a:latin typeface="微软雅黑" panose="020B0503020204020204" pitchFamily="34" charset="-122"/>
                <a:ea typeface="微软雅黑" panose="020B0503020204020204" pitchFamily="34" charset="-122"/>
              </a:rPr>
              <a:t> can realize the generative artificial intelligence like </a:t>
            </a:r>
            <a:r>
              <a:rPr lang="en-US" altLang="zh-CN" sz="1200" dirty="0" err="1">
                <a:latin typeface="微软雅黑" panose="020B0503020204020204" pitchFamily="34" charset="-122"/>
                <a:ea typeface="微软雅黑" panose="020B0503020204020204" pitchFamily="34" charset="-122"/>
              </a:rPr>
              <a:t>chatgpt</a:t>
            </a:r>
            <a:r>
              <a:rPr lang="en-US" altLang="zh-CN" sz="1200" dirty="0">
                <a:latin typeface="微软雅黑" panose="020B0503020204020204" pitchFamily="34" charset="-122"/>
                <a:ea typeface="微软雅黑" panose="020B0503020204020204" pitchFamily="34" charset="-122"/>
              </a:rPr>
              <a:t>, so we want to apply the similar </a:t>
            </a:r>
            <a:r>
              <a:rPr lang="en-US" altLang="zh-CN" sz="1200" dirty="0" err="1">
                <a:latin typeface="微软雅黑" panose="020B0503020204020204" pitchFamily="34" charset="-122"/>
                <a:ea typeface="微软雅黑" panose="020B0503020204020204" pitchFamily="34" charset="-122"/>
              </a:rPr>
              <a:t>minde</a:t>
            </a:r>
            <a:r>
              <a:rPr lang="en-US" altLang="zh-CN" sz="1200" dirty="0">
                <a:latin typeface="微软雅黑" panose="020B0503020204020204" pitchFamily="34" charset="-122"/>
                <a:ea typeface="微软雅黑" panose="020B0503020204020204" pitchFamily="34" charset="-122"/>
              </a:rPr>
              <a:t> that  integrating the data-driven decision model and reinforcement learning from expert feedback to propose the model for maintenance decision which can think like a human.</a:t>
            </a:r>
            <a:r>
              <a:rPr lang="zh-CN" altLang="en-US" sz="1200" b="1" dirty="0">
                <a:solidFill>
                  <a:schemeClr val="tx1"/>
                </a:solidFill>
                <a:latin typeface="微软雅黑" panose="020B0503020204020204" pitchFamily="34" charset="-122"/>
                <a:ea typeface="微软雅黑" panose="020B0503020204020204" pitchFamily="34" charset="-122"/>
              </a:rPr>
              <a:t> </a:t>
            </a:r>
            <a:r>
              <a:rPr lang="en-US" altLang="zh-CN" sz="1200" b="1" dirty="0">
                <a:solidFill>
                  <a:schemeClr val="bg1"/>
                </a:solidFill>
                <a:latin typeface="微软雅黑" panose="020B0503020204020204" pitchFamily="34" charset="-122"/>
                <a:ea typeface="微软雅黑" panose="020B0503020204020204" pitchFamily="34" charset="-122"/>
              </a:rPr>
              <a:t>The fuzzy expert experience which is hard to model is introduced into the data model to realize the humanized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rgbClr val="255889"/>
              </a:solidFill>
            </a:endParaRPr>
          </a:p>
        </p:txBody>
      </p:sp>
      <p:sp>
        <p:nvSpPr>
          <p:cNvPr id="4" name="灯片编号占位符 3"/>
          <p:cNvSpPr>
            <a:spLocks noGrp="1"/>
          </p:cNvSpPr>
          <p:nvPr>
            <p:ph type="sldNum" sz="quarter" idx="5"/>
          </p:nvPr>
        </p:nvSpPr>
        <p:spPr/>
        <p:txBody>
          <a:bodyPr/>
          <a:lstStyle/>
          <a:p>
            <a:fld id="{DDB02DA9-F637-CB4D-BC72-92066AEB9C9A}" type="slidenum">
              <a:rPr lang="en-US" smtClean="0"/>
              <a:t>10</a:t>
            </a:fld>
            <a:endParaRPr lang="en-US"/>
          </a:p>
        </p:txBody>
      </p:sp>
    </p:spTree>
    <p:extLst>
      <p:ext uri="{BB962C8B-B14F-4D97-AF65-F5344CB8AC3E}">
        <p14:creationId xmlns:p14="http://schemas.microsoft.com/office/powerpoint/2010/main" val="118228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2026F4A-583F-4EE6-8EF9-44CA6669BB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基于此，我们建立了基于人类反馈强化学习的道路运维</a:t>
            </a:r>
            <a:r>
              <a:rPr lang="zh-CN" altLang="en-US" b="1" dirty="0"/>
              <a:t>类人决策系统</a:t>
            </a:r>
            <a:r>
              <a:rPr lang="en-US" altLang="zh-CN" b="1" dirty="0"/>
              <a:t>, </a:t>
            </a:r>
            <a:r>
              <a:rPr lang="zh-CN" altLang="en-US" b="1" dirty="0"/>
              <a:t>高频采集密集道路数据并评估道路的性能状况，并建立起基于环境变量和运维策略的道路性能预测模型，以此为环境，通过优化方法和强化学习搭建基础的养护决策模型。然后我们邀请专家基于他们的经验对基础模型的做的决策进行打分，排序的结果训练成奖励模型加入到</a:t>
            </a:r>
            <a:r>
              <a:rPr lang="zh-CN" altLang="en-US" sz="1200" dirty="0"/>
              <a:t>人类反馈强化学习方法建立的决策模型中，最终实现在</a:t>
            </a:r>
            <a:r>
              <a:rPr lang="zh-CN" altLang="en-US" sz="1200" b="1" dirty="0">
                <a:solidFill>
                  <a:schemeClr val="bg1"/>
                </a:solidFill>
                <a:latin typeface="微软雅黑" panose="020B0503020204020204" pitchFamily="34" charset="-122"/>
                <a:ea typeface="微软雅黑" panose="020B0503020204020204" pitchFamily="34" charset="-122"/>
              </a:rPr>
              <a:t>数据模型中引入难建模的模糊专家经验，做到</a:t>
            </a:r>
            <a:r>
              <a:rPr lang="zh-CN" altLang="en-US" sz="1200" b="1" dirty="0">
                <a:solidFill>
                  <a:srgbClr val="FFFF00"/>
                </a:solidFill>
                <a:latin typeface="微软雅黑" panose="020B0503020204020204" pitchFamily="34" charset="-122"/>
                <a:ea typeface="微软雅黑" panose="020B0503020204020204" pitchFamily="34" charset="-122"/>
              </a:rPr>
              <a:t>类人化</a:t>
            </a:r>
            <a:r>
              <a:rPr lang="zh-CN" altLang="en-US" sz="1200" b="1" dirty="0">
                <a:solidFill>
                  <a:schemeClr val="bg1"/>
                </a:solidFill>
                <a:latin typeface="微软雅黑" panose="020B0503020204020204" pitchFamily="34" charset="-122"/>
                <a:ea typeface="微软雅黑" panose="020B0503020204020204" pitchFamily="34" charset="-122"/>
              </a:rPr>
              <a:t>决策。</a:t>
            </a:r>
            <a:endParaRPr lang="en-US" altLang="zh-CN" sz="1200" dirty="0"/>
          </a:p>
          <a:p>
            <a:endParaRPr lang="zh-CN" altLang="en-US" dirty="0"/>
          </a:p>
        </p:txBody>
      </p:sp>
    </p:spTree>
    <p:extLst>
      <p:ext uri="{BB962C8B-B14F-4D97-AF65-F5344CB8AC3E}">
        <p14:creationId xmlns:p14="http://schemas.microsoft.com/office/powerpoint/2010/main" val="3265418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Firstly,</a:t>
            </a:r>
            <a:r>
              <a:rPr lang="zh-CN" altLang="en-US" dirty="0"/>
              <a:t> </a:t>
            </a:r>
            <a:r>
              <a:rPr lang="en-US" altLang="zh-CN" dirty="0"/>
              <a:t>we</a:t>
            </a:r>
            <a:r>
              <a:rPr lang="zh-CN" altLang="en-US" dirty="0"/>
              <a:t> </a:t>
            </a:r>
            <a:r>
              <a:rPr lang="en-US" altLang="zh-CN" dirty="0"/>
              <a:t>establish a initial decision model for maintenance based on reinforcement learning. The environment of the RL model is a pavement performance prediction model which could use multiple time series environmental data to predict the variation of pavement performance such as the distress changes of types and numbers. </a:t>
            </a:r>
            <a:r>
              <a:rPr lang="en-US" altLang="zh-CN" dirty="0" err="1"/>
              <a:t>aNd</a:t>
            </a:r>
            <a:r>
              <a:rPr lang="en-US" altLang="zh-CN" dirty="0"/>
              <a:t> the action is maintenance timing and method which is to decide when and how to do maintenance. The state we used is 50-step time series data of 12 features including climate, traffic, maintenance projects, pavement performance, road information, etc.(and so on) finally, the reward model is to optimize the cost and effectiveness or say future performance of maintenance. Based on these, we use </a:t>
            </a:r>
            <a:r>
              <a:rPr lang="en-US" altLang="zh-CN" dirty="0" err="1"/>
              <a:t>ppo</a:t>
            </a:r>
            <a:r>
              <a:rPr lang="en-US" altLang="zh-CN" dirty="0"/>
              <a:t> algorithm to train the reinforcement learning and realize the optimal decision making.</a:t>
            </a:r>
            <a:endParaRPr lang="zh-CN" altLang="en-US" dirty="0"/>
          </a:p>
        </p:txBody>
      </p:sp>
      <p:sp>
        <p:nvSpPr>
          <p:cNvPr id="4" name="灯片编号占位符 3"/>
          <p:cNvSpPr>
            <a:spLocks noGrp="1"/>
          </p:cNvSpPr>
          <p:nvPr>
            <p:ph type="sldNum" sz="quarter" idx="5"/>
          </p:nvPr>
        </p:nvSpPr>
        <p:spPr/>
        <p:txBody>
          <a:bodyPr/>
          <a:lstStyle/>
          <a:p>
            <a:fld id="{3E08A7B8-F966-4843-8BFC-3B168BF40DFF}" type="slidenum">
              <a:rPr lang="zh-CN" altLang="en-US" smtClean="0"/>
              <a:t>12</a:t>
            </a:fld>
            <a:endParaRPr lang="zh-CN" altLang="en-US"/>
          </a:p>
        </p:txBody>
      </p:sp>
    </p:spTree>
    <p:extLst>
      <p:ext uri="{BB962C8B-B14F-4D97-AF65-F5344CB8AC3E}">
        <p14:creationId xmlns:p14="http://schemas.microsoft.com/office/powerpoint/2010/main" val="2332177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setting up the basic model, we input some practical data in the decision model randomly and attain the maintenance decision results. The results are evaluated by engineering experts invited and then we form  a dataset about scored decision results. Furthermore, we use random forest method to establish a reward model based on scored decision results dataset to learn experts’ experience. Combing the experts’ reward model and the cost-effectiveness objects to form a new reward model and use it in the updated reinforcement learning from expert feedback model. Then, the combination of data and knowledge of maintenance is realized. In this process, we specially design a loss function considering reward loss, similarity initial model policy and RLEF model policy , as well as similarity between old policy and new policy, so we can better improve the integration of the model.</a:t>
            </a:r>
            <a:endParaRPr lang="zh-CN" altLang="en-US" dirty="0"/>
          </a:p>
        </p:txBody>
      </p:sp>
      <p:sp>
        <p:nvSpPr>
          <p:cNvPr id="4" name="灯片编号占位符 3"/>
          <p:cNvSpPr>
            <a:spLocks noGrp="1"/>
          </p:cNvSpPr>
          <p:nvPr>
            <p:ph type="sldNum" sz="quarter" idx="5"/>
          </p:nvPr>
        </p:nvSpPr>
        <p:spPr/>
        <p:txBody>
          <a:bodyPr/>
          <a:lstStyle/>
          <a:p>
            <a:fld id="{3E08A7B8-F966-4843-8BFC-3B168BF40DFF}" type="slidenum">
              <a:rPr lang="zh-CN" altLang="en-US" smtClean="0"/>
              <a:t>13</a:t>
            </a:fld>
            <a:endParaRPr lang="zh-CN" altLang="en-US"/>
          </a:p>
        </p:txBody>
      </p:sp>
    </p:spTree>
    <p:extLst>
      <p:ext uri="{BB962C8B-B14F-4D97-AF65-F5344CB8AC3E}">
        <p14:creationId xmlns:p14="http://schemas.microsoft.com/office/powerpoint/2010/main" val="2502311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case study, maintenance work order data from Xuhui District in Shanghai is used as a control group. The dataset contained 1,043 records with maintenance strategies and response times that were determined by practical maintenance staff. All models use the same decision points with initial states from the 1043 real projects as test samples to generate strategy.</a:t>
            </a:r>
          </a:p>
          <a:p>
            <a:r>
              <a:rPr lang="en-US" altLang="zh-CN" dirty="0"/>
              <a:t>We use five metrics to evaluate the performance of decision-making models, which are cost, effectiveness, traffic performance, projects arrangement and implementation rate. In addition, a comprehensive index is calculated (TOPSIS) to represent the multi-criteria evaluation of model performance.</a:t>
            </a:r>
          </a:p>
          <a:p>
            <a:r>
              <a:rPr lang="en-US" altLang="zh-CN" dirty="0"/>
              <a:t>To validate the model‘s performance, We use a fixed randomly sampled dataset generated from the environment for testing, including 1043 decision points. Six models are tested in the experiment: the real projects </a:t>
            </a:r>
            <a:r>
              <a:rPr lang="zh-CN" altLang="en-US" dirty="0"/>
              <a:t>，</a:t>
            </a:r>
            <a:r>
              <a:rPr lang="en-US" altLang="zh-CN" dirty="0"/>
              <a:t>initial RL model, holistic RLEF model use holistic expert feedback for reward model , fine-grained RLEF model} use fine-grained expert feedback from three aspects for reward model training, and</a:t>
            </a:r>
            <a:r>
              <a:rPr lang="zh-CN" altLang="en-US" dirty="0"/>
              <a:t> </a:t>
            </a:r>
            <a:r>
              <a:rPr lang="en-US" altLang="zh-CN" dirty="0"/>
              <a:t>three</a:t>
            </a:r>
            <a:r>
              <a:rPr lang="zh-CN" altLang="en-US" dirty="0"/>
              <a:t> </a:t>
            </a:r>
            <a:r>
              <a:rPr lang="en-US" altLang="zh-CN" dirty="0"/>
              <a:t>other</a:t>
            </a:r>
            <a:r>
              <a:rPr lang="zh-CN" altLang="en-US" dirty="0"/>
              <a:t> </a:t>
            </a:r>
            <a:r>
              <a:rPr lang="en-US" altLang="zh-CN" dirty="0"/>
              <a:t>models</a:t>
            </a:r>
            <a:r>
              <a:rPr lang="zh-CN" altLang="en-US" dirty="0"/>
              <a:t> </a:t>
            </a:r>
            <a:r>
              <a:rPr lang="en-US" altLang="zh-CN" dirty="0"/>
              <a:t>only</a:t>
            </a:r>
            <a:r>
              <a:rPr lang="zh-CN" altLang="en-US" dirty="0"/>
              <a:t> </a:t>
            </a:r>
            <a:r>
              <a:rPr lang="en-US" altLang="zh-CN" dirty="0"/>
              <a:t>focus</a:t>
            </a:r>
            <a:r>
              <a:rPr lang="zh-CN" altLang="en-US" dirty="0"/>
              <a:t> </a:t>
            </a:r>
            <a:r>
              <a:rPr lang="en-US" altLang="zh-CN" dirty="0"/>
              <a:t>on</a:t>
            </a:r>
            <a:r>
              <a:rPr lang="zh-CN" altLang="en-US" dirty="0"/>
              <a:t> </a:t>
            </a:r>
            <a:r>
              <a:rPr lang="en-US" altLang="zh-CN" dirty="0"/>
              <a:t>one</a:t>
            </a:r>
            <a:r>
              <a:rPr lang="zh-CN" altLang="en-US" dirty="0"/>
              <a:t> </a:t>
            </a:r>
            <a:r>
              <a:rPr lang="en-US" altLang="zh-CN" dirty="0"/>
              <a:t>of</a:t>
            </a:r>
            <a:r>
              <a:rPr lang="zh-CN" altLang="en-US" dirty="0"/>
              <a:t> </a:t>
            </a:r>
            <a:r>
              <a:rPr lang="en-US" altLang="zh-CN" dirty="0"/>
              <a:t>the</a:t>
            </a:r>
            <a:r>
              <a:rPr lang="zh-CN" altLang="en-US" dirty="0"/>
              <a:t> </a:t>
            </a:r>
            <a:r>
              <a:rPr lang="en-US" altLang="zh-CN" dirty="0"/>
              <a:t>aspects(method, timing and economy.</a:t>
            </a:r>
          </a:p>
          <a:p>
            <a:r>
              <a:rPr lang="en-US" altLang="zh-CN" dirty="0"/>
              <a:t>The experiment results are shown in table and a radar graph. We can see our model have three advantages: cost-effective advantage, implementation improvement and comprehensive performance. </a:t>
            </a:r>
            <a:endParaRPr lang="zh-CN" altLang="en-US" dirty="0"/>
          </a:p>
        </p:txBody>
      </p:sp>
      <p:sp>
        <p:nvSpPr>
          <p:cNvPr id="4" name="灯片编号占位符 3"/>
          <p:cNvSpPr>
            <a:spLocks noGrp="1"/>
          </p:cNvSpPr>
          <p:nvPr>
            <p:ph type="sldNum" sz="quarter" idx="5"/>
          </p:nvPr>
        </p:nvSpPr>
        <p:spPr/>
        <p:txBody>
          <a:bodyPr/>
          <a:lstStyle/>
          <a:p>
            <a:fld id="{3E08A7B8-F966-4843-8BFC-3B168BF40DFF}" type="slidenum">
              <a:rPr lang="zh-CN" altLang="en-US" smtClean="0"/>
              <a:t>14</a:t>
            </a:fld>
            <a:endParaRPr lang="zh-CN" altLang="en-US"/>
          </a:p>
        </p:txBody>
      </p:sp>
    </p:spTree>
    <p:extLst>
      <p:ext uri="{BB962C8B-B14F-4D97-AF65-F5344CB8AC3E}">
        <p14:creationId xmlns:p14="http://schemas.microsoft.com/office/powerpoint/2010/main" val="3265323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do the ablation study to find which parts of the model make sense.</a:t>
            </a:r>
          </a:p>
          <a:p>
            <a:r>
              <a:rPr lang="en-US" altLang="zh-CN" dirty="0"/>
              <a:t>(a)Compared to the initial RL model, other data-driven models (3)-(7) that incorporate the expert reward module have shown significant improvements in both comprehensive score and engineering capability, except for model (7) which fell into local optimization and had poor performance. This validates the effectiveness of expert reward in enhancing decision-making models.</a:t>
            </a:r>
          </a:p>
          <a:p>
            <a:r>
              <a:rPr lang="en-US" altLang="zh-CN" dirty="0"/>
              <a:t> (b)Compared to real project data, all data-driven models have shown improvements in the three cost-effectiveness-related metrics. This validates the effectiveness of multi-dimensional data and fine-grained prediction for decision optimization.</a:t>
            </a:r>
          </a:p>
          <a:p>
            <a:r>
              <a:rPr lang="en-US" altLang="zh-CN" dirty="0"/>
              <a:t>(c)Under the same expert feedback improvement, the fine-grained RLEF model outperforms the holistic one in all aspects, demonstrating the importance of fine-grained feedback.</a:t>
            </a:r>
          </a:p>
          <a:p>
            <a:r>
              <a:rPr lang="en-US" altLang="zh-CN" dirty="0"/>
              <a:t>(d)Models (5)-(7) that apply single-dimensional expert feedback rewards perform well only in the direction they are optimized for. Model (7) even experiences a severe decline in other metrics. This validates the necessity to utilize multi-dimensional and comprehensive expert feedback to achieve reward balance and avoid falling into local optima, in addition to improving specific dimensions of the strategy.</a:t>
            </a:r>
          </a:p>
          <a:p>
            <a:r>
              <a:rPr lang="en-US" altLang="zh-CN" dirty="0"/>
              <a:t>(e)The holistic RLEF model outperforms models (5)-(7) in overall performance. This indicates that considering the overall pros and cons of a strategy is more effective for model improvement than only considering from a single dimension.</a:t>
            </a:r>
            <a:endParaRPr lang="zh-CN" altLang="en-US" dirty="0"/>
          </a:p>
        </p:txBody>
      </p:sp>
      <p:sp>
        <p:nvSpPr>
          <p:cNvPr id="4" name="灯片编号占位符 3"/>
          <p:cNvSpPr>
            <a:spLocks noGrp="1"/>
          </p:cNvSpPr>
          <p:nvPr>
            <p:ph type="sldNum" sz="quarter" idx="5"/>
          </p:nvPr>
        </p:nvSpPr>
        <p:spPr/>
        <p:txBody>
          <a:bodyPr/>
          <a:lstStyle/>
          <a:p>
            <a:fld id="{3E08A7B8-F966-4843-8BFC-3B168BF40DFF}" type="slidenum">
              <a:rPr lang="zh-CN" altLang="en-US" smtClean="0"/>
              <a:t>15</a:t>
            </a:fld>
            <a:endParaRPr lang="zh-CN" altLang="en-US"/>
          </a:p>
        </p:txBody>
      </p:sp>
    </p:spTree>
    <p:extLst>
      <p:ext uri="{BB962C8B-B14F-4D97-AF65-F5344CB8AC3E}">
        <p14:creationId xmlns:p14="http://schemas.microsoft.com/office/powerpoint/2010/main" val="3265323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two graphs illustrate the distributions and two-dimensional distributions heatmap of the real project, initial RL model, holistic RLEF model and fine-grained RLEF model's strategies generated from test samples.</a:t>
            </a:r>
          </a:p>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Compared to real projects, data-driven models use more light maintenance methods. This is because in actual engineering, there may be a tendency to use more severe maintenance methods to ensure that the pavement quality after maintenance can pass the acceptance test and avoid rework, without giving priority to cost considerations. </a:t>
            </a:r>
          </a:p>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The timing distribution of real projects is the most reasonable, followed by the fine-grained RLEF model. The initial RL model has a clear tendency to perform maintenance in advance, leading to the model allocating too many projects to earlier time steps.</a:t>
            </a:r>
          </a:p>
          <a:p>
            <a:pPr marL="285750" marR="0" lvl="0" indent="-285750" algn="l" defTabSz="914400" rtl="0" eaLnBrk="1" fontAlgn="auto" latinLnBrk="0" hangingPunct="1">
              <a:lnSpc>
                <a:spcPct val="150000"/>
              </a:lnSpc>
              <a:spcBef>
                <a:spcPts val="1200"/>
              </a:spcBef>
              <a:spcAft>
                <a:spcPts val="0"/>
              </a:spcAft>
              <a:buClrTx/>
              <a:buSzTx/>
              <a:buFont typeface="Wingdings" panose="05000000000000000000" pitchFamily="2" charset="2"/>
              <a:buChar char="u"/>
              <a:tabLst/>
              <a:defRPr/>
            </a:pPr>
            <a:r>
              <a:rPr lang="en-US" altLang="zh-CN" dirty="0">
                <a:latin typeface="Arial" panose="020B0604020202020204" pitchFamily="34" charset="0"/>
                <a:cs typeface="Arial" panose="020B0604020202020204" pitchFamily="34" charset="0"/>
              </a:rPr>
              <a:t>The action distribution of the fine-grained model is more </a:t>
            </a:r>
            <a:r>
              <a:rPr lang="en-US" altLang="zh-CN" b="1" dirty="0">
                <a:latin typeface="Arial" panose="020B0604020202020204" pitchFamily="34" charset="0"/>
                <a:cs typeface="Arial" panose="020B0604020202020204" pitchFamily="34" charset="0"/>
              </a:rPr>
              <a:t>balanced</a:t>
            </a:r>
            <a:r>
              <a:rPr lang="en-US" altLang="zh-CN" dirty="0">
                <a:latin typeface="Arial" panose="020B0604020202020204" pitchFamily="34" charset="0"/>
                <a:cs typeface="Arial" panose="020B0604020202020204" pitchFamily="34" charset="0"/>
              </a:rPr>
              <a:t> than that of the other two RL models, which reduces the occurrence of the maintenance project volume exceeding the threshold at the same timing.</a:t>
            </a:r>
          </a:p>
          <a:p>
            <a:pPr marL="285750" indent="-285750">
              <a:lnSpc>
                <a:spcPct val="150000"/>
              </a:lnSpc>
              <a:spcBef>
                <a:spcPts val="1200"/>
              </a:spcBef>
              <a:buFont typeface="Wingdings" panose="05000000000000000000" pitchFamily="2" charset="2"/>
              <a:buChar char="u"/>
            </a:pPr>
            <a:endParaRPr lang="en-US" altLang="zh-CN"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3E08A7B8-F966-4843-8BFC-3B168BF40DFF}" type="slidenum">
              <a:rPr lang="zh-CN" altLang="en-US" smtClean="0"/>
              <a:t>16</a:t>
            </a:fld>
            <a:endParaRPr lang="zh-CN" altLang="en-US"/>
          </a:p>
        </p:txBody>
      </p:sp>
    </p:spTree>
    <p:extLst>
      <p:ext uri="{BB962C8B-B14F-4D97-AF65-F5344CB8AC3E}">
        <p14:creationId xmlns:p14="http://schemas.microsoft.com/office/powerpoint/2010/main" val="1125236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summary, we proposed a fine-grained Reinforcement Learning from Expert Feedback (RLEF) model for pavement maintenance decision-making, which overcomes two challenges: the difficulty of simulating the complex maintenance scenarios and the lack of engineering implementation considerations. In more detail, we design a knowledge-data-driven decision-making model incorporating a fine-grained prediction model to model complex road scenarios. In addition, the RLEF model includes expert experience as a reward for decision-making, which breaks through the limitations of traditional rule-based approaches that fail to account for real engineering conditions.</a:t>
            </a:r>
          </a:p>
          <a:p>
            <a:r>
              <a:rPr lang="en-US" altLang="zh-CN" dirty="0"/>
              <a:t>Furthermore, building the environment of RLEF model with real-world road data and training with engineering expert feedback ensured the incorporation of practical constraints and preferences. Comparisons with data-driven reinforcement learning models and real projects revealed that the fine-grained RLEF model achieved superior long-term benefits while optimizing cost-effectiveness. It exhibited a trend towards early maintenance and light methods, aligning with expert preferences, and effectively utilized cost-effective methods such as sealing and filing, leading to improved overall pavement performance.</a:t>
            </a:r>
            <a:endParaRPr lang="zh-CN" altLang="en-US" dirty="0"/>
          </a:p>
        </p:txBody>
      </p:sp>
      <p:sp>
        <p:nvSpPr>
          <p:cNvPr id="4" name="灯片编号占位符 3"/>
          <p:cNvSpPr>
            <a:spLocks noGrp="1"/>
          </p:cNvSpPr>
          <p:nvPr>
            <p:ph type="sldNum" sz="quarter" idx="5"/>
          </p:nvPr>
        </p:nvSpPr>
        <p:spPr/>
        <p:txBody>
          <a:bodyPr/>
          <a:lstStyle/>
          <a:p>
            <a:fld id="{6336304E-FDE3-4B4F-A3B7-EBE87F3FA5E2}" type="slidenum">
              <a:rPr lang="en-US" altLang="zh-CN" smtClean="0"/>
              <a:pPr/>
              <a:t>17</a:t>
            </a:fld>
            <a:endParaRPr lang="zh-CN" altLang="en-US" dirty="0"/>
          </a:p>
        </p:txBody>
      </p:sp>
    </p:spTree>
    <p:extLst>
      <p:ext uri="{BB962C8B-B14F-4D97-AF65-F5344CB8AC3E}">
        <p14:creationId xmlns:p14="http://schemas.microsoft.com/office/powerpoint/2010/main" val="410019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36304E-FDE3-4B4F-A3B7-EBE87F3FA5E2}" type="slidenum">
              <a:rPr lang="en-US" altLang="zh-CN" smtClean="0"/>
              <a:pPr/>
              <a:t>18</a:t>
            </a:fld>
            <a:endParaRPr lang="zh-CN" altLang="en-US" dirty="0"/>
          </a:p>
        </p:txBody>
      </p:sp>
    </p:spTree>
    <p:extLst>
      <p:ext uri="{BB962C8B-B14F-4D97-AF65-F5344CB8AC3E}">
        <p14:creationId xmlns:p14="http://schemas.microsoft.com/office/powerpoint/2010/main" val="3591417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It is essential to acknowledge that the RLEF model operates under relatively ideal conditions. Real-world engineering decisions face uncertainties and constraints, including extreme weather, limited resources, and equipment failures. The performance of the RLEF model may be affected in situations where data dimensions and collection frequencies are insufficient. Future research may involve expanding the expert dataset, establishing the normalized feedback process, and incorporating various road scenarios to further enhance the model's performance in real-world engineering contexts. Continued efforts in these areas can lead to more robust and reliable decision-making solutions for pavement maintenance management.</a:t>
            </a:r>
            <a:endParaRPr lang="zh-CN" altLang="en-US" dirty="0"/>
          </a:p>
        </p:txBody>
      </p:sp>
      <p:sp>
        <p:nvSpPr>
          <p:cNvPr id="4" name="灯片编号占位符 3"/>
          <p:cNvSpPr>
            <a:spLocks noGrp="1"/>
          </p:cNvSpPr>
          <p:nvPr>
            <p:ph type="sldNum" sz="quarter" idx="5"/>
          </p:nvPr>
        </p:nvSpPr>
        <p:spPr/>
        <p:txBody>
          <a:bodyPr/>
          <a:lstStyle/>
          <a:p>
            <a:fld id="{6336304E-FDE3-4B4F-A3B7-EBE87F3FA5E2}" type="slidenum">
              <a:rPr lang="en-US" altLang="zh-CN" smtClean="0"/>
              <a:pPr/>
              <a:t>19</a:t>
            </a:fld>
            <a:endParaRPr lang="zh-CN" altLang="en-US" dirty="0"/>
          </a:p>
        </p:txBody>
      </p:sp>
    </p:spTree>
    <p:extLst>
      <p:ext uri="{BB962C8B-B14F-4D97-AF65-F5344CB8AC3E}">
        <p14:creationId xmlns:p14="http://schemas.microsoft.com/office/powerpoint/2010/main" val="52614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200" b="1" dirty="0">
                <a:solidFill>
                  <a:srgbClr val="255889"/>
                </a:solidFill>
                <a:latin typeface="微软雅黑" panose="020B0503020204020204" pitchFamily="34" charset="-122"/>
                <a:ea typeface="微软雅黑" panose="020B0503020204020204" pitchFamily="34" charset="-122"/>
              </a:rPr>
              <a:t>Firstly, let’s see why we need to study this problem about deciding when and how to repair the road. Highway network is developing rapidly in China, and t</a:t>
            </a:r>
            <a:r>
              <a:rPr lang="en-US" altLang="zh-CN" sz="1200" b="1" dirty="0">
                <a:solidFill>
                  <a:schemeClr val="bg1"/>
                </a:solidFill>
                <a:latin typeface="微软雅黑" panose="020B0503020204020204" pitchFamily="34" charset="-122"/>
                <a:ea typeface="微软雅黑" panose="020B0503020204020204" pitchFamily="34" charset="-122"/>
              </a:rPr>
              <a:t>he amount of road is more than 5 million kilometers, which is the top of the world . </a:t>
            </a:r>
            <a:r>
              <a:rPr lang="en-US" altLang="zh-CN" sz="1800" b="0" i="0" u="none" strike="noStrike" baseline="0" dirty="0">
                <a:latin typeface="NimbusRomNo9L-Regu"/>
              </a:rPr>
              <a:t>As the service time of infrastructure increases and the existing road network continues to expand, the demand and pressure for pavement maintenance have been increasing rapidly. Consequently, pavement maintenance expenditures have been rising, putting significant economic pressure on transportation authorities. </a:t>
            </a:r>
            <a:r>
              <a:rPr lang="en-US" altLang="zh-CN" sz="1200" b="1" dirty="0">
                <a:solidFill>
                  <a:srgbClr val="C00000"/>
                </a:solidFill>
                <a:latin typeface="微软雅黑" panose="020B0503020204020204" pitchFamily="34" charset="-122"/>
                <a:ea typeface="微软雅黑" panose="020B0503020204020204" pitchFamily="34" charset="-122"/>
              </a:rPr>
              <a:t>In 2022, the fund on road operation and maintenance reached almost 100</a:t>
            </a:r>
            <a:r>
              <a:rPr lang="en-US" altLang="zh-CN" sz="1200" b="1" dirty="0">
                <a:latin typeface="微软雅黑" panose="020B0503020204020204" pitchFamily="34" charset="-122"/>
                <a:ea typeface="微软雅黑" panose="020B0503020204020204" pitchFamily="34" charset="-122"/>
              </a:rPr>
              <a:t> billion yuan.</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DDB02DA9-F637-CB4D-BC72-92066AEB9C9A}" type="slidenum">
              <a:rPr lang="en-US" smtClean="0"/>
              <a:t>2</a:t>
            </a:fld>
            <a:endParaRPr lang="en-US"/>
          </a:p>
        </p:txBody>
      </p:sp>
    </p:spTree>
    <p:extLst>
      <p:ext uri="{BB962C8B-B14F-4D97-AF65-F5344CB8AC3E}">
        <p14:creationId xmlns:p14="http://schemas.microsoft.com/office/powerpoint/2010/main" val="2155874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10"/>
          </p:nvPr>
        </p:nvSpPr>
        <p:spPr/>
        <p:txBody>
          <a:bodyPr rtlCol="0"/>
          <a:lstStyle/>
          <a:p>
            <a:pPr rtl="0"/>
            <a:fld id="{6336304E-FDE3-4B4F-A3B7-EBE87F3FA5E2}" type="slidenum">
              <a:rPr lang="en-US" altLang="zh-CN" smtClean="0">
                <a:latin typeface="Microsoft YaHei UI" panose="020B0503020204020204" pitchFamily="34" charset="-122"/>
                <a:ea typeface="Microsoft YaHei UI" panose="020B0503020204020204" pitchFamily="34" charset="-122"/>
              </a:rPr>
              <a:t>20</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05712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25000"/>
              </a:lnSpc>
              <a:spcBef>
                <a:spcPct val="0"/>
              </a:spcBef>
              <a:spcAft>
                <a:spcPts val="0"/>
              </a:spcAft>
              <a:buClrTx/>
              <a:buSzTx/>
              <a:buFontTx/>
              <a:buNone/>
              <a:tabLst/>
              <a:defRPr/>
            </a:pPr>
            <a:r>
              <a:rPr lang="en-US" altLang="zh-CN" dirty="0"/>
              <a:t>Because of such huge amount of existing road infrastructure and fund requirement,</a:t>
            </a:r>
            <a:r>
              <a:rPr lang="en-US" altLang="zh-CN" sz="1200" b="1" dirty="0">
                <a:solidFill>
                  <a:srgbClr val="0072FF"/>
                </a:solidFill>
                <a:latin typeface="Arial" panose="020B0604020202020204" pitchFamily="34" charset="0"/>
                <a:ea typeface="微软雅黑" panose="020B0503020204020204" pitchFamily="34" charset="-122"/>
                <a:cs typeface="Arial" panose="020B0604020202020204" pitchFamily="34" charset="0"/>
              </a:rPr>
              <a:t> the maintenance of massive road infrastructure faces great challenges. </a:t>
            </a:r>
            <a:r>
              <a:rPr lang="en-US" altLang="zh-CN" b="1" dirty="0">
                <a:latin typeface="Arial" panose="020B0604020202020204" pitchFamily="34" charset="0"/>
                <a:ea typeface="微软雅黑" panose="020B0503020204020204" pitchFamily="34" charset="-122"/>
                <a:cs typeface="Arial" panose="020B0604020202020204" pitchFamily="34" charset="0"/>
              </a:rPr>
              <a:t>Rough and non-targeted </a:t>
            </a:r>
            <a:r>
              <a:rPr lang="en-US" altLang="zh-CN" dirty="0">
                <a:latin typeface="Arial" panose="020B0604020202020204" pitchFamily="34" charset="0"/>
                <a:ea typeface="微软雅黑" panose="020B0503020204020204" pitchFamily="34" charset="-122"/>
                <a:cs typeface="Arial" panose="020B0604020202020204" pitchFamily="34" charset="0"/>
              </a:rPr>
              <a:t>road infrastructure maintenance strategies used in current engineering are </a:t>
            </a:r>
            <a:r>
              <a:rPr lang="en-US" altLang="zh-CN" b="1" dirty="0">
                <a:latin typeface="Arial" panose="020B0604020202020204" pitchFamily="34" charset="0"/>
                <a:ea typeface="微软雅黑" panose="020B0503020204020204" pitchFamily="34" charset="-122"/>
                <a:cs typeface="Arial" panose="020B0604020202020204" pitchFamily="34" charset="0"/>
              </a:rPr>
              <a:t>palliative</a:t>
            </a:r>
            <a:r>
              <a:rPr lang="en-US" altLang="zh-CN" dirty="0">
                <a:latin typeface="Arial" panose="020B0604020202020204" pitchFamily="34" charset="0"/>
                <a:ea typeface="微软雅黑" panose="020B0503020204020204" pitchFamily="34" charset="-122"/>
                <a:cs typeface="Arial" panose="020B0604020202020204" pitchFamily="34" charset="0"/>
              </a:rPr>
              <a:t>,  and it is difficult to play a huge maintenance fund benefit. Most roads are aged, for example, </a:t>
            </a:r>
            <a:r>
              <a:rPr lang="en-US" altLang="zh-CN" sz="120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Max Service years</a:t>
            </a:r>
            <a:r>
              <a:rPr lang="zh-CN" altLang="en-US" sz="120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20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of expressways and highways in shanghai are more than 30 years </a:t>
            </a:r>
            <a:r>
              <a:rPr lang="en-US" altLang="zh-CN" dirty="0">
                <a:latin typeface="Arial" panose="020B0604020202020204" pitchFamily="34" charset="0"/>
                <a:ea typeface="微软雅黑" panose="020B0503020204020204" pitchFamily="34" charset="-122"/>
                <a:cs typeface="Arial" panose="020B0604020202020204" pitchFamily="34" charset="0"/>
              </a:rPr>
              <a:t>and they are in a fast deteriorated condition. Though the government spent a huge amount of money, </a:t>
            </a:r>
            <a:r>
              <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that the </a:t>
            </a:r>
            <a:r>
              <a:rPr lang="en-US" altLang="zh-CN" sz="1200" dirty="0">
                <a:solidFill>
                  <a:schemeClr val="tx1"/>
                </a:solidFill>
                <a:latin typeface="微软雅黑" panose="020B0503020204020204" pitchFamily="34" charset="-122"/>
                <a:ea typeface="微软雅黑" panose="020B0503020204020204" pitchFamily="34" charset="-122"/>
              </a:rPr>
              <a:t> annual maintenance cost reached </a:t>
            </a:r>
            <a:r>
              <a:rPr lang="en-US" altLang="zh-CN" sz="1200" b="1" dirty="0">
                <a:solidFill>
                  <a:schemeClr val="tx1"/>
                </a:solidFill>
                <a:latin typeface="微软雅黑" panose="020B0503020204020204" pitchFamily="34" charset="-122"/>
                <a:ea typeface="微软雅黑" panose="020B0503020204020204" pitchFamily="34" charset="-122"/>
              </a:rPr>
              <a:t>1.2 billion</a:t>
            </a:r>
            <a:r>
              <a:rPr lang="en-US" altLang="zh-CN" sz="1200" dirty="0">
                <a:solidFill>
                  <a:schemeClr val="tx1"/>
                </a:solidFill>
                <a:latin typeface="微软雅黑" panose="020B0503020204020204" pitchFamily="34" charset="-122"/>
                <a:ea typeface="微软雅黑" panose="020B0503020204020204" pitchFamily="34" charset="-122"/>
              </a:rPr>
              <a:t> yuan, there were still </a:t>
            </a:r>
            <a:r>
              <a:rPr lang="en-US" altLang="zh-CN" sz="1200" b="1" dirty="0">
                <a:solidFill>
                  <a:schemeClr val="tx1"/>
                </a:solidFill>
                <a:latin typeface="微软雅黑" panose="020B0503020204020204" pitchFamily="34" charset="-122"/>
                <a:ea typeface="微软雅黑" panose="020B0503020204020204" pitchFamily="34" charset="-122"/>
              </a:rPr>
              <a:t>18,000</a:t>
            </a:r>
            <a:r>
              <a:rPr lang="en-US" altLang="zh-CN" sz="1200" dirty="0">
                <a:solidFill>
                  <a:schemeClr val="tx1"/>
                </a:solidFill>
                <a:latin typeface="微软雅黑" panose="020B0503020204020204" pitchFamily="34" charset="-122"/>
                <a:ea typeface="微软雅黑" panose="020B0503020204020204" pitchFamily="34" charset="-122"/>
              </a:rPr>
              <a:t> traffic accidents. It is because the current maintenance strategy is minimum guaranteed instead of optimal. Therefore, </a:t>
            </a:r>
            <a:r>
              <a:rPr lang="zh-CN" altLang="en-US" sz="1400" b="1" dirty="0">
                <a:solidFill>
                  <a:srgbClr val="C00000"/>
                </a:solidFill>
                <a:latin typeface="微软雅黑" panose="020B0503020204020204" pitchFamily="34" charset="-122"/>
                <a:ea typeface="微软雅黑" panose="020B0503020204020204" pitchFamily="34" charset="-122"/>
              </a:rPr>
              <a:t> </a:t>
            </a:r>
            <a:r>
              <a:rPr lang="en-US" altLang="zh-CN" sz="1400" b="1" dirty="0">
                <a:solidFill>
                  <a:srgbClr val="C00000"/>
                </a:solidFill>
                <a:latin typeface="微软雅黑" panose="020B0503020204020204" pitchFamily="34" charset="-122"/>
                <a:ea typeface="微软雅黑" panose="020B0503020204020204" pitchFamily="34" charset="-122"/>
              </a:rPr>
              <a:t>we</a:t>
            </a:r>
            <a:r>
              <a:rPr lang="zh-CN" altLang="en-US" sz="1400" b="1" dirty="0">
                <a:solidFill>
                  <a:srgbClr val="C00000"/>
                </a:solidFill>
                <a:latin typeface="微软雅黑" panose="020B0503020204020204" pitchFamily="34" charset="-122"/>
                <a:ea typeface="微软雅黑" panose="020B0503020204020204" pitchFamily="34" charset="-122"/>
              </a:rPr>
              <a:t> </a:t>
            </a:r>
            <a:r>
              <a:rPr lang="en-US" altLang="zh-CN" sz="1400" b="1" dirty="0">
                <a:solidFill>
                  <a:srgbClr val="C00000"/>
                </a:solidFill>
                <a:latin typeface="微软雅黑" panose="020B0503020204020204" pitchFamily="34" charset="-122"/>
                <a:ea typeface="微软雅黑" panose="020B0503020204020204" pitchFamily="34" charset="-122"/>
              </a:rPr>
              <a:t>need</a:t>
            </a:r>
            <a:r>
              <a:rPr lang="zh-CN" altLang="en-US" sz="1400" b="1" dirty="0">
                <a:solidFill>
                  <a:srgbClr val="C00000"/>
                </a:solidFill>
                <a:latin typeface="微软雅黑" panose="020B0503020204020204" pitchFamily="34" charset="-122"/>
                <a:ea typeface="微软雅黑" panose="020B0503020204020204" pitchFamily="34" charset="-122"/>
              </a:rPr>
              <a:t> </a:t>
            </a:r>
            <a:r>
              <a:rPr lang="en-US" altLang="zh-CN" sz="1400" b="1" dirty="0">
                <a:solidFill>
                  <a:srgbClr val="C00000"/>
                </a:solidFill>
                <a:latin typeface="微软雅黑" panose="020B0503020204020204" pitchFamily="34" charset="-122"/>
                <a:ea typeface="微软雅黑" panose="020B0503020204020204" pitchFamily="34" charset="-122"/>
              </a:rPr>
              <a:t>to</a:t>
            </a:r>
            <a:r>
              <a:rPr lang="zh-CN" altLang="en-US" sz="1400" b="1" dirty="0">
                <a:solidFill>
                  <a:srgbClr val="C00000"/>
                </a:solidFill>
                <a:latin typeface="微软雅黑" panose="020B0503020204020204" pitchFamily="34" charset="-122"/>
                <a:ea typeface="微软雅黑" panose="020B0503020204020204" pitchFamily="34" charset="-122"/>
              </a:rPr>
              <a:t> </a:t>
            </a:r>
            <a:r>
              <a:rPr lang="en-US" altLang="zh-CN" sz="1400" b="1" dirty="0">
                <a:solidFill>
                  <a:srgbClr val="C00000"/>
                </a:solidFill>
                <a:latin typeface="微软雅黑" panose="020B0503020204020204" pitchFamily="34" charset="-122"/>
                <a:ea typeface="微软雅黑" panose="020B0503020204020204" pitchFamily="34" charset="-122"/>
              </a:rPr>
              <a:t>make </a:t>
            </a:r>
            <a:r>
              <a:rPr lang="en-US" altLang="zh-CN" sz="1200" b="1" dirty="0">
                <a:solidFill>
                  <a:srgbClr val="FFFF00"/>
                </a:solidFill>
                <a:latin typeface="微软雅黑" panose="020B0503020204020204" pitchFamily="34" charset="-122"/>
                <a:ea typeface="微软雅黑" panose="020B0503020204020204" pitchFamily="34" charset="-122"/>
              </a:rPr>
              <a:t>scientific strategy to guarantee the safety and effectiveness of maintenance.</a:t>
            </a:r>
          </a:p>
          <a:p>
            <a:pPr eaLnBrk="1" hangingPunct="1">
              <a:lnSpc>
                <a:spcPct val="125000"/>
              </a:lnSpc>
              <a:spcBef>
                <a:spcPct val="0"/>
              </a:spcBef>
              <a:buFontTx/>
              <a:buNone/>
            </a:pPr>
            <a:endParaRPr lang="zh-CN" altLang="en-US" dirty="0">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rgbClr val="0072FF"/>
              </a:solidFill>
              <a:latin typeface="Arial" panose="020B0604020202020204" pitchFamily="34" charset="0"/>
              <a:ea typeface="微软雅黑" panose="020B0503020204020204" pitchFamily="34" charset="-122"/>
              <a:cs typeface="Arial" panose="020B0604020202020204" pitchFamily="34" charset="0"/>
            </a:endParaRPr>
          </a:p>
          <a:p>
            <a:r>
              <a:rPr lang="en-US" altLang="zh-CN" dirty="0"/>
              <a:t> </a:t>
            </a:r>
            <a:endParaRPr lang="zh-CN" altLang="en-US" dirty="0"/>
          </a:p>
        </p:txBody>
      </p:sp>
      <p:sp>
        <p:nvSpPr>
          <p:cNvPr id="4" name="灯片编号占位符 3"/>
          <p:cNvSpPr>
            <a:spLocks noGrp="1"/>
          </p:cNvSpPr>
          <p:nvPr>
            <p:ph type="sldNum" sz="quarter" idx="5"/>
          </p:nvPr>
        </p:nvSpPr>
        <p:spPr/>
        <p:txBody>
          <a:bodyPr/>
          <a:lstStyle/>
          <a:p>
            <a:fld id="{6336304E-FDE3-4B4F-A3B7-EBE87F3FA5E2}" type="slidenum">
              <a:rPr lang="en-US" altLang="zh-CN" smtClean="0"/>
              <a:pPr/>
              <a:t>3</a:t>
            </a:fld>
            <a:endParaRPr lang="zh-CN" altLang="en-US" dirty="0"/>
          </a:p>
        </p:txBody>
      </p:sp>
    </p:spTree>
    <p:extLst>
      <p:ext uri="{BB962C8B-B14F-4D97-AF65-F5344CB8AC3E}">
        <p14:creationId xmlns:p14="http://schemas.microsoft.com/office/powerpoint/2010/main" val="169409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B80013E-A229-45FE-A963-805279C09A6B}"/>
              </a:ext>
            </a:extLst>
          </p:cNvPr>
          <p:cNvSpPr>
            <a:spLocks noGrp="1"/>
          </p:cNvSpPr>
          <p:nvPr>
            <p:ph type="body" idx="1"/>
          </p:nvPr>
        </p:nvSpPr>
        <p:spPr/>
        <p:txBody>
          <a:bodyPr/>
          <a:lstStyle/>
          <a:p>
            <a:pPr algn="l"/>
            <a:r>
              <a:rPr lang="en-US" altLang="zh-CN" sz="1800" b="0" i="0" u="none" strike="noStrike" baseline="0" dirty="0">
                <a:latin typeface="NimbusRomNo9L-Regu"/>
              </a:rPr>
              <a:t>To address this issue, it is essential to establish a maintenance strategy model to optimize the cost-benefit objectives. Generating cost-effective maintenance strategies faces the following challenges due to the need for comprehensive road environment consideration and susceptibility to local economic, policy, and geographical influences. The first one is complex scenarios.</a:t>
            </a:r>
            <a:r>
              <a:rPr lang="en-US" altLang="zh-CN" sz="1800" b="0" i="0" u="none" strike="noStrike" baseline="0" dirty="0">
                <a:latin typeface="Arial" panose="020B0604020202020204" pitchFamily="34" charset="0"/>
                <a:cs typeface="Arial" panose="020B0604020202020204" pitchFamily="34" charset="0"/>
              </a:rPr>
              <a:t> Road operation and maintenance </a:t>
            </a:r>
            <a:r>
              <a:rPr lang="en-US" altLang="zh-CN" sz="1800" b="0" i="0" u="sng" strike="noStrike" baseline="0" dirty="0">
                <a:latin typeface="Arial" panose="020B0604020202020204" pitchFamily="34" charset="0"/>
                <a:cs typeface="Arial" panose="020B0604020202020204" pitchFamily="34" charset="0"/>
              </a:rPr>
              <a:t>involve numerous elements and encompass a wide range of scenarios. </a:t>
            </a:r>
            <a:r>
              <a:rPr lang="en-US" altLang="zh-CN" sz="1800" b="0" i="0" u="none" strike="noStrike" baseline="0" dirty="0">
                <a:latin typeface="Arial" panose="020B0604020202020204" pitchFamily="34" charset="0"/>
                <a:cs typeface="Arial" panose="020B0604020202020204" pitchFamily="34" charset="0"/>
              </a:rPr>
              <a:t>The core subject of concern, road performance, is influenced by multiple factors such as environment, traffic dynamics, and incidents, making the decision making process highly complex and a social endeavor. Additionally, an accurate prediction model for pavement performance is crucial for making scientifically informed decisions, but such models are affected by multiple coupling factors.</a:t>
            </a:r>
            <a:endParaRPr lang="en-US" altLang="zh-CN" sz="1800" b="0" i="0" u="none" strike="noStrike" baseline="0" dirty="0">
              <a:latin typeface="NimbusRomNo9L-Regu"/>
            </a:endParaRPr>
          </a:p>
        </p:txBody>
      </p:sp>
    </p:spTree>
    <p:extLst>
      <p:ext uri="{BB962C8B-B14F-4D97-AF65-F5344CB8AC3E}">
        <p14:creationId xmlns:p14="http://schemas.microsoft.com/office/powerpoint/2010/main" val="425909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B80013E-A229-45FE-A963-805279C09A6B}"/>
              </a:ext>
            </a:extLst>
          </p:cNvPr>
          <p:cNvSpPr>
            <a:spLocks noGrp="1"/>
          </p:cNvSpPr>
          <p:nvPr>
            <p:ph type="body" idx="1"/>
          </p:nvPr>
        </p:nvSpPr>
        <p:spPr/>
        <p:txBody>
          <a:bodyPr/>
          <a:lstStyle/>
          <a:p>
            <a:pPr algn="l"/>
            <a:r>
              <a:rPr lang="en-US" altLang="zh-CN" sz="1200" b="0" i="0" u="none" strike="noStrike" baseline="0" dirty="0">
                <a:latin typeface="Arial" panose="020B0604020202020204" pitchFamily="34" charset="0"/>
                <a:cs typeface="Arial" panose="020B0604020202020204" pitchFamily="34" charset="0"/>
              </a:rPr>
              <a:t>Another difficulty is </a:t>
            </a:r>
            <a:r>
              <a:rPr lang="en-US" altLang="zh-CN" sz="1200" b="1" i="0" u="none" strike="noStrike" baseline="0" dirty="0">
                <a:latin typeface="Arial" panose="020B0604020202020204" pitchFamily="34" charset="0"/>
                <a:cs typeface="Arial" panose="020B0604020202020204" pitchFamily="34" charset="0"/>
              </a:rPr>
              <a:t>fuzzy conditions</a:t>
            </a:r>
            <a:r>
              <a:rPr lang="en-US" altLang="zh-CN" sz="1200" b="1" dirty="0">
                <a:latin typeface="Arial" panose="020B0604020202020204" pitchFamily="34" charset="0"/>
                <a:cs typeface="Arial" panose="020B0604020202020204" pitchFamily="34" charset="0"/>
              </a:rPr>
              <a:t>. </a:t>
            </a:r>
            <a:r>
              <a:rPr lang="en-US" altLang="zh-CN" sz="1400" b="0" i="0" u="none" strike="noStrike" baseline="0" dirty="0">
                <a:latin typeface="Arial" panose="020B0604020202020204" pitchFamily="34" charset="0"/>
                <a:cs typeface="Arial" panose="020B0604020202020204" pitchFamily="34" charset="0"/>
              </a:rPr>
              <a:t>Maintenance decision </a:t>
            </a:r>
            <a:r>
              <a:rPr lang="en-US" altLang="zh-CN" sz="1400" b="0" i="0" u="sng" strike="noStrike" baseline="0" dirty="0">
                <a:latin typeface="Arial" panose="020B0604020202020204" pitchFamily="34" charset="0"/>
                <a:cs typeface="Arial" panose="020B0604020202020204" pitchFamily="34" charset="0"/>
              </a:rPr>
              <a:t>rules are sometimes vague and exhibit local characteristics</a:t>
            </a:r>
            <a:r>
              <a:rPr lang="en-US" altLang="zh-CN" sz="1400" b="0" i="0" u="none" strike="noStrike" baseline="0" dirty="0">
                <a:latin typeface="Arial" panose="020B0604020202020204" pitchFamily="34" charset="0"/>
                <a:cs typeface="Arial" panose="020B0604020202020204" pitchFamily="34" charset="0"/>
              </a:rPr>
              <a:t>. For example, within the same road segment, there may be distresses of varying severity, leading to different strategies in different regions. Some regions may only address distresses with a severity higher than a threshold, while others may adopt an intensive approach to repair all nearby damages.</a:t>
            </a:r>
            <a:endParaRPr lang="zh-CN" altLang="en-US" sz="1400" b="1" dirty="0">
              <a:latin typeface="Arial" panose="020B0604020202020204" pitchFamily="34" charset="0"/>
              <a:cs typeface="Arial" panose="020B0604020202020204" pitchFamily="34" charset="0"/>
            </a:endParaRPr>
          </a:p>
          <a:p>
            <a:pPr algn="l"/>
            <a:r>
              <a:rPr lang="zh-CN" altLang="en-US" dirty="0"/>
              <a:t> </a:t>
            </a:r>
            <a:r>
              <a:rPr lang="en-US" altLang="zh-CN" dirty="0"/>
              <a:t>Thus, the key problem is </a:t>
            </a:r>
            <a:r>
              <a:rPr lang="en-US" altLang="zh-CN" sz="1200" b="0" i="0" u="none" strike="noStrike" baseline="0" dirty="0">
                <a:latin typeface="Arial" panose="020B0604020202020204" pitchFamily="34" charset="0"/>
                <a:cs typeface="Arial" panose="020B0604020202020204" pitchFamily="34" charset="0"/>
              </a:rPr>
              <a:t>How to predict infrastructure serviceability performance and make decisions in </a:t>
            </a:r>
            <a:r>
              <a:rPr lang="en-US" altLang="zh-CN" sz="1200" b="1" u="none" strike="noStrike" baseline="0" dirty="0">
                <a:latin typeface="Arial" panose="020B0604020202020204" pitchFamily="34" charset="0"/>
                <a:cs typeface="Arial" panose="020B0604020202020204" pitchFamily="34" charset="0"/>
              </a:rPr>
              <a:t>complex scenarios </a:t>
            </a:r>
            <a:r>
              <a:rPr lang="en-US" altLang="zh-CN" sz="1200" b="0" i="0" u="none" strike="noStrike" baseline="0" dirty="0">
                <a:latin typeface="Arial" panose="020B0604020202020204" pitchFamily="34" charset="0"/>
                <a:cs typeface="Arial" panose="020B0604020202020204" pitchFamily="34" charset="0"/>
              </a:rPr>
              <a:t>and under </a:t>
            </a:r>
            <a:r>
              <a:rPr lang="en-US" altLang="zh-CN" sz="1200" b="1" i="0" u="none" strike="noStrike" baseline="0" dirty="0">
                <a:latin typeface="Arial" panose="020B0604020202020204" pitchFamily="34" charset="0"/>
                <a:cs typeface="Arial" panose="020B0604020202020204" pitchFamily="34" charset="0"/>
              </a:rPr>
              <a:t>fuzzy conditions</a:t>
            </a:r>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B80013E-A229-45FE-A963-805279C09A6B}"/>
              </a:ext>
            </a:extLst>
          </p:cNvPr>
          <p:cNvSpPr>
            <a:spLocks noGrp="1"/>
          </p:cNvSpPr>
          <p:nvPr>
            <p:ph type="body" idx="1"/>
          </p:nvPr>
        </p:nvSpPr>
        <p:spPr/>
        <p:txBody>
          <a:bodyPr/>
          <a:lstStyle/>
          <a:p>
            <a:pPr algn="l"/>
            <a:r>
              <a:rPr lang="en-US" altLang="zh-CN" sz="1200" b="0" i="0" u="none" strike="noStrike" baseline="0" dirty="0">
                <a:latin typeface="Arial" panose="020B0604020202020204" pitchFamily="34" charset="0"/>
                <a:cs typeface="Arial" panose="020B0604020202020204" pitchFamily="34" charset="0"/>
              </a:rPr>
              <a:t>That's where artificial intelligence comes in. The field of road maintenance is also exploring the method model of using artificial intelligence to replace human operation. However, complete artificial intelligence is not achieved in one move and a great leap forward, and the existing data model is difficult to all model many fuzzy factors that can be considered by human operation. Therefore, we explore a decision-making method that combines expert experience and digital technology to absorb the advantages of both to achieve human-like decision-making.</a:t>
            </a:r>
            <a:endParaRPr lang="zh-CN" altLang="en-US" dirty="0"/>
          </a:p>
        </p:txBody>
      </p:sp>
    </p:spTree>
    <p:extLst>
      <p:ext uri="{BB962C8B-B14F-4D97-AF65-F5344CB8AC3E}">
        <p14:creationId xmlns:p14="http://schemas.microsoft.com/office/powerpoint/2010/main" val="1598880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review the existing methodology of maintenance decision-making, we collect articles related to the topic and analyze keyword distribution. As shown in figure, "expert", "threshold", "optimization" and "neural network" are the keywords with the highest frequency in recent years. Road maintenance decision-making mainly relies on expert knowledge systems in the early stage, while recent research focuses more on threshold triggering, optimization modeling and deep learning methods.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ndParaRPr>
          </a:p>
          <a:p>
            <a:endParaRPr lang="zh-CN" altLang="en-US" dirty="0"/>
          </a:p>
        </p:txBody>
      </p:sp>
      <p:sp>
        <p:nvSpPr>
          <p:cNvPr id="4" name="灯片编号占位符 3"/>
          <p:cNvSpPr>
            <a:spLocks noGrp="1"/>
          </p:cNvSpPr>
          <p:nvPr>
            <p:ph type="sldNum" sz="quarter" idx="5"/>
          </p:nvPr>
        </p:nvSpPr>
        <p:spPr/>
        <p:txBody>
          <a:bodyPr/>
          <a:lstStyle/>
          <a:p>
            <a:fld id="{DDB02DA9-F637-CB4D-BC72-92066AEB9C9A}" type="slidenum">
              <a:rPr lang="en-US" smtClean="0"/>
              <a:t>7</a:t>
            </a:fld>
            <a:endParaRPr lang="en-US"/>
          </a:p>
        </p:txBody>
      </p:sp>
    </p:spTree>
    <p:extLst>
      <p:ext uri="{BB962C8B-B14F-4D97-AF65-F5344CB8AC3E}">
        <p14:creationId xmlns:p14="http://schemas.microsoft.com/office/powerpoint/2010/main" val="370497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Threshold triggering is to </a:t>
            </a:r>
            <a:r>
              <a:rPr lang="en-US" altLang="zh-CN" sz="1200" kern="1200" dirty="0">
                <a:solidFill>
                  <a:schemeClr val="dk1"/>
                </a:solidFill>
                <a:latin typeface="微软雅黑" panose="020B0503020204020204" pitchFamily="34" charset="-122"/>
                <a:ea typeface="微软雅黑" panose="020B0503020204020204" pitchFamily="34" charset="-122"/>
                <a:cs typeface="+mn-cs"/>
              </a:rPr>
              <a:t>ensure the lower limit of pavement function, the essence of the strategy is to "</a:t>
            </a:r>
            <a:r>
              <a:rPr lang="en-US" altLang="zh-CN" sz="1200" b="1" kern="1200" dirty="0">
                <a:solidFill>
                  <a:schemeClr val="dk1"/>
                </a:solidFill>
                <a:latin typeface="微软雅黑" panose="020B0503020204020204" pitchFamily="34" charset="-122"/>
                <a:ea typeface="微软雅黑" panose="020B0503020204020204" pitchFamily="34" charset="-122"/>
                <a:cs typeface="+mn-cs"/>
              </a:rPr>
              <a:t>guaranteed" rather than "optimize". And </a:t>
            </a:r>
            <a:r>
              <a:rPr lang="en-US" altLang="zh-CN" sz="1200" kern="1200" dirty="0">
                <a:solidFill>
                  <a:schemeClr val="dk1"/>
                </a:solidFill>
                <a:latin typeface="微软雅黑" panose="020B0503020204020204" pitchFamily="34" charset="-122"/>
                <a:ea typeface="微软雅黑" panose="020B0503020204020204" pitchFamily="34" charset="-122"/>
                <a:cs typeface="+mn-cs"/>
              </a:rPr>
              <a:t>the threshold is determined by experts or historical trends. While the advantage is that their Engineering applications are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dk1"/>
              </a:solidFill>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Data modeling methods are in popular after digital transformation of infrastructures. It allows </a:t>
            </a:r>
            <a:r>
              <a:rPr lang="en-US" altLang="zh-CN" sz="1200" kern="1200" dirty="0">
                <a:solidFill>
                  <a:schemeClr val="dk1"/>
                </a:solidFill>
                <a:latin typeface="微软雅黑" panose="020B0503020204020204" pitchFamily="34" charset="-122"/>
                <a:ea typeface="微软雅黑" panose="020B0503020204020204" pitchFamily="34" charset="-122"/>
                <a:cs typeface="+mn-cs"/>
              </a:rPr>
              <a:t>variables and objectives in modeling. But it is too ideal to used in practice.</a:t>
            </a:r>
            <a:endParaRPr lang="zh-CN" altLang="en-US" sz="12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 To sum up,</a:t>
            </a:r>
            <a:r>
              <a:rPr lang="en-US" altLang="zh-CN" sz="1200" b="1" dirty="0">
                <a:solidFill>
                  <a:schemeClr val="bg1"/>
                </a:solidFill>
                <a:latin typeface="微软雅黑" panose="020B0503020204020204" pitchFamily="34" charset="-122"/>
                <a:ea typeface="微软雅黑" panose="020B0503020204020204" pitchFamily="34" charset="-122"/>
              </a:rPr>
              <a:t> the threshold trigger method is difficult to construct fine and complex conditions, and the data model is difficult to model fuzzy decision rules.</a:t>
            </a:r>
            <a:endParaRPr lang="zh-CN" altLang="en-US" sz="12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ndParaRPr>
          </a:p>
          <a:p>
            <a:endParaRPr lang="zh-CN" altLang="en-US" dirty="0"/>
          </a:p>
        </p:txBody>
      </p:sp>
      <p:sp>
        <p:nvSpPr>
          <p:cNvPr id="4" name="灯片编号占位符 3"/>
          <p:cNvSpPr>
            <a:spLocks noGrp="1"/>
          </p:cNvSpPr>
          <p:nvPr>
            <p:ph type="sldNum" sz="quarter" idx="5"/>
          </p:nvPr>
        </p:nvSpPr>
        <p:spPr/>
        <p:txBody>
          <a:bodyPr/>
          <a:lstStyle/>
          <a:p>
            <a:fld id="{DDB02DA9-F637-CB4D-BC72-92066AEB9C9A}" type="slidenum">
              <a:rPr lang="en-US" smtClean="0"/>
              <a:t>8</a:t>
            </a:fld>
            <a:endParaRPr lang="en-US"/>
          </a:p>
        </p:txBody>
      </p:sp>
    </p:spTree>
    <p:extLst>
      <p:ext uri="{BB962C8B-B14F-4D97-AF65-F5344CB8AC3E}">
        <p14:creationId xmlns:p14="http://schemas.microsoft.com/office/powerpoint/2010/main" val="163526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engineering practice, </a:t>
            </a:r>
            <a:r>
              <a:rPr kumimoji="1" lang="en-US" altLang="zh-CN" b="1" dirty="0">
                <a:solidFill>
                  <a:srgbClr val="00B050"/>
                </a:solidFill>
              </a:rPr>
              <a:t>mainstream method is making decision by experts. It is a simple and straightforward method, but it leads to </a:t>
            </a:r>
            <a:r>
              <a:rPr kumimoji="1" lang="en-US" altLang="zh-CN" sz="1200" b="1" dirty="0">
                <a:solidFill>
                  <a:srgbClr val="000000"/>
                </a:solidFill>
                <a:latin typeface="微软雅黑" panose="020B0503020204020204" pitchFamily="34" charset="-122"/>
                <a:ea typeface="微软雅黑" panose="020B0503020204020204" pitchFamily="34" charset="-122"/>
              </a:rPr>
              <a:t>s</a:t>
            </a:r>
            <a:r>
              <a:rPr lang="en-US" altLang="zh-CN" sz="1200" dirty="0">
                <a:solidFill>
                  <a:srgbClr val="000000"/>
                </a:solidFill>
                <a:latin typeface="微软雅黑" panose="020B0503020204020204" pitchFamily="34" charset="-122"/>
                <a:ea typeface="微软雅黑" panose="020B0503020204020204" pitchFamily="34" charset="-122"/>
              </a:rPr>
              <a:t>ubjectivity and ununiform standards due to  differences between experts’ levels and capacity. As for data modeling methods, they have been used but are still rarely applied in practice because they base on strong assumptions and can hardly adapt to various scenes. However, data models can provide basic rules for decision while expert knowledge can provide empirical optimization. </a:t>
            </a:r>
            <a:r>
              <a:rPr kumimoji="1" lang="en-US" altLang="zh-CN" b="1" dirty="0">
                <a:solidFill>
                  <a:srgbClr val="00B050"/>
                </a:solidFill>
              </a:rPr>
              <a:t> SO,  we try to </a:t>
            </a:r>
            <a:r>
              <a:rPr lang="en-US" altLang="zh-CN" sz="1200" b="1" dirty="0">
                <a:solidFill>
                  <a:schemeClr val="bg1"/>
                </a:solidFill>
                <a:latin typeface="微软雅黑" panose="020B0503020204020204" pitchFamily="34" charset="-122"/>
                <a:ea typeface="微软雅黑" panose="020B0503020204020204" pitchFamily="34" charset="-122"/>
              </a:rPr>
              <a:t>explore a method that combines expert experience and digital technology. </a:t>
            </a:r>
            <a:r>
              <a:rPr lang="en-US" altLang="zh-CN" dirty="0"/>
              <a:t>How to learn from each other and integrate knowledge and data in maintenance decision-making is what we want to solve.</a:t>
            </a:r>
            <a:endParaRPr lang="zh-CN" altLang="en-US" dirty="0"/>
          </a:p>
        </p:txBody>
      </p:sp>
      <p:sp>
        <p:nvSpPr>
          <p:cNvPr id="4" name="灯片编号占位符 3"/>
          <p:cNvSpPr>
            <a:spLocks noGrp="1"/>
          </p:cNvSpPr>
          <p:nvPr>
            <p:ph type="sldNum" sz="quarter" idx="5"/>
          </p:nvPr>
        </p:nvSpPr>
        <p:spPr/>
        <p:txBody>
          <a:bodyPr/>
          <a:lstStyle/>
          <a:p>
            <a:fld id="{3E08A7B8-F966-4843-8BFC-3B168BF40DFF}" type="slidenum">
              <a:rPr lang="zh-CN" altLang="en-US" smtClean="0"/>
              <a:t>9</a:t>
            </a:fld>
            <a:endParaRPr lang="zh-CN" altLang="en-US"/>
          </a:p>
        </p:txBody>
      </p:sp>
    </p:spTree>
    <p:extLst>
      <p:ext uri="{BB962C8B-B14F-4D97-AF65-F5344CB8AC3E}">
        <p14:creationId xmlns:p14="http://schemas.microsoft.com/office/powerpoint/2010/main" val="2210773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_0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icrosoft YaHei UI" panose="020B0503020204020204" pitchFamily="34" charset="-122"/>
                <a:ea typeface="Microsoft YaHei UI" panose="020B0503020204020204" pitchFamily="34" charset="-122"/>
              </a:defRPr>
            </a:lvl1pPr>
          </a:lstStyle>
          <a:p>
            <a:pPr rtl="0"/>
            <a:r>
              <a:rPr lang="zh-CN" altLang="en-US" noProof="0" dirty="0"/>
              <a:t>此处是标题</a:t>
            </a:r>
          </a:p>
        </p:txBody>
      </p:sp>
      <p:sp>
        <p:nvSpPr>
          <p:cNvPr id="3" name="副标题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单击此处编辑母版副标题样式</a:t>
            </a:r>
            <a:endParaRPr lang="zh-CN" altLang="en-US" noProof="0" dirty="0"/>
          </a:p>
        </p:txBody>
      </p:sp>
      <p:sp>
        <p:nvSpPr>
          <p:cNvPr id="13" name="图片占位符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grpSp>
        <p:nvGrpSpPr>
          <p:cNvPr id="14" name="组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任意多边形(F)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任意多边形(F)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cxnSp>
        <p:nvCxnSpPr>
          <p:cNvPr id="5" name="直接连接符​​(S) 4">
            <a:extLst>
              <a:ext uri="{FF2B5EF4-FFF2-40B4-BE49-F238E27FC236}">
                <a16:creationId xmlns:a16="http://schemas.microsoft.com/office/drawing/2014/main" id="{819AFA09-F4B1-493D-BCAD-FF30C20CD1AA}"/>
              </a:ext>
            </a:extLst>
          </p:cNvPr>
          <p:cNvCxnSpPr>
            <a:cxnSpLocks/>
          </p:cNvCxnSpPr>
          <p:nvPr userDrawn="1"/>
        </p:nvCxnSpPr>
        <p:spPr>
          <a:xfrm>
            <a:off x="3175000" y="4233582"/>
            <a:ext cx="7899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谢谢 01">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dirty="0"/>
              <a:t>电子邮件</a:t>
            </a:r>
          </a:p>
        </p:txBody>
      </p:sp>
      <p:sp>
        <p:nvSpPr>
          <p:cNvPr id="13" name="图片占位符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grpSp>
        <p:nvGrpSpPr>
          <p:cNvPr id="14" name="组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任意多边形(F)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任意多边形(F)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cxnSp>
        <p:nvCxnSpPr>
          <p:cNvPr id="5" name="直接连接符​​(S) 4">
            <a:extLst>
              <a:ext uri="{FF2B5EF4-FFF2-40B4-BE49-F238E27FC236}">
                <a16:creationId xmlns:a16="http://schemas.microsoft.com/office/drawing/2014/main" id="{819AFA09-F4B1-493D-BCAD-FF30C20CD1AA}"/>
              </a:ext>
            </a:extLst>
          </p:cNvPr>
          <p:cNvCxnSpPr/>
          <p:nvPr userDrawn="1"/>
        </p:nvCxnSpPr>
        <p:spPr>
          <a:xfrm>
            <a:off x="6469778" y="4233582"/>
            <a:ext cx="2160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占位符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atin typeface="Microsoft YaHei UI" panose="020B0503020204020204" pitchFamily="34" charset="-122"/>
                <a:ea typeface="Microsoft YaHei UI" panose="020B0503020204020204" pitchFamily="34" charset="-122"/>
              </a:defRPr>
            </a:lvl1pPr>
          </a:lstStyle>
          <a:p>
            <a:pPr marL="228600" lvl="0" indent="-228600" rtl="0"/>
            <a:r>
              <a:rPr lang="zh-CN" altLang="en-US" noProof="0" dirty="0"/>
              <a:t>此处是网站 </a:t>
            </a:r>
            <a:r>
              <a:rPr lang="en-US" altLang="zh-CN" noProof="0" dirty="0"/>
              <a:t>URL</a:t>
            </a:r>
          </a:p>
        </p:txBody>
      </p:sp>
      <p:pic>
        <p:nvPicPr>
          <p:cNvPr id="17" name="图形 16" descr="信封">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图形 17" descr="网络">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标题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latin typeface="Microsoft YaHei UI" panose="020B0503020204020204" pitchFamily="34" charset="-122"/>
                <a:ea typeface="Microsoft YaHei UI" panose="020B0503020204020204" pitchFamily="34" charset="-122"/>
                <a:cs typeface="+mn-cs"/>
              </a:defRPr>
            </a:lvl1pPr>
          </a:lstStyle>
          <a:p>
            <a:pPr marL="0" lvl="0" rtl="0"/>
            <a:r>
              <a:rPr lang="zh-CN" altLang="en-US" noProof="0"/>
              <a:t>单击此处编辑母版标题样式</a:t>
            </a:r>
            <a:endParaRPr lang="zh-CN" alt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幻灯片_02">
    <p:spTree>
      <p:nvGrpSpPr>
        <p:cNvPr id="1" name=""/>
        <p:cNvGrpSpPr/>
        <p:nvPr/>
      </p:nvGrpSpPr>
      <p:grpSpPr>
        <a:xfrm>
          <a:off x="0" y="0"/>
          <a:ext cx="0" cy="0"/>
          <a:chOff x="0" y="0"/>
          <a:chExt cx="0" cy="0"/>
        </a:xfrm>
      </p:grpSpPr>
      <p:sp>
        <p:nvSpPr>
          <p:cNvPr id="4" name="长方形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3" name="图片占位符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grpSp>
        <p:nvGrpSpPr>
          <p:cNvPr id="14" name="组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任意多边形(F)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任意多边形(F)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cxnSp>
        <p:nvCxnSpPr>
          <p:cNvPr id="12" name="直接连接符​​(S) 11">
            <a:extLst>
              <a:ext uri="{FF2B5EF4-FFF2-40B4-BE49-F238E27FC236}">
                <a16:creationId xmlns:a16="http://schemas.microsoft.com/office/drawing/2014/main" id="{77C312F4-62C2-4903-8C4B-423A8717E481}"/>
              </a:ext>
            </a:extLst>
          </p:cNvPr>
          <p:cNvCxnSpPr/>
          <p:nvPr userDrawn="1"/>
        </p:nvCxnSpPr>
        <p:spPr>
          <a:xfrm>
            <a:off x="6469778" y="4233582"/>
            <a:ext cx="21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形 18" descr="信封">
            <a:extLst>
              <a:ext uri="{FF2B5EF4-FFF2-40B4-BE49-F238E27FC236}">
                <a16:creationId xmlns:a16="http://schemas.microsoft.com/office/drawing/2014/main" id="{A686352B-226C-4579-B831-0DC14EC389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图形 19" descr="网络">
            <a:extLst>
              <a:ext uri="{FF2B5EF4-FFF2-40B4-BE49-F238E27FC236}">
                <a16:creationId xmlns:a16="http://schemas.microsoft.com/office/drawing/2014/main" id="{460C8169-012B-451A-A6C2-6FEC0DC8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副标题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dirty="0"/>
              <a:t>电子邮件</a:t>
            </a:r>
          </a:p>
        </p:txBody>
      </p:sp>
      <p:sp>
        <p:nvSpPr>
          <p:cNvPr id="22" name="文本占位符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latin typeface="Microsoft YaHei UI" panose="020B0503020204020204" pitchFamily="34" charset="-122"/>
                <a:ea typeface="Microsoft YaHei UI" panose="020B0503020204020204" pitchFamily="34" charset="-122"/>
              </a:defRPr>
            </a:lvl1pPr>
          </a:lstStyle>
          <a:p>
            <a:pPr marL="228600" lvl="0" indent="-228600" rtl="0"/>
            <a:r>
              <a:rPr lang="zh-CN" altLang="en-US" noProof="0" dirty="0"/>
              <a:t>此处是网站 </a:t>
            </a:r>
            <a:r>
              <a:rPr lang="en-US" altLang="zh-CN" noProof="0" dirty="0"/>
              <a:t>URL</a:t>
            </a:r>
          </a:p>
        </p:txBody>
      </p:sp>
      <p:sp>
        <p:nvSpPr>
          <p:cNvPr id="18" name="标题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latin typeface="Microsoft YaHei UI" panose="020B0503020204020204" pitchFamily="34" charset="-122"/>
                <a:ea typeface="Microsoft YaHei UI" panose="020B0503020204020204" pitchFamily="34" charset="-122"/>
                <a:cs typeface="+mn-cs"/>
              </a:defRPr>
            </a:lvl1pPr>
          </a:lstStyle>
          <a:p>
            <a:pPr marL="0" lvl="0" rtl="0"/>
            <a:r>
              <a:rPr lang="zh-CN" altLang="en-US" noProof="0"/>
              <a:t>单击此处编辑母版标题样式</a:t>
            </a:r>
            <a:endParaRPr lang="zh-CN" altLang="en-US" noProof="0" dirty="0"/>
          </a:p>
        </p:txBody>
      </p:sp>
      <p:pic>
        <p:nvPicPr>
          <p:cNvPr id="17" name="图片 16">
            <a:extLst>
              <a:ext uri="{FF2B5EF4-FFF2-40B4-BE49-F238E27FC236}">
                <a16:creationId xmlns:a16="http://schemas.microsoft.com/office/drawing/2014/main" id="{72F3B0BA-BA0C-4DC3-BA11-E2533337EDA6}"/>
              </a:ext>
            </a:extLst>
          </p:cNvPr>
          <p:cNvPicPr>
            <a:picLocks noChangeAspect="1"/>
          </p:cNvPicPr>
          <p:nvPr userDrawn="1"/>
        </p:nvPicPr>
        <p:blipFill>
          <a:blip r:embed="rId4">
            <a:biLevel thresh="25000"/>
          </a:blip>
          <a:stretch>
            <a:fillRect/>
          </a:stretch>
        </p:blipFill>
        <p:spPr>
          <a:xfrm>
            <a:off x="9629812" y="391862"/>
            <a:ext cx="2414178" cy="738993"/>
          </a:xfrm>
          <a:prstGeom prst="rect">
            <a:avLst/>
          </a:prstGeom>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长方形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6" name="椭圆形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dirty="0"/>
              <a:t>此处是标题</a:t>
            </a:r>
          </a:p>
        </p:txBody>
      </p:sp>
      <p:sp>
        <p:nvSpPr>
          <p:cNvPr id="3" name="副标题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单击此处编辑母版副标题样式</a:t>
            </a:r>
            <a:endParaRPr lang="zh-CN" altLang="en-US" noProof="0" dirty="0"/>
          </a:p>
        </p:txBody>
      </p:sp>
      <p:grpSp>
        <p:nvGrpSpPr>
          <p:cNvPr id="14" name="组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任意多边形(F)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任意多边形(F)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cxnSp>
        <p:nvCxnSpPr>
          <p:cNvPr id="5" name="直接连接符​​(S)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A3DFF8AF-A9E8-454E-A020-00B39625687E}"/>
              </a:ext>
            </a:extLst>
          </p:cNvPr>
          <p:cNvPicPr>
            <a:picLocks noChangeAspect="1"/>
          </p:cNvPicPr>
          <p:nvPr userDrawn="1"/>
        </p:nvPicPr>
        <p:blipFill>
          <a:blip r:embed="rId2">
            <a:biLevel thresh="25000"/>
          </a:blip>
          <a:stretch>
            <a:fillRect/>
          </a:stretch>
        </p:blipFill>
        <p:spPr>
          <a:xfrm>
            <a:off x="9629812" y="391862"/>
            <a:ext cx="2414178" cy="738993"/>
          </a:xfrm>
          <a:prstGeom prst="rect">
            <a:avLst/>
          </a:prstGeom>
        </p:spPr>
      </p:pic>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pic>
        <p:nvPicPr>
          <p:cNvPr id="8" name="图片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椭圆形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6" name="灯片编号占位符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grpSp>
        <p:nvGrpSpPr>
          <p:cNvPr id="4" name="组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椭圆形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grpSp>
          <p:nvGrpSpPr>
            <p:cNvPr id="18" name="组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任意多边形(F)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0" name="任意多边形(F)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grpSp>
      <p:sp>
        <p:nvSpPr>
          <p:cNvPr id="21" name="文本占位符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latin typeface="Microsoft YaHei UI" panose="020B0503020204020204" pitchFamily="34" charset="-122"/>
                <a:ea typeface="Microsoft YaHei UI"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CN" altLang="en-US" noProof="0"/>
              <a:t>单击此处编辑母版文本样式</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内容占位符 4">
            <a:extLst>
              <a:ext uri="{FF2B5EF4-FFF2-40B4-BE49-F238E27FC236}">
                <a16:creationId xmlns:a16="http://schemas.microsoft.com/office/drawing/2014/main" id="{0D9E5A0A-00A2-4BA3-B72E-01222476B4F8}"/>
              </a:ext>
            </a:extLst>
          </p:cNvPr>
          <p:cNvSpPr>
            <a:spLocks noGrp="1"/>
          </p:cNvSpPr>
          <p:nvPr>
            <p:ph sz="quarter" idx="13"/>
          </p:nvPr>
        </p:nvSpPr>
        <p:spPr>
          <a:xfrm>
            <a:off x="397026" y="356455"/>
            <a:ext cx="2103438" cy="590550"/>
          </a:xfrm>
        </p:spPr>
        <p:txBody>
          <a:bodyPr/>
          <a:lstStyle>
            <a:lvl1pPr marL="0" indent="0" algn="l" defTabSz="411480" rtl="0" eaLnBrk="1" latinLnBrk="0" hangingPunct="1">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algn="l" defTabSz="411480" rtl="0" eaLnBrk="1" latinLnBrk="0" hangingPunct="1">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stStyle>
          <a:p>
            <a:pPr lvl="0"/>
            <a:r>
              <a:rPr lang="zh-CN" altLang="en-US" dirty="0"/>
              <a:t>单击此处</a:t>
            </a:r>
          </a:p>
        </p:txBody>
      </p:sp>
      <p:grpSp>
        <p:nvGrpSpPr>
          <p:cNvPr id="22" name="组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任意多边形(F)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5" name="任意多边形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6" name="任意多边形(F)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sp>
        <p:nvSpPr>
          <p:cNvPr id="15" name="椭圆形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灯片编号占位符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27" name="内容占位符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dirty="0"/>
              <a:t>单击此处编辑母版文本样式</a:t>
            </a:r>
          </a:p>
          <a:p>
            <a:pPr lvl="1" rtl="0"/>
            <a:r>
              <a:rPr lang="zh-CN" altLang="en-US" noProof="0" dirty="0"/>
              <a:t>二级</a:t>
            </a:r>
          </a:p>
          <a:p>
            <a:pPr lvl="2" rtl="0"/>
            <a:r>
              <a:rPr lang="zh-CN" altLang="en-US" noProof="0" dirty="0"/>
              <a:t>三级</a:t>
            </a:r>
          </a:p>
          <a:p>
            <a:pPr lvl="3" rtl="0"/>
            <a:r>
              <a:rPr lang="zh-CN" altLang="en-US" noProof="0" dirty="0"/>
              <a:t>四级</a:t>
            </a:r>
          </a:p>
          <a:p>
            <a:pPr lvl="4" rtl="0"/>
            <a:r>
              <a:rPr lang="zh-CN" altLang="en-US" noProof="0" dirty="0"/>
              <a:t>五级</a:t>
            </a:r>
          </a:p>
        </p:txBody>
      </p:sp>
      <p:pic>
        <p:nvPicPr>
          <p:cNvPr id="14" name="图片 13">
            <a:extLst>
              <a:ext uri="{FF2B5EF4-FFF2-40B4-BE49-F238E27FC236}">
                <a16:creationId xmlns:a16="http://schemas.microsoft.com/office/drawing/2014/main" id="{3C93C0CD-557C-46DA-B0A2-03E0CF717D9B}"/>
              </a:ext>
            </a:extLst>
          </p:cNvPr>
          <p:cNvPicPr>
            <a:picLocks noChangeAspect="1"/>
          </p:cNvPicPr>
          <p:nvPr userDrawn="1"/>
        </p:nvPicPr>
        <p:blipFill>
          <a:blip r:embed="rId2"/>
          <a:stretch>
            <a:fillRect/>
          </a:stretch>
        </p:blipFill>
        <p:spPr>
          <a:xfrm>
            <a:off x="322509" y="6315430"/>
            <a:ext cx="1452047" cy="444479"/>
          </a:xfrm>
          <a:prstGeom prst="rect">
            <a:avLst/>
          </a:prstGeom>
        </p:spPr>
      </p:pic>
      <p:sp>
        <p:nvSpPr>
          <p:cNvPr id="19" name="矩形 18">
            <a:extLst>
              <a:ext uri="{FF2B5EF4-FFF2-40B4-BE49-F238E27FC236}">
                <a16:creationId xmlns:a16="http://schemas.microsoft.com/office/drawing/2014/main" id="{3B8E25A6-61BA-4B66-AAB7-BE3ECB4AF9FC}"/>
              </a:ext>
            </a:extLst>
          </p:cNvPr>
          <p:cNvSpPr/>
          <p:nvPr userDrawn="1"/>
        </p:nvSpPr>
        <p:spPr>
          <a:xfrm>
            <a:off x="-11475" y="338368"/>
            <a:ext cx="226367" cy="541475"/>
          </a:xfrm>
          <a:prstGeom prst="rect">
            <a:avLst/>
          </a:prstGeom>
          <a:solidFill>
            <a:srgbClr val="346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20" dirty="0">
              <a:ln>
                <a:solidFill>
                  <a:sysClr val="windowText" lastClr="000000"/>
                </a:solidFill>
              </a:ln>
              <a:solidFill>
                <a:sysClr val="windowText" lastClr="000000"/>
              </a:solidFill>
            </a:endParaRPr>
          </a:p>
        </p:txBody>
      </p:sp>
      <p:sp>
        <p:nvSpPr>
          <p:cNvPr id="21" name="矩形 20">
            <a:extLst>
              <a:ext uri="{FF2B5EF4-FFF2-40B4-BE49-F238E27FC236}">
                <a16:creationId xmlns:a16="http://schemas.microsoft.com/office/drawing/2014/main" id="{EADB9C9C-7CAD-4958-9261-82A79550FB7E}"/>
              </a:ext>
            </a:extLst>
          </p:cNvPr>
          <p:cNvSpPr/>
          <p:nvPr userDrawn="1"/>
        </p:nvSpPr>
        <p:spPr>
          <a:xfrm>
            <a:off x="2481413" y="353546"/>
            <a:ext cx="9710587" cy="526297"/>
          </a:xfrm>
          <a:prstGeom prst="rect">
            <a:avLst/>
          </a:prstGeom>
          <a:gradFill flip="none" rotWithShape="1">
            <a:gsLst>
              <a:gs pos="76000">
                <a:srgbClr val="C0D5E5"/>
              </a:gs>
              <a:gs pos="15000">
                <a:srgbClr val="34699F"/>
              </a:gs>
              <a:gs pos="100000">
                <a:srgbClr val="CBDC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680" b="1" dirty="0">
              <a:ea typeface="微软雅黑" panose="020B0503020204020204" pitchFamily="34" charset="-122"/>
            </a:endParaRPr>
          </a:p>
        </p:txBody>
      </p:sp>
      <p:sp>
        <p:nvSpPr>
          <p:cNvPr id="8" name="内容占位符 7">
            <a:extLst>
              <a:ext uri="{FF2B5EF4-FFF2-40B4-BE49-F238E27FC236}">
                <a16:creationId xmlns:a16="http://schemas.microsoft.com/office/drawing/2014/main" id="{EF38C538-5FA5-46D3-AE10-6066419D5430}"/>
              </a:ext>
            </a:extLst>
          </p:cNvPr>
          <p:cNvSpPr>
            <a:spLocks noGrp="1"/>
          </p:cNvSpPr>
          <p:nvPr>
            <p:ph sz="quarter" idx="14"/>
          </p:nvPr>
        </p:nvSpPr>
        <p:spPr>
          <a:xfrm>
            <a:off x="2519514" y="490538"/>
            <a:ext cx="1148211" cy="285750"/>
          </a:xfrm>
        </p:spPr>
        <p:txBody>
          <a:bodyPr>
            <a:noAutofit/>
          </a:bodyPr>
          <a:lstStyle>
            <a:lvl1pPr marL="0" indent="0" algn="l" defTabSz="914400" rtl="0" eaLnBrk="1" latinLnBrk="0" hangingPunct="1">
              <a:buNone/>
              <a:defRPr lang="zh-CN" altLang="en-US" sz="1680" b="1" kern="1200" dirty="0" smtClean="0">
                <a:solidFill>
                  <a:schemeClr val="lt1"/>
                </a:solidFill>
                <a:latin typeface="+mn-lt"/>
                <a:ea typeface="微软雅黑" panose="020B0503020204020204" pitchFamily="34" charset="-122"/>
                <a:cs typeface="+mn-cs"/>
              </a:defRPr>
            </a:lvl1pPr>
            <a:lvl2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2pPr>
            <a:lvl3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3pPr>
            <a:lvl4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4pPr>
            <a:lvl5pPr marL="0" algn="l" defTabSz="914400" rtl="0" eaLnBrk="1" latinLnBrk="0" hangingPunct="1">
              <a:defRPr lang="zh-CN" altLang="en-US" sz="1680" b="1" kern="1200" dirty="0">
                <a:solidFill>
                  <a:schemeClr val="lt1"/>
                </a:solidFill>
                <a:latin typeface="+mn-lt"/>
                <a:ea typeface="微软雅黑" panose="020B0503020204020204" pitchFamily="34" charset="-122"/>
                <a:cs typeface="+mn-cs"/>
              </a:defRPr>
            </a:lvl5pPr>
          </a:lstStyle>
          <a:p>
            <a:pPr lvl="0"/>
            <a:r>
              <a:rPr lang="zh-CN" altLang="en-US" dirty="0"/>
              <a:t>单击此处</a:t>
            </a:r>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8" name="组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任意多边形(F)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0" name="任意多边形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2" name="任意多边形(F)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sp>
        <p:nvSpPr>
          <p:cNvPr id="15" name="椭圆形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灯片编号占位符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14" name="内容占位符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17" name="内容占位符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pic>
        <p:nvPicPr>
          <p:cNvPr id="23" name="图片 22">
            <a:extLst>
              <a:ext uri="{FF2B5EF4-FFF2-40B4-BE49-F238E27FC236}">
                <a16:creationId xmlns:a16="http://schemas.microsoft.com/office/drawing/2014/main" id="{FE8AEF76-0ACF-4D70-A98F-C56FA6B565C9}"/>
              </a:ext>
            </a:extLst>
          </p:cNvPr>
          <p:cNvPicPr>
            <a:picLocks noChangeAspect="1"/>
          </p:cNvPicPr>
          <p:nvPr userDrawn="1"/>
        </p:nvPicPr>
        <p:blipFill>
          <a:blip r:embed="rId2"/>
          <a:stretch>
            <a:fillRect/>
          </a:stretch>
        </p:blipFill>
        <p:spPr>
          <a:xfrm>
            <a:off x="322509" y="6315430"/>
            <a:ext cx="1452047" cy="444479"/>
          </a:xfrm>
          <a:prstGeom prst="rect">
            <a:avLst/>
          </a:prstGeom>
        </p:spPr>
      </p:pic>
      <p:sp>
        <p:nvSpPr>
          <p:cNvPr id="24" name="内容占位符 4">
            <a:extLst>
              <a:ext uri="{FF2B5EF4-FFF2-40B4-BE49-F238E27FC236}">
                <a16:creationId xmlns:a16="http://schemas.microsoft.com/office/drawing/2014/main" id="{DA432BEC-43F5-4F5B-A555-A7758476E124}"/>
              </a:ext>
            </a:extLst>
          </p:cNvPr>
          <p:cNvSpPr>
            <a:spLocks noGrp="1"/>
          </p:cNvSpPr>
          <p:nvPr>
            <p:ph sz="quarter" idx="13"/>
          </p:nvPr>
        </p:nvSpPr>
        <p:spPr>
          <a:xfrm>
            <a:off x="397026" y="356455"/>
            <a:ext cx="2103438" cy="590550"/>
          </a:xfrm>
        </p:spPr>
        <p:txBody>
          <a:bodyPr/>
          <a:lstStyle>
            <a:lvl1pPr marL="0" indent="0" algn="l" defTabSz="411480" rtl="0" eaLnBrk="1" latinLnBrk="0" hangingPunct="1">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algn="l" defTabSz="411480" rtl="0" eaLnBrk="1" latinLnBrk="0" hangingPunct="1">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stStyle>
          <a:p>
            <a:pPr lvl="0"/>
            <a:r>
              <a:rPr lang="zh-CN" altLang="en-US" dirty="0"/>
              <a:t>单击此处</a:t>
            </a:r>
          </a:p>
        </p:txBody>
      </p:sp>
      <p:sp>
        <p:nvSpPr>
          <p:cNvPr id="25" name="矩形 24">
            <a:extLst>
              <a:ext uri="{FF2B5EF4-FFF2-40B4-BE49-F238E27FC236}">
                <a16:creationId xmlns:a16="http://schemas.microsoft.com/office/drawing/2014/main" id="{444DD734-784F-426E-8679-DC067621ADEE}"/>
              </a:ext>
            </a:extLst>
          </p:cNvPr>
          <p:cNvSpPr/>
          <p:nvPr userDrawn="1"/>
        </p:nvSpPr>
        <p:spPr>
          <a:xfrm>
            <a:off x="-11475" y="338368"/>
            <a:ext cx="226367" cy="541475"/>
          </a:xfrm>
          <a:prstGeom prst="rect">
            <a:avLst/>
          </a:prstGeom>
          <a:solidFill>
            <a:srgbClr val="346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20" dirty="0">
              <a:ln>
                <a:solidFill>
                  <a:sysClr val="windowText" lastClr="000000"/>
                </a:solidFill>
              </a:ln>
              <a:solidFill>
                <a:sysClr val="windowText" lastClr="000000"/>
              </a:solidFill>
            </a:endParaRPr>
          </a:p>
        </p:txBody>
      </p:sp>
      <p:sp>
        <p:nvSpPr>
          <p:cNvPr id="26" name="矩形 25">
            <a:extLst>
              <a:ext uri="{FF2B5EF4-FFF2-40B4-BE49-F238E27FC236}">
                <a16:creationId xmlns:a16="http://schemas.microsoft.com/office/drawing/2014/main" id="{2F5DC7A2-9C6A-4319-AD8C-D370D359DACA}"/>
              </a:ext>
            </a:extLst>
          </p:cNvPr>
          <p:cNvSpPr/>
          <p:nvPr userDrawn="1"/>
        </p:nvSpPr>
        <p:spPr>
          <a:xfrm>
            <a:off x="2481413" y="353546"/>
            <a:ext cx="9710587" cy="526297"/>
          </a:xfrm>
          <a:prstGeom prst="rect">
            <a:avLst/>
          </a:prstGeom>
          <a:gradFill flip="none" rotWithShape="1">
            <a:gsLst>
              <a:gs pos="76000">
                <a:srgbClr val="C0D5E5"/>
              </a:gs>
              <a:gs pos="15000">
                <a:srgbClr val="34699F"/>
              </a:gs>
              <a:gs pos="100000">
                <a:srgbClr val="CBDC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680" b="1" dirty="0">
              <a:ea typeface="微软雅黑" panose="020B0503020204020204" pitchFamily="34" charset="-122"/>
            </a:endParaRPr>
          </a:p>
        </p:txBody>
      </p:sp>
      <p:sp>
        <p:nvSpPr>
          <p:cNvPr id="27" name="内容占位符 7">
            <a:extLst>
              <a:ext uri="{FF2B5EF4-FFF2-40B4-BE49-F238E27FC236}">
                <a16:creationId xmlns:a16="http://schemas.microsoft.com/office/drawing/2014/main" id="{FDABBB58-D22D-452A-B62C-7614729776BA}"/>
              </a:ext>
            </a:extLst>
          </p:cNvPr>
          <p:cNvSpPr>
            <a:spLocks noGrp="1"/>
          </p:cNvSpPr>
          <p:nvPr>
            <p:ph sz="quarter" idx="14"/>
          </p:nvPr>
        </p:nvSpPr>
        <p:spPr>
          <a:xfrm>
            <a:off x="2519514" y="490538"/>
            <a:ext cx="1148211" cy="285750"/>
          </a:xfrm>
        </p:spPr>
        <p:txBody>
          <a:bodyPr>
            <a:noAutofit/>
          </a:bodyPr>
          <a:lstStyle>
            <a:lvl1pPr marL="0" indent="0" algn="l" defTabSz="914400" rtl="0" eaLnBrk="1" latinLnBrk="0" hangingPunct="1">
              <a:buNone/>
              <a:defRPr lang="zh-CN" altLang="en-US" sz="1680" b="1" kern="1200" dirty="0" smtClean="0">
                <a:solidFill>
                  <a:schemeClr val="lt1"/>
                </a:solidFill>
                <a:latin typeface="+mn-lt"/>
                <a:ea typeface="微软雅黑" panose="020B0503020204020204" pitchFamily="34" charset="-122"/>
                <a:cs typeface="+mn-cs"/>
              </a:defRPr>
            </a:lvl1pPr>
            <a:lvl2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2pPr>
            <a:lvl3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3pPr>
            <a:lvl4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4pPr>
            <a:lvl5pPr marL="0" algn="l" defTabSz="914400" rtl="0" eaLnBrk="1" latinLnBrk="0" hangingPunct="1">
              <a:defRPr lang="zh-CN" altLang="en-US" sz="1680" b="1" kern="1200" dirty="0">
                <a:solidFill>
                  <a:schemeClr val="lt1"/>
                </a:solidFill>
                <a:latin typeface="+mn-lt"/>
                <a:ea typeface="微软雅黑" panose="020B0503020204020204" pitchFamily="34" charset="-122"/>
                <a:cs typeface="+mn-cs"/>
              </a:defRPr>
            </a:lvl5pPr>
          </a:lstStyle>
          <a:p>
            <a:pPr lvl="0"/>
            <a:r>
              <a:rPr lang="zh-CN" altLang="en-US" dirty="0"/>
              <a:t>单击此处</a:t>
            </a:r>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20" name="组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任意多边形(F)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3" name="任意多边形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4" name="任意多边形(F)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sp>
        <p:nvSpPr>
          <p:cNvPr id="15" name="椭圆形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灯片编号占位符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14" name="文本占位符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17" name="内容占位符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18" name="文本占位符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p>
        </p:txBody>
      </p:sp>
      <p:sp>
        <p:nvSpPr>
          <p:cNvPr id="19" name="内容占位符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pic>
        <p:nvPicPr>
          <p:cNvPr id="26" name="图片 25">
            <a:extLst>
              <a:ext uri="{FF2B5EF4-FFF2-40B4-BE49-F238E27FC236}">
                <a16:creationId xmlns:a16="http://schemas.microsoft.com/office/drawing/2014/main" id="{39727ED8-4EC0-48CC-AA48-F216D32CD578}"/>
              </a:ext>
            </a:extLst>
          </p:cNvPr>
          <p:cNvPicPr>
            <a:picLocks noChangeAspect="1"/>
          </p:cNvPicPr>
          <p:nvPr userDrawn="1"/>
        </p:nvPicPr>
        <p:blipFill>
          <a:blip r:embed="rId2"/>
          <a:stretch>
            <a:fillRect/>
          </a:stretch>
        </p:blipFill>
        <p:spPr>
          <a:xfrm>
            <a:off x="322509" y="6315430"/>
            <a:ext cx="1452047" cy="444479"/>
          </a:xfrm>
          <a:prstGeom prst="rect">
            <a:avLst/>
          </a:prstGeom>
        </p:spPr>
      </p:pic>
      <p:sp>
        <p:nvSpPr>
          <p:cNvPr id="27" name="内容占位符 4">
            <a:extLst>
              <a:ext uri="{FF2B5EF4-FFF2-40B4-BE49-F238E27FC236}">
                <a16:creationId xmlns:a16="http://schemas.microsoft.com/office/drawing/2014/main" id="{48ECC4CE-5D54-442E-B885-F5550289172E}"/>
              </a:ext>
            </a:extLst>
          </p:cNvPr>
          <p:cNvSpPr>
            <a:spLocks noGrp="1"/>
          </p:cNvSpPr>
          <p:nvPr>
            <p:ph sz="quarter" idx="13"/>
          </p:nvPr>
        </p:nvSpPr>
        <p:spPr>
          <a:xfrm>
            <a:off x="397026" y="356455"/>
            <a:ext cx="2103438" cy="590550"/>
          </a:xfrm>
        </p:spPr>
        <p:txBody>
          <a:bodyPr/>
          <a:lstStyle>
            <a:lvl1pPr marL="0" indent="0" algn="l" defTabSz="411480" rtl="0" eaLnBrk="1" latinLnBrk="0" hangingPunct="1">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algn="l" defTabSz="411480" rtl="0" eaLnBrk="1" latinLnBrk="0" hangingPunct="1">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stStyle>
          <a:p>
            <a:pPr lvl="0"/>
            <a:r>
              <a:rPr lang="zh-CN" altLang="en-US" dirty="0"/>
              <a:t>单击此处</a:t>
            </a:r>
          </a:p>
        </p:txBody>
      </p:sp>
      <p:sp>
        <p:nvSpPr>
          <p:cNvPr id="28" name="矩形 27">
            <a:extLst>
              <a:ext uri="{FF2B5EF4-FFF2-40B4-BE49-F238E27FC236}">
                <a16:creationId xmlns:a16="http://schemas.microsoft.com/office/drawing/2014/main" id="{BC256E18-BB94-43B9-B037-AAC21132D223}"/>
              </a:ext>
            </a:extLst>
          </p:cNvPr>
          <p:cNvSpPr/>
          <p:nvPr userDrawn="1"/>
        </p:nvSpPr>
        <p:spPr>
          <a:xfrm>
            <a:off x="-11475" y="338368"/>
            <a:ext cx="226367" cy="541475"/>
          </a:xfrm>
          <a:prstGeom prst="rect">
            <a:avLst/>
          </a:prstGeom>
          <a:solidFill>
            <a:srgbClr val="346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20" dirty="0">
              <a:ln>
                <a:solidFill>
                  <a:sysClr val="windowText" lastClr="000000"/>
                </a:solidFill>
              </a:ln>
              <a:solidFill>
                <a:sysClr val="windowText" lastClr="000000"/>
              </a:solidFill>
            </a:endParaRPr>
          </a:p>
        </p:txBody>
      </p:sp>
      <p:sp>
        <p:nvSpPr>
          <p:cNvPr id="29" name="矩形 28">
            <a:extLst>
              <a:ext uri="{FF2B5EF4-FFF2-40B4-BE49-F238E27FC236}">
                <a16:creationId xmlns:a16="http://schemas.microsoft.com/office/drawing/2014/main" id="{43837054-01F5-48F6-8622-F3DD83E73FFB}"/>
              </a:ext>
            </a:extLst>
          </p:cNvPr>
          <p:cNvSpPr/>
          <p:nvPr userDrawn="1"/>
        </p:nvSpPr>
        <p:spPr>
          <a:xfrm>
            <a:off x="2481413" y="353546"/>
            <a:ext cx="9710587" cy="526297"/>
          </a:xfrm>
          <a:prstGeom prst="rect">
            <a:avLst/>
          </a:prstGeom>
          <a:gradFill flip="none" rotWithShape="1">
            <a:gsLst>
              <a:gs pos="76000">
                <a:srgbClr val="C0D5E5"/>
              </a:gs>
              <a:gs pos="15000">
                <a:srgbClr val="34699F"/>
              </a:gs>
              <a:gs pos="100000">
                <a:srgbClr val="CBDC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680" b="1" dirty="0">
              <a:ea typeface="微软雅黑" panose="020B0503020204020204" pitchFamily="34" charset="-122"/>
            </a:endParaRPr>
          </a:p>
        </p:txBody>
      </p:sp>
      <p:sp>
        <p:nvSpPr>
          <p:cNvPr id="30" name="内容占位符 7">
            <a:extLst>
              <a:ext uri="{FF2B5EF4-FFF2-40B4-BE49-F238E27FC236}">
                <a16:creationId xmlns:a16="http://schemas.microsoft.com/office/drawing/2014/main" id="{4BF34192-D872-4FEF-BAA8-55EE25B390B3}"/>
              </a:ext>
            </a:extLst>
          </p:cNvPr>
          <p:cNvSpPr>
            <a:spLocks noGrp="1"/>
          </p:cNvSpPr>
          <p:nvPr>
            <p:ph sz="quarter" idx="14"/>
          </p:nvPr>
        </p:nvSpPr>
        <p:spPr>
          <a:xfrm>
            <a:off x="2519514" y="490538"/>
            <a:ext cx="1148211" cy="285750"/>
          </a:xfrm>
        </p:spPr>
        <p:txBody>
          <a:bodyPr>
            <a:noAutofit/>
          </a:bodyPr>
          <a:lstStyle>
            <a:lvl1pPr marL="0" indent="0" algn="l" defTabSz="914400" rtl="0" eaLnBrk="1" latinLnBrk="0" hangingPunct="1">
              <a:buNone/>
              <a:defRPr lang="zh-CN" altLang="en-US" sz="1680" b="1" kern="1200" dirty="0" smtClean="0">
                <a:solidFill>
                  <a:schemeClr val="lt1"/>
                </a:solidFill>
                <a:latin typeface="+mn-lt"/>
                <a:ea typeface="微软雅黑" panose="020B0503020204020204" pitchFamily="34" charset="-122"/>
                <a:cs typeface="+mn-cs"/>
              </a:defRPr>
            </a:lvl1pPr>
            <a:lvl2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2pPr>
            <a:lvl3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3pPr>
            <a:lvl4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4pPr>
            <a:lvl5pPr marL="0" algn="l" defTabSz="914400" rtl="0" eaLnBrk="1" latinLnBrk="0" hangingPunct="1">
              <a:defRPr lang="zh-CN" altLang="en-US" sz="1680" b="1" kern="1200" dirty="0">
                <a:solidFill>
                  <a:schemeClr val="lt1"/>
                </a:solidFill>
                <a:latin typeface="+mn-lt"/>
                <a:ea typeface="微软雅黑" panose="020B0503020204020204" pitchFamily="34" charset="-122"/>
                <a:cs typeface="+mn-cs"/>
              </a:defRPr>
            </a:lvl5pPr>
          </a:lstStyle>
          <a:p>
            <a:pPr lvl="0"/>
            <a:r>
              <a:rPr lang="zh-CN" altLang="en-US" dirty="0"/>
              <a:t>单击此处</a:t>
            </a:r>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带标题的图片">
    <p:spTree>
      <p:nvGrpSpPr>
        <p:cNvPr id="1" name=""/>
        <p:cNvGrpSpPr/>
        <p:nvPr/>
      </p:nvGrpSpPr>
      <p:grpSpPr>
        <a:xfrm>
          <a:off x="0" y="0"/>
          <a:ext cx="0" cy="0"/>
          <a:chOff x="0" y="0"/>
          <a:chExt cx="0" cy="0"/>
        </a:xfrm>
      </p:grpSpPr>
      <p:sp>
        <p:nvSpPr>
          <p:cNvPr id="22" name="图片占位符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atin typeface="Microsoft YaHei UI" panose="020B0503020204020204" pitchFamily="34" charset="-122"/>
                <a:ea typeface="Microsoft YaHei UI"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noProof="0"/>
              <a:t>单击图标添加图片</a:t>
            </a:r>
            <a:endParaRPr lang="zh-CN" altLang="en-US" noProof="0" dirty="0"/>
          </a:p>
        </p:txBody>
      </p:sp>
      <p:grpSp>
        <p:nvGrpSpPr>
          <p:cNvPr id="14" name="组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任意多边形(F)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任意多边形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sp>
        <p:nvSpPr>
          <p:cNvPr id="19" name="标题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sp>
        <p:nvSpPr>
          <p:cNvPr id="20" name="文本占位符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atin typeface="Microsoft YaHei UI" panose="020B0503020204020204" pitchFamily="34" charset="-122"/>
                <a:ea typeface="Microsoft YaHei UI"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pic>
        <p:nvPicPr>
          <p:cNvPr id="9" name="图片 8">
            <a:extLst>
              <a:ext uri="{FF2B5EF4-FFF2-40B4-BE49-F238E27FC236}">
                <a16:creationId xmlns:a16="http://schemas.microsoft.com/office/drawing/2014/main" id="{604486E2-352B-4D35-9D80-34D51FC153DA}"/>
              </a:ext>
            </a:extLst>
          </p:cNvPr>
          <p:cNvPicPr>
            <a:picLocks noChangeAspect="1"/>
          </p:cNvPicPr>
          <p:nvPr userDrawn="1"/>
        </p:nvPicPr>
        <p:blipFill>
          <a:blip r:embed="rId2"/>
          <a:stretch>
            <a:fillRect/>
          </a:stretch>
        </p:blipFill>
        <p:spPr>
          <a:xfrm>
            <a:off x="322509" y="6315430"/>
            <a:ext cx="1452047" cy="444479"/>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带标题的内容">
    <p:spTree>
      <p:nvGrpSpPr>
        <p:cNvPr id="1" name=""/>
        <p:cNvGrpSpPr/>
        <p:nvPr/>
      </p:nvGrpSpPr>
      <p:grpSpPr>
        <a:xfrm>
          <a:off x="0" y="0"/>
          <a:ext cx="0" cy="0"/>
          <a:chOff x="0" y="0"/>
          <a:chExt cx="0" cy="0"/>
        </a:xfrm>
      </p:grpSpPr>
      <p:grpSp>
        <p:nvGrpSpPr>
          <p:cNvPr id="19" name="组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任意多边形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2" name="任意多边形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23" name="任意多边形(F)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sp>
        <p:nvSpPr>
          <p:cNvPr id="15" name="椭圆形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灯片编号占位符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14" name="标题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sp>
        <p:nvSpPr>
          <p:cNvPr id="17" name="文本占位符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atin typeface="Microsoft YaHei UI" panose="020B0503020204020204" pitchFamily="34" charset="-122"/>
                <a:ea typeface="Microsoft YaHei UI"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CN" altLang="en-US" noProof="0"/>
              <a:t>单击此处编辑母版文本样式</a:t>
            </a:r>
          </a:p>
        </p:txBody>
      </p:sp>
      <p:sp>
        <p:nvSpPr>
          <p:cNvPr id="18" name="内容占位符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atin typeface="Microsoft YaHei UI" panose="020B0503020204020204" pitchFamily="34" charset="-122"/>
                <a:ea typeface="Microsoft YaHei UI" panose="020B0503020204020204" pitchFamily="34" charset="-122"/>
              </a:defRPr>
            </a:lvl1pPr>
            <a:lvl2pPr>
              <a:defRPr sz="2800">
                <a:latin typeface="Microsoft YaHei UI" panose="020B0503020204020204" pitchFamily="34" charset="-122"/>
                <a:ea typeface="Microsoft YaHei UI" panose="020B0503020204020204" pitchFamily="34" charset="-122"/>
              </a:defRPr>
            </a:lvl2pPr>
            <a:lvl3pPr>
              <a:defRPr sz="2400">
                <a:latin typeface="Microsoft YaHei UI" panose="020B0503020204020204" pitchFamily="34" charset="-122"/>
                <a:ea typeface="Microsoft YaHei UI" panose="020B0503020204020204" pitchFamily="34" charset="-122"/>
              </a:defRPr>
            </a:lvl3pPr>
            <a:lvl4pPr>
              <a:defRPr sz="2000">
                <a:latin typeface="Microsoft YaHei UI" panose="020B0503020204020204" pitchFamily="34" charset="-122"/>
                <a:ea typeface="Microsoft YaHei UI" panose="020B0503020204020204" pitchFamily="34" charset="-122"/>
              </a:defRPr>
            </a:lvl4pPr>
            <a:lvl5pPr>
              <a:defRPr sz="2000">
                <a:latin typeface="Microsoft YaHei UI" panose="020B0503020204020204" pitchFamily="34" charset="-122"/>
                <a:ea typeface="Microsoft YaHei UI" panose="020B0503020204020204" pitchFamily="34" charset="-122"/>
              </a:defRPr>
            </a:lvl5pPr>
            <a:lvl6pPr>
              <a:defRPr sz="2000"/>
            </a:lvl6pPr>
            <a:lvl7pPr>
              <a:defRPr sz="2000"/>
            </a:lvl7pPr>
            <a:lvl8pPr>
              <a:defRPr sz="2000"/>
            </a:lvl8pPr>
            <a:lvl9pPr>
              <a:defRPr sz="2000"/>
            </a:lvl9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pic>
        <p:nvPicPr>
          <p:cNvPr id="21" name="图片 20">
            <a:extLst>
              <a:ext uri="{FF2B5EF4-FFF2-40B4-BE49-F238E27FC236}">
                <a16:creationId xmlns:a16="http://schemas.microsoft.com/office/drawing/2014/main" id="{BB547A41-B7EC-442D-A5D7-F37257E9F8B6}"/>
              </a:ext>
            </a:extLst>
          </p:cNvPr>
          <p:cNvPicPr>
            <a:picLocks noChangeAspect="1"/>
          </p:cNvPicPr>
          <p:nvPr userDrawn="1"/>
        </p:nvPicPr>
        <p:blipFill>
          <a:blip r:embed="rId2"/>
          <a:stretch>
            <a:fillRect/>
          </a:stretch>
        </p:blipFill>
        <p:spPr>
          <a:xfrm>
            <a:off x="322509" y="6315430"/>
            <a:ext cx="1452047" cy="444479"/>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2A4E6D7-99BF-8A49-9DEB-02DBC4A141E6}" type="datetime1">
              <a:rPr lang="zh-CN" altLang="en-US"/>
              <a:t>2024/10/31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12F6C2EE-82B7-734F-8B27-9A3C1636F979}" type="slidenum">
              <a:rPr lang="zh-CN" altLang="en-US"/>
              <a:t>‹#›</a:t>
            </a:fld>
            <a:endParaRPr lang="zh-CN" altLang="en-US"/>
          </a:p>
        </p:txBody>
      </p:sp>
    </p:spTree>
    <p:extLst>
      <p:ext uri="{BB962C8B-B14F-4D97-AF65-F5344CB8AC3E}">
        <p14:creationId xmlns:p14="http://schemas.microsoft.com/office/powerpoint/2010/main" val="117683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_02">
    <p:spTree>
      <p:nvGrpSpPr>
        <p:cNvPr id="1" name=""/>
        <p:cNvGrpSpPr/>
        <p:nvPr/>
      </p:nvGrpSpPr>
      <p:grpSpPr>
        <a:xfrm>
          <a:off x="0" y="0"/>
          <a:ext cx="0" cy="0"/>
          <a:chOff x="0" y="0"/>
          <a:chExt cx="0" cy="0"/>
        </a:xfrm>
      </p:grpSpPr>
      <p:sp>
        <p:nvSpPr>
          <p:cNvPr id="4" name="长方形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dirty="0"/>
              <a:t>此处是标题</a:t>
            </a:r>
          </a:p>
        </p:txBody>
      </p:sp>
      <p:sp>
        <p:nvSpPr>
          <p:cNvPr id="3" name="副标题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单击此处编辑母版副标题样式</a:t>
            </a:r>
            <a:endParaRPr lang="zh-CN" altLang="en-US" noProof="0" dirty="0"/>
          </a:p>
        </p:txBody>
      </p:sp>
      <p:sp>
        <p:nvSpPr>
          <p:cNvPr id="13" name="图片占位符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grpSp>
        <p:nvGrpSpPr>
          <p:cNvPr id="14" name="组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任意多边形(F)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任意多边形(F)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cxnSp>
        <p:nvCxnSpPr>
          <p:cNvPr id="5" name="直接连接符​​(S) 4">
            <a:extLst>
              <a:ext uri="{FF2B5EF4-FFF2-40B4-BE49-F238E27FC236}">
                <a16:creationId xmlns:a16="http://schemas.microsoft.com/office/drawing/2014/main" id="{819AFA09-F4B1-493D-BCAD-FF30C20CD1AA}"/>
              </a:ext>
            </a:extLst>
          </p:cNvPr>
          <p:cNvCxnSpPr/>
          <p:nvPr userDrawn="1"/>
        </p:nvCxnSpPr>
        <p:spPr>
          <a:xfrm>
            <a:off x="6469778" y="4233582"/>
            <a:ext cx="4258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90F712D4-D5FD-4D93-8C0F-612B6DD57314}"/>
              </a:ext>
            </a:extLst>
          </p:cNvPr>
          <p:cNvPicPr>
            <a:picLocks noChangeAspect="1"/>
          </p:cNvPicPr>
          <p:nvPr userDrawn="1"/>
        </p:nvPicPr>
        <p:blipFill>
          <a:blip r:embed="rId2">
            <a:biLevel thresh="25000"/>
          </a:blip>
          <a:stretch>
            <a:fillRect/>
          </a:stretch>
        </p:blipFill>
        <p:spPr>
          <a:xfrm>
            <a:off x="9629812" y="391862"/>
            <a:ext cx="2414178" cy="738993"/>
          </a:xfrm>
          <a:prstGeom prst="rect">
            <a:avLst/>
          </a:prstGeom>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C57BE2-B150-45B0-A0B2-99E24118D53A}"/>
              </a:ext>
            </a:extLst>
          </p:cNvPr>
          <p:cNvSpPr>
            <a:spLocks noGrp="1"/>
          </p:cNvSpPr>
          <p:nvPr>
            <p:ph type="ctrTitle"/>
          </p:nvPr>
        </p:nvSpPr>
        <p:spPr>
          <a:xfrm>
            <a:off x="1524000" y="1122364"/>
            <a:ext cx="9144000" cy="2387600"/>
          </a:xfrm>
        </p:spPr>
        <p:txBody>
          <a:bodyPr anchor="b"/>
          <a:lstStyle>
            <a:lvl1pPr algn="ctr">
              <a:defRPr sz="5400"/>
            </a:lvl1pPr>
          </a:lstStyle>
          <a:p>
            <a:r>
              <a:rPr lang="zh-CN" altLang="en-US"/>
              <a:t>单击此处编辑母版标题样式</a:t>
            </a:r>
          </a:p>
        </p:txBody>
      </p:sp>
      <p:sp>
        <p:nvSpPr>
          <p:cNvPr id="3" name="副标题 2">
            <a:extLst>
              <a:ext uri="{FF2B5EF4-FFF2-40B4-BE49-F238E27FC236}">
                <a16:creationId xmlns:a16="http://schemas.microsoft.com/office/drawing/2014/main" id="{E89ED4E0-E623-47D0-9109-FAE9EB54CF0D}"/>
              </a:ext>
            </a:extLst>
          </p:cNvPr>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a:t>单击此处编辑母版副标题样式</a:t>
            </a:r>
          </a:p>
        </p:txBody>
      </p:sp>
      <p:sp>
        <p:nvSpPr>
          <p:cNvPr id="4" name="日期占位符 3">
            <a:extLst>
              <a:ext uri="{FF2B5EF4-FFF2-40B4-BE49-F238E27FC236}">
                <a16:creationId xmlns:a16="http://schemas.microsoft.com/office/drawing/2014/main" id="{01475D75-D237-469C-A5A5-88F0FCDBA6BB}"/>
              </a:ext>
            </a:extLst>
          </p:cNvPr>
          <p:cNvSpPr>
            <a:spLocks noGrp="1"/>
          </p:cNvSpPr>
          <p:nvPr>
            <p:ph type="dt" sz="half" idx="10"/>
          </p:nvPr>
        </p:nvSpPr>
        <p:spPr/>
        <p:txBody>
          <a:bodyPr/>
          <a:lstStyle/>
          <a:p>
            <a:fld id="{5C51719B-5A95-431E-826B-7C426009332D}"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E0AA27A2-C2CB-4F78-A6FA-64D6AA37F7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24C028-4B0E-4A2A-B79D-7E62D1E8D5F6}"/>
              </a:ext>
            </a:extLst>
          </p:cNvPr>
          <p:cNvSpPr>
            <a:spLocks noGrp="1"/>
          </p:cNvSpPr>
          <p:nvPr>
            <p:ph type="sldNum" sz="quarter" idx="12"/>
          </p:nvPr>
        </p:nvSpPr>
        <p:spPr/>
        <p:txBody>
          <a:bodyPr/>
          <a:lstStyle/>
          <a:p>
            <a:fld id="{5D80EFB9-6957-4AA1-AC02-48DBF6C5192D}" type="slidenum">
              <a:rPr lang="zh-CN" altLang="en-US" smtClean="0"/>
              <a:t>‹#›</a:t>
            </a:fld>
            <a:endParaRPr lang="zh-CN" altLang="en-US"/>
          </a:p>
        </p:txBody>
      </p:sp>
    </p:spTree>
    <p:extLst>
      <p:ext uri="{BB962C8B-B14F-4D97-AF65-F5344CB8AC3E}">
        <p14:creationId xmlns:p14="http://schemas.microsoft.com/office/powerpoint/2010/main" val="3976741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包含图像的节标题">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sp>
        <p:nvSpPr>
          <p:cNvPr id="3" name="文本占位符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latin typeface="Microsoft YaHei UI" panose="020B0503020204020204" pitchFamily="34" charset="-122"/>
                <a:ea typeface="Microsoft YaHei UI"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CN" altLang="en-US" noProof="0" dirty="0"/>
              <a:t>此处是虚拟文本</a:t>
            </a:r>
          </a:p>
        </p:txBody>
      </p:sp>
      <p:sp>
        <p:nvSpPr>
          <p:cNvPr id="11" name="椭圆形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6" name="灯片编号占位符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15" name="图片占位符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pic>
        <p:nvPicPr>
          <p:cNvPr id="9" name="图片 8">
            <a:extLst>
              <a:ext uri="{FF2B5EF4-FFF2-40B4-BE49-F238E27FC236}">
                <a16:creationId xmlns:a16="http://schemas.microsoft.com/office/drawing/2014/main" id="{3AF1696E-2BCC-4CA9-8C0E-100401E73FCA}"/>
              </a:ext>
            </a:extLst>
          </p:cNvPr>
          <p:cNvPicPr>
            <a:picLocks noChangeAspect="1"/>
          </p:cNvPicPr>
          <p:nvPr userDrawn="1"/>
        </p:nvPicPr>
        <p:blipFill>
          <a:blip r:embed="rId2">
            <a:biLevel thresh="25000"/>
          </a:blip>
          <a:stretch>
            <a:fillRect/>
          </a:stretch>
        </p:blipFill>
        <p:spPr>
          <a:xfrm>
            <a:off x="342688" y="6260507"/>
            <a:ext cx="1490467" cy="456240"/>
          </a:xfrm>
          <a:prstGeom prst="rect">
            <a:avLst/>
          </a:prstGeom>
        </p:spPr>
      </p:pic>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包含图像的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atin typeface="Microsoft YaHei UI" panose="020B0503020204020204" pitchFamily="34" charset="-122"/>
                <a:ea typeface="Microsoft YaHei UI" panose="020B0503020204020204" pitchFamily="34" charset="-122"/>
              </a:defRPr>
            </a:lvl1pPr>
            <a:lvl2pPr>
              <a:defRPr sz="2000">
                <a:latin typeface="Microsoft YaHei UI" panose="020B0503020204020204" pitchFamily="34" charset="-122"/>
                <a:ea typeface="Microsoft YaHei UI" panose="020B0503020204020204" pitchFamily="34" charset="-122"/>
              </a:defRPr>
            </a:lvl2pPr>
            <a:lvl3pPr>
              <a:defRPr sz="1800">
                <a:latin typeface="Microsoft YaHei UI" panose="020B0503020204020204" pitchFamily="34" charset="-122"/>
                <a:ea typeface="Microsoft YaHei UI" panose="020B0503020204020204" pitchFamily="34" charset="-122"/>
              </a:defRPr>
            </a:lvl3pPr>
            <a:lvl4pPr>
              <a:defRPr sz="1600">
                <a:latin typeface="Microsoft YaHei UI" panose="020B0503020204020204" pitchFamily="34" charset="-122"/>
                <a:ea typeface="Microsoft YaHei UI" panose="020B0503020204020204" pitchFamily="34" charset="-122"/>
              </a:defRPr>
            </a:lvl4pPr>
            <a:lvl5pPr>
              <a:defRPr sz="1600">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grpSp>
        <p:nvGrpSpPr>
          <p:cNvPr id="10" name="组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任意多边形(F)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12" name="任意多边形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sp>
          <p:nvSpPr>
            <p:cNvPr id="13" name="任意多边形(F)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zh-CN" altLang="en-US" noProof="0" dirty="0">
                <a:latin typeface="Microsoft YaHei UI" panose="020B0503020204020204" pitchFamily="34" charset="-122"/>
                <a:ea typeface="Microsoft YaHei UI" panose="020B0503020204020204" pitchFamily="34" charset="-122"/>
              </a:endParaRPr>
            </a:p>
          </p:txBody>
        </p:sp>
      </p:grpSp>
      <p:sp>
        <p:nvSpPr>
          <p:cNvPr id="15" name="椭圆形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灯片编号占位符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23" name="图片占位符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sp>
        <p:nvSpPr>
          <p:cNvPr id="14" name="标题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pic>
        <p:nvPicPr>
          <p:cNvPr id="17" name="图片 16">
            <a:extLst>
              <a:ext uri="{FF2B5EF4-FFF2-40B4-BE49-F238E27FC236}">
                <a16:creationId xmlns:a16="http://schemas.microsoft.com/office/drawing/2014/main" id="{7A75E785-9CED-4876-A642-B994616F9241}"/>
              </a:ext>
            </a:extLst>
          </p:cNvPr>
          <p:cNvPicPr>
            <a:picLocks noChangeAspect="1"/>
          </p:cNvPicPr>
          <p:nvPr userDrawn="1"/>
        </p:nvPicPr>
        <p:blipFill>
          <a:blip r:embed="rId2"/>
          <a:stretch>
            <a:fillRect/>
          </a:stretch>
        </p:blipFill>
        <p:spPr>
          <a:xfrm>
            <a:off x="322509" y="6315430"/>
            <a:ext cx="1452047" cy="444479"/>
          </a:xfrm>
          <a:prstGeom prst="rect">
            <a:avLst/>
          </a:prstGeom>
        </p:spPr>
      </p:pic>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0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dirty="0"/>
          </a:p>
        </p:txBody>
      </p:sp>
      <p:sp>
        <p:nvSpPr>
          <p:cNvPr id="3" name="内容占位符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atin typeface="Microsoft YaHei UI" panose="020B0503020204020204" pitchFamily="34" charset="-122"/>
                <a:ea typeface="Microsoft YaHei UI" panose="020B0503020204020204" pitchFamily="34" charset="-122"/>
              </a:defRPr>
            </a:lvl1pPr>
            <a:lvl2pPr>
              <a:defRPr sz="2000">
                <a:latin typeface="Microsoft YaHei UI" panose="020B0503020204020204" pitchFamily="34" charset="-122"/>
                <a:ea typeface="Microsoft YaHei UI" panose="020B0503020204020204" pitchFamily="34" charset="-122"/>
              </a:defRPr>
            </a:lvl2pPr>
            <a:lvl3pPr>
              <a:defRPr sz="1800">
                <a:latin typeface="Microsoft YaHei UI" panose="020B0503020204020204" pitchFamily="34" charset="-122"/>
                <a:ea typeface="Microsoft YaHei UI" panose="020B0503020204020204" pitchFamily="34" charset="-122"/>
              </a:defRPr>
            </a:lvl3pPr>
            <a:lvl4pPr>
              <a:defRPr sz="1600">
                <a:latin typeface="Microsoft YaHei UI" panose="020B0503020204020204" pitchFamily="34" charset="-122"/>
                <a:ea typeface="Microsoft YaHei UI" panose="020B0503020204020204" pitchFamily="34" charset="-122"/>
              </a:defRPr>
            </a:lvl4pPr>
            <a:lvl5pPr>
              <a:defRPr sz="1600">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15" name="椭圆形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灯片编号占位符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14" name="长方形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4" name="椭圆形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8" name="图片占位符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pic>
        <p:nvPicPr>
          <p:cNvPr id="11" name="图片 10">
            <a:extLst>
              <a:ext uri="{FF2B5EF4-FFF2-40B4-BE49-F238E27FC236}">
                <a16:creationId xmlns:a16="http://schemas.microsoft.com/office/drawing/2014/main" id="{128DCD83-811B-494B-8F7E-B5C8417F9E43}"/>
              </a:ext>
            </a:extLst>
          </p:cNvPr>
          <p:cNvPicPr>
            <a:picLocks noChangeAspect="1"/>
          </p:cNvPicPr>
          <p:nvPr userDrawn="1"/>
        </p:nvPicPr>
        <p:blipFill>
          <a:blip r:embed="rId2"/>
          <a:stretch>
            <a:fillRect/>
          </a:stretch>
        </p:blipFill>
        <p:spPr>
          <a:xfrm>
            <a:off x="322509" y="6315430"/>
            <a:ext cx="1452047" cy="444479"/>
          </a:xfrm>
          <a:prstGeom prst="rect">
            <a:avLst/>
          </a:prstGeom>
        </p:spPr>
      </p:pic>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03">
    <p:spTree>
      <p:nvGrpSpPr>
        <p:cNvPr id="1" name=""/>
        <p:cNvGrpSpPr/>
        <p:nvPr/>
      </p:nvGrpSpPr>
      <p:grpSpPr>
        <a:xfrm>
          <a:off x="0" y="0"/>
          <a:ext cx="0" cy="0"/>
          <a:chOff x="0" y="0"/>
          <a:chExt cx="0" cy="0"/>
        </a:xfrm>
      </p:grpSpPr>
      <p:sp>
        <p:nvSpPr>
          <p:cNvPr id="19" name="长方形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2" name="椭圆形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3" name="图片占位符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dirty="0"/>
              <a:t>图标</a:t>
            </a:r>
          </a:p>
        </p:txBody>
      </p:sp>
      <p:sp>
        <p:nvSpPr>
          <p:cNvPr id="9" name="长方形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4" name="椭圆形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 name="内容占位符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15" name="椭圆形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灯片编号占位符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6" name="图片占位符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sp>
        <p:nvSpPr>
          <p:cNvPr id="17" name="内容占位符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20" name="内容占位符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21" name="内容占位符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12" name="图片占位符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dirty="0"/>
              <a:t>图标</a:t>
            </a:r>
          </a:p>
        </p:txBody>
      </p:sp>
      <p:pic>
        <p:nvPicPr>
          <p:cNvPr id="18" name="图片 17">
            <a:extLst>
              <a:ext uri="{FF2B5EF4-FFF2-40B4-BE49-F238E27FC236}">
                <a16:creationId xmlns:a16="http://schemas.microsoft.com/office/drawing/2014/main" id="{5206B046-4CD1-41C1-8775-377CFFB067B7}"/>
              </a:ext>
            </a:extLst>
          </p:cNvPr>
          <p:cNvPicPr>
            <a:picLocks noChangeAspect="1"/>
          </p:cNvPicPr>
          <p:nvPr userDrawn="1"/>
        </p:nvPicPr>
        <p:blipFill>
          <a:blip r:embed="rId2"/>
          <a:stretch>
            <a:fillRect/>
          </a:stretch>
        </p:blipFill>
        <p:spPr>
          <a:xfrm>
            <a:off x="322509" y="6315430"/>
            <a:ext cx="1452047" cy="444479"/>
          </a:xfrm>
          <a:prstGeom prst="rect">
            <a:avLst/>
          </a:prstGeom>
        </p:spPr>
      </p:pic>
      <p:sp>
        <p:nvSpPr>
          <p:cNvPr id="24" name="内容占位符 4">
            <a:extLst>
              <a:ext uri="{FF2B5EF4-FFF2-40B4-BE49-F238E27FC236}">
                <a16:creationId xmlns:a16="http://schemas.microsoft.com/office/drawing/2014/main" id="{152DF34B-39E1-4D4A-9EE0-2B3409BD3667}"/>
              </a:ext>
            </a:extLst>
          </p:cNvPr>
          <p:cNvSpPr>
            <a:spLocks noGrp="1"/>
          </p:cNvSpPr>
          <p:nvPr>
            <p:ph sz="quarter" idx="20"/>
          </p:nvPr>
        </p:nvSpPr>
        <p:spPr>
          <a:xfrm>
            <a:off x="397026" y="356455"/>
            <a:ext cx="2103438" cy="590550"/>
          </a:xfrm>
        </p:spPr>
        <p:txBody>
          <a:bodyPr/>
          <a:lstStyle>
            <a:lvl1pPr marL="0" indent="0" algn="l" defTabSz="411480" rtl="0" eaLnBrk="1" latinLnBrk="0" hangingPunct="1">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algn="l" defTabSz="411480" rtl="0" eaLnBrk="1" latinLnBrk="0" hangingPunct="1">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stStyle>
          <a:p>
            <a:pPr lvl="0"/>
            <a:r>
              <a:rPr lang="zh-CN" altLang="en-US" dirty="0"/>
              <a:t>单击此处</a:t>
            </a:r>
          </a:p>
        </p:txBody>
      </p:sp>
      <p:sp>
        <p:nvSpPr>
          <p:cNvPr id="25" name="矩形 24">
            <a:extLst>
              <a:ext uri="{FF2B5EF4-FFF2-40B4-BE49-F238E27FC236}">
                <a16:creationId xmlns:a16="http://schemas.microsoft.com/office/drawing/2014/main" id="{C8BE7508-3C5A-4CFB-A944-3C0FE8DECE00}"/>
              </a:ext>
            </a:extLst>
          </p:cNvPr>
          <p:cNvSpPr/>
          <p:nvPr userDrawn="1"/>
        </p:nvSpPr>
        <p:spPr>
          <a:xfrm>
            <a:off x="-11475" y="338368"/>
            <a:ext cx="226367" cy="541475"/>
          </a:xfrm>
          <a:prstGeom prst="rect">
            <a:avLst/>
          </a:prstGeom>
          <a:solidFill>
            <a:srgbClr val="346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20" dirty="0">
              <a:ln>
                <a:solidFill>
                  <a:sysClr val="windowText" lastClr="000000"/>
                </a:solidFill>
              </a:ln>
              <a:solidFill>
                <a:sysClr val="windowText" lastClr="000000"/>
              </a:solidFill>
            </a:endParaRPr>
          </a:p>
        </p:txBody>
      </p:sp>
      <p:sp>
        <p:nvSpPr>
          <p:cNvPr id="26" name="矩形 25">
            <a:extLst>
              <a:ext uri="{FF2B5EF4-FFF2-40B4-BE49-F238E27FC236}">
                <a16:creationId xmlns:a16="http://schemas.microsoft.com/office/drawing/2014/main" id="{65381AFB-3AEA-498E-92E5-764E01B73DDE}"/>
              </a:ext>
            </a:extLst>
          </p:cNvPr>
          <p:cNvSpPr/>
          <p:nvPr userDrawn="1"/>
        </p:nvSpPr>
        <p:spPr>
          <a:xfrm>
            <a:off x="2481413" y="353546"/>
            <a:ext cx="9710587" cy="526297"/>
          </a:xfrm>
          <a:prstGeom prst="rect">
            <a:avLst/>
          </a:prstGeom>
          <a:gradFill flip="none" rotWithShape="1">
            <a:gsLst>
              <a:gs pos="76000">
                <a:srgbClr val="C0D5E5"/>
              </a:gs>
              <a:gs pos="15000">
                <a:srgbClr val="34699F"/>
              </a:gs>
              <a:gs pos="100000">
                <a:srgbClr val="CBDC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680" b="1" dirty="0">
              <a:ea typeface="微软雅黑" panose="020B0503020204020204" pitchFamily="34" charset="-122"/>
            </a:endParaRPr>
          </a:p>
        </p:txBody>
      </p:sp>
      <p:sp>
        <p:nvSpPr>
          <p:cNvPr id="27" name="内容占位符 7">
            <a:extLst>
              <a:ext uri="{FF2B5EF4-FFF2-40B4-BE49-F238E27FC236}">
                <a16:creationId xmlns:a16="http://schemas.microsoft.com/office/drawing/2014/main" id="{0F55D09C-9A89-47F0-AE8B-FEB67AED5810}"/>
              </a:ext>
            </a:extLst>
          </p:cNvPr>
          <p:cNvSpPr>
            <a:spLocks noGrp="1"/>
          </p:cNvSpPr>
          <p:nvPr>
            <p:ph sz="quarter" idx="21"/>
          </p:nvPr>
        </p:nvSpPr>
        <p:spPr>
          <a:xfrm>
            <a:off x="2519514" y="490538"/>
            <a:ext cx="1148211" cy="285750"/>
          </a:xfrm>
        </p:spPr>
        <p:txBody>
          <a:bodyPr>
            <a:noAutofit/>
          </a:bodyPr>
          <a:lstStyle>
            <a:lvl1pPr marL="0" indent="0" algn="l" defTabSz="914400" rtl="0" eaLnBrk="1" latinLnBrk="0" hangingPunct="1">
              <a:buNone/>
              <a:defRPr lang="zh-CN" altLang="en-US" sz="1680" b="1" kern="1200" dirty="0" smtClean="0">
                <a:solidFill>
                  <a:schemeClr val="lt1"/>
                </a:solidFill>
                <a:latin typeface="+mn-lt"/>
                <a:ea typeface="微软雅黑" panose="020B0503020204020204" pitchFamily="34" charset="-122"/>
                <a:cs typeface="+mn-cs"/>
              </a:defRPr>
            </a:lvl1pPr>
            <a:lvl2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2pPr>
            <a:lvl3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3pPr>
            <a:lvl4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4pPr>
            <a:lvl5pPr marL="0" algn="l" defTabSz="914400" rtl="0" eaLnBrk="1" latinLnBrk="0" hangingPunct="1">
              <a:defRPr lang="zh-CN" altLang="en-US" sz="1680" b="1" kern="1200" dirty="0">
                <a:solidFill>
                  <a:schemeClr val="lt1"/>
                </a:solidFill>
                <a:latin typeface="+mn-lt"/>
                <a:ea typeface="微软雅黑" panose="020B0503020204020204" pitchFamily="34" charset="-122"/>
                <a:cs typeface="+mn-cs"/>
              </a:defRPr>
            </a:lvl5pPr>
          </a:lstStyle>
          <a:p>
            <a:pPr lvl="0"/>
            <a:r>
              <a:rPr lang="zh-CN" altLang="en-US" dirty="0"/>
              <a:t>单击此处</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版式">
    <p:spTree>
      <p:nvGrpSpPr>
        <p:cNvPr id="1" name=""/>
        <p:cNvGrpSpPr/>
        <p:nvPr/>
      </p:nvGrpSpPr>
      <p:grpSpPr>
        <a:xfrm>
          <a:off x="0" y="0"/>
          <a:ext cx="0" cy="0"/>
          <a:chOff x="0" y="0"/>
          <a:chExt cx="0" cy="0"/>
        </a:xfrm>
      </p:grpSpPr>
      <p:sp>
        <p:nvSpPr>
          <p:cNvPr id="22" name="长方形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4" name="长方形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3" name="内容占位符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15" name="椭圆形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6" name="灯片编号占位符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20" name="内容占位符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dirty="0"/>
              <a:t>此处是主题 </a:t>
            </a:r>
            <a:r>
              <a:rPr lang="en-US" altLang="zh-CN" noProof="0" dirty="0"/>
              <a:t>01</a:t>
            </a:r>
          </a:p>
        </p:txBody>
      </p:sp>
      <p:sp>
        <p:nvSpPr>
          <p:cNvPr id="23" name="内容占位符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25" name="内容占位符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dirty="0"/>
              <a:t>此处是主题 </a:t>
            </a:r>
            <a:r>
              <a:rPr lang="en-US" altLang="zh-CN" noProof="0" dirty="0"/>
              <a:t>02</a:t>
            </a:r>
          </a:p>
        </p:txBody>
      </p:sp>
      <p:sp>
        <p:nvSpPr>
          <p:cNvPr id="21" name="椭圆形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4" name="图片占位符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dirty="0"/>
              <a:t>图标</a:t>
            </a:r>
          </a:p>
        </p:txBody>
      </p:sp>
      <p:sp>
        <p:nvSpPr>
          <p:cNvPr id="28" name="椭圆形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9" name="图片占位符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dirty="0"/>
              <a:t>图标</a:t>
            </a:r>
          </a:p>
        </p:txBody>
      </p:sp>
      <p:pic>
        <p:nvPicPr>
          <p:cNvPr id="17" name="图片 16">
            <a:extLst>
              <a:ext uri="{FF2B5EF4-FFF2-40B4-BE49-F238E27FC236}">
                <a16:creationId xmlns:a16="http://schemas.microsoft.com/office/drawing/2014/main" id="{7B9206EA-7A32-4CED-B9EC-4728C558987F}"/>
              </a:ext>
            </a:extLst>
          </p:cNvPr>
          <p:cNvPicPr>
            <a:picLocks noChangeAspect="1"/>
          </p:cNvPicPr>
          <p:nvPr userDrawn="1"/>
        </p:nvPicPr>
        <p:blipFill>
          <a:blip r:embed="rId2"/>
          <a:stretch>
            <a:fillRect/>
          </a:stretch>
        </p:blipFill>
        <p:spPr>
          <a:xfrm>
            <a:off x="322509" y="6315430"/>
            <a:ext cx="1452047" cy="444479"/>
          </a:xfrm>
          <a:prstGeom prst="rect">
            <a:avLst/>
          </a:prstGeom>
        </p:spPr>
      </p:pic>
      <p:sp>
        <p:nvSpPr>
          <p:cNvPr id="18" name="内容占位符 4">
            <a:extLst>
              <a:ext uri="{FF2B5EF4-FFF2-40B4-BE49-F238E27FC236}">
                <a16:creationId xmlns:a16="http://schemas.microsoft.com/office/drawing/2014/main" id="{58586FED-47C1-44B2-BB32-8552AA6F71F0}"/>
              </a:ext>
            </a:extLst>
          </p:cNvPr>
          <p:cNvSpPr>
            <a:spLocks noGrp="1"/>
          </p:cNvSpPr>
          <p:nvPr>
            <p:ph sz="quarter" idx="13"/>
          </p:nvPr>
        </p:nvSpPr>
        <p:spPr>
          <a:xfrm>
            <a:off x="397026" y="356455"/>
            <a:ext cx="2103438" cy="590550"/>
          </a:xfrm>
        </p:spPr>
        <p:txBody>
          <a:bodyPr/>
          <a:lstStyle>
            <a:lvl1pPr marL="0" indent="0" algn="l" defTabSz="411480" rtl="0" eaLnBrk="1" latinLnBrk="0" hangingPunct="1">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algn="l" defTabSz="411480" rtl="0" eaLnBrk="1" latinLnBrk="0" hangingPunct="1">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stStyle>
          <a:p>
            <a:pPr lvl="0"/>
            <a:r>
              <a:rPr lang="zh-CN" altLang="en-US" dirty="0"/>
              <a:t>单击此处</a:t>
            </a:r>
          </a:p>
        </p:txBody>
      </p:sp>
      <p:sp>
        <p:nvSpPr>
          <p:cNvPr id="19" name="矩形 18">
            <a:extLst>
              <a:ext uri="{FF2B5EF4-FFF2-40B4-BE49-F238E27FC236}">
                <a16:creationId xmlns:a16="http://schemas.microsoft.com/office/drawing/2014/main" id="{B19EE7EF-920C-4BD0-A442-787C26D13FAF}"/>
              </a:ext>
            </a:extLst>
          </p:cNvPr>
          <p:cNvSpPr/>
          <p:nvPr userDrawn="1"/>
        </p:nvSpPr>
        <p:spPr>
          <a:xfrm>
            <a:off x="-11475" y="338368"/>
            <a:ext cx="226367" cy="541475"/>
          </a:xfrm>
          <a:prstGeom prst="rect">
            <a:avLst/>
          </a:prstGeom>
          <a:solidFill>
            <a:srgbClr val="346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20" dirty="0">
              <a:ln>
                <a:solidFill>
                  <a:sysClr val="windowText" lastClr="000000"/>
                </a:solidFill>
              </a:ln>
              <a:solidFill>
                <a:sysClr val="windowText" lastClr="000000"/>
              </a:solidFill>
            </a:endParaRPr>
          </a:p>
        </p:txBody>
      </p:sp>
      <p:sp>
        <p:nvSpPr>
          <p:cNvPr id="26" name="矩形 25">
            <a:extLst>
              <a:ext uri="{FF2B5EF4-FFF2-40B4-BE49-F238E27FC236}">
                <a16:creationId xmlns:a16="http://schemas.microsoft.com/office/drawing/2014/main" id="{7C988CFF-C134-4F3A-802E-5DD7AC4CAF7C}"/>
              </a:ext>
            </a:extLst>
          </p:cNvPr>
          <p:cNvSpPr/>
          <p:nvPr userDrawn="1"/>
        </p:nvSpPr>
        <p:spPr>
          <a:xfrm>
            <a:off x="2481413" y="353546"/>
            <a:ext cx="9710587" cy="526297"/>
          </a:xfrm>
          <a:prstGeom prst="rect">
            <a:avLst/>
          </a:prstGeom>
          <a:gradFill flip="none" rotWithShape="1">
            <a:gsLst>
              <a:gs pos="76000">
                <a:srgbClr val="C0D5E5"/>
              </a:gs>
              <a:gs pos="15000">
                <a:srgbClr val="34699F"/>
              </a:gs>
              <a:gs pos="100000">
                <a:srgbClr val="CBDC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680" b="1" dirty="0">
              <a:ea typeface="微软雅黑" panose="020B0503020204020204" pitchFamily="34" charset="-122"/>
            </a:endParaRPr>
          </a:p>
        </p:txBody>
      </p:sp>
      <p:sp>
        <p:nvSpPr>
          <p:cNvPr id="27" name="内容占位符 7">
            <a:extLst>
              <a:ext uri="{FF2B5EF4-FFF2-40B4-BE49-F238E27FC236}">
                <a16:creationId xmlns:a16="http://schemas.microsoft.com/office/drawing/2014/main" id="{842A7CE9-B672-4B58-B2A0-1F5141E56D1F}"/>
              </a:ext>
            </a:extLst>
          </p:cNvPr>
          <p:cNvSpPr>
            <a:spLocks noGrp="1"/>
          </p:cNvSpPr>
          <p:nvPr>
            <p:ph sz="quarter" idx="14"/>
          </p:nvPr>
        </p:nvSpPr>
        <p:spPr>
          <a:xfrm>
            <a:off x="2519514" y="490538"/>
            <a:ext cx="1148211" cy="285750"/>
          </a:xfrm>
        </p:spPr>
        <p:txBody>
          <a:bodyPr>
            <a:noAutofit/>
          </a:bodyPr>
          <a:lstStyle>
            <a:lvl1pPr marL="0" indent="0" algn="l" defTabSz="914400" rtl="0" eaLnBrk="1" latinLnBrk="0" hangingPunct="1">
              <a:buNone/>
              <a:defRPr lang="zh-CN" altLang="en-US" sz="1680" b="1" kern="1200" dirty="0" smtClean="0">
                <a:solidFill>
                  <a:schemeClr val="lt1"/>
                </a:solidFill>
                <a:latin typeface="+mn-lt"/>
                <a:ea typeface="微软雅黑" panose="020B0503020204020204" pitchFamily="34" charset="-122"/>
                <a:cs typeface="+mn-cs"/>
              </a:defRPr>
            </a:lvl1pPr>
            <a:lvl2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2pPr>
            <a:lvl3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3pPr>
            <a:lvl4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4pPr>
            <a:lvl5pPr marL="0" algn="l" defTabSz="914400" rtl="0" eaLnBrk="1" latinLnBrk="0" hangingPunct="1">
              <a:defRPr lang="zh-CN" altLang="en-US" sz="1680" b="1" kern="1200" dirty="0">
                <a:solidFill>
                  <a:schemeClr val="lt1"/>
                </a:solidFill>
                <a:latin typeface="+mn-lt"/>
                <a:ea typeface="微软雅黑" panose="020B0503020204020204" pitchFamily="34" charset="-122"/>
                <a:cs typeface="+mn-cs"/>
              </a:defRPr>
            </a:lvl5pPr>
          </a:lstStyle>
          <a:p>
            <a:pPr lvl="0"/>
            <a:r>
              <a:rPr lang="zh-CN" altLang="en-US" dirty="0"/>
              <a:t>单击此处</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9" name="椭圆形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0" name="灯片编号占位符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16" name="内容占位符 4">
            <a:extLst>
              <a:ext uri="{FF2B5EF4-FFF2-40B4-BE49-F238E27FC236}">
                <a16:creationId xmlns:a16="http://schemas.microsoft.com/office/drawing/2014/main" id="{7282FA03-8030-4F96-BF87-5E12517C2519}"/>
              </a:ext>
            </a:extLst>
          </p:cNvPr>
          <p:cNvSpPr>
            <a:spLocks noGrp="1"/>
          </p:cNvSpPr>
          <p:nvPr>
            <p:ph sz="quarter" idx="13"/>
          </p:nvPr>
        </p:nvSpPr>
        <p:spPr>
          <a:xfrm>
            <a:off x="397026" y="356455"/>
            <a:ext cx="2103438" cy="590550"/>
          </a:xfrm>
        </p:spPr>
        <p:txBody>
          <a:bodyPr/>
          <a:lstStyle>
            <a:lvl1pPr marL="0" indent="0" algn="l" defTabSz="411480" rtl="0" eaLnBrk="1" latinLnBrk="0" hangingPunct="1">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algn="l" defTabSz="411480" rtl="0" eaLnBrk="1" latinLnBrk="0" hangingPunct="1">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stStyle>
          <a:p>
            <a:pPr lvl="0"/>
            <a:r>
              <a:rPr lang="zh-CN" altLang="en-US" dirty="0"/>
              <a:t>单击此处</a:t>
            </a:r>
          </a:p>
        </p:txBody>
      </p:sp>
      <p:sp>
        <p:nvSpPr>
          <p:cNvPr id="17" name="矩形 16">
            <a:extLst>
              <a:ext uri="{FF2B5EF4-FFF2-40B4-BE49-F238E27FC236}">
                <a16:creationId xmlns:a16="http://schemas.microsoft.com/office/drawing/2014/main" id="{FD6FC098-9401-44D6-8745-23779E17F500}"/>
              </a:ext>
            </a:extLst>
          </p:cNvPr>
          <p:cNvSpPr/>
          <p:nvPr userDrawn="1"/>
        </p:nvSpPr>
        <p:spPr>
          <a:xfrm>
            <a:off x="-11475" y="338368"/>
            <a:ext cx="226367" cy="541475"/>
          </a:xfrm>
          <a:prstGeom prst="rect">
            <a:avLst/>
          </a:prstGeom>
          <a:solidFill>
            <a:srgbClr val="346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20" dirty="0">
              <a:ln>
                <a:solidFill>
                  <a:sysClr val="windowText" lastClr="000000"/>
                </a:solidFill>
              </a:ln>
              <a:solidFill>
                <a:sysClr val="windowText" lastClr="000000"/>
              </a:solidFill>
            </a:endParaRPr>
          </a:p>
        </p:txBody>
      </p:sp>
      <p:sp>
        <p:nvSpPr>
          <p:cNvPr id="18" name="矩形 17">
            <a:extLst>
              <a:ext uri="{FF2B5EF4-FFF2-40B4-BE49-F238E27FC236}">
                <a16:creationId xmlns:a16="http://schemas.microsoft.com/office/drawing/2014/main" id="{735CFC45-30E9-4AF3-833B-B40EC7037D0D}"/>
              </a:ext>
            </a:extLst>
          </p:cNvPr>
          <p:cNvSpPr/>
          <p:nvPr userDrawn="1"/>
        </p:nvSpPr>
        <p:spPr>
          <a:xfrm>
            <a:off x="3877733" y="353546"/>
            <a:ext cx="8314267" cy="526297"/>
          </a:xfrm>
          <a:prstGeom prst="rect">
            <a:avLst/>
          </a:prstGeom>
          <a:gradFill flip="none" rotWithShape="1">
            <a:gsLst>
              <a:gs pos="76000">
                <a:srgbClr val="C0D5E5"/>
              </a:gs>
              <a:gs pos="15000">
                <a:srgbClr val="34699F"/>
              </a:gs>
              <a:gs pos="100000">
                <a:srgbClr val="CBDC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680" b="1" dirty="0">
              <a:ea typeface="微软雅黑" panose="020B0503020204020204" pitchFamily="34" charset="-122"/>
            </a:endParaRPr>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团队幻灯片">
    <p:spTree>
      <p:nvGrpSpPr>
        <p:cNvPr id="1" name=""/>
        <p:cNvGrpSpPr/>
        <p:nvPr/>
      </p:nvGrpSpPr>
      <p:grpSpPr>
        <a:xfrm>
          <a:off x="0" y="0"/>
          <a:ext cx="0" cy="0"/>
          <a:chOff x="0" y="0"/>
          <a:chExt cx="0" cy="0"/>
        </a:xfrm>
      </p:grpSpPr>
      <p:sp>
        <p:nvSpPr>
          <p:cNvPr id="23" name="椭圆形 22">
            <a:extLst>
              <a:ext uri="{FF2B5EF4-FFF2-40B4-BE49-F238E27FC236}">
                <a16:creationId xmlns:a16="http://schemas.microsoft.com/office/drawing/2014/main" id="{687010E4-ADF2-486D-8DF7-B0FF38C6DADF}"/>
              </a:ext>
            </a:extLst>
          </p:cNvPr>
          <p:cNvSpPr/>
          <p:nvPr userDrawn="1"/>
        </p:nvSpPr>
        <p:spPr>
          <a:xfrm>
            <a:off x="954140" y="2766720"/>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4" name="椭圆形 23">
            <a:extLst>
              <a:ext uri="{FF2B5EF4-FFF2-40B4-BE49-F238E27FC236}">
                <a16:creationId xmlns:a16="http://schemas.microsoft.com/office/drawing/2014/main" id="{9159AA79-2237-4A27-BBC2-D44032158D19}"/>
              </a:ext>
            </a:extLst>
          </p:cNvPr>
          <p:cNvSpPr/>
          <p:nvPr userDrawn="1"/>
        </p:nvSpPr>
        <p:spPr>
          <a:xfrm>
            <a:off x="3807539" y="2766720"/>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5" name="椭圆形 24">
            <a:extLst>
              <a:ext uri="{FF2B5EF4-FFF2-40B4-BE49-F238E27FC236}">
                <a16:creationId xmlns:a16="http://schemas.microsoft.com/office/drawing/2014/main" id="{0272B962-9566-42D2-B4C3-E7AA81884A83}"/>
              </a:ext>
            </a:extLst>
          </p:cNvPr>
          <p:cNvSpPr/>
          <p:nvPr userDrawn="1"/>
        </p:nvSpPr>
        <p:spPr>
          <a:xfrm>
            <a:off x="6646275" y="2766720"/>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6" name="椭圆形 25">
            <a:extLst>
              <a:ext uri="{FF2B5EF4-FFF2-40B4-BE49-F238E27FC236}">
                <a16:creationId xmlns:a16="http://schemas.microsoft.com/office/drawing/2014/main" id="{19733285-016C-4C38-816C-83D30C075C70}"/>
              </a:ext>
            </a:extLst>
          </p:cNvPr>
          <p:cNvSpPr/>
          <p:nvPr userDrawn="1"/>
        </p:nvSpPr>
        <p:spPr>
          <a:xfrm>
            <a:off x="9498658" y="2766720"/>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0" name="任意多边形：形状 19">
            <a:extLst>
              <a:ext uri="{FF2B5EF4-FFF2-40B4-BE49-F238E27FC236}">
                <a16:creationId xmlns:a16="http://schemas.microsoft.com/office/drawing/2014/main" id="{EF40DBA4-AB63-4B47-B37F-BCC3D59B5392}"/>
              </a:ext>
            </a:extLst>
          </p:cNvPr>
          <p:cNvSpPr/>
          <p:nvPr userDrawn="1"/>
        </p:nvSpPr>
        <p:spPr>
          <a:xfrm>
            <a:off x="4011967" y="2846463"/>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1" name="任意多边形：形状 20">
            <a:extLst>
              <a:ext uri="{FF2B5EF4-FFF2-40B4-BE49-F238E27FC236}">
                <a16:creationId xmlns:a16="http://schemas.microsoft.com/office/drawing/2014/main" id="{33EF0AFB-D099-4FF1-8963-7DA87268867F}"/>
              </a:ext>
            </a:extLst>
          </p:cNvPr>
          <p:cNvSpPr/>
          <p:nvPr userDrawn="1"/>
        </p:nvSpPr>
        <p:spPr>
          <a:xfrm>
            <a:off x="6850703" y="2846463"/>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22" name="任意多边形：形状 21">
            <a:extLst>
              <a:ext uri="{FF2B5EF4-FFF2-40B4-BE49-F238E27FC236}">
                <a16:creationId xmlns:a16="http://schemas.microsoft.com/office/drawing/2014/main" id="{6872C96E-9AF3-4FA0-8180-C213C7F2209E}"/>
              </a:ext>
            </a:extLst>
          </p:cNvPr>
          <p:cNvSpPr/>
          <p:nvPr userDrawn="1"/>
        </p:nvSpPr>
        <p:spPr>
          <a:xfrm>
            <a:off x="9703086" y="2846463"/>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7" name="任意多边形：形状 16">
            <a:extLst>
              <a:ext uri="{FF2B5EF4-FFF2-40B4-BE49-F238E27FC236}">
                <a16:creationId xmlns:a16="http://schemas.microsoft.com/office/drawing/2014/main" id="{3A08BE29-CFA5-4E0D-9DBE-A430AE1B8072}"/>
              </a:ext>
            </a:extLst>
          </p:cNvPr>
          <p:cNvSpPr/>
          <p:nvPr userDrawn="1"/>
        </p:nvSpPr>
        <p:spPr>
          <a:xfrm>
            <a:off x="1158568" y="2846463"/>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9" name="椭圆形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dirty="0">
              <a:latin typeface="Microsoft YaHei UI" panose="020B0503020204020204" pitchFamily="34" charset="-122"/>
              <a:ea typeface="Microsoft YaHei UI" panose="020B0503020204020204" pitchFamily="34" charset="-122"/>
            </a:endParaRPr>
          </a:p>
        </p:txBody>
      </p:sp>
      <p:sp>
        <p:nvSpPr>
          <p:cNvPr id="10" name="灯片编号占位符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
        <p:nvSpPr>
          <p:cNvPr id="3" name="图片占位符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2916786"/>
            <a:ext cx="1430337" cy="1430337"/>
          </a:xfrm>
          <a:prstGeom prst="ellipse">
            <a:avLst/>
          </a:prstGeom>
          <a:solidFill>
            <a:schemeClr val="bg2"/>
          </a:solidFill>
        </p:spPr>
        <p:txBody>
          <a:bodyPr rtlCol="0" anchor="ctr">
            <a:normAutofit/>
          </a:bodyPr>
          <a:lstStyle>
            <a:lvl1pPr marL="0" indent="0" algn="ctr">
              <a:buNone/>
              <a:defRPr sz="2000">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sp>
        <p:nvSpPr>
          <p:cNvPr id="11" name="图片占位符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2916786"/>
            <a:ext cx="1430337" cy="1430337"/>
          </a:xfrm>
          <a:prstGeom prst="ellipse">
            <a:avLst/>
          </a:prstGeom>
          <a:solidFill>
            <a:schemeClr val="bg2"/>
          </a:solidFill>
        </p:spPr>
        <p:txBody>
          <a:bodyPr rtlCol="0" anchor="ctr">
            <a:normAutofit/>
          </a:bodyPr>
          <a:lstStyle>
            <a:lvl1pPr marL="0" indent="0" algn="ctr">
              <a:buNone/>
              <a:defRPr sz="2000">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sp>
        <p:nvSpPr>
          <p:cNvPr id="12" name="图片占位符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2916786"/>
            <a:ext cx="1430337" cy="1430337"/>
          </a:xfrm>
          <a:prstGeom prst="ellipse">
            <a:avLst/>
          </a:prstGeom>
          <a:solidFill>
            <a:schemeClr val="bg2"/>
          </a:solidFill>
        </p:spPr>
        <p:txBody>
          <a:bodyPr rtlCol="0" anchor="ctr">
            <a:normAutofit/>
          </a:bodyPr>
          <a:lstStyle>
            <a:lvl1pPr marL="0" indent="0" algn="ctr">
              <a:buNone/>
              <a:defRPr sz="2000">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sp>
        <p:nvSpPr>
          <p:cNvPr id="13" name="图片占位符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2916786"/>
            <a:ext cx="1430337" cy="1430337"/>
          </a:xfrm>
          <a:prstGeom prst="ellipse">
            <a:avLst/>
          </a:prstGeom>
          <a:solidFill>
            <a:schemeClr val="bg2"/>
          </a:solidFill>
        </p:spPr>
        <p:txBody>
          <a:bodyPr rtlCol="0" anchor="ctr">
            <a:normAutofit/>
          </a:bodyPr>
          <a:lstStyle>
            <a:lvl1pPr marL="0" indent="0" algn="ctr">
              <a:buNone/>
              <a:defRPr sz="2000">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dirty="0"/>
          </a:p>
        </p:txBody>
      </p:sp>
      <p:sp>
        <p:nvSpPr>
          <p:cNvPr id="27" name="内容占位符 2">
            <a:extLst>
              <a:ext uri="{FF2B5EF4-FFF2-40B4-BE49-F238E27FC236}">
                <a16:creationId xmlns:a16="http://schemas.microsoft.com/office/drawing/2014/main" id="{FF56D2E5-86E4-473A-A62F-B7029E5B2558}"/>
              </a:ext>
            </a:extLst>
          </p:cNvPr>
          <p:cNvSpPr>
            <a:spLocks noGrp="1"/>
          </p:cNvSpPr>
          <p:nvPr>
            <p:ph idx="1"/>
          </p:nvPr>
        </p:nvSpPr>
        <p:spPr>
          <a:xfrm>
            <a:off x="524454" y="5120557"/>
            <a:ext cx="2588705" cy="1183013"/>
          </a:xfrm>
        </p:spPr>
        <p:txBody>
          <a:bodyPr lIns="0" tIns="0" rIns="0" bIns="0" rtlCol="0">
            <a:noAutofit/>
          </a:bodyPr>
          <a:lstStyle>
            <a:lvl1pPr marL="0" indent="0" algn="ctr">
              <a:buNone/>
              <a:defRPr sz="160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28" name="内容占位符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4607519"/>
            <a:ext cx="2588705" cy="495389"/>
          </a:xfrm>
        </p:spPr>
        <p:txBody>
          <a:bodyPr lIns="0" tIns="0" rIns="0" bIns="0" rtlCol="0" anchor="ctr">
            <a:noAutofit/>
          </a:bodyPr>
          <a:lstStyle>
            <a:lvl1pPr marL="0" indent="0" algn="ctr">
              <a:buNone/>
              <a:defRPr sz="1600" b="1" cap="all" baseline="0">
                <a:solidFill>
                  <a:srgbClr val="0D1D5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dirty="0"/>
              <a:t>管理者 </a:t>
            </a:r>
            <a:r>
              <a:rPr lang="en-US" altLang="zh-CN" noProof="0" dirty="0"/>
              <a:t>01</a:t>
            </a:r>
          </a:p>
        </p:txBody>
      </p:sp>
      <p:sp>
        <p:nvSpPr>
          <p:cNvPr id="29" name="内容占位符 2">
            <a:extLst>
              <a:ext uri="{FF2B5EF4-FFF2-40B4-BE49-F238E27FC236}">
                <a16:creationId xmlns:a16="http://schemas.microsoft.com/office/drawing/2014/main" id="{E4E27467-A1AA-4773-AAB5-A96267FBD712}"/>
              </a:ext>
            </a:extLst>
          </p:cNvPr>
          <p:cNvSpPr>
            <a:spLocks noGrp="1"/>
          </p:cNvSpPr>
          <p:nvPr>
            <p:ph idx="18"/>
          </p:nvPr>
        </p:nvSpPr>
        <p:spPr>
          <a:xfrm>
            <a:off x="3377853" y="5120557"/>
            <a:ext cx="2588705" cy="1183013"/>
          </a:xfrm>
        </p:spPr>
        <p:txBody>
          <a:bodyPr lIns="0" tIns="0" rIns="0" bIns="0" rtlCol="0">
            <a:noAutofit/>
          </a:bodyPr>
          <a:lstStyle>
            <a:lvl1pPr marL="0" indent="0" algn="ctr">
              <a:buNone/>
              <a:defRPr sz="160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30" name="内容占位符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4607519"/>
            <a:ext cx="2588705" cy="495389"/>
          </a:xfrm>
        </p:spPr>
        <p:txBody>
          <a:bodyPr lIns="0" tIns="0" rIns="0" bIns="0" rtlCol="0" anchor="ctr">
            <a:noAutofit/>
          </a:bodyPr>
          <a:lstStyle>
            <a:lvl1pPr marL="0" indent="0" algn="ctr">
              <a:buNone/>
              <a:defRPr sz="1600" b="1" cap="all" baseline="0">
                <a:solidFill>
                  <a:srgbClr val="0D1D5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dirty="0"/>
              <a:t>管理者 </a:t>
            </a:r>
            <a:r>
              <a:rPr lang="en-US" altLang="zh-CN" noProof="0" dirty="0"/>
              <a:t>01</a:t>
            </a:r>
          </a:p>
        </p:txBody>
      </p:sp>
      <p:sp>
        <p:nvSpPr>
          <p:cNvPr id="31" name="内容占位符 2">
            <a:extLst>
              <a:ext uri="{FF2B5EF4-FFF2-40B4-BE49-F238E27FC236}">
                <a16:creationId xmlns:a16="http://schemas.microsoft.com/office/drawing/2014/main" id="{0D86883C-E501-47FF-AE1A-E9CE8B71B421}"/>
              </a:ext>
            </a:extLst>
          </p:cNvPr>
          <p:cNvSpPr>
            <a:spLocks noGrp="1"/>
          </p:cNvSpPr>
          <p:nvPr>
            <p:ph idx="20"/>
          </p:nvPr>
        </p:nvSpPr>
        <p:spPr>
          <a:xfrm>
            <a:off x="6216589" y="5120557"/>
            <a:ext cx="2588705" cy="1183013"/>
          </a:xfrm>
        </p:spPr>
        <p:txBody>
          <a:bodyPr lIns="0" tIns="0" rIns="0" bIns="0" rtlCol="0">
            <a:noAutofit/>
          </a:bodyPr>
          <a:lstStyle>
            <a:lvl1pPr marL="0" indent="0" algn="ctr">
              <a:buNone/>
              <a:defRPr sz="160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32" name="内容占位符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4607519"/>
            <a:ext cx="2588705" cy="495389"/>
          </a:xfrm>
        </p:spPr>
        <p:txBody>
          <a:bodyPr lIns="0" tIns="0" rIns="0" bIns="0" rtlCol="0" anchor="ctr">
            <a:noAutofit/>
          </a:bodyPr>
          <a:lstStyle>
            <a:lvl1pPr marL="0" indent="0" algn="ctr">
              <a:buNone/>
              <a:defRPr sz="1600" b="1" cap="all" baseline="0">
                <a:solidFill>
                  <a:srgbClr val="0D1D5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dirty="0"/>
              <a:t>管理者 </a:t>
            </a:r>
            <a:r>
              <a:rPr lang="en-US" altLang="zh-CN" noProof="0" dirty="0"/>
              <a:t>01</a:t>
            </a:r>
          </a:p>
        </p:txBody>
      </p:sp>
      <p:sp>
        <p:nvSpPr>
          <p:cNvPr id="33" name="内容占位符 2">
            <a:extLst>
              <a:ext uri="{FF2B5EF4-FFF2-40B4-BE49-F238E27FC236}">
                <a16:creationId xmlns:a16="http://schemas.microsoft.com/office/drawing/2014/main" id="{0A095594-2B82-44ED-8C9B-DA7C4D3D2872}"/>
              </a:ext>
            </a:extLst>
          </p:cNvPr>
          <p:cNvSpPr>
            <a:spLocks noGrp="1"/>
          </p:cNvSpPr>
          <p:nvPr>
            <p:ph idx="22"/>
          </p:nvPr>
        </p:nvSpPr>
        <p:spPr>
          <a:xfrm>
            <a:off x="9068972" y="5120557"/>
            <a:ext cx="2588705" cy="1183013"/>
          </a:xfrm>
        </p:spPr>
        <p:txBody>
          <a:bodyPr lIns="0" tIns="0" rIns="0" bIns="0" rtlCol="0">
            <a:noAutofit/>
          </a:bodyPr>
          <a:lstStyle>
            <a:lvl1pPr marL="0" indent="0" algn="ctr">
              <a:buNone/>
              <a:defRPr sz="1600">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a:t>单击此处编辑母版文本样式</a:t>
            </a:r>
          </a:p>
        </p:txBody>
      </p:sp>
      <p:sp>
        <p:nvSpPr>
          <p:cNvPr id="34" name="内容占位符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4607519"/>
            <a:ext cx="2588705" cy="495389"/>
          </a:xfrm>
        </p:spPr>
        <p:txBody>
          <a:bodyPr lIns="0" tIns="0" rIns="0" bIns="0" rtlCol="0" anchor="ctr">
            <a:noAutofit/>
          </a:bodyPr>
          <a:lstStyle>
            <a:lvl1pPr marL="0" indent="0" algn="ctr">
              <a:buNone/>
              <a:defRPr sz="1600" b="1" cap="all" baseline="0">
                <a:solidFill>
                  <a:srgbClr val="0D1D5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zh-CN" altLang="en-US" noProof="0" dirty="0"/>
              <a:t>管理者 </a:t>
            </a:r>
            <a:r>
              <a:rPr lang="en-US" altLang="zh-CN" noProof="0" dirty="0"/>
              <a:t>01</a:t>
            </a:r>
          </a:p>
        </p:txBody>
      </p:sp>
      <p:pic>
        <p:nvPicPr>
          <p:cNvPr id="40" name="图片 39">
            <a:extLst>
              <a:ext uri="{FF2B5EF4-FFF2-40B4-BE49-F238E27FC236}">
                <a16:creationId xmlns:a16="http://schemas.microsoft.com/office/drawing/2014/main" id="{C4D76C4A-5DB9-42E1-83D7-74132FAF48DD}"/>
              </a:ext>
            </a:extLst>
          </p:cNvPr>
          <p:cNvPicPr>
            <a:picLocks noChangeAspect="1"/>
          </p:cNvPicPr>
          <p:nvPr userDrawn="1"/>
        </p:nvPicPr>
        <p:blipFill>
          <a:blip r:embed="rId2"/>
          <a:stretch>
            <a:fillRect/>
          </a:stretch>
        </p:blipFill>
        <p:spPr>
          <a:xfrm>
            <a:off x="322509" y="6315430"/>
            <a:ext cx="1452047" cy="444479"/>
          </a:xfrm>
          <a:prstGeom prst="rect">
            <a:avLst/>
          </a:prstGeom>
        </p:spPr>
      </p:pic>
      <p:sp>
        <p:nvSpPr>
          <p:cNvPr id="41" name="内容占位符 4">
            <a:extLst>
              <a:ext uri="{FF2B5EF4-FFF2-40B4-BE49-F238E27FC236}">
                <a16:creationId xmlns:a16="http://schemas.microsoft.com/office/drawing/2014/main" id="{1AEBFE97-3E30-4E92-9878-3B44D1676DD6}"/>
              </a:ext>
            </a:extLst>
          </p:cNvPr>
          <p:cNvSpPr>
            <a:spLocks noGrp="1"/>
          </p:cNvSpPr>
          <p:nvPr>
            <p:ph sz="quarter" idx="24"/>
          </p:nvPr>
        </p:nvSpPr>
        <p:spPr>
          <a:xfrm>
            <a:off x="397026" y="356455"/>
            <a:ext cx="2103438" cy="590550"/>
          </a:xfrm>
        </p:spPr>
        <p:txBody>
          <a:bodyPr/>
          <a:lstStyle>
            <a:lvl1pPr marL="0" indent="0" algn="l" defTabSz="411480" rtl="0" eaLnBrk="1" latinLnBrk="0" hangingPunct="1">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algn="l" defTabSz="411480" rtl="0" eaLnBrk="1" latinLnBrk="0" hangingPunct="1">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algn="l" defTabSz="411480" rtl="0" eaLnBrk="1" latinLnBrk="0" hangingPunct="1">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stStyle>
          <a:p>
            <a:pPr lvl="0"/>
            <a:r>
              <a:rPr lang="zh-CN" altLang="en-US" dirty="0"/>
              <a:t>单击此处</a:t>
            </a:r>
          </a:p>
        </p:txBody>
      </p:sp>
      <p:sp>
        <p:nvSpPr>
          <p:cNvPr id="42" name="矩形 41">
            <a:extLst>
              <a:ext uri="{FF2B5EF4-FFF2-40B4-BE49-F238E27FC236}">
                <a16:creationId xmlns:a16="http://schemas.microsoft.com/office/drawing/2014/main" id="{25F3DC78-6761-4768-9979-89C8F3D188CF}"/>
              </a:ext>
            </a:extLst>
          </p:cNvPr>
          <p:cNvSpPr/>
          <p:nvPr userDrawn="1"/>
        </p:nvSpPr>
        <p:spPr>
          <a:xfrm>
            <a:off x="-11475" y="338368"/>
            <a:ext cx="226367" cy="541475"/>
          </a:xfrm>
          <a:prstGeom prst="rect">
            <a:avLst/>
          </a:prstGeom>
          <a:solidFill>
            <a:srgbClr val="34699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20" dirty="0">
              <a:ln>
                <a:solidFill>
                  <a:sysClr val="windowText" lastClr="000000"/>
                </a:solidFill>
              </a:ln>
              <a:solidFill>
                <a:sysClr val="windowText" lastClr="000000"/>
              </a:solidFill>
            </a:endParaRPr>
          </a:p>
        </p:txBody>
      </p:sp>
      <p:sp>
        <p:nvSpPr>
          <p:cNvPr id="43" name="矩形 42">
            <a:extLst>
              <a:ext uri="{FF2B5EF4-FFF2-40B4-BE49-F238E27FC236}">
                <a16:creationId xmlns:a16="http://schemas.microsoft.com/office/drawing/2014/main" id="{42F0B7DD-7EBB-4F6C-9EE6-675905911450}"/>
              </a:ext>
            </a:extLst>
          </p:cNvPr>
          <p:cNvSpPr/>
          <p:nvPr userDrawn="1"/>
        </p:nvSpPr>
        <p:spPr>
          <a:xfrm>
            <a:off x="2481413" y="353546"/>
            <a:ext cx="9710587" cy="526297"/>
          </a:xfrm>
          <a:prstGeom prst="rect">
            <a:avLst/>
          </a:prstGeom>
          <a:gradFill flip="none" rotWithShape="1">
            <a:gsLst>
              <a:gs pos="76000">
                <a:srgbClr val="C0D5E5"/>
              </a:gs>
              <a:gs pos="15000">
                <a:srgbClr val="34699F"/>
              </a:gs>
              <a:gs pos="100000">
                <a:srgbClr val="CBDC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1680" b="1" dirty="0">
              <a:ea typeface="微软雅黑" panose="020B0503020204020204" pitchFamily="34" charset="-122"/>
            </a:endParaRPr>
          </a:p>
        </p:txBody>
      </p:sp>
      <p:sp>
        <p:nvSpPr>
          <p:cNvPr id="44" name="内容占位符 7">
            <a:extLst>
              <a:ext uri="{FF2B5EF4-FFF2-40B4-BE49-F238E27FC236}">
                <a16:creationId xmlns:a16="http://schemas.microsoft.com/office/drawing/2014/main" id="{5DF3CFBE-F505-49C1-B61C-9D3225FAB524}"/>
              </a:ext>
            </a:extLst>
          </p:cNvPr>
          <p:cNvSpPr>
            <a:spLocks noGrp="1"/>
          </p:cNvSpPr>
          <p:nvPr>
            <p:ph sz="quarter" idx="25"/>
          </p:nvPr>
        </p:nvSpPr>
        <p:spPr>
          <a:xfrm>
            <a:off x="2519514" y="490538"/>
            <a:ext cx="1148211" cy="285750"/>
          </a:xfrm>
        </p:spPr>
        <p:txBody>
          <a:bodyPr>
            <a:noAutofit/>
          </a:bodyPr>
          <a:lstStyle>
            <a:lvl1pPr marL="0" indent="0" algn="l" defTabSz="914400" rtl="0" eaLnBrk="1" latinLnBrk="0" hangingPunct="1">
              <a:buNone/>
              <a:defRPr lang="zh-CN" altLang="en-US" sz="1680" b="1" kern="1200" dirty="0" smtClean="0">
                <a:solidFill>
                  <a:schemeClr val="lt1"/>
                </a:solidFill>
                <a:latin typeface="+mn-lt"/>
                <a:ea typeface="微软雅黑" panose="020B0503020204020204" pitchFamily="34" charset="-122"/>
                <a:cs typeface="+mn-cs"/>
              </a:defRPr>
            </a:lvl1pPr>
            <a:lvl2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2pPr>
            <a:lvl3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3pPr>
            <a:lvl4pPr marL="0" algn="l" defTabSz="914400" rtl="0" eaLnBrk="1" latinLnBrk="0" hangingPunct="1">
              <a:defRPr lang="zh-CN" altLang="en-US" sz="1680" b="1" kern="1200" dirty="0" smtClean="0">
                <a:solidFill>
                  <a:schemeClr val="lt1"/>
                </a:solidFill>
                <a:latin typeface="+mn-lt"/>
                <a:ea typeface="微软雅黑" panose="020B0503020204020204" pitchFamily="34" charset="-122"/>
                <a:cs typeface="+mn-cs"/>
              </a:defRPr>
            </a:lvl4pPr>
            <a:lvl5pPr marL="0" algn="l" defTabSz="914400" rtl="0" eaLnBrk="1" latinLnBrk="0" hangingPunct="1">
              <a:defRPr lang="zh-CN" altLang="en-US" sz="1680" b="1" kern="1200" dirty="0">
                <a:solidFill>
                  <a:schemeClr val="lt1"/>
                </a:solidFill>
                <a:latin typeface="+mn-lt"/>
                <a:ea typeface="微软雅黑" panose="020B0503020204020204" pitchFamily="34" charset="-122"/>
                <a:cs typeface="+mn-cs"/>
              </a:defRPr>
            </a:lvl5pPr>
          </a:lstStyle>
          <a:p>
            <a:pPr lvl="0"/>
            <a:r>
              <a:rPr lang="zh-CN" altLang="en-US" dirty="0"/>
              <a:t>单击此处</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zh-CN" altLang="en-US" noProof="0" dirty="0"/>
              <a:t>单击此处编辑母版标题样式</a:t>
            </a:r>
          </a:p>
        </p:txBody>
      </p:sp>
      <p:sp>
        <p:nvSpPr>
          <p:cNvPr id="3" name="文本占位符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zh-CN" altLang="en-US" noProof="0" dirty="0"/>
              <a:t>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4" name="日期占位符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558E0212-37AF-41D0-834D-AF64D9BA1E36}" type="datetime1">
              <a:rPr lang="zh-CN" altLang="en-US" smtClean="0"/>
              <a:t>2024/10/31</a:t>
            </a:fld>
            <a:endParaRPr lang="zh-CN" altLang="en-US" dirty="0"/>
          </a:p>
        </p:txBody>
      </p:sp>
      <p:sp>
        <p:nvSpPr>
          <p:cNvPr id="5" name="页脚占位符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9EC71654-96A5-4280-94F3-931C61A9F92C}" type="slidenum">
              <a:rPr lang="en-US" altLang="zh-CN" smtClean="0"/>
              <a:pPr/>
              <a:t>‹#›</a:t>
            </a:fld>
            <a:endParaRPr lang="zh-CN" altLang="en-US"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icrosoft YaHei UI" panose="020B0503020204020204" pitchFamily="34" charset="-122"/>
          <a:ea typeface="Microsoft YaHei U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png"/><Relationship Id="rId7" Type="http://schemas.openxmlformats.org/officeDocument/2006/relationships/image" Target="../media/image30.emf"/><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29.jpe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svg"/><Relationship Id="rId14" Type="http://schemas.openxmlformats.org/officeDocument/2006/relationships/image" Target="../media/image37.gi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34.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46.jpg"/><Relationship Id="rId4" Type="http://schemas.openxmlformats.org/officeDocument/2006/relationships/image" Target="../media/image31.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mailto:wenyuan4@tongji.edu.cn" TargetMode="External"/><Relationship Id="rId7"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www.microsoft.com/en-us/" TargetMode="External"/><Relationship Id="rId5" Type="http://schemas.openxmlformats.org/officeDocument/2006/relationships/image" Target="../media/image55.jpeg"/><Relationship Id="rId4" Type="http://schemas.openxmlformats.org/officeDocument/2006/relationships/hyperlink" Target="mailto:14lcl_tj@tongji.edu.c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descr="交通运输ppt 零件-06.png">
            <a:extLst>
              <a:ext uri="{FF2B5EF4-FFF2-40B4-BE49-F238E27FC236}">
                <a16:creationId xmlns:a16="http://schemas.microsoft.com/office/drawing/2014/main" id="{FB85ED0D-4150-4AF8-BAF5-5AF3A72950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266"/>
          <a:stretch/>
        </p:blipFill>
        <p:spPr>
          <a:xfrm>
            <a:off x="-412751" y="-470643"/>
            <a:ext cx="2152651" cy="2559721"/>
          </a:xfrm>
          <a:prstGeom prst="rect">
            <a:avLst/>
          </a:prstGeom>
        </p:spPr>
      </p:pic>
      <p:sp>
        <p:nvSpPr>
          <p:cNvPr id="10" name="TextBox 6">
            <a:extLst>
              <a:ext uri="{FF2B5EF4-FFF2-40B4-BE49-F238E27FC236}">
                <a16:creationId xmlns:a16="http://schemas.microsoft.com/office/drawing/2014/main" id="{3DB202E0-D415-4253-B976-1C95469A8BA2}"/>
              </a:ext>
            </a:extLst>
          </p:cNvPr>
          <p:cNvSpPr txBox="1"/>
          <p:nvPr/>
        </p:nvSpPr>
        <p:spPr>
          <a:xfrm>
            <a:off x="1854846" y="389043"/>
            <a:ext cx="59286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sz="2000" b="1" dirty="0">
                <a:solidFill>
                  <a:srgbClr val="165082"/>
                </a:solidFill>
                <a:latin typeface="SimSun" panose="02010600030101010101" pitchFamily="2" charset="-122"/>
                <a:ea typeface="SimSun" panose="02010600030101010101" pitchFamily="2" charset="-122"/>
              </a:rPr>
              <a:t>同济大学交通学院 </a:t>
            </a:r>
          </a:p>
          <a:p>
            <a:pPr marL="0" marR="0" lvl="0" indent="0" algn="l" defTabSz="914400" rtl="0" eaLnBrk="1" fontAlgn="auto" latinLnBrk="0" hangingPunct="1">
              <a:lnSpc>
                <a:spcPct val="100000"/>
              </a:lnSpc>
              <a:spcBef>
                <a:spcPts val="0"/>
              </a:spcBef>
              <a:spcAft>
                <a:spcPts val="0"/>
              </a:spcAft>
              <a:buClrTx/>
              <a:buSzTx/>
              <a:buFontTx/>
              <a:buNone/>
              <a:tabLst/>
              <a:defRPr/>
            </a:pPr>
            <a:r>
              <a:rPr lang="en-CN" sz="2000" b="0" dirty="0">
                <a:solidFill>
                  <a:srgbClr val="165082"/>
                </a:solidFill>
                <a:latin typeface="Times New Roman" panose="02020603050405020304" pitchFamily="18" charset="0"/>
                <a:ea typeface="SimSun" panose="02010600030101010101" pitchFamily="2" charset="-122"/>
                <a:cs typeface="Times New Roman" panose="02020603050405020304" pitchFamily="18" charset="0"/>
              </a:rPr>
              <a:t>COLLEGE OF TRANSPORTATION</a:t>
            </a:r>
            <a:endParaRPr lang="en-US" sz="2000" b="0" dirty="0">
              <a:solidFill>
                <a:srgbClr val="165082"/>
              </a:solidFill>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N" sz="2000" b="0" dirty="0">
                <a:solidFill>
                  <a:srgbClr val="165082"/>
                </a:solidFill>
                <a:latin typeface="Times New Roman" panose="02020603050405020304" pitchFamily="18" charset="0"/>
                <a:ea typeface="SimSun" panose="02010600030101010101" pitchFamily="2" charset="-122"/>
                <a:cs typeface="Times New Roman" panose="02020603050405020304" pitchFamily="18" charset="0"/>
              </a:rPr>
              <a:t>TONGJI UNIVERSITY</a:t>
            </a:r>
          </a:p>
        </p:txBody>
      </p:sp>
      <p:sp>
        <p:nvSpPr>
          <p:cNvPr id="2" name="标题 1">
            <a:extLst>
              <a:ext uri="{FF2B5EF4-FFF2-40B4-BE49-F238E27FC236}">
                <a16:creationId xmlns:a16="http://schemas.microsoft.com/office/drawing/2014/main" id="{998EF7BD-FE81-4B20-8DC5-0B3EB736F9F8}"/>
              </a:ext>
            </a:extLst>
          </p:cNvPr>
          <p:cNvSpPr>
            <a:spLocks noGrp="1"/>
          </p:cNvSpPr>
          <p:nvPr>
            <p:ph type="ctrTitle"/>
          </p:nvPr>
        </p:nvSpPr>
        <p:spPr>
          <a:xfrm>
            <a:off x="3488266" y="1936222"/>
            <a:ext cx="8599946" cy="2090808"/>
          </a:xfrm>
        </p:spPr>
        <p:txBody>
          <a:bodyPr rtlCol="0"/>
          <a:lstStyle/>
          <a:p>
            <a:pPr algn="l">
              <a:lnSpc>
                <a:spcPct val="110000"/>
              </a:lnSpc>
            </a:pPr>
            <a:r>
              <a:rPr lang="en-US" altLang="zh-CN" sz="2800" cap="none" dirty="0">
                <a:latin typeface="Microsoft YaHei UI" panose="020B0503020204020204" pitchFamily="34" charset="-122"/>
                <a:ea typeface="Microsoft YaHei UI" panose="020B0503020204020204" pitchFamily="34" charset="-122"/>
              </a:rPr>
              <a:t>Engineering-adaptive Pavement Maintenance Decision-making Model: a Reinforcement Learning Approach from Expert Feedback</a:t>
            </a:r>
            <a:endParaRPr lang="zh-CN" altLang="en-US" sz="2800" cap="none" dirty="0"/>
          </a:p>
        </p:txBody>
      </p:sp>
      <p:sp>
        <p:nvSpPr>
          <p:cNvPr id="3" name="副标题 2">
            <a:extLst>
              <a:ext uri="{FF2B5EF4-FFF2-40B4-BE49-F238E27FC236}">
                <a16:creationId xmlns:a16="http://schemas.microsoft.com/office/drawing/2014/main" id="{1AFF0EFE-C50F-44EB-8978-B97795477C9E}"/>
              </a:ext>
            </a:extLst>
          </p:cNvPr>
          <p:cNvSpPr>
            <a:spLocks noGrp="1"/>
          </p:cNvSpPr>
          <p:nvPr>
            <p:ph type="subTitle" idx="1"/>
          </p:nvPr>
        </p:nvSpPr>
        <p:spPr>
          <a:xfrm>
            <a:off x="3488266" y="4279971"/>
            <a:ext cx="8599946" cy="1350362"/>
          </a:xfrm>
        </p:spPr>
        <p:txBody>
          <a:bodyPr rtlCol="0"/>
          <a:lstStyle/>
          <a:p>
            <a:pPr rtl="0"/>
            <a:r>
              <a:rPr lang="en-US" altLang="zh-CN" b="1" cap="none" dirty="0">
                <a:latin typeface="Microsoft YaHei UI" panose="020B0503020204020204" pitchFamily="34" charset="-122"/>
                <a:ea typeface="Microsoft YaHei UI" panose="020B0503020204020204" pitchFamily="34" charset="-122"/>
              </a:rPr>
              <a:t>Author: Wenyuan Cai</a:t>
            </a:r>
            <a:endParaRPr lang="en-US" altLang="zh-CN" cap="none" dirty="0">
              <a:latin typeface="Microsoft YaHei UI" panose="020B0503020204020204" pitchFamily="34" charset="-122"/>
              <a:ea typeface="Microsoft YaHei UI" panose="020B0503020204020204" pitchFamily="34" charset="-122"/>
            </a:endParaRPr>
          </a:p>
          <a:p>
            <a:pPr rtl="0"/>
            <a:r>
              <a:rPr lang="en-US" altLang="zh-CN" b="1" cap="none" dirty="0"/>
              <a:t>Advisor: Pro. </a:t>
            </a:r>
            <a:r>
              <a:rPr lang="en-US" altLang="zh-CN" b="1" cap="none" dirty="0" err="1"/>
              <a:t>Yuchuan</a:t>
            </a:r>
            <a:r>
              <a:rPr lang="en-US" altLang="zh-CN" b="1" cap="none" dirty="0"/>
              <a:t> Du</a:t>
            </a:r>
            <a:endParaRPr lang="en-US" altLang="zh-CN" b="1" cap="none" dirty="0">
              <a:latin typeface="Microsoft YaHei UI" panose="020B0503020204020204" pitchFamily="34" charset="-122"/>
              <a:ea typeface="Microsoft YaHei UI" panose="020B0503020204020204" pitchFamily="34" charset="-122"/>
            </a:endParaRPr>
          </a:p>
          <a:p>
            <a:pPr rtl="0"/>
            <a:r>
              <a:rPr lang="en-US" altLang="zh-CN" dirty="0"/>
              <a:t>Tongji university</a:t>
            </a:r>
            <a:r>
              <a:rPr lang="zh-CN" altLang="en-US" dirty="0">
                <a:latin typeface="Microsoft YaHei UI" panose="020B0503020204020204" pitchFamily="34" charset="-122"/>
                <a:ea typeface="Microsoft YaHei UI" panose="020B0503020204020204" pitchFamily="34" charset="-122"/>
              </a:rPr>
              <a:t> </a:t>
            </a:r>
          </a:p>
        </p:txBody>
      </p:sp>
      <p:pic>
        <p:nvPicPr>
          <p:cNvPr id="7" name="图片占位符 9" descr="城市景观">
            <a:extLst>
              <a:ext uri="{FF2B5EF4-FFF2-40B4-BE49-F238E27FC236}">
                <a16:creationId xmlns:a16="http://schemas.microsoft.com/office/drawing/2014/main" id="{FFADB7C6-A24D-4BF8-B439-925253AD328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05545" y="1854612"/>
            <a:ext cx="2582721" cy="2582721"/>
          </a:xfrm>
          <a:prstGeom prst="ellipse">
            <a:avLst/>
          </a:prstGeom>
          <a:solidFill>
            <a:schemeClr val="bg2"/>
          </a:solidFill>
        </p:spPr>
      </p:pic>
      <p:pic>
        <p:nvPicPr>
          <p:cNvPr id="6" name="图片 5">
            <a:extLst>
              <a:ext uri="{FF2B5EF4-FFF2-40B4-BE49-F238E27FC236}">
                <a16:creationId xmlns:a16="http://schemas.microsoft.com/office/drawing/2014/main" id="{9692A0C9-EBAC-4BC5-9FDC-548081A8DCF5}"/>
              </a:ext>
            </a:extLst>
          </p:cNvPr>
          <p:cNvPicPr>
            <a:picLocks noChangeAspect="1"/>
          </p:cNvPicPr>
          <p:nvPr/>
        </p:nvPicPr>
        <p:blipFill>
          <a:blip r:embed="rId5"/>
          <a:stretch>
            <a:fillRect/>
          </a:stretch>
        </p:blipFill>
        <p:spPr>
          <a:xfrm>
            <a:off x="6096001" y="500549"/>
            <a:ext cx="5615836" cy="787866"/>
          </a:xfrm>
          <a:prstGeom prst="rect">
            <a:avLst/>
          </a:prstGeom>
        </p:spPr>
      </p:pic>
    </p:spTree>
    <p:extLst>
      <p:ext uri="{BB962C8B-B14F-4D97-AF65-F5344CB8AC3E}">
        <p14:creationId xmlns:p14="http://schemas.microsoft.com/office/powerpoint/2010/main" val="37379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a:extLst>
              <a:ext uri="{FF2B5EF4-FFF2-40B4-BE49-F238E27FC236}">
                <a16:creationId xmlns:a16="http://schemas.microsoft.com/office/drawing/2014/main" id="{4DCFE6E4-DDC5-4379-A731-9CDECB398746}"/>
              </a:ext>
            </a:extLst>
          </p:cNvPr>
          <p:cNvSpPr>
            <a:spLocks noGrp="1"/>
          </p:cNvSpPr>
          <p:nvPr>
            <p:ph sz="quarter" idx="13"/>
          </p:nvPr>
        </p:nvSpPr>
        <p:spPr>
          <a:xfrm>
            <a:off x="397026" y="356455"/>
            <a:ext cx="3444724" cy="590550"/>
          </a:xfrm>
        </p:spPr>
        <p:txBody>
          <a:bodyPr>
            <a:normAutofit/>
          </a:bodyPr>
          <a:lstStyle/>
          <a:p>
            <a:r>
              <a:rPr lang="en-US" altLang="zh-CN" dirty="0"/>
              <a:t>Research Vision</a:t>
            </a:r>
            <a:endParaRPr lang="zh-CN" altLang="en-US" dirty="0"/>
          </a:p>
        </p:txBody>
      </p:sp>
      <p:sp>
        <p:nvSpPr>
          <p:cNvPr id="3" name="Content Placeholder 2">
            <a:extLst>
              <a:ext uri="{FF2B5EF4-FFF2-40B4-BE49-F238E27FC236}">
                <a16:creationId xmlns:a16="http://schemas.microsoft.com/office/drawing/2014/main" id="{D93D4A65-5188-F943-F9C0-6002C6DA2B48}"/>
              </a:ext>
            </a:extLst>
          </p:cNvPr>
          <p:cNvSpPr txBox="1">
            <a:spLocks/>
          </p:cNvSpPr>
          <p:nvPr/>
        </p:nvSpPr>
        <p:spPr bwMode="auto">
          <a:xfrm>
            <a:off x="529281" y="1434331"/>
            <a:ext cx="10972800" cy="82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57176" indent="-257176" algn="just">
              <a:lnSpc>
                <a:spcPct val="150000"/>
              </a:lnSpc>
              <a:spcBef>
                <a:spcPct val="20000"/>
              </a:spcBef>
            </a:pPr>
            <a:r>
              <a:rPr lang="en-US" altLang="zh-CN" sz="1800" b="1" dirty="0" err="1">
                <a:latin typeface="微软雅黑" panose="020B0503020204020204" pitchFamily="34" charset="-122"/>
                <a:ea typeface="微软雅黑" panose="020B0503020204020204" pitchFamily="34" charset="-122"/>
              </a:rPr>
              <a:t>ChatGPT</a:t>
            </a:r>
            <a:r>
              <a:rPr lang="en-US" altLang="zh-CN" sz="1800" dirty="0">
                <a:latin typeface="微软雅黑" panose="020B0503020204020204" pitchFamily="34" charset="-122"/>
                <a:ea typeface="微软雅黑" panose="020B0503020204020204" pitchFamily="34" charset="-122"/>
              </a:rPr>
              <a:t>, created by </a:t>
            </a:r>
            <a:r>
              <a:rPr lang="en-US" altLang="zh-CN" sz="1800" dirty="0" err="1">
                <a:latin typeface="微软雅黑" panose="020B0503020204020204" pitchFamily="34" charset="-122"/>
                <a:ea typeface="微软雅黑" panose="020B0503020204020204" pitchFamily="34" charset="-122"/>
              </a:rPr>
              <a:t>OpenAI</a:t>
            </a:r>
            <a:r>
              <a:rPr lang="en-US" altLang="zh-CN" sz="1800" dirty="0">
                <a:latin typeface="微软雅黑" panose="020B0503020204020204" pitchFamily="34" charset="-122"/>
                <a:ea typeface="微软雅黑" panose="020B0503020204020204" pitchFamily="34" charset="-122"/>
              </a:rPr>
              <a:t>, attracts a lot of attention. One of its key technique </a:t>
            </a:r>
            <a:r>
              <a:rPr lang="en-US" altLang="zh-CN" sz="1800" b="1" dirty="0">
                <a:solidFill>
                  <a:srgbClr val="C00000"/>
                </a:solidFill>
                <a:latin typeface="微软雅黑" panose="020B0503020204020204" pitchFamily="34" charset="-122"/>
                <a:ea typeface="微软雅黑" panose="020B0503020204020204" pitchFamily="34" charset="-122"/>
              </a:rPr>
              <a:t>RLHF</a:t>
            </a:r>
            <a:r>
              <a:rPr lang="en-US" altLang="zh-CN" sz="1800" dirty="0">
                <a:solidFill>
                  <a:srgbClr val="C00000"/>
                </a:solidFill>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can not only </a:t>
            </a:r>
            <a:r>
              <a:rPr lang="en-US" altLang="zh-CN" sz="1800" b="1" dirty="0">
                <a:latin typeface="微软雅黑" panose="020B0503020204020204" pitchFamily="34" charset="-122"/>
                <a:ea typeface="微软雅黑" panose="020B0503020204020204" pitchFamily="34" charset="-122"/>
              </a:rPr>
              <a:t>learn from dataset</a:t>
            </a:r>
            <a:r>
              <a:rPr lang="en-US" altLang="zh-CN" sz="1800" dirty="0">
                <a:latin typeface="微软雅黑" panose="020B0503020204020204" pitchFamily="34" charset="-122"/>
                <a:ea typeface="微软雅黑" panose="020B0503020204020204" pitchFamily="34" charset="-122"/>
              </a:rPr>
              <a:t>, but also from </a:t>
            </a:r>
            <a:r>
              <a:rPr lang="en-US" altLang="zh-CN" sz="1800" b="1" dirty="0">
                <a:latin typeface="微软雅黑" panose="020B0503020204020204" pitchFamily="34" charset="-122"/>
                <a:ea typeface="微软雅黑" panose="020B0503020204020204" pitchFamily="34" charset="-122"/>
              </a:rPr>
              <a:t>user preference</a:t>
            </a:r>
            <a:r>
              <a:rPr lang="en-US" altLang="zh-CN" sz="1800" dirty="0">
                <a:latin typeface="微软雅黑" panose="020B0503020204020204" pitchFamily="34" charset="-122"/>
                <a:ea typeface="微软雅黑" panose="020B0503020204020204" pitchFamily="34" charset="-122"/>
              </a:rPr>
              <a:t>, which inspires us.</a:t>
            </a:r>
            <a:endParaRPr lang="zh-CN" altLang="en-US" sz="1800" b="1" dirty="0">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629DE1F2-A877-438E-94F5-2985C34E045F}"/>
              </a:ext>
            </a:extLst>
          </p:cNvPr>
          <p:cNvSpPr txBox="1"/>
          <p:nvPr/>
        </p:nvSpPr>
        <p:spPr>
          <a:xfrm>
            <a:off x="574628" y="1008958"/>
            <a:ext cx="8549362" cy="424732"/>
          </a:xfrm>
          <a:prstGeom prst="rect">
            <a:avLst/>
          </a:prstGeom>
          <a:noFill/>
          <a:ln>
            <a:noFill/>
          </a:ln>
        </p:spPr>
        <p:txBody>
          <a:bodyPr wrap="square">
            <a:spAutoFit/>
          </a:bodyPr>
          <a:lstStyle>
            <a:defPPr>
              <a:defRPr lang="zh-CN"/>
            </a:defPPr>
            <a:lvl1pPr>
              <a:defRPr b="1">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defRPr>
            </a:lvl1pPr>
          </a:lstStyle>
          <a:p>
            <a:r>
              <a:rPr lang="en-US" altLang="zh-CN" sz="2160" dirty="0"/>
              <a:t>Generative AI brings new possibilities to decision making</a:t>
            </a:r>
            <a:endParaRPr lang="zh-CN" altLang="en-US" sz="2160" dirty="0"/>
          </a:p>
        </p:txBody>
      </p:sp>
      <p:sp>
        <p:nvSpPr>
          <p:cNvPr id="81" name="矩形: 圆角 80">
            <a:extLst>
              <a:ext uri="{FF2B5EF4-FFF2-40B4-BE49-F238E27FC236}">
                <a16:creationId xmlns:a16="http://schemas.microsoft.com/office/drawing/2014/main" id="{CB52FBB9-2F23-475A-9540-124ACC03463B}"/>
              </a:ext>
            </a:extLst>
          </p:cNvPr>
          <p:cNvSpPr/>
          <p:nvPr/>
        </p:nvSpPr>
        <p:spPr>
          <a:xfrm>
            <a:off x="1026160" y="4463993"/>
            <a:ext cx="2976611" cy="1659941"/>
          </a:xfrm>
          <a:prstGeom prst="roundRect">
            <a:avLst>
              <a:gd name="adj" fmla="val 9726"/>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dirty="0"/>
          </a:p>
        </p:txBody>
      </p:sp>
      <p:sp>
        <p:nvSpPr>
          <p:cNvPr id="82" name="文本框 81">
            <a:extLst>
              <a:ext uri="{FF2B5EF4-FFF2-40B4-BE49-F238E27FC236}">
                <a16:creationId xmlns:a16="http://schemas.microsoft.com/office/drawing/2014/main" id="{29F43414-2102-4D79-A69B-3A93831AD125}"/>
              </a:ext>
            </a:extLst>
          </p:cNvPr>
          <p:cNvSpPr txBox="1"/>
          <p:nvPr/>
        </p:nvSpPr>
        <p:spPr>
          <a:xfrm>
            <a:off x="986773" y="4514300"/>
            <a:ext cx="3075433" cy="341632"/>
          </a:xfrm>
          <a:prstGeom prst="rect">
            <a:avLst/>
          </a:prstGeom>
          <a:noFill/>
        </p:spPr>
        <p:txBody>
          <a:bodyPr wrap="square">
            <a:spAutoFit/>
          </a:bodyPr>
          <a:lstStyle/>
          <a:p>
            <a:pPr algn="ctr"/>
            <a:r>
              <a:rPr lang="en-US" altLang="zh-CN" sz="1620" b="1" dirty="0">
                <a:solidFill>
                  <a:srgbClr val="2C567A"/>
                </a:solidFill>
                <a:latin typeface="微软雅黑" panose="020B0503020204020204" pitchFamily="34" charset="-122"/>
                <a:ea typeface="微软雅黑" panose="020B0503020204020204" pitchFamily="34" charset="-122"/>
              </a:rPr>
              <a:t>Data driven decision model</a:t>
            </a:r>
            <a:endParaRPr lang="zh-CN" altLang="en-US" sz="1620" b="1" dirty="0">
              <a:solidFill>
                <a:srgbClr val="2C567A"/>
              </a:solidFill>
            </a:endParaRPr>
          </a:p>
        </p:txBody>
      </p:sp>
      <p:sp>
        <p:nvSpPr>
          <p:cNvPr id="85" name="文本框 84">
            <a:extLst>
              <a:ext uri="{FF2B5EF4-FFF2-40B4-BE49-F238E27FC236}">
                <a16:creationId xmlns:a16="http://schemas.microsoft.com/office/drawing/2014/main" id="{C74D9E12-894B-4AC3-8E1A-F966BC36AAF6}"/>
              </a:ext>
            </a:extLst>
          </p:cNvPr>
          <p:cNvSpPr txBox="1"/>
          <p:nvPr/>
        </p:nvSpPr>
        <p:spPr>
          <a:xfrm>
            <a:off x="3986418" y="4535213"/>
            <a:ext cx="1108178" cy="1200329"/>
          </a:xfrm>
          <a:prstGeom prst="rect">
            <a:avLst/>
          </a:prstGeom>
          <a:noFill/>
        </p:spPr>
        <p:txBody>
          <a:bodyPr wrap="square">
            <a:spAutoFit/>
          </a:bodyPr>
          <a:lstStyle/>
          <a:p>
            <a:pPr algn="ctr"/>
            <a:r>
              <a:rPr lang="en-US" altLang="zh-CN" sz="72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a:t>
            </a:r>
            <a:endParaRPr lang="zh-CN" altLang="en-US" sz="72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sp>
        <p:nvSpPr>
          <p:cNvPr id="88" name="文本框 87">
            <a:extLst>
              <a:ext uri="{FF2B5EF4-FFF2-40B4-BE49-F238E27FC236}">
                <a16:creationId xmlns:a16="http://schemas.microsoft.com/office/drawing/2014/main" id="{D90DAA7B-F0A4-41F5-8AD4-B12A1F870D49}"/>
              </a:ext>
            </a:extLst>
          </p:cNvPr>
          <p:cNvSpPr txBox="1"/>
          <p:nvPr/>
        </p:nvSpPr>
        <p:spPr>
          <a:xfrm>
            <a:off x="7496362" y="4535213"/>
            <a:ext cx="1108178" cy="1200329"/>
          </a:xfrm>
          <a:prstGeom prst="rect">
            <a:avLst/>
          </a:prstGeom>
          <a:noFill/>
        </p:spPr>
        <p:txBody>
          <a:bodyPr wrap="square">
            <a:spAutoFit/>
          </a:bodyPr>
          <a:lstStyle/>
          <a:p>
            <a:pPr algn="ctr"/>
            <a:r>
              <a:rPr lang="en-US" altLang="zh-CN" sz="72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a:t>
            </a:r>
            <a:endParaRPr lang="zh-CN" altLang="en-US" sz="72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sp>
        <p:nvSpPr>
          <p:cNvPr id="99" name="文本框 98">
            <a:extLst>
              <a:ext uri="{FF2B5EF4-FFF2-40B4-BE49-F238E27FC236}">
                <a16:creationId xmlns:a16="http://schemas.microsoft.com/office/drawing/2014/main" id="{94D3D5C4-FC97-4FBD-B2DC-523C1C0C30C7}"/>
              </a:ext>
            </a:extLst>
          </p:cNvPr>
          <p:cNvSpPr txBox="1"/>
          <p:nvPr/>
        </p:nvSpPr>
        <p:spPr>
          <a:xfrm>
            <a:off x="7496362" y="2656399"/>
            <a:ext cx="1108178" cy="1200329"/>
          </a:xfrm>
          <a:prstGeom prst="rect">
            <a:avLst/>
          </a:prstGeom>
          <a:noFill/>
        </p:spPr>
        <p:txBody>
          <a:bodyPr wrap="square">
            <a:spAutoFit/>
          </a:bodyPr>
          <a:lstStyle/>
          <a:p>
            <a:pPr algn="ctr"/>
            <a:r>
              <a:rPr lang="en-US" altLang="zh-CN" sz="72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a:t>
            </a:r>
            <a:endParaRPr lang="zh-CN" altLang="en-US" sz="72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pic>
        <p:nvPicPr>
          <p:cNvPr id="6" name="图片 5">
            <a:extLst>
              <a:ext uri="{FF2B5EF4-FFF2-40B4-BE49-F238E27FC236}">
                <a16:creationId xmlns:a16="http://schemas.microsoft.com/office/drawing/2014/main" id="{0C186AA6-4DCD-4891-966D-BF8C086C45F7}"/>
              </a:ext>
            </a:extLst>
          </p:cNvPr>
          <p:cNvPicPr>
            <a:picLocks noChangeAspect="1"/>
          </p:cNvPicPr>
          <p:nvPr/>
        </p:nvPicPr>
        <p:blipFill>
          <a:blip r:embed="rId3"/>
          <a:stretch>
            <a:fillRect/>
          </a:stretch>
        </p:blipFill>
        <p:spPr>
          <a:xfrm>
            <a:off x="1525528" y="2756059"/>
            <a:ext cx="1728506" cy="1305605"/>
          </a:xfrm>
          <a:prstGeom prst="rect">
            <a:avLst/>
          </a:prstGeom>
        </p:spPr>
      </p:pic>
      <p:sp>
        <p:nvSpPr>
          <p:cNvPr id="112" name="矩形: 圆角 111">
            <a:extLst>
              <a:ext uri="{FF2B5EF4-FFF2-40B4-BE49-F238E27FC236}">
                <a16:creationId xmlns:a16="http://schemas.microsoft.com/office/drawing/2014/main" id="{9295E5F9-024D-4C48-9300-983F759F214F}"/>
              </a:ext>
            </a:extLst>
          </p:cNvPr>
          <p:cNvSpPr/>
          <p:nvPr/>
        </p:nvSpPr>
        <p:spPr>
          <a:xfrm>
            <a:off x="1026160" y="2439463"/>
            <a:ext cx="2976611" cy="1631551"/>
          </a:xfrm>
          <a:prstGeom prst="roundRect">
            <a:avLst>
              <a:gd name="adj" fmla="val 9726"/>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dirty="0"/>
          </a:p>
        </p:txBody>
      </p:sp>
      <p:sp>
        <p:nvSpPr>
          <p:cNvPr id="113" name="文本框 112">
            <a:extLst>
              <a:ext uri="{FF2B5EF4-FFF2-40B4-BE49-F238E27FC236}">
                <a16:creationId xmlns:a16="http://schemas.microsoft.com/office/drawing/2014/main" id="{2C109757-8FAA-482C-B1CC-274BE3E58B55}"/>
              </a:ext>
            </a:extLst>
          </p:cNvPr>
          <p:cNvSpPr txBox="1"/>
          <p:nvPr/>
        </p:nvSpPr>
        <p:spPr>
          <a:xfrm>
            <a:off x="1026160" y="2457807"/>
            <a:ext cx="2951999" cy="341632"/>
          </a:xfrm>
          <a:prstGeom prst="rect">
            <a:avLst/>
          </a:prstGeom>
          <a:noFill/>
        </p:spPr>
        <p:txBody>
          <a:bodyPr wrap="square">
            <a:spAutoFit/>
          </a:bodyPr>
          <a:lstStyle/>
          <a:p>
            <a:pPr algn="ctr"/>
            <a:r>
              <a:rPr lang="en-US" altLang="zh-CN" sz="1620" b="1" dirty="0">
                <a:solidFill>
                  <a:srgbClr val="2C567A"/>
                </a:solidFill>
                <a:latin typeface="微软雅黑" panose="020B0503020204020204" pitchFamily="34" charset="-122"/>
                <a:ea typeface="微软雅黑" panose="020B0503020204020204" pitchFamily="34" charset="-122"/>
              </a:rPr>
              <a:t>LLM</a:t>
            </a:r>
            <a:r>
              <a:rPr lang="zh-CN" altLang="en-US" sz="1620" b="1" dirty="0">
                <a:solidFill>
                  <a:srgbClr val="2C567A"/>
                </a:solidFill>
                <a:latin typeface="微软雅黑" panose="020B0503020204020204" pitchFamily="34" charset="-122"/>
                <a:ea typeface="微软雅黑" panose="020B0503020204020204" pitchFamily="34" charset="-122"/>
              </a:rPr>
              <a:t>（</a:t>
            </a:r>
            <a:r>
              <a:rPr lang="en-US" altLang="zh-CN" sz="1620" b="1" dirty="0">
                <a:solidFill>
                  <a:srgbClr val="2C567A"/>
                </a:solidFill>
                <a:latin typeface="微软雅黑" panose="020B0503020204020204" pitchFamily="34" charset="-122"/>
                <a:ea typeface="微软雅黑" panose="020B0503020204020204" pitchFamily="34" charset="-122"/>
              </a:rPr>
              <a:t>SFT</a:t>
            </a:r>
            <a:r>
              <a:rPr lang="zh-CN" altLang="en-US" sz="1620" b="1" dirty="0">
                <a:solidFill>
                  <a:srgbClr val="2C567A"/>
                </a:solidFill>
                <a:latin typeface="微软雅黑" panose="020B0503020204020204" pitchFamily="34" charset="-122"/>
                <a:ea typeface="微软雅黑" panose="020B0503020204020204" pitchFamily="34" charset="-122"/>
              </a:rPr>
              <a:t>）</a:t>
            </a:r>
            <a:endParaRPr lang="zh-CN" altLang="en-US" sz="1620" b="1" dirty="0">
              <a:solidFill>
                <a:srgbClr val="2C567A"/>
              </a:solidFill>
            </a:endParaRPr>
          </a:p>
        </p:txBody>
      </p:sp>
      <p:sp>
        <p:nvSpPr>
          <p:cNvPr id="114" name="文本框 113">
            <a:extLst>
              <a:ext uri="{FF2B5EF4-FFF2-40B4-BE49-F238E27FC236}">
                <a16:creationId xmlns:a16="http://schemas.microsoft.com/office/drawing/2014/main" id="{BA9ECA94-56BF-4D5F-81F2-68A907692A06}"/>
              </a:ext>
            </a:extLst>
          </p:cNvPr>
          <p:cNvSpPr txBox="1"/>
          <p:nvPr/>
        </p:nvSpPr>
        <p:spPr>
          <a:xfrm>
            <a:off x="3986418" y="2523487"/>
            <a:ext cx="1108178" cy="1200329"/>
          </a:xfrm>
          <a:prstGeom prst="rect">
            <a:avLst/>
          </a:prstGeom>
          <a:noFill/>
        </p:spPr>
        <p:txBody>
          <a:bodyPr wrap="square">
            <a:spAutoFit/>
          </a:bodyPr>
          <a:lstStyle/>
          <a:p>
            <a:pPr algn="ctr"/>
            <a:r>
              <a:rPr lang="en-US" altLang="zh-CN" sz="72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a:t>
            </a:r>
            <a:endParaRPr lang="zh-CN" altLang="en-US" sz="7200" b="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115" name="组合 114">
            <a:extLst>
              <a:ext uri="{FF2B5EF4-FFF2-40B4-BE49-F238E27FC236}">
                <a16:creationId xmlns:a16="http://schemas.microsoft.com/office/drawing/2014/main" id="{F7459FB3-C258-4809-883B-459AE1B89FFD}"/>
              </a:ext>
            </a:extLst>
          </p:cNvPr>
          <p:cNvGrpSpPr/>
          <p:nvPr/>
        </p:nvGrpSpPr>
        <p:grpSpPr>
          <a:xfrm>
            <a:off x="4996608" y="2432283"/>
            <a:ext cx="2398924" cy="1637306"/>
            <a:chOff x="3540198" y="3361557"/>
            <a:chExt cx="2210646" cy="1508804"/>
          </a:xfrm>
        </p:grpSpPr>
        <p:sp>
          <p:nvSpPr>
            <p:cNvPr id="116" name="矩形: 圆角 115">
              <a:extLst>
                <a:ext uri="{FF2B5EF4-FFF2-40B4-BE49-F238E27FC236}">
                  <a16:creationId xmlns:a16="http://schemas.microsoft.com/office/drawing/2014/main" id="{2BF056E6-ADA7-49CA-B5CC-FC95222A4C13}"/>
                </a:ext>
              </a:extLst>
            </p:cNvPr>
            <p:cNvSpPr/>
            <p:nvPr/>
          </p:nvSpPr>
          <p:spPr>
            <a:xfrm>
              <a:off x="3583956" y="3361557"/>
              <a:ext cx="2166888" cy="1508804"/>
            </a:xfrm>
            <a:prstGeom prst="roundRect">
              <a:avLst>
                <a:gd name="adj" fmla="val 9726"/>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dirty="0"/>
            </a:p>
          </p:txBody>
        </p:sp>
        <p:sp>
          <p:nvSpPr>
            <p:cNvPr id="117" name="文本框 116">
              <a:extLst>
                <a:ext uri="{FF2B5EF4-FFF2-40B4-BE49-F238E27FC236}">
                  <a16:creationId xmlns:a16="http://schemas.microsoft.com/office/drawing/2014/main" id="{1C371B76-192E-476E-A9AE-EA88C9066568}"/>
                </a:ext>
              </a:extLst>
            </p:cNvPr>
            <p:cNvSpPr txBox="1"/>
            <p:nvPr/>
          </p:nvSpPr>
          <p:spPr>
            <a:xfrm>
              <a:off x="3638106" y="3410263"/>
              <a:ext cx="2058590" cy="314819"/>
            </a:xfrm>
            <a:prstGeom prst="rect">
              <a:avLst/>
            </a:prstGeom>
            <a:noFill/>
          </p:spPr>
          <p:txBody>
            <a:bodyPr wrap="square">
              <a:spAutoFit/>
            </a:bodyPr>
            <a:lstStyle/>
            <a:p>
              <a:pPr algn="ctr"/>
              <a:r>
                <a:rPr lang="en-US" altLang="zh-CN" sz="1620" b="1" dirty="0">
                  <a:solidFill>
                    <a:srgbClr val="2C567A"/>
                  </a:solidFill>
                  <a:latin typeface="微软雅黑" panose="020B0503020204020204" pitchFamily="34" charset="-122"/>
                  <a:ea typeface="微软雅黑" panose="020B0503020204020204" pitchFamily="34" charset="-122"/>
                </a:rPr>
                <a:t>RLHF</a:t>
              </a:r>
              <a:endParaRPr lang="zh-CN" altLang="en-US" sz="1620" b="1" dirty="0">
                <a:solidFill>
                  <a:srgbClr val="2C567A"/>
                </a:solidFill>
              </a:endParaRPr>
            </a:p>
          </p:txBody>
        </p:sp>
        <p:pic>
          <p:nvPicPr>
            <p:cNvPr id="118" name="Picture 6">
              <a:extLst>
                <a:ext uri="{FF2B5EF4-FFF2-40B4-BE49-F238E27FC236}">
                  <a16:creationId xmlns:a16="http://schemas.microsoft.com/office/drawing/2014/main" id="{2E7537A9-BC5B-4530-B1B6-66A9F312C5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4785" y="3862350"/>
              <a:ext cx="1687243" cy="94116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a:extLst>
                <a:ext uri="{FF2B5EF4-FFF2-40B4-BE49-F238E27FC236}">
                  <a16:creationId xmlns:a16="http://schemas.microsoft.com/office/drawing/2014/main" id="{9AFB8945-DB6E-4F4F-9055-B499F47F1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98" y="3600574"/>
              <a:ext cx="966395" cy="757175"/>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矩形: 圆角 120">
            <a:extLst>
              <a:ext uri="{FF2B5EF4-FFF2-40B4-BE49-F238E27FC236}">
                <a16:creationId xmlns:a16="http://schemas.microsoft.com/office/drawing/2014/main" id="{5D05219A-F8EA-40A8-A8F8-5E13A303F880}"/>
              </a:ext>
            </a:extLst>
          </p:cNvPr>
          <p:cNvSpPr/>
          <p:nvPr/>
        </p:nvSpPr>
        <p:spPr>
          <a:xfrm>
            <a:off x="4911791" y="4463990"/>
            <a:ext cx="2640418" cy="1659941"/>
          </a:xfrm>
          <a:prstGeom prst="roundRect">
            <a:avLst>
              <a:gd name="adj" fmla="val 9726"/>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dirty="0"/>
          </a:p>
        </p:txBody>
      </p:sp>
      <p:sp>
        <p:nvSpPr>
          <p:cNvPr id="122" name="文本框 121">
            <a:extLst>
              <a:ext uri="{FF2B5EF4-FFF2-40B4-BE49-F238E27FC236}">
                <a16:creationId xmlns:a16="http://schemas.microsoft.com/office/drawing/2014/main" id="{1567294C-221D-49F3-9B3A-C316A58AE40C}"/>
              </a:ext>
            </a:extLst>
          </p:cNvPr>
          <p:cNvSpPr txBox="1"/>
          <p:nvPr/>
        </p:nvSpPr>
        <p:spPr>
          <a:xfrm>
            <a:off x="5102853" y="4517575"/>
            <a:ext cx="2233918" cy="341632"/>
          </a:xfrm>
          <a:prstGeom prst="rect">
            <a:avLst/>
          </a:prstGeom>
          <a:noFill/>
        </p:spPr>
        <p:txBody>
          <a:bodyPr wrap="square">
            <a:spAutoFit/>
          </a:bodyPr>
          <a:lstStyle/>
          <a:p>
            <a:pPr algn="ctr"/>
            <a:r>
              <a:rPr lang="en-US" altLang="zh-CN" sz="1620" b="1" dirty="0">
                <a:solidFill>
                  <a:srgbClr val="2C567A"/>
                </a:solidFill>
                <a:latin typeface="微软雅黑" panose="020B0503020204020204" pitchFamily="34" charset="-122"/>
                <a:ea typeface="微软雅黑" panose="020B0503020204020204" pitchFamily="34" charset="-122"/>
              </a:rPr>
              <a:t>RLEF</a:t>
            </a:r>
            <a:endParaRPr lang="zh-CN" altLang="en-US" sz="1620" b="1" dirty="0">
              <a:solidFill>
                <a:srgbClr val="2C567A"/>
              </a:solidFill>
            </a:endParaRPr>
          </a:p>
        </p:txBody>
      </p:sp>
      <p:pic>
        <p:nvPicPr>
          <p:cNvPr id="123" name="Picture 6">
            <a:extLst>
              <a:ext uri="{FF2B5EF4-FFF2-40B4-BE49-F238E27FC236}">
                <a16:creationId xmlns:a16="http://schemas.microsoft.com/office/drawing/2014/main" id="{8772DFE4-439C-4B2E-A1CB-1834138D4B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1898" y="5004488"/>
            <a:ext cx="1429001" cy="808134"/>
          </a:xfrm>
          <a:prstGeom prst="rect">
            <a:avLst/>
          </a:prstGeom>
          <a:noFill/>
          <a:extLst>
            <a:ext uri="{909E8E84-426E-40DD-AFC4-6F175D3DCCD1}">
              <a14:hiddenFill xmlns:a14="http://schemas.microsoft.com/office/drawing/2010/main">
                <a:solidFill>
                  <a:srgbClr val="FFFFFF"/>
                </a:solidFill>
              </a14:hiddenFill>
            </a:ext>
          </a:extLst>
        </p:spPr>
      </p:pic>
      <p:pic>
        <p:nvPicPr>
          <p:cNvPr id="125" name="图片 124">
            <a:extLst>
              <a:ext uri="{FF2B5EF4-FFF2-40B4-BE49-F238E27FC236}">
                <a16:creationId xmlns:a16="http://schemas.microsoft.com/office/drawing/2014/main" id="{673794C6-F14B-4AF4-99D8-785785D1AD27}"/>
              </a:ext>
            </a:extLst>
          </p:cNvPr>
          <p:cNvPicPr>
            <a:picLocks noChangeAspect="1"/>
          </p:cNvPicPr>
          <p:nvPr/>
        </p:nvPicPr>
        <p:blipFill>
          <a:blip r:embed="rId7">
            <a:duotone>
              <a:prstClr val="black"/>
              <a:schemeClr val="accent1">
                <a:tint val="45000"/>
                <a:satMod val="400000"/>
              </a:schemeClr>
            </a:duotone>
          </a:blip>
          <a:stretch>
            <a:fillRect/>
          </a:stretch>
        </p:blipFill>
        <p:spPr>
          <a:xfrm rot="10800000" flipH="1">
            <a:off x="3361348" y="3953694"/>
            <a:ext cx="2362410" cy="707701"/>
          </a:xfrm>
          <a:prstGeom prst="rect">
            <a:avLst/>
          </a:prstGeom>
        </p:spPr>
      </p:pic>
      <p:grpSp>
        <p:nvGrpSpPr>
          <p:cNvPr id="11" name="组合 10">
            <a:extLst>
              <a:ext uri="{FF2B5EF4-FFF2-40B4-BE49-F238E27FC236}">
                <a16:creationId xmlns:a16="http://schemas.microsoft.com/office/drawing/2014/main" id="{FDB862C6-A041-4670-BA3A-43C53C758998}"/>
              </a:ext>
            </a:extLst>
          </p:cNvPr>
          <p:cNvGrpSpPr/>
          <p:nvPr/>
        </p:nvGrpSpPr>
        <p:grpSpPr>
          <a:xfrm>
            <a:off x="4951956" y="4968573"/>
            <a:ext cx="508385" cy="761378"/>
            <a:chOff x="3577762" y="4167234"/>
            <a:chExt cx="533970" cy="799696"/>
          </a:xfrm>
        </p:grpSpPr>
        <p:pic>
          <p:nvPicPr>
            <p:cNvPr id="127" name="图形 126" descr="用户 纯色填充">
              <a:extLst>
                <a:ext uri="{FF2B5EF4-FFF2-40B4-BE49-F238E27FC236}">
                  <a16:creationId xmlns:a16="http://schemas.microsoft.com/office/drawing/2014/main" id="{F41B228E-0332-44B1-BCDE-DEC112BD96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77763" y="4432962"/>
              <a:ext cx="533969" cy="533968"/>
            </a:xfrm>
            <a:prstGeom prst="rect">
              <a:avLst/>
            </a:prstGeom>
          </p:spPr>
        </p:pic>
        <p:pic>
          <p:nvPicPr>
            <p:cNvPr id="128" name="图形 127" descr="毕业帽 纯色填充">
              <a:extLst>
                <a:ext uri="{FF2B5EF4-FFF2-40B4-BE49-F238E27FC236}">
                  <a16:creationId xmlns:a16="http://schemas.microsoft.com/office/drawing/2014/main" id="{D65D2DE8-4F4C-4192-ACAA-4EC7C767B5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77762" y="4167234"/>
              <a:ext cx="533969" cy="533967"/>
            </a:xfrm>
            <a:prstGeom prst="rect">
              <a:avLst/>
            </a:prstGeom>
          </p:spPr>
        </p:pic>
      </p:grpSp>
      <p:sp>
        <p:nvSpPr>
          <p:cNvPr id="130" name="文本框 129">
            <a:extLst>
              <a:ext uri="{FF2B5EF4-FFF2-40B4-BE49-F238E27FC236}">
                <a16:creationId xmlns:a16="http://schemas.microsoft.com/office/drawing/2014/main" id="{3EBBEAB5-A1DB-43DE-AE88-CF5A4824C9A4}"/>
              </a:ext>
            </a:extLst>
          </p:cNvPr>
          <p:cNvSpPr txBox="1"/>
          <p:nvPr/>
        </p:nvSpPr>
        <p:spPr>
          <a:xfrm>
            <a:off x="4849309" y="5803427"/>
            <a:ext cx="805919" cy="313932"/>
          </a:xfrm>
          <a:prstGeom prst="rect">
            <a:avLst/>
          </a:prstGeom>
          <a:noFill/>
        </p:spPr>
        <p:txBody>
          <a:bodyPr wrap="square">
            <a:spAutoFit/>
          </a:bodyPr>
          <a:lstStyle/>
          <a:p>
            <a:pPr algn="ctr"/>
            <a:r>
              <a:rPr lang="en-US" altLang="zh-CN" sz="1440" b="1" dirty="0">
                <a:solidFill>
                  <a:srgbClr val="255889"/>
                </a:solidFill>
                <a:latin typeface="微软雅黑" panose="020B0503020204020204" pitchFamily="34" charset="-122"/>
                <a:ea typeface="微软雅黑" panose="020B0503020204020204" pitchFamily="34" charset="-122"/>
              </a:rPr>
              <a:t>Expert</a:t>
            </a:r>
            <a:endParaRPr lang="zh-CN" altLang="en-US" sz="1440" dirty="0"/>
          </a:p>
        </p:txBody>
      </p:sp>
      <p:sp>
        <p:nvSpPr>
          <p:cNvPr id="131" name="箭头: 下 130">
            <a:extLst>
              <a:ext uri="{FF2B5EF4-FFF2-40B4-BE49-F238E27FC236}">
                <a16:creationId xmlns:a16="http://schemas.microsoft.com/office/drawing/2014/main" id="{EA2C8BAD-0972-4393-BB94-8CD8A6CCB422}"/>
              </a:ext>
            </a:extLst>
          </p:cNvPr>
          <p:cNvSpPr/>
          <p:nvPr/>
        </p:nvSpPr>
        <p:spPr>
          <a:xfrm rot="16200000">
            <a:off x="5396000" y="5315422"/>
            <a:ext cx="259229" cy="259229"/>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32" name="文本框 131">
            <a:extLst>
              <a:ext uri="{FF2B5EF4-FFF2-40B4-BE49-F238E27FC236}">
                <a16:creationId xmlns:a16="http://schemas.microsoft.com/office/drawing/2014/main" id="{479DE6A1-6774-4ECA-8AD0-D401DD17A171}"/>
              </a:ext>
            </a:extLst>
          </p:cNvPr>
          <p:cNvSpPr txBox="1"/>
          <p:nvPr/>
        </p:nvSpPr>
        <p:spPr>
          <a:xfrm>
            <a:off x="6970092" y="5803427"/>
            <a:ext cx="713674" cy="313932"/>
          </a:xfrm>
          <a:prstGeom prst="rect">
            <a:avLst/>
          </a:prstGeom>
          <a:noFill/>
        </p:spPr>
        <p:txBody>
          <a:bodyPr wrap="square">
            <a:spAutoFit/>
          </a:bodyPr>
          <a:lstStyle/>
          <a:p>
            <a:pPr algn="ctr"/>
            <a:r>
              <a:rPr lang="en-US" altLang="zh-CN" sz="1440" b="1" dirty="0">
                <a:solidFill>
                  <a:srgbClr val="255889"/>
                </a:solidFill>
                <a:latin typeface="微软雅黑" panose="020B0503020204020204" pitchFamily="34" charset="-122"/>
                <a:ea typeface="微软雅黑" panose="020B0503020204020204" pitchFamily="34" charset="-122"/>
              </a:rPr>
              <a:t>AI</a:t>
            </a:r>
            <a:endParaRPr lang="zh-CN" altLang="en-US" sz="1440" dirty="0"/>
          </a:p>
        </p:txBody>
      </p:sp>
      <p:sp>
        <p:nvSpPr>
          <p:cNvPr id="133" name="箭头: 下 132">
            <a:extLst>
              <a:ext uri="{FF2B5EF4-FFF2-40B4-BE49-F238E27FC236}">
                <a16:creationId xmlns:a16="http://schemas.microsoft.com/office/drawing/2014/main" id="{2B4B11AE-9803-4D52-BDAC-DE79DABAA28F}"/>
              </a:ext>
            </a:extLst>
          </p:cNvPr>
          <p:cNvSpPr/>
          <p:nvPr/>
        </p:nvSpPr>
        <p:spPr>
          <a:xfrm rot="5400000">
            <a:off x="6918618" y="5315422"/>
            <a:ext cx="259229" cy="259229"/>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pic>
        <p:nvPicPr>
          <p:cNvPr id="10" name="图形 9" descr="机器人 纯色填充">
            <a:extLst>
              <a:ext uri="{FF2B5EF4-FFF2-40B4-BE49-F238E27FC236}">
                <a16:creationId xmlns:a16="http://schemas.microsoft.com/office/drawing/2014/main" id="{BC15E7AE-2B04-4619-9E86-DF2F4B3AB1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19449" y="5079494"/>
            <a:ext cx="642203" cy="642203"/>
          </a:xfrm>
          <a:prstGeom prst="rect">
            <a:avLst/>
          </a:prstGeom>
        </p:spPr>
      </p:pic>
      <p:pic>
        <p:nvPicPr>
          <p:cNvPr id="46" name="图片 45">
            <a:extLst>
              <a:ext uri="{FF2B5EF4-FFF2-40B4-BE49-F238E27FC236}">
                <a16:creationId xmlns:a16="http://schemas.microsoft.com/office/drawing/2014/main" id="{93C33AAA-8EB7-4433-8E35-9C79888AAFC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10077" y="2739011"/>
            <a:ext cx="2407307" cy="1193788"/>
          </a:xfrm>
          <a:prstGeom prst="rect">
            <a:avLst/>
          </a:prstGeom>
        </p:spPr>
      </p:pic>
      <p:sp>
        <p:nvSpPr>
          <p:cNvPr id="47" name="文本框 24">
            <a:extLst>
              <a:ext uri="{FF2B5EF4-FFF2-40B4-BE49-F238E27FC236}">
                <a16:creationId xmlns:a16="http://schemas.microsoft.com/office/drawing/2014/main" id="{769CEC33-1FF1-4108-9B7F-F7DCD9CE8B8F}"/>
              </a:ext>
            </a:extLst>
          </p:cNvPr>
          <p:cNvSpPr txBox="1"/>
          <p:nvPr/>
        </p:nvSpPr>
        <p:spPr>
          <a:xfrm>
            <a:off x="8126791" y="3486140"/>
            <a:ext cx="1333500" cy="323165"/>
          </a:xfrm>
          <a:prstGeom prst="rect">
            <a:avLst/>
          </a:prstGeom>
          <a:noFill/>
        </p:spPr>
        <p:txBody>
          <a:bodyPr wrap="square" rtlCol="0">
            <a:spAutoFit/>
          </a:bodyPr>
          <a:ls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1500" dirty="0" err="1">
                <a:latin typeface="Microsoft YaHei" panose="020B0503020204020204" pitchFamily="34" charset="-122"/>
                <a:ea typeface="Microsoft YaHei" panose="020B0503020204020204" pitchFamily="34" charset="-122"/>
              </a:rPr>
              <a:t>ChatGPT</a:t>
            </a:r>
            <a:endParaRPr kumimoji="1" lang="zh-CN" altLang="en-US" sz="1500" dirty="0">
              <a:latin typeface="Microsoft YaHei" panose="020B0503020204020204" pitchFamily="34" charset="-122"/>
              <a:ea typeface="Microsoft YaHei" panose="020B0503020204020204" pitchFamily="34" charset="-122"/>
            </a:endParaRPr>
          </a:p>
        </p:txBody>
      </p:sp>
      <p:pic>
        <p:nvPicPr>
          <p:cNvPr id="52" name="图片 51">
            <a:extLst>
              <a:ext uri="{FF2B5EF4-FFF2-40B4-BE49-F238E27FC236}">
                <a16:creationId xmlns:a16="http://schemas.microsoft.com/office/drawing/2014/main" id="{70DA6B22-E5B0-47E2-B88A-BCD3044B0281}"/>
              </a:ext>
            </a:extLst>
          </p:cNvPr>
          <p:cNvPicPr>
            <a:picLocks noChangeAspect="1"/>
          </p:cNvPicPr>
          <p:nvPr/>
        </p:nvPicPr>
        <p:blipFill>
          <a:blip r:embed="rId15"/>
          <a:stretch>
            <a:fillRect/>
          </a:stretch>
        </p:blipFill>
        <p:spPr>
          <a:xfrm>
            <a:off x="8569571" y="2992163"/>
            <a:ext cx="447940" cy="447940"/>
          </a:xfrm>
          <a:prstGeom prst="rect">
            <a:avLst/>
          </a:prstGeom>
        </p:spPr>
      </p:pic>
      <p:sp>
        <p:nvSpPr>
          <p:cNvPr id="53" name="矩形 52">
            <a:extLst>
              <a:ext uri="{FF2B5EF4-FFF2-40B4-BE49-F238E27FC236}">
                <a16:creationId xmlns:a16="http://schemas.microsoft.com/office/drawing/2014/main" id="{30449FB0-242B-4BA0-83E4-7BE682E1FB3B}"/>
              </a:ext>
            </a:extLst>
          </p:cNvPr>
          <p:cNvSpPr/>
          <p:nvPr/>
        </p:nvSpPr>
        <p:spPr>
          <a:xfrm flipH="1">
            <a:off x="8335058" y="2480785"/>
            <a:ext cx="3502551" cy="16490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33">
              <a:latin typeface="微软雅黑" panose="020B0503020204020204" pitchFamily="34" charset="-122"/>
              <a:ea typeface="微软雅黑" panose="020B0503020204020204" pitchFamily="34" charset="-122"/>
            </a:endParaRPr>
          </a:p>
        </p:txBody>
      </p:sp>
      <p:sp>
        <p:nvSpPr>
          <p:cNvPr id="54" name="文本框 27">
            <a:extLst>
              <a:ext uri="{FF2B5EF4-FFF2-40B4-BE49-F238E27FC236}">
                <a16:creationId xmlns:a16="http://schemas.microsoft.com/office/drawing/2014/main" id="{E522AAFA-C701-4D9A-B695-AFECB148FB53}"/>
              </a:ext>
            </a:extLst>
          </p:cNvPr>
          <p:cNvSpPr txBox="1"/>
          <p:nvPr/>
        </p:nvSpPr>
        <p:spPr>
          <a:xfrm>
            <a:off x="8406777" y="2334796"/>
            <a:ext cx="3319597" cy="323165"/>
          </a:xfrm>
          <a:prstGeom prst="rect">
            <a:avLst/>
          </a:prstGeom>
          <a:solidFill>
            <a:schemeClr val="bg1"/>
          </a:solidFill>
        </p:spPr>
        <p:txBody>
          <a:bodyPr wrap="square" rtlCol="0">
            <a:spAutoFit/>
          </a:bodyPr>
          <a:ls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1500" b="1" dirty="0">
                <a:solidFill>
                  <a:srgbClr val="0072FF"/>
                </a:solidFill>
                <a:latin typeface="Microsoft YaHei" panose="020B0503020204020204" pitchFamily="34" charset="-122"/>
                <a:ea typeface="Microsoft YaHei" panose="020B0503020204020204" pitchFamily="34" charset="-122"/>
              </a:rPr>
              <a:t>Generative Artificial Intelligence</a:t>
            </a:r>
            <a:endParaRPr kumimoji="1" lang="zh-CN" altLang="en-US" sz="1500" b="1" dirty="0">
              <a:solidFill>
                <a:srgbClr val="0072FF"/>
              </a:solidFill>
              <a:latin typeface="Microsoft YaHei" panose="020B0503020204020204" pitchFamily="34" charset="-122"/>
              <a:ea typeface="Microsoft YaHei" panose="020B0503020204020204" pitchFamily="34" charset="-122"/>
            </a:endParaRPr>
          </a:p>
        </p:txBody>
      </p:sp>
      <p:pic>
        <p:nvPicPr>
          <p:cNvPr id="55" name="图片 54" descr="应用程序, 日程表&#10;&#10;描述已自动生成">
            <a:extLst>
              <a:ext uri="{FF2B5EF4-FFF2-40B4-BE49-F238E27FC236}">
                <a16:creationId xmlns:a16="http://schemas.microsoft.com/office/drawing/2014/main" id="{A702B2BE-3AD2-4C3A-A6B5-B4111BDBF785}"/>
              </a:ext>
            </a:extLst>
          </p:cNvPr>
          <p:cNvPicPr>
            <a:picLocks noChangeAspect="1"/>
          </p:cNvPicPr>
          <p:nvPr/>
        </p:nvPicPr>
        <p:blipFill>
          <a:blip r:embed="rId16"/>
          <a:stretch>
            <a:fillRect/>
          </a:stretch>
        </p:blipFill>
        <p:spPr>
          <a:xfrm>
            <a:off x="8916429" y="4690603"/>
            <a:ext cx="2176543" cy="1418662"/>
          </a:xfrm>
          <a:prstGeom prst="rect">
            <a:avLst/>
          </a:prstGeom>
        </p:spPr>
      </p:pic>
      <p:sp>
        <p:nvSpPr>
          <p:cNvPr id="57" name="矩形 56">
            <a:extLst>
              <a:ext uri="{FF2B5EF4-FFF2-40B4-BE49-F238E27FC236}">
                <a16:creationId xmlns:a16="http://schemas.microsoft.com/office/drawing/2014/main" id="{2879FC67-E746-4231-8C05-E28967156433}"/>
              </a:ext>
            </a:extLst>
          </p:cNvPr>
          <p:cNvSpPr/>
          <p:nvPr/>
        </p:nvSpPr>
        <p:spPr>
          <a:xfrm flipH="1">
            <a:off x="8335058" y="4497702"/>
            <a:ext cx="3502551" cy="16490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33">
              <a:latin typeface="微软雅黑" panose="020B0503020204020204" pitchFamily="34" charset="-122"/>
              <a:ea typeface="微软雅黑" panose="020B0503020204020204" pitchFamily="34" charset="-122"/>
            </a:endParaRPr>
          </a:p>
        </p:txBody>
      </p:sp>
      <p:sp>
        <p:nvSpPr>
          <p:cNvPr id="58" name="文本框 27">
            <a:extLst>
              <a:ext uri="{FF2B5EF4-FFF2-40B4-BE49-F238E27FC236}">
                <a16:creationId xmlns:a16="http://schemas.microsoft.com/office/drawing/2014/main" id="{30B86E6F-E0F4-40C2-84D4-59EA3038667B}"/>
              </a:ext>
            </a:extLst>
          </p:cNvPr>
          <p:cNvSpPr txBox="1"/>
          <p:nvPr/>
        </p:nvSpPr>
        <p:spPr>
          <a:xfrm>
            <a:off x="8406777" y="4351713"/>
            <a:ext cx="3319597" cy="323165"/>
          </a:xfrm>
          <a:prstGeom prst="rect">
            <a:avLst/>
          </a:prstGeom>
          <a:solidFill>
            <a:schemeClr val="bg1"/>
          </a:solidFill>
        </p:spPr>
        <p:txBody>
          <a:bodyPr wrap="square" rtlCol="0">
            <a:spAutoFit/>
          </a:bodyPr>
          <a:ls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1500" b="1" dirty="0">
                <a:solidFill>
                  <a:srgbClr val="0072FF"/>
                </a:solidFill>
                <a:latin typeface="Microsoft YaHei" panose="020B0503020204020204" pitchFamily="34" charset="-122"/>
                <a:ea typeface="Microsoft YaHei" panose="020B0503020204020204" pitchFamily="34" charset="-122"/>
              </a:rPr>
              <a:t>Decide Like a Human</a:t>
            </a:r>
          </a:p>
        </p:txBody>
      </p:sp>
      <p:pic>
        <p:nvPicPr>
          <p:cNvPr id="7" name="图片 6">
            <a:extLst>
              <a:ext uri="{FF2B5EF4-FFF2-40B4-BE49-F238E27FC236}">
                <a16:creationId xmlns:a16="http://schemas.microsoft.com/office/drawing/2014/main" id="{1B09B457-5EFB-4034-BB41-656BCC317CBA}"/>
              </a:ext>
            </a:extLst>
          </p:cNvPr>
          <p:cNvPicPr>
            <a:picLocks noChangeAspect="1"/>
          </p:cNvPicPr>
          <p:nvPr/>
        </p:nvPicPr>
        <p:blipFill>
          <a:blip r:embed="rId17"/>
          <a:stretch>
            <a:fillRect/>
          </a:stretch>
        </p:blipFill>
        <p:spPr>
          <a:xfrm>
            <a:off x="1713815" y="4795840"/>
            <a:ext cx="1426065" cy="1241395"/>
          </a:xfrm>
          <a:prstGeom prst="rect">
            <a:avLst/>
          </a:prstGeom>
        </p:spPr>
      </p:pic>
      <p:sp>
        <p:nvSpPr>
          <p:cNvPr id="45" name="矩形 44">
            <a:extLst>
              <a:ext uri="{FF2B5EF4-FFF2-40B4-BE49-F238E27FC236}">
                <a16:creationId xmlns:a16="http://schemas.microsoft.com/office/drawing/2014/main" id="{0C184B44-950A-4E12-A621-B2303C8AC8FE}"/>
              </a:ext>
            </a:extLst>
          </p:cNvPr>
          <p:cNvSpPr/>
          <p:nvPr/>
        </p:nvSpPr>
        <p:spPr>
          <a:xfrm>
            <a:off x="1" y="6205664"/>
            <a:ext cx="12212773" cy="644842"/>
          </a:xfrm>
          <a:prstGeom prst="rect">
            <a:avLst/>
          </a:prstGeom>
          <a:gradFill flip="none" rotWithShape="1">
            <a:gsLst>
              <a:gs pos="0">
                <a:srgbClr val="203864">
                  <a:shade val="30000"/>
                  <a:satMod val="115000"/>
                </a:srgbClr>
              </a:gs>
              <a:gs pos="50000">
                <a:srgbClr val="203864">
                  <a:shade val="67500"/>
                  <a:satMod val="115000"/>
                </a:srgbClr>
              </a:gs>
              <a:gs pos="100000">
                <a:srgbClr val="20386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latin typeface="微软雅黑" panose="020B0503020204020204" pitchFamily="34" charset="-122"/>
                <a:ea typeface="微软雅黑" panose="020B0503020204020204" pitchFamily="34" charset="-122"/>
              </a:rPr>
              <a:t>The fuzzy expert experience is introduced into data models to realize the humanized decision</a:t>
            </a:r>
          </a:p>
        </p:txBody>
      </p:sp>
    </p:spTree>
    <p:extLst>
      <p:ext uri="{BB962C8B-B14F-4D97-AF65-F5344CB8AC3E}">
        <p14:creationId xmlns:p14="http://schemas.microsoft.com/office/powerpoint/2010/main" val="168472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8" objId="3"/>
        <p14:stopEvt time="10042"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88A783A-C701-4266-B78A-4EF4DA54B446}"/>
              </a:ext>
            </a:extLst>
          </p:cNvPr>
          <p:cNvPicPr>
            <a:picLocks noChangeAspect="1"/>
          </p:cNvPicPr>
          <p:nvPr/>
        </p:nvPicPr>
        <p:blipFill>
          <a:blip r:embed="rId3"/>
          <a:stretch>
            <a:fillRect/>
          </a:stretch>
        </p:blipFill>
        <p:spPr>
          <a:xfrm>
            <a:off x="2948407" y="947005"/>
            <a:ext cx="6832102" cy="5825868"/>
          </a:xfrm>
          <a:prstGeom prst="rect">
            <a:avLst/>
          </a:prstGeom>
        </p:spPr>
      </p:pic>
      <p:sp>
        <p:nvSpPr>
          <p:cNvPr id="3" name="内容占位符 2">
            <a:extLst>
              <a:ext uri="{FF2B5EF4-FFF2-40B4-BE49-F238E27FC236}">
                <a16:creationId xmlns:a16="http://schemas.microsoft.com/office/drawing/2014/main" id="{E9A4C9FC-62A2-47E5-BC6A-DDF55CF67D9B}"/>
              </a:ext>
            </a:extLst>
          </p:cNvPr>
          <p:cNvSpPr>
            <a:spLocks noGrp="1"/>
          </p:cNvSpPr>
          <p:nvPr>
            <p:ph sz="quarter" idx="13"/>
          </p:nvPr>
        </p:nvSpPr>
        <p:spPr>
          <a:xfrm>
            <a:off x="397026" y="356455"/>
            <a:ext cx="3210580" cy="590550"/>
          </a:xfrm>
        </p:spPr>
        <p:txBody>
          <a:bodyPr>
            <a:normAutofit/>
          </a:bodyPr>
          <a:lstStyle/>
          <a:p>
            <a:r>
              <a:rPr lang="en-US" altLang="zh-CN" dirty="0"/>
              <a:t>Methodology</a:t>
            </a:r>
            <a:endParaRPr lang="zh-CN" altLang="en-US" dirty="0"/>
          </a:p>
        </p:txBody>
      </p:sp>
      <p:sp>
        <p:nvSpPr>
          <p:cNvPr id="43" name="文本框 42">
            <a:extLst>
              <a:ext uri="{FF2B5EF4-FFF2-40B4-BE49-F238E27FC236}">
                <a16:creationId xmlns:a16="http://schemas.microsoft.com/office/drawing/2014/main" id="{49F9D8ED-E80F-4EA5-9E4F-6DE8902E52E1}"/>
              </a:ext>
            </a:extLst>
          </p:cNvPr>
          <p:cNvSpPr txBox="1"/>
          <p:nvPr/>
        </p:nvSpPr>
        <p:spPr>
          <a:xfrm>
            <a:off x="1611304" y="436824"/>
            <a:ext cx="6254406" cy="687881"/>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altLang="zh-CN"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rPr>
              <a:t>Framework</a:t>
            </a:r>
          </a:p>
          <a:p>
            <a:pPr marL="0" lvl="0" indent="0" algn="ctr" defTabSz="889000">
              <a:lnSpc>
                <a:spcPct val="90000"/>
              </a:lnSpc>
              <a:spcBef>
                <a:spcPct val="0"/>
              </a:spcBef>
              <a:spcAft>
                <a:spcPct val="35000"/>
              </a:spcAft>
              <a:buNone/>
            </a:pPr>
            <a:endParaRPr lang="zh-CN" altLang="en-US"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endParaRPr>
          </a:p>
        </p:txBody>
      </p:sp>
      <p:sp>
        <p:nvSpPr>
          <p:cNvPr id="2" name="矩形: 圆角 1">
            <a:extLst>
              <a:ext uri="{FF2B5EF4-FFF2-40B4-BE49-F238E27FC236}">
                <a16:creationId xmlns:a16="http://schemas.microsoft.com/office/drawing/2014/main" id="{88B8D570-42DB-4022-8EE6-CD170EBE1F8A}"/>
              </a:ext>
            </a:extLst>
          </p:cNvPr>
          <p:cNvSpPr/>
          <p:nvPr/>
        </p:nvSpPr>
        <p:spPr>
          <a:xfrm>
            <a:off x="1266092" y="1708561"/>
            <a:ext cx="1793631" cy="68788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2C567A"/>
                </a:solidFill>
                <a:latin typeface="Arial" panose="020B0604020202020204" pitchFamily="34" charset="0"/>
                <a:cs typeface="Arial" panose="020B0604020202020204" pitchFamily="34" charset="0"/>
              </a:rPr>
              <a:t>STEP 1</a:t>
            </a:r>
            <a:endParaRPr lang="zh-CN" altLang="en-US" b="1" dirty="0">
              <a:solidFill>
                <a:srgbClr val="2C567A"/>
              </a:solidFill>
              <a:latin typeface="Arial" panose="020B060402020202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28BB56F2-C715-4E73-8C24-689F28E864A0}"/>
              </a:ext>
            </a:extLst>
          </p:cNvPr>
          <p:cNvSpPr/>
          <p:nvPr/>
        </p:nvSpPr>
        <p:spPr>
          <a:xfrm>
            <a:off x="1266092" y="3519985"/>
            <a:ext cx="1793631" cy="68788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2C567A"/>
                </a:solidFill>
                <a:latin typeface="Arial" panose="020B0604020202020204" pitchFamily="34" charset="0"/>
                <a:cs typeface="Arial" panose="020B0604020202020204" pitchFamily="34" charset="0"/>
              </a:rPr>
              <a:t>STEP 2 </a:t>
            </a:r>
            <a:endParaRPr lang="zh-CN" altLang="en-US" b="1" dirty="0">
              <a:solidFill>
                <a:srgbClr val="2C567A"/>
              </a:solidFill>
              <a:latin typeface="Arial" panose="020B0604020202020204" pitchFamily="34" charset="0"/>
              <a:cs typeface="Arial" panose="020B0604020202020204" pitchFamily="34" charset="0"/>
            </a:endParaRPr>
          </a:p>
        </p:txBody>
      </p:sp>
      <p:sp>
        <p:nvSpPr>
          <p:cNvPr id="9" name="矩形: 圆角 8">
            <a:extLst>
              <a:ext uri="{FF2B5EF4-FFF2-40B4-BE49-F238E27FC236}">
                <a16:creationId xmlns:a16="http://schemas.microsoft.com/office/drawing/2014/main" id="{806A6635-18B1-4C2B-ADB8-05372DCDC524}"/>
              </a:ext>
            </a:extLst>
          </p:cNvPr>
          <p:cNvSpPr/>
          <p:nvPr/>
        </p:nvSpPr>
        <p:spPr>
          <a:xfrm>
            <a:off x="1266092" y="5331409"/>
            <a:ext cx="1793631" cy="68788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2C567A"/>
                </a:solidFill>
                <a:latin typeface="Arial" panose="020B0604020202020204" pitchFamily="34" charset="0"/>
                <a:cs typeface="Arial" panose="020B0604020202020204" pitchFamily="34" charset="0"/>
              </a:rPr>
              <a:t>STEP 3</a:t>
            </a:r>
            <a:endParaRPr lang="zh-CN" altLang="en-US" b="1" dirty="0">
              <a:solidFill>
                <a:srgbClr val="2C56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16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34D0DA58-9610-41EB-833B-0A46972C7FFC}"/>
              </a:ext>
            </a:extLst>
          </p:cNvPr>
          <p:cNvSpPr/>
          <p:nvPr/>
        </p:nvSpPr>
        <p:spPr>
          <a:xfrm>
            <a:off x="513081" y="4107990"/>
            <a:ext cx="5511800" cy="2445513"/>
          </a:xfrm>
          <a:prstGeom prst="rect">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35D9EBCE-9E64-4AC3-B90E-9E72CF623A03}"/>
              </a:ext>
            </a:extLst>
          </p:cNvPr>
          <p:cNvSpPr/>
          <p:nvPr/>
        </p:nvSpPr>
        <p:spPr>
          <a:xfrm>
            <a:off x="513080" y="1125998"/>
            <a:ext cx="6955367" cy="2730055"/>
          </a:xfrm>
          <a:prstGeom prst="rect">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a:xfrm>
            <a:off x="11363696" y="6436341"/>
            <a:ext cx="294460" cy="187367"/>
          </a:xfrm>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69E2E452-78B5-D341-8395-F746C60FB10C}" type="slidenum">
              <a:rPr lang="zh-CN" altLang="en-US">
                <a:solidFill>
                  <a:srgbClr val="898989"/>
                </a:solidFill>
              </a:rPr>
              <a:t>12</a:t>
            </a:fld>
            <a:endParaRPr lang="zh-CN" altLang="en-US" dirty="0">
              <a:solidFill>
                <a:srgbClr val="898989"/>
              </a:solidFill>
            </a:endParaRPr>
          </a:p>
        </p:txBody>
      </p:sp>
      <p:pic>
        <p:nvPicPr>
          <p:cNvPr id="44" name="图片 43" descr="电脑萤幕画面&#10;&#10;描述已自动生成">
            <a:extLst>
              <a:ext uri="{FF2B5EF4-FFF2-40B4-BE49-F238E27FC236}">
                <a16:creationId xmlns:a16="http://schemas.microsoft.com/office/drawing/2014/main" id="{5ED0075E-B08F-49E1-B639-83F28BBCC750}"/>
              </a:ext>
            </a:extLst>
          </p:cNvPr>
          <p:cNvPicPr>
            <a:picLocks noChangeAspect="1"/>
          </p:cNvPicPr>
          <p:nvPr/>
        </p:nvPicPr>
        <p:blipFill>
          <a:blip r:embed="rId3"/>
          <a:stretch>
            <a:fillRect/>
          </a:stretch>
        </p:blipFill>
        <p:spPr>
          <a:xfrm>
            <a:off x="997699" y="1246901"/>
            <a:ext cx="6284481" cy="2413189"/>
          </a:xfrm>
          <a:prstGeom prst="rect">
            <a:avLst/>
          </a:prstGeom>
        </p:spPr>
      </p:pic>
      <p:sp>
        <p:nvSpPr>
          <p:cNvPr id="45" name="文本框 44">
            <a:extLst>
              <a:ext uri="{FF2B5EF4-FFF2-40B4-BE49-F238E27FC236}">
                <a16:creationId xmlns:a16="http://schemas.microsoft.com/office/drawing/2014/main" id="{B0B19526-C3E2-41F4-BFCA-EC0C36487B8B}"/>
              </a:ext>
            </a:extLst>
          </p:cNvPr>
          <p:cNvSpPr txBox="1">
            <a:spLocks noChangeArrowheads="1"/>
          </p:cNvSpPr>
          <p:nvPr/>
        </p:nvSpPr>
        <p:spPr bwMode="auto">
          <a:xfrm flipH="1">
            <a:off x="1413515" y="3538055"/>
            <a:ext cx="54312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rtl="0">
              <a:defRPr lang="zh-cn"/>
            </a:defPPr>
            <a:lvl1pPr algn="ctr">
              <a:lnSpc>
                <a:spcPct val="100000"/>
              </a:lnSpc>
              <a:spcBef>
                <a:spcPct val="0"/>
              </a:spcBef>
              <a:buFontTx/>
              <a:buNone/>
              <a:defRPr sz="1400">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9pPr>
          </a:lstStyle>
          <a:p>
            <a:r>
              <a:rPr lang="en-US" altLang="zh-CN" b="1" dirty="0"/>
              <a:t>Pavement performance prediction model</a:t>
            </a:r>
            <a:endParaRPr lang="zh-CN" altLang="en-US" b="1" dirty="0"/>
          </a:p>
        </p:txBody>
      </p:sp>
      <p:sp>
        <p:nvSpPr>
          <p:cNvPr id="47" name="文本框 46">
            <a:extLst>
              <a:ext uri="{FF2B5EF4-FFF2-40B4-BE49-F238E27FC236}">
                <a16:creationId xmlns:a16="http://schemas.microsoft.com/office/drawing/2014/main" id="{ECAAE388-9231-4E7C-BF00-FF52B249D083}"/>
              </a:ext>
            </a:extLst>
          </p:cNvPr>
          <p:cNvSpPr txBox="1"/>
          <p:nvPr/>
        </p:nvSpPr>
        <p:spPr>
          <a:xfrm>
            <a:off x="2804019" y="944955"/>
            <a:ext cx="1910481" cy="369332"/>
          </a:xfrm>
          <a:prstGeom prst="rect">
            <a:avLst/>
          </a:prstGeom>
          <a:solidFill>
            <a:srgbClr val="FFC000"/>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Environment</a:t>
            </a:r>
          </a:p>
        </p:txBody>
      </p:sp>
      <p:sp>
        <p:nvSpPr>
          <p:cNvPr id="63" name="矩形 62">
            <a:extLst>
              <a:ext uri="{FF2B5EF4-FFF2-40B4-BE49-F238E27FC236}">
                <a16:creationId xmlns:a16="http://schemas.microsoft.com/office/drawing/2014/main" id="{25A6AAE3-26D2-4215-986E-DBBD04A3003D}"/>
              </a:ext>
            </a:extLst>
          </p:cNvPr>
          <p:cNvSpPr/>
          <p:nvPr/>
        </p:nvSpPr>
        <p:spPr>
          <a:xfrm>
            <a:off x="7835523" y="1125998"/>
            <a:ext cx="3691727" cy="2730055"/>
          </a:xfrm>
          <a:prstGeom prst="rect">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68CCA29E-A60B-4C1F-8EC2-7F1A9B1C0E7F}"/>
              </a:ext>
            </a:extLst>
          </p:cNvPr>
          <p:cNvSpPr/>
          <p:nvPr/>
        </p:nvSpPr>
        <p:spPr>
          <a:xfrm>
            <a:off x="6365592" y="4103745"/>
            <a:ext cx="1912597" cy="2449758"/>
          </a:xfrm>
          <a:prstGeom prst="rect">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a:extLst>
              <a:ext uri="{FF2B5EF4-FFF2-40B4-BE49-F238E27FC236}">
                <a16:creationId xmlns:a16="http://schemas.microsoft.com/office/drawing/2014/main" id="{33EEC774-EBEA-4971-827E-8D6FC0CB57C5}"/>
              </a:ext>
            </a:extLst>
          </p:cNvPr>
          <p:cNvSpPr txBox="1">
            <a:spLocks noChangeArrowheads="1"/>
          </p:cNvSpPr>
          <p:nvPr/>
        </p:nvSpPr>
        <p:spPr bwMode="auto">
          <a:xfrm flipH="1">
            <a:off x="6159090" y="5456220"/>
            <a:ext cx="23989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rtl="0">
              <a:defRPr lang="zh-cn"/>
            </a:defPPr>
            <a:lvl1pPr algn="ctr">
              <a:lnSpc>
                <a:spcPct val="100000"/>
              </a:lnSpc>
              <a:spcBef>
                <a:spcPct val="0"/>
              </a:spcBef>
              <a:buFontTx/>
              <a:buNone/>
              <a:defRPr sz="1400">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9pPr>
          </a:lstStyle>
          <a:p>
            <a:r>
              <a:rPr lang="en-US" altLang="zh-CN" b="1" dirty="0"/>
              <a:t>Cost-Effectiveness</a:t>
            </a:r>
          </a:p>
          <a:p>
            <a:r>
              <a:rPr lang="en-US" altLang="zh-CN" b="1" dirty="0"/>
              <a:t>Reward Model</a:t>
            </a:r>
            <a:endParaRPr lang="zh-CN" altLang="en-US" b="1" dirty="0"/>
          </a:p>
        </p:txBody>
      </p:sp>
      <p:pic>
        <p:nvPicPr>
          <p:cNvPr id="75" name="图片 74">
            <a:extLst>
              <a:ext uri="{FF2B5EF4-FFF2-40B4-BE49-F238E27FC236}">
                <a16:creationId xmlns:a16="http://schemas.microsoft.com/office/drawing/2014/main" id="{A1075ACC-D1F5-4B90-B4C9-4ABC3CE60B1E}"/>
              </a:ext>
            </a:extLst>
          </p:cNvPr>
          <p:cNvPicPr>
            <a:picLocks noChangeAspect="1"/>
          </p:cNvPicPr>
          <p:nvPr/>
        </p:nvPicPr>
        <p:blipFill>
          <a:blip r:embed="rId4"/>
          <a:stretch>
            <a:fillRect/>
          </a:stretch>
        </p:blipFill>
        <p:spPr>
          <a:xfrm>
            <a:off x="6279344" y="4703471"/>
            <a:ext cx="2174312" cy="667101"/>
          </a:xfrm>
          <a:prstGeom prst="rect">
            <a:avLst/>
          </a:prstGeom>
          <a:ln>
            <a:solidFill>
              <a:schemeClr val="tx1"/>
            </a:solidFill>
          </a:ln>
        </p:spPr>
      </p:pic>
      <p:sp>
        <p:nvSpPr>
          <p:cNvPr id="79" name="文本框 78">
            <a:extLst>
              <a:ext uri="{FF2B5EF4-FFF2-40B4-BE49-F238E27FC236}">
                <a16:creationId xmlns:a16="http://schemas.microsoft.com/office/drawing/2014/main" id="{61E014B9-9C5B-42F2-BD54-F8EC707822DD}"/>
              </a:ext>
            </a:extLst>
          </p:cNvPr>
          <p:cNvSpPr txBox="1">
            <a:spLocks noChangeArrowheads="1"/>
          </p:cNvSpPr>
          <p:nvPr/>
        </p:nvSpPr>
        <p:spPr bwMode="auto">
          <a:xfrm flipH="1">
            <a:off x="9052965" y="6194152"/>
            <a:ext cx="2083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rtl="0">
              <a:defRPr lang="zh-cn"/>
            </a:defPPr>
            <a:lvl1pPr algn="ctr">
              <a:lnSpc>
                <a:spcPct val="100000"/>
              </a:lnSpc>
              <a:spcBef>
                <a:spcPct val="0"/>
              </a:spcBef>
              <a:buFontTx/>
              <a:buNone/>
              <a:defRPr sz="1400">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9pPr>
          </a:lstStyle>
          <a:p>
            <a:r>
              <a:rPr lang="en-US" altLang="zh-CN" b="1" dirty="0"/>
              <a:t>RL </a:t>
            </a:r>
            <a:r>
              <a:rPr lang="zh-CN" altLang="en-US" b="1" dirty="0"/>
              <a:t> </a:t>
            </a:r>
            <a:r>
              <a:rPr lang="en-US" altLang="zh-CN" b="1" dirty="0"/>
              <a:t>model</a:t>
            </a:r>
            <a:endParaRPr lang="zh-CN" altLang="en-US" b="1" dirty="0"/>
          </a:p>
        </p:txBody>
      </p:sp>
      <p:sp>
        <p:nvSpPr>
          <p:cNvPr id="80" name="矩形 79">
            <a:extLst>
              <a:ext uri="{FF2B5EF4-FFF2-40B4-BE49-F238E27FC236}">
                <a16:creationId xmlns:a16="http://schemas.microsoft.com/office/drawing/2014/main" id="{03161438-3918-462E-A591-D54FF83A6D18}"/>
              </a:ext>
            </a:extLst>
          </p:cNvPr>
          <p:cNvSpPr/>
          <p:nvPr/>
        </p:nvSpPr>
        <p:spPr>
          <a:xfrm>
            <a:off x="8662462" y="4103745"/>
            <a:ext cx="2864787" cy="2449758"/>
          </a:xfrm>
          <a:prstGeom prst="rect">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a16="http://schemas.microsoft.com/office/drawing/2014/main" id="{CEA14E0B-4CEC-4054-ADE0-6BEE017B995C}"/>
              </a:ext>
            </a:extLst>
          </p:cNvPr>
          <p:cNvSpPr txBox="1"/>
          <p:nvPr/>
        </p:nvSpPr>
        <p:spPr>
          <a:xfrm>
            <a:off x="9582689" y="3899854"/>
            <a:ext cx="1024332" cy="369332"/>
          </a:xfrm>
          <a:prstGeom prst="rect">
            <a:avLst/>
          </a:prstGeom>
          <a:solidFill>
            <a:srgbClr val="FFC000"/>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Model</a:t>
            </a:r>
          </a:p>
        </p:txBody>
      </p:sp>
      <p:sp>
        <p:nvSpPr>
          <p:cNvPr id="48" name="文本框 47">
            <a:extLst>
              <a:ext uri="{FF2B5EF4-FFF2-40B4-BE49-F238E27FC236}">
                <a16:creationId xmlns:a16="http://schemas.microsoft.com/office/drawing/2014/main" id="{AFEEA9C0-6B93-4384-A3F7-F8B98707C307}"/>
              </a:ext>
            </a:extLst>
          </p:cNvPr>
          <p:cNvSpPr txBox="1"/>
          <p:nvPr/>
        </p:nvSpPr>
        <p:spPr>
          <a:xfrm>
            <a:off x="2307547" y="3905403"/>
            <a:ext cx="1832392" cy="369332"/>
          </a:xfrm>
          <a:prstGeom prst="rect">
            <a:avLst/>
          </a:prstGeom>
          <a:solidFill>
            <a:srgbClr val="FFC000"/>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State</a:t>
            </a:r>
          </a:p>
        </p:txBody>
      </p:sp>
      <p:sp>
        <p:nvSpPr>
          <p:cNvPr id="66" name="文本框 65">
            <a:extLst>
              <a:ext uri="{FF2B5EF4-FFF2-40B4-BE49-F238E27FC236}">
                <a16:creationId xmlns:a16="http://schemas.microsoft.com/office/drawing/2014/main" id="{8DD7E29C-B359-455F-8DA9-5814B5FA4B42}"/>
              </a:ext>
            </a:extLst>
          </p:cNvPr>
          <p:cNvSpPr txBox="1"/>
          <p:nvPr/>
        </p:nvSpPr>
        <p:spPr>
          <a:xfrm>
            <a:off x="6725812" y="3905403"/>
            <a:ext cx="1192155" cy="369332"/>
          </a:xfrm>
          <a:prstGeom prst="rect">
            <a:avLst/>
          </a:prstGeom>
          <a:solidFill>
            <a:srgbClr val="FFC000"/>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Reward</a:t>
            </a:r>
          </a:p>
        </p:txBody>
      </p:sp>
      <p:sp>
        <p:nvSpPr>
          <p:cNvPr id="64" name="文本框 63">
            <a:extLst>
              <a:ext uri="{FF2B5EF4-FFF2-40B4-BE49-F238E27FC236}">
                <a16:creationId xmlns:a16="http://schemas.microsoft.com/office/drawing/2014/main" id="{1273C73E-1317-4A49-9CBB-FE0B594CD27F}"/>
              </a:ext>
            </a:extLst>
          </p:cNvPr>
          <p:cNvSpPr txBox="1"/>
          <p:nvPr/>
        </p:nvSpPr>
        <p:spPr>
          <a:xfrm>
            <a:off x="9189993" y="952749"/>
            <a:ext cx="1011318" cy="369332"/>
          </a:xfrm>
          <a:prstGeom prst="rect">
            <a:avLst/>
          </a:prstGeom>
          <a:solidFill>
            <a:srgbClr val="FFC000"/>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Action</a:t>
            </a:r>
          </a:p>
        </p:txBody>
      </p:sp>
      <p:sp>
        <p:nvSpPr>
          <p:cNvPr id="84" name="内容占位符 6">
            <a:extLst>
              <a:ext uri="{FF2B5EF4-FFF2-40B4-BE49-F238E27FC236}">
                <a16:creationId xmlns:a16="http://schemas.microsoft.com/office/drawing/2014/main" id="{3483B75F-EBDF-44C9-BFEC-59160501270A}"/>
              </a:ext>
            </a:extLst>
          </p:cNvPr>
          <p:cNvSpPr txBox="1">
            <a:spLocks/>
          </p:cNvSpPr>
          <p:nvPr/>
        </p:nvSpPr>
        <p:spPr>
          <a:xfrm>
            <a:off x="397025" y="356455"/>
            <a:ext cx="3345619" cy="590550"/>
          </a:xfrm>
          <a:prstGeom prst="rect">
            <a:avLst/>
          </a:prstGeom>
        </p:spPr>
        <p:txBody>
          <a:bodyPr vert="horz" lIns="91440" tIns="45720" rIns="91440" bIns="45720" rtlCol="0">
            <a:normAutofit/>
          </a:bodyPr>
          <a:lstStyle>
            <a:lvl1pPr marL="0" indent="0" algn="l" defTabSz="411480" rtl="0" eaLnBrk="1" latinLnBrk="0" hangingPunct="1">
              <a:lnSpc>
                <a:spcPct val="90000"/>
              </a:lnSpc>
              <a:spcBef>
                <a:spcPts val="1000"/>
              </a:spcBef>
              <a:buFont typeface="Arial" panose="020B0604020202020204" pitchFamily="34" charset="0"/>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Methodology</a:t>
            </a:r>
            <a:endParaRPr lang="en-US"/>
          </a:p>
        </p:txBody>
      </p:sp>
      <p:sp>
        <p:nvSpPr>
          <p:cNvPr id="55" name="文本框 54">
            <a:extLst>
              <a:ext uri="{FF2B5EF4-FFF2-40B4-BE49-F238E27FC236}">
                <a16:creationId xmlns:a16="http://schemas.microsoft.com/office/drawing/2014/main" id="{FF1D5F06-96B8-4F14-8658-439E01704F3D}"/>
              </a:ext>
            </a:extLst>
          </p:cNvPr>
          <p:cNvSpPr txBox="1">
            <a:spLocks noChangeArrowheads="1"/>
          </p:cNvSpPr>
          <p:nvPr/>
        </p:nvSpPr>
        <p:spPr bwMode="auto">
          <a:xfrm flipH="1">
            <a:off x="305206" y="6182027"/>
            <a:ext cx="59559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None/>
            </a:pPr>
            <a:r>
              <a:rPr lang="en-US" altLang="zh-CN" sz="1400" dirty="0">
                <a:latin typeface="微软雅黑" panose="020B0503020204020204" pitchFamily="34" charset="-122"/>
                <a:ea typeface="微软雅黑" panose="020B0503020204020204" pitchFamily="34" charset="-122"/>
              </a:rPr>
              <a:t>Climate, Traffic, Maintenance, Pavement performance, etc.</a:t>
            </a:r>
            <a:endParaRPr lang="zh-CN" altLang="en-US" sz="1400" dirty="0">
              <a:latin typeface="微软雅黑" panose="020B0503020204020204" pitchFamily="34" charset="-122"/>
              <a:ea typeface="微软雅黑" panose="020B0503020204020204" pitchFamily="34" charset="-122"/>
            </a:endParaRPr>
          </a:p>
        </p:txBody>
      </p:sp>
      <p:pic>
        <p:nvPicPr>
          <p:cNvPr id="38" name="图片 37">
            <a:extLst>
              <a:ext uri="{FF2B5EF4-FFF2-40B4-BE49-F238E27FC236}">
                <a16:creationId xmlns:a16="http://schemas.microsoft.com/office/drawing/2014/main" id="{8EAE723B-4252-44D2-8896-B69CEDD1A184}"/>
              </a:ext>
            </a:extLst>
          </p:cNvPr>
          <p:cNvPicPr>
            <a:picLocks noChangeAspect="1"/>
          </p:cNvPicPr>
          <p:nvPr/>
        </p:nvPicPr>
        <p:blipFill>
          <a:blip r:embed="rId5"/>
          <a:stretch>
            <a:fillRect/>
          </a:stretch>
        </p:blipFill>
        <p:spPr>
          <a:xfrm>
            <a:off x="882448" y="4351498"/>
            <a:ext cx="4773065" cy="1817464"/>
          </a:xfrm>
          <a:prstGeom prst="rect">
            <a:avLst/>
          </a:prstGeom>
        </p:spPr>
      </p:pic>
      <p:pic>
        <p:nvPicPr>
          <p:cNvPr id="39" name="图片 38">
            <a:extLst>
              <a:ext uri="{FF2B5EF4-FFF2-40B4-BE49-F238E27FC236}">
                <a16:creationId xmlns:a16="http://schemas.microsoft.com/office/drawing/2014/main" id="{37050ED5-0D76-4C3D-91AF-E1165ED87300}"/>
              </a:ext>
            </a:extLst>
          </p:cNvPr>
          <p:cNvPicPr>
            <a:picLocks noChangeAspect="1"/>
          </p:cNvPicPr>
          <p:nvPr/>
        </p:nvPicPr>
        <p:blipFill>
          <a:blip r:embed="rId6"/>
          <a:stretch>
            <a:fillRect/>
          </a:stretch>
        </p:blipFill>
        <p:spPr>
          <a:xfrm>
            <a:off x="8278189" y="1865244"/>
            <a:ext cx="3081236" cy="1449419"/>
          </a:xfrm>
          <a:prstGeom prst="rect">
            <a:avLst/>
          </a:prstGeom>
        </p:spPr>
      </p:pic>
      <p:sp>
        <p:nvSpPr>
          <p:cNvPr id="40" name="文本框 39">
            <a:extLst>
              <a:ext uri="{FF2B5EF4-FFF2-40B4-BE49-F238E27FC236}">
                <a16:creationId xmlns:a16="http://schemas.microsoft.com/office/drawing/2014/main" id="{70F3D5F1-085A-46A6-85C0-A24C4EA59CE6}"/>
              </a:ext>
            </a:extLst>
          </p:cNvPr>
          <p:cNvSpPr txBox="1">
            <a:spLocks noChangeArrowheads="1"/>
          </p:cNvSpPr>
          <p:nvPr/>
        </p:nvSpPr>
        <p:spPr bwMode="auto">
          <a:xfrm flipH="1">
            <a:off x="8004120" y="1453407"/>
            <a:ext cx="355535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1620" b="1" dirty="0">
                <a:solidFill>
                  <a:srgbClr val="255889"/>
                </a:solidFill>
                <a:latin typeface="微软雅黑" panose="020B0503020204020204" pitchFamily="34" charset="-122"/>
                <a:ea typeface="微软雅黑" panose="020B0503020204020204" pitchFamily="34" charset="-122"/>
              </a:rPr>
              <a:t>Action Space: Timing*Method</a:t>
            </a:r>
            <a:endParaRPr lang="zh-CN" altLang="en-US" sz="1620" b="1" dirty="0">
              <a:solidFill>
                <a:srgbClr val="255889"/>
              </a:solidFill>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331A7CF8-2D72-4413-BA91-B2A11C957138}"/>
              </a:ext>
            </a:extLst>
          </p:cNvPr>
          <p:cNvSpPr txBox="1"/>
          <p:nvPr/>
        </p:nvSpPr>
        <p:spPr>
          <a:xfrm>
            <a:off x="8404312" y="3344156"/>
            <a:ext cx="2907887" cy="369332"/>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100*8: When and How</a:t>
            </a:r>
            <a:endParaRPr lang="zh-CN" altLang="en-US" dirty="0">
              <a:latin typeface="Arial" panose="020B0604020202020204" pitchFamily="34" charset="0"/>
              <a:cs typeface="Arial" panose="020B0604020202020204" pitchFamily="34" charset="0"/>
            </a:endParaRPr>
          </a:p>
        </p:txBody>
      </p:sp>
      <p:sp>
        <p:nvSpPr>
          <p:cNvPr id="46" name="文本框 45">
            <a:extLst>
              <a:ext uri="{FF2B5EF4-FFF2-40B4-BE49-F238E27FC236}">
                <a16:creationId xmlns:a16="http://schemas.microsoft.com/office/drawing/2014/main" id="{09FC3592-402A-4647-8F51-850973EFCB4B}"/>
              </a:ext>
            </a:extLst>
          </p:cNvPr>
          <p:cNvSpPr txBox="1"/>
          <p:nvPr/>
        </p:nvSpPr>
        <p:spPr>
          <a:xfrm>
            <a:off x="2528310" y="449435"/>
            <a:ext cx="6254406" cy="341632"/>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altLang="zh-CN"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rPr>
              <a:t>Basic model establishment</a:t>
            </a:r>
            <a:endParaRPr lang="zh-CN" altLang="en-US"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endParaRPr>
          </a:p>
        </p:txBody>
      </p:sp>
      <p:pic>
        <p:nvPicPr>
          <p:cNvPr id="5" name="图片 4" descr="图示&#10;&#10;描述已自动生成">
            <a:extLst>
              <a:ext uri="{FF2B5EF4-FFF2-40B4-BE49-F238E27FC236}">
                <a16:creationId xmlns:a16="http://schemas.microsoft.com/office/drawing/2014/main" id="{F5C00113-387D-402C-9F09-4D45F31BDDD3}"/>
              </a:ext>
            </a:extLst>
          </p:cNvPr>
          <p:cNvPicPr>
            <a:picLocks noChangeAspect="1"/>
          </p:cNvPicPr>
          <p:nvPr/>
        </p:nvPicPr>
        <p:blipFill>
          <a:blip r:embed="rId7"/>
          <a:stretch>
            <a:fillRect/>
          </a:stretch>
        </p:blipFill>
        <p:spPr>
          <a:xfrm>
            <a:off x="8898770" y="4342045"/>
            <a:ext cx="2383253" cy="1923269"/>
          </a:xfrm>
          <a:prstGeom prst="rect">
            <a:avLst/>
          </a:prstGeom>
        </p:spPr>
      </p:pic>
    </p:spTree>
    <p:extLst>
      <p:ext uri="{BB962C8B-B14F-4D97-AF65-F5344CB8AC3E}">
        <p14:creationId xmlns:p14="http://schemas.microsoft.com/office/powerpoint/2010/main" val="384896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a:extLst>
              <a:ext uri="{FF2B5EF4-FFF2-40B4-BE49-F238E27FC236}">
                <a16:creationId xmlns:a16="http://schemas.microsoft.com/office/drawing/2014/main" id="{B8B440B5-730E-406B-A492-6C63A0E8330C}"/>
              </a:ext>
            </a:extLst>
          </p:cNvPr>
          <p:cNvPicPr>
            <a:picLocks noChangeAspect="1"/>
          </p:cNvPicPr>
          <p:nvPr/>
        </p:nvPicPr>
        <p:blipFill rotWithShape="1">
          <a:blip r:embed="rId3"/>
          <a:srcRect t="20484"/>
          <a:stretch/>
        </p:blipFill>
        <p:spPr>
          <a:xfrm>
            <a:off x="2875390" y="1177804"/>
            <a:ext cx="5548943" cy="577943"/>
          </a:xfrm>
          <a:prstGeom prst="rect">
            <a:avLst/>
          </a:prstGeom>
        </p:spPr>
      </p:pic>
      <p:sp>
        <p:nvSpPr>
          <p:cNvPr id="2" name="灯片编号占位符 1"/>
          <p:cNvSpPr>
            <a:spLocks noGrp="1"/>
          </p:cNvSpPr>
          <p:nvPr>
            <p:ph type="sldNum" sz="quarter" idx="12"/>
          </p:nvPr>
        </p:nvSpPr>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69E2E452-78B5-D341-8395-F746C60FB10C}" type="slidenum">
              <a:rPr lang="zh-CN" altLang="en-US">
                <a:solidFill>
                  <a:srgbClr val="898989"/>
                </a:solidFill>
              </a:rPr>
              <a:t>13</a:t>
            </a:fld>
            <a:endParaRPr lang="zh-CN" altLang="en-US">
              <a:solidFill>
                <a:srgbClr val="898989"/>
              </a:solidFill>
            </a:endParaRPr>
          </a:p>
        </p:txBody>
      </p:sp>
      <p:sp>
        <p:nvSpPr>
          <p:cNvPr id="20" name="内容占位符 6">
            <a:extLst>
              <a:ext uri="{FF2B5EF4-FFF2-40B4-BE49-F238E27FC236}">
                <a16:creationId xmlns:a16="http://schemas.microsoft.com/office/drawing/2014/main" id="{D63122CD-B08D-43A4-955B-E24A1B098C79}"/>
              </a:ext>
            </a:extLst>
          </p:cNvPr>
          <p:cNvSpPr txBox="1">
            <a:spLocks/>
          </p:cNvSpPr>
          <p:nvPr/>
        </p:nvSpPr>
        <p:spPr>
          <a:xfrm>
            <a:off x="397025" y="356455"/>
            <a:ext cx="3345619" cy="590550"/>
          </a:xfrm>
          <a:prstGeom prst="rect">
            <a:avLst/>
          </a:prstGeom>
        </p:spPr>
        <p:txBody>
          <a:bodyPr vert="horz" lIns="91440" tIns="45720" rIns="91440" bIns="45720" rtlCol="0">
            <a:normAutofit/>
          </a:bodyPr>
          <a:lstStyle>
            <a:lvl1pPr marL="0" indent="0" algn="l" defTabSz="411480" rtl="0" eaLnBrk="1" latinLnBrk="0" hangingPunct="1">
              <a:lnSpc>
                <a:spcPct val="90000"/>
              </a:lnSpc>
              <a:spcBef>
                <a:spcPts val="1000"/>
              </a:spcBef>
              <a:buFont typeface="Arial" panose="020B0604020202020204" pitchFamily="34" charset="0"/>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Methodology</a:t>
            </a:r>
            <a:endParaRPr lang="en-US"/>
          </a:p>
        </p:txBody>
      </p:sp>
      <p:sp>
        <p:nvSpPr>
          <p:cNvPr id="10" name="文本框 9">
            <a:extLst>
              <a:ext uri="{FF2B5EF4-FFF2-40B4-BE49-F238E27FC236}">
                <a16:creationId xmlns:a16="http://schemas.microsoft.com/office/drawing/2014/main" id="{704249BB-E9AA-4A8D-9F30-697B06EB4322}"/>
              </a:ext>
            </a:extLst>
          </p:cNvPr>
          <p:cNvSpPr txBox="1"/>
          <p:nvPr/>
        </p:nvSpPr>
        <p:spPr>
          <a:xfrm>
            <a:off x="3644434" y="1565077"/>
            <a:ext cx="1372433" cy="341632"/>
          </a:xfrm>
          <a:prstGeom prst="rect">
            <a:avLst/>
          </a:prstGeom>
          <a:noFill/>
        </p:spPr>
        <p:txBody>
          <a:bodyPr wrap="square">
            <a:spAutoFit/>
          </a:bodyPr>
          <a:lstStyle/>
          <a:p>
            <a:r>
              <a:rPr lang="en-US" altLang="zh-CN" sz="1620" dirty="0">
                <a:latin typeface="NimbusRomNo9L-Regu"/>
              </a:rPr>
              <a:t>Reward part</a:t>
            </a:r>
            <a:endParaRPr lang="zh-CN" altLang="en-US" sz="1620" dirty="0"/>
          </a:p>
        </p:txBody>
      </p:sp>
      <p:sp>
        <p:nvSpPr>
          <p:cNvPr id="11" name="文本框 10">
            <a:extLst>
              <a:ext uri="{FF2B5EF4-FFF2-40B4-BE49-F238E27FC236}">
                <a16:creationId xmlns:a16="http://schemas.microsoft.com/office/drawing/2014/main" id="{23B28C16-8D5F-4E8B-B296-3A73E9AF9638}"/>
              </a:ext>
            </a:extLst>
          </p:cNvPr>
          <p:cNvSpPr txBox="1"/>
          <p:nvPr/>
        </p:nvSpPr>
        <p:spPr>
          <a:xfrm>
            <a:off x="4896690" y="1565077"/>
            <a:ext cx="1800988" cy="341632"/>
          </a:xfrm>
          <a:prstGeom prst="rect">
            <a:avLst/>
          </a:prstGeom>
          <a:noFill/>
        </p:spPr>
        <p:txBody>
          <a:bodyPr wrap="square">
            <a:spAutoFit/>
          </a:bodyPr>
          <a:lstStyle/>
          <a:p>
            <a:pPr algn="ctr"/>
            <a:r>
              <a:rPr lang="en-US" altLang="zh-CN" sz="1620" dirty="0">
                <a:latin typeface="NimbusRomNo9L-Regu"/>
              </a:rPr>
              <a:t>Training penalty</a:t>
            </a:r>
            <a:endParaRPr lang="zh-CN" altLang="en-US" sz="1620" dirty="0"/>
          </a:p>
        </p:txBody>
      </p:sp>
      <p:sp>
        <p:nvSpPr>
          <p:cNvPr id="13" name="文本框 12">
            <a:extLst>
              <a:ext uri="{FF2B5EF4-FFF2-40B4-BE49-F238E27FC236}">
                <a16:creationId xmlns:a16="http://schemas.microsoft.com/office/drawing/2014/main" id="{5C0A8BDE-07D9-463D-B574-4ED96033A79F}"/>
              </a:ext>
            </a:extLst>
          </p:cNvPr>
          <p:cNvSpPr txBox="1"/>
          <p:nvPr/>
        </p:nvSpPr>
        <p:spPr>
          <a:xfrm>
            <a:off x="749357" y="1333081"/>
            <a:ext cx="2273703" cy="387798"/>
          </a:xfrm>
          <a:prstGeom prst="rect">
            <a:avLst/>
          </a:prstGeom>
          <a:noFill/>
        </p:spPr>
        <p:txBody>
          <a:bodyPr wrap="square">
            <a:spAutoFit/>
          </a:bodyPr>
          <a:lstStyle/>
          <a:p>
            <a:r>
              <a:rPr lang="en-US" altLang="zh-CN" sz="1920" b="1" dirty="0">
                <a:solidFill>
                  <a:srgbClr val="255889"/>
                </a:solidFill>
                <a:latin typeface="微软雅黑" panose="020B0503020204020204" pitchFamily="34" charset="-122"/>
                <a:ea typeface="微软雅黑" panose="020B0503020204020204" pitchFamily="34" charset="-122"/>
              </a:rPr>
              <a:t>Loss function</a:t>
            </a:r>
            <a:endParaRPr lang="zh-CN" altLang="en-US" sz="1920" dirty="0"/>
          </a:p>
        </p:txBody>
      </p:sp>
      <p:grpSp>
        <p:nvGrpSpPr>
          <p:cNvPr id="14" name="组合 13">
            <a:extLst>
              <a:ext uri="{FF2B5EF4-FFF2-40B4-BE49-F238E27FC236}">
                <a16:creationId xmlns:a16="http://schemas.microsoft.com/office/drawing/2014/main" id="{8B82DAB5-377A-4656-8D90-D452356D0364}"/>
              </a:ext>
            </a:extLst>
          </p:cNvPr>
          <p:cNvGrpSpPr/>
          <p:nvPr/>
        </p:nvGrpSpPr>
        <p:grpSpPr>
          <a:xfrm>
            <a:off x="825164" y="2465476"/>
            <a:ext cx="1281524" cy="959653"/>
            <a:chOff x="5364088" y="3743420"/>
            <a:chExt cx="1721298" cy="1288972"/>
          </a:xfrm>
        </p:grpSpPr>
        <p:pic>
          <p:nvPicPr>
            <p:cNvPr id="15" name="图形 14" descr="用户 纯色填充">
              <a:extLst>
                <a:ext uri="{FF2B5EF4-FFF2-40B4-BE49-F238E27FC236}">
                  <a16:creationId xmlns:a16="http://schemas.microsoft.com/office/drawing/2014/main" id="{2F34C524-2B52-4919-BCE2-2EDDFCBDC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4089" y="4171719"/>
              <a:ext cx="860649" cy="860648"/>
            </a:xfrm>
            <a:prstGeom prst="rect">
              <a:avLst/>
            </a:prstGeom>
          </p:spPr>
        </p:pic>
        <p:pic>
          <p:nvPicPr>
            <p:cNvPr id="16" name="图形 15" descr="毕业帽 纯色填充">
              <a:extLst>
                <a:ext uri="{FF2B5EF4-FFF2-40B4-BE49-F238E27FC236}">
                  <a16:creationId xmlns:a16="http://schemas.microsoft.com/office/drawing/2014/main" id="{3CF99B8A-C766-4CA3-9270-56978DCF7D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64088" y="3743420"/>
              <a:ext cx="860649" cy="860646"/>
            </a:xfrm>
            <a:prstGeom prst="rect">
              <a:avLst/>
            </a:prstGeom>
          </p:spPr>
        </p:pic>
        <p:pic>
          <p:nvPicPr>
            <p:cNvPr id="17" name="图形 16" descr="用户 纯色填充">
              <a:extLst>
                <a:ext uri="{FF2B5EF4-FFF2-40B4-BE49-F238E27FC236}">
                  <a16:creationId xmlns:a16="http://schemas.microsoft.com/office/drawing/2014/main" id="{25430662-36B6-4445-88DA-8BBB7FB3C2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24737" y="4171744"/>
              <a:ext cx="860649" cy="860648"/>
            </a:xfrm>
            <a:prstGeom prst="rect">
              <a:avLst/>
            </a:prstGeom>
          </p:spPr>
        </p:pic>
        <p:pic>
          <p:nvPicPr>
            <p:cNvPr id="18" name="图形 17" descr="毕业帽 纯色填充">
              <a:extLst>
                <a:ext uri="{FF2B5EF4-FFF2-40B4-BE49-F238E27FC236}">
                  <a16:creationId xmlns:a16="http://schemas.microsoft.com/office/drawing/2014/main" id="{557D4D4F-070C-4AEC-AB8A-32F7030ECE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4737" y="3743429"/>
              <a:ext cx="860649" cy="860648"/>
            </a:xfrm>
            <a:prstGeom prst="rect">
              <a:avLst/>
            </a:prstGeom>
          </p:spPr>
        </p:pic>
      </p:grpSp>
      <p:sp>
        <p:nvSpPr>
          <p:cNvPr id="19" name="矩形 18">
            <a:extLst>
              <a:ext uri="{FF2B5EF4-FFF2-40B4-BE49-F238E27FC236}">
                <a16:creationId xmlns:a16="http://schemas.microsoft.com/office/drawing/2014/main" id="{0FA6AAFF-5C28-4A2A-906A-BC6095006005}"/>
              </a:ext>
            </a:extLst>
          </p:cNvPr>
          <p:cNvSpPr/>
          <p:nvPr/>
        </p:nvSpPr>
        <p:spPr>
          <a:xfrm>
            <a:off x="258114" y="2465476"/>
            <a:ext cx="2502360" cy="292100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cxnSp>
        <p:nvCxnSpPr>
          <p:cNvPr id="21" name="连接符: 肘形 20">
            <a:extLst>
              <a:ext uri="{FF2B5EF4-FFF2-40B4-BE49-F238E27FC236}">
                <a16:creationId xmlns:a16="http://schemas.microsoft.com/office/drawing/2014/main" id="{5BAFFE01-F810-403E-A8BF-BFAA1C1F9A82}"/>
              </a:ext>
            </a:extLst>
          </p:cNvPr>
          <p:cNvCxnSpPr>
            <a:cxnSpLocks/>
          </p:cNvCxnSpPr>
          <p:nvPr/>
        </p:nvCxnSpPr>
        <p:spPr>
          <a:xfrm flipV="1">
            <a:off x="6908800" y="3881967"/>
            <a:ext cx="1682069" cy="855133"/>
          </a:xfrm>
          <a:prstGeom prst="bentConnector3">
            <a:avLst>
              <a:gd name="adj1" fmla="val 50000"/>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7862ABA8-8201-4BA7-B1F3-7BF289BA931C}"/>
              </a:ext>
            </a:extLst>
          </p:cNvPr>
          <p:cNvSpPr txBox="1"/>
          <p:nvPr/>
        </p:nvSpPr>
        <p:spPr>
          <a:xfrm>
            <a:off x="541762" y="3443731"/>
            <a:ext cx="1979994" cy="350865"/>
          </a:xfrm>
          <a:prstGeom prst="rect">
            <a:avLst/>
          </a:prstGeom>
          <a:noFill/>
        </p:spPr>
        <p:txBody>
          <a:bodyPr wrap="square">
            <a:spAutoFit/>
          </a:bodyPr>
          <a:lstStyle/>
          <a:p>
            <a:pPr algn="ctr"/>
            <a:r>
              <a:rPr lang="en-US" altLang="zh-CN" sz="1680" b="1" dirty="0">
                <a:solidFill>
                  <a:srgbClr val="255889"/>
                </a:solidFill>
                <a:latin typeface="微软雅黑" panose="020B0503020204020204" pitchFamily="34" charset="-122"/>
                <a:ea typeface="微软雅黑" panose="020B0503020204020204" pitchFamily="34" charset="-122"/>
              </a:rPr>
              <a:t>Expert Ranking</a:t>
            </a:r>
            <a:endParaRPr lang="zh-CN" altLang="en-US" sz="1680" dirty="0"/>
          </a:p>
        </p:txBody>
      </p:sp>
      <p:pic>
        <p:nvPicPr>
          <p:cNvPr id="23" name="Picture 2">
            <a:extLst>
              <a:ext uri="{FF2B5EF4-FFF2-40B4-BE49-F238E27FC236}">
                <a16:creationId xmlns:a16="http://schemas.microsoft.com/office/drawing/2014/main" id="{A46AD3EA-4D2E-4059-8B7A-7E86EE793D1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839" y="3813198"/>
            <a:ext cx="2167049" cy="1258844"/>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23">
            <a:extLst>
              <a:ext uri="{FF2B5EF4-FFF2-40B4-BE49-F238E27FC236}">
                <a16:creationId xmlns:a16="http://schemas.microsoft.com/office/drawing/2014/main" id="{3AF17C2F-8974-4EB8-8E87-849DA53F0385}"/>
              </a:ext>
            </a:extLst>
          </p:cNvPr>
          <p:cNvSpPr txBox="1"/>
          <p:nvPr/>
        </p:nvSpPr>
        <p:spPr>
          <a:xfrm>
            <a:off x="120765" y="4952899"/>
            <a:ext cx="2869226" cy="350865"/>
          </a:xfrm>
          <a:prstGeom prst="rect">
            <a:avLst/>
          </a:prstGeom>
          <a:noFill/>
        </p:spPr>
        <p:txBody>
          <a:bodyPr wrap="square">
            <a:spAutoFit/>
          </a:bodyPr>
          <a:lstStyle/>
          <a:p>
            <a:pPr algn="ctr"/>
            <a:r>
              <a:rPr lang="en-US" altLang="zh-CN" sz="1680" b="1" dirty="0">
                <a:solidFill>
                  <a:srgbClr val="255889"/>
                </a:solidFill>
                <a:latin typeface="微软雅黑" panose="020B0503020204020204" pitchFamily="34" charset="-122"/>
                <a:ea typeface="微软雅黑" panose="020B0503020204020204" pitchFamily="34" charset="-122"/>
              </a:rPr>
              <a:t>Reward model</a:t>
            </a:r>
            <a:endParaRPr lang="zh-CN" altLang="en-US" sz="1680" dirty="0"/>
          </a:p>
        </p:txBody>
      </p:sp>
      <p:sp>
        <p:nvSpPr>
          <p:cNvPr id="25" name="矩形 24">
            <a:extLst>
              <a:ext uri="{FF2B5EF4-FFF2-40B4-BE49-F238E27FC236}">
                <a16:creationId xmlns:a16="http://schemas.microsoft.com/office/drawing/2014/main" id="{BDECA61D-8698-4DA9-B870-E4737128765E}"/>
              </a:ext>
            </a:extLst>
          </p:cNvPr>
          <p:cNvSpPr/>
          <p:nvPr/>
        </p:nvSpPr>
        <p:spPr>
          <a:xfrm>
            <a:off x="661453" y="1100215"/>
            <a:ext cx="10318351" cy="799639"/>
          </a:xfrm>
          <a:prstGeom prst="rect">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592DB79D-AF92-4833-9E79-52244CF3C7E1}"/>
              </a:ext>
            </a:extLst>
          </p:cNvPr>
          <p:cNvSpPr txBox="1"/>
          <p:nvPr/>
        </p:nvSpPr>
        <p:spPr>
          <a:xfrm>
            <a:off x="2528310" y="449435"/>
            <a:ext cx="6254406" cy="341632"/>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altLang="zh-CN"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rPr>
              <a:t>RL</a:t>
            </a:r>
            <a:r>
              <a:rPr lang="en-US" altLang="zh-CN" b="1"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EF</a:t>
            </a:r>
            <a:r>
              <a:rPr lang="en-US" altLang="zh-CN"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rPr>
              <a:t> model establishment</a:t>
            </a:r>
            <a:endParaRPr lang="zh-CN" altLang="en-US"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endParaRPr>
          </a:p>
        </p:txBody>
      </p:sp>
      <p:pic>
        <p:nvPicPr>
          <p:cNvPr id="4" name="图片 3" descr="图片包含 日程表&#10;&#10;描述已自动生成">
            <a:extLst>
              <a:ext uri="{FF2B5EF4-FFF2-40B4-BE49-F238E27FC236}">
                <a16:creationId xmlns:a16="http://schemas.microsoft.com/office/drawing/2014/main" id="{43F87110-B170-4716-8404-2AF8FC4A863C}"/>
              </a:ext>
            </a:extLst>
          </p:cNvPr>
          <p:cNvPicPr>
            <a:picLocks noChangeAspect="1"/>
          </p:cNvPicPr>
          <p:nvPr/>
        </p:nvPicPr>
        <p:blipFill>
          <a:blip r:embed="rId9"/>
          <a:stretch>
            <a:fillRect/>
          </a:stretch>
        </p:blipFill>
        <p:spPr>
          <a:xfrm>
            <a:off x="3138650" y="1957315"/>
            <a:ext cx="5596613" cy="4883319"/>
          </a:xfrm>
          <a:prstGeom prst="rect">
            <a:avLst/>
          </a:prstGeom>
        </p:spPr>
      </p:pic>
      <p:sp>
        <p:nvSpPr>
          <p:cNvPr id="39" name="矩形 38">
            <a:extLst>
              <a:ext uri="{FF2B5EF4-FFF2-40B4-BE49-F238E27FC236}">
                <a16:creationId xmlns:a16="http://schemas.microsoft.com/office/drawing/2014/main" id="{50C7A60D-9425-4263-BE36-40423EBDB0D7}"/>
              </a:ext>
            </a:extLst>
          </p:cNvPr>
          <p:cNvSpPr/>
          <p:nvPr/>
        </p:nvSpPr>
        <p:spPr>
          <a:xfrm>
            <a:off x="8595664" y="2472235"/>
            <a:ext cx="2720036" cy="292100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pic>
        <p:nvPicPr>
          <p:cNvPr id="40" name="图片 39" descr="图示&#10;&#10;描述已自动生成">
            <a:extLst>
              <a:ext uri="{FF2B5EF4-FFF2-40B4-BE49-F238E27FC236}">
                <a16:creationId xmlns:a16="http://schemas.microsoft.com/office/drawing/2014/main" id="{6478D4ED-07ED-4A71-BBD2-36B7C652F79A}"/>
              </a:ext>
            </a:extLst>
          </p:cNvPr>
          <p:cNvPicPr>
            <a:picLocks noChangeAspect="1"/>
          </p:cNvPicPr>
          <p:nvPr/>
        </p:nvPicPr>
        <p:blipFill>
          <a:blip r:embed="rId10"/>
          <a:stretch>
            <a:fillRect/>
          </a:stretch>
        </p:blipFill>
        <p:spPr>
          <a:xfrm>
            <a:off x="8633731" y="2798197"/>
            <a:ext cx="2574020" cy="2077216"/>
          </a:xfrm>
          <a:prstGeom prst="rect">
            <a:avLst/>
          </a:prstGeom>
        </p:spPr>
      </p:pic>
      <p:sp>
        <p:nvSpPr>
          <p:cNvPr id="41" name="文本框 40">
            <a:extLst>
              <a:ext uri="{FF2B5EF4-FFF2-40B4-BE49-F238E27FC236}">
                <a16:creationId xmlns:a16="http://schemas.microsoft.com/office/drawing/2014/main" id="{6F7117E9-33ED-4274-8297-142B49FCF9DA}"/>
              </a:ext>
            </a:extLst>
          </p:cNvPr>
          <p:cNvSpPr txBox="1"/>
          <p:nvPr/>
        </p:nvSpPr>
        <p:spPr>
          <a:xfrm>
            <a:off x="8590869" y="4959658"/>
            <a:ext cx="2869226" cy="350865"/>
          </a:xfrm>
          <a:prstGeom prst="rect">
            <a:avLst/>
          </a:prstGeom>
          <a:noFill/>
        </p:spPr>
        <p:txBody>
          <a:bodyPr wrap="square">
            <a:spAutoFit/>
          </a:bodyPr>
          <a:lstStyle/>
          <a:p>
            <a:pPr algn="ctr"/>
            <a:r>
              <a:rPr lang="en-US" altLang="zh-CN" sz="1680" b="1" dirty="0">
                <a:solidFill>
                  <a:srgbClr val="255889"/>
                </a:solidFill>
                <a:latin typeface="微软雅黑" panose="020B0503020204020204" pitchFamily="34" charset="-122"/>
                <a:ea typeface="微软雅黑" panose="020B0503020204020204" pitchFamily="34" charset="-122"/>
              </a:rPr>
              <a:t>Initial model</a:t>
            </a:r>
            <a:endParaRPr lang="zh-CN" altLang="en-US" sz="1680" dirty="0"/>
          </a:p>
        </p:txBody>
      </p:sp>
      <p:sp>
        <p:nvSpPr>
          <p:cNvPr id="45" name="文本框 44">
            <a:extLst>
              <a:ext uri="{FF2B5EF4-FFF2-40B4-BE49-F238E27FC236}">
                <a16:creationId xmlns:a16="http://schemas.microsoft.com/office/drawing/2014/main" id="{98DA443C-6178-40CF-ABF9-9D346C772509}"/>
              </a:ext>
            </a:extLst>
          </p:cNvPr>
          <p:cNvSpPr txBox="1"/>
          <p:nvPr/>
        </p:nvSpPr>
        <p:spPr>
          <a:xfrm>
            <a:off x="6173607" y="1565077"/>
            <a:ext cx="3552654" cy="341632"/>
          </a:xfrm>
          <a:prstGeom prst="rect">
            <a:avLst/>
          </a:prstGeom>
          <a:noFill/>
        </p:spPr>
        <p:txBody>
          <a:bodyPr wrap="square">
            <a:spAutoFit/>
          </a:bodyPr>
          <a:lstStyle/>
          <a:p>
            <a:pPr algn="ctr"/>
            <a:r>
              <a:rPr lang="en-US" altLang="zh-CN" sz="1620" dirty="0">
                <a:latin typeface="NimbusRomNo9L-Regu"/>
              </a:rPr>
              <a:t>Similarity with initial strategy</a:t>
            </a:r>
            <a:endParaRPr lang="zh-CN" altLang="en-US" sz="1620" dirty="0"/>
          </a:p>
        </p:txBody>
      </p:sp>
    </p:spTree>
    <p:extLst>
      <p:ext uri="{BB962C8B-B14F-4D97-AF65-F5344CB8AC3E}">
        <p14:creationId xmlns:p14="http://schemas.microsoft.com/office/powerpoint/2010/main" val="292343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69E2E452-78B5-D341-8395-F746C60FB10C}" type="slidenum">
              <a:rPr lang="zh-CN" altLang="en-US">
                <a:solidFill>
                  <a:srgbClr val="898989"/>
                </a:solidFill>
              </a:rPr>
              <a:t>14</a:t>
            </a:fld>
            <a:endParaRPr lang="zh-CN" altLang="en-US">
              <a:solidFill>
                <a:srgbClr val="898989"/>
              </a:solidFill>
            </a:endParaRPr>
          </a:p>
        </p:txBody>
      </p:sp>
      <p:sp>
        <p:nvSpPr>
          <p:cNvPr id="7" name="内容占位符 6">
            <a:extLst>
              <a:ext uri="{FF2B5EF4-FFF2-40B4-BE49-F238E27FC236}">
                <a16:creationId xmlns:a16="http://schemas.microsoft.com/office/drawing/2014/main" id="{048D0A41-CF73-4A20-B7DA-243658487114}"/>
              </a:ext>
            </a:extLst>
          </p:cNvPr>
          <p:cNvSpPr>
            <a:spLocks noGrp="1"/>
          </p:cNvSpPr>
          <p:nvPr>
            <p:ph sz="quarter" idx="13"/>
          </p:nvPr>
        </p:nvSpPr>
        <p:spPr>
          <a:xfrm>
            <a:off x="397025" y="356455"/>
            <a:ext cx="3624641" cy="590550"/>
          </a:xfrm>
        </p:spPr>
        <p:txBody>
          <a:bodyPr>
            <a:normAutofit/>
          </a:bodyPr>
          <a:lstStyle/>
          <a:p>
            <a:r>
              <a:rPr lang="en-US" altLang="zh-CN" dirty="0"/>
              <a:t>Experiment</a:t>
            </a:r>
            <a:endParaRPr lang="zh-CN" altLang="en-US" dirty="0"/>
          </a:p>
        </p:txBody>
      </p:sp>
      <p:sp>
        <p:nvSpPr>
          <p:cNvPr id="30" name="文本框 29">
            <a:extLst>
              <a:ext uri="{FF2B5EF4-FFF2-40B4-BE49-F238E27FC236}">
                <a16:creationId xmlns:a16="http://schemas.microsoft.com/office/drawing/2014/main" id="{398C3186-869F-4076-8EF3-A8CE576F911D}"/>
              </a:ext>
            </a:extLst>
          </p:cNvPr>
          <p:cNvSpPr txBox="1"/>
          <p:nvPr/>
        </p:nvSpPr>
        <p:spPr>
          <a:xfrm>
            <a:off x="2029117" y="449435"/>
            <a:ext cx="6254406" cy="341632"/>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altLang="zh-CN" b="1"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Experiment Result</a:t>
            </a:r>
            <a:endParaRPr lang="zh-CN" altLang="en-US"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endParaRPr>
          </a:p>
        </p:txBody>
      </p:sp>
      <p:pic>
        <p:nvPicPr>
          <p:cNvPr id="3" name="图片 2">
            <a:extLst>
              <a:ext uri="{FF2B5EF4-FFF2-40B4-BE49-F238E27FC236}">
                <a16:creationId xmlns:a16="http://schemas.microsoft.com/office/drawing/2014/main" id="{657870FD-6ABA-4059-A732-587059C366C7}"/>
              </a:ext>
            </a:extLst>
          </p:cNvPr>
          <p:cNvPicPr>
            <a:picLocks noChangeAspect="1"/>
          </p:cNvPicPr>
          <p:nvPr/>
        </p:nvPicPr>
        <p:blipFill>
          <a:blip r:embed="rId3"/>
          <a:stretch>
            <a:fillRect/>
          </a:stretch>
        </p:blipFill>
        <p:spPr>
          <a:xfrm>
            <a:off x="6195517" y="4114098"/>
            <a:ext cx="5645117" cy="2294467"/>
          </a:xfrm>
          <a:prstGeom prst="rect">
            <a:avLst/>
          </a:prstGeom>
        </p:spPr>
      </p:pic>
      <p:sp>
        <p:nvSpPr>
          <p:cNvPr id="4" name="矩形 3">
            <a:extLst>
              <a:ext uri="{FF2B5EF4-FFF2-40B4-BE49-F238E27FC236}">
                <a16:creationId xmlns:a16="http://schemas.microsoft.com/office/drawing/2014/main" id="{942F4B56-21A0-4759-B8FC-67A277721153}"/>
              </a:ext>
            </a:extLst>
          </p:cNvPr>
          <p:cNvSpPr/>
          <p:nvPr/>
        </p:nvSpPr>
        <p:spPr>
          <a:xfrm>
            <a:off x="6273800" y="5329065"/>
            <a:ext cx="5503333" cy="2413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3324D65-150E-4B67-8888-CA9790EEF6CB}"/>
              </a:ext>
            </a:extLst>
          </p:cNvPr>
          <p:cNvPicPr>
            <a:picLocks noChangeAspect="1"/>
          </p:cNvPicPr>
          <p:nvPr/>
        </p:nvPicPr>
        <p:blipFill>
          <a:blip r:embed="rId4"/>
          <a:stretch>
            <a:fillRect/>
          </a:stretch>
        </p:blipFill>
        <p:spPr>
          <a:xfrm>
            <a:off x="6598688" y="947005"/>
            <a:ext cx="4697787" cy="3175000"/>
          </a:xfrm>
          <a:prstGeom prst="rect">
            <a:avLst/>
          </a:prstGeom>
        </p:spPr>
      </p:pic>
      <p:sp>
        <p:nvSpPr>
          <p:cNvPr id="11" name="文本框 10">
            <a:extLst>
              <a:ext uri="{FF2B5EF4-FFF2-40B4-BE49-F238E27FC236}">
                <a16:creationId xmlns:a16="http://schemas.microsoft.com/office/drawing/2014/main" id="{967FF29F-BDAC-4498-ABF9-8940B458A576}"/>
              </a:ext>
            </a:extLst>
          </p:cNvPr>
          <p:cNvSpPr txBox="1"/>
          <p:nvPr/>
        </p:nvSpPr>
        <p:spPr>
          <a:xfrm>
            <a:off x="231775" y="1391772"/>
            <a:ext cx="6102350" cy="4611519"/>
          </a:xfrm>
          <a:prstGeom prst="rect">
            <a:avLst/>
          </a:prstGeom>
          <a:noFill/>
        </p:spPr>
        <p:txBody>
          <a:bodyPr wrap="square">
            <a:spAutoFit/>
          </a:bodyPr>
          <a:lstStyle/>
          <a:p>
            <a:pPr marL="285750" indent="-285750">
              <a:lnSpc>
                <a:spcPct val="150000"/>
              </a:lnSpc>
              <a:buFont typeface="Wingdings" panose="05000000000000000000" pitchFamily="2" charset="2"/>
              <a:buChar char="u"/>
            </a:pPr>
            <a:r>
              <a:rPr lang="en-US" altLang="zh-CN" b="1" dirty="0">
                <a:latin typeface="Arial" panose="020B0604020202020204" pitchFamily="34" charset="0"/>
                <a:cs typeface="Arial" panose="020B0604020202020204" pitchFamily="34" charset="0"/>
              </a:rPr>
              <a:t>Cost-effective advantage</a:t>
            </a:r>
          </a:p>
          <a:p>
            <a:pPr>
              <a:lnSpc>
                <a:spcPct val="150000"/>
              </a:lnSpc>
            </a:pPr>
            <a:r>
              <a:rPr lang="en-US" altLang="zh-CN" dirty="0">
                <a:latin typeface="Arial" panose="020B0604020202020204" pitchFamily="34" charset="0"/>
                <a:cs typeface="Arial" panose="020B0604020202020204" pitchFamily="34" charset="0"/>
              </a:rPr>
              <a:t>F</a:t>
            </a:r>
            <a:r>
              <a:rPr lang="zh-CN" altLang="en-US" dirty="0">
                <a:latin typeface="Arial" panose="020B0604020202020204" pitchFamily="34" charset="0"/>
                <a:cs typeface="Arial" panose="020B0604020202020204" pitchFamily="34" charset="0"/>
              </a:rPr>
              <a:t>ine-grained RLEF has advantages in both cost control and maintenance effectiveness</a:t>
            </a:r>
            <a:r>
              <a:rPr lang="en-US" altLang="zh-CN" dirty="0">
                <a:latin typeface="Arial" panose="020B0604020202020204" pitchFamily="34" charset="0"/>
                <a:cs typeface="Arial" panose="020B0604020202020204" pitchFamily="34" charset="0"/>
              </a:rPr>
              <a:t>.</a:t>
            </a:r>
          </a:p>
          <a:p>
            <a:pPr>
              <a:lnSpc>
                <a:spcPct val="150000"/>
              </a:lnSpc>
            </a:pPr>
            <a:endParaRPr lang="en-US" altLang="zh-CN" b="1"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u"/>
            </a:pPr>
            <a:r>
              <a:rPr lang="en-US" altLang="zh-CN" b="1" dirty="0">
                <a:latin typeface="Arial" panose="020B0604020202020204" pitchFamily="34" charset="0"/>
                <a:cs typeface="Arial" panose="020B0604020202020204" pitchFamily="34" charset="0"/>
              </a:rPr>
              <a:t>Implementation Improvement</a:t>
            </a:r>
          </a:p>
          <a:p>
            <a:pPr>
              <a:lnSpc>
                <a:spcPct val="150000"/>
              </a:lnSpc>
            </a:pPr>
            <a:r>
              <a:rPr lang="en-US" altLang="zh-CN" dirty="0">
                <a:latin typeface="Arial" panose="020B0604020202020204" pitchFamily="34" charset="0"/>
                <a:cs typeface="Arial" panose="020B0604020202020204" pitchFamily="34" charset="0"/>
              </a:rPr>
              <a:t>Fine-grained RLEF model achieves the best performance in arrangement and implementation rate.</a:t>
            </a:r>
          </a:p>
          <a:p>
            <a:pPr>
              <a:lnSpc>
                <a:spcPct val="150000"/>
              </a:lnSpc>
            </a:pPr>
            <a:endParaRPr lang="en-US" altLang="zh-CN"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u"/>
            </a:pPr>
            <a:r>
              <a:rPr lang="en-US" altLang="zh-CN" b="1" dirty="0">
                <a:latin typeface="Arial" panose="020B0604020202020204" pitchFamily="34" charset="0"/>
                <a:cs typeface="Arial" panose="020B0604020202020204" pitchFamily="34" charset="0"/>
              </a:rPr>
              <a:t>Comprehensive performance</a:t>
            </a:r>
          </a:p>
          <a:p>
            <a:pPr>
              <a:lnSpc>
                <a:spcPct val="150000"/>
              </a:lnSpc>
            </a:pPr>
            <a:r>
              <a:rPr lang="en-US" altLang="zh-CN" dirty="0">
                <a:latin typeface="Arial" panose="020B0604020202020204" pitchFamily="34" charset="0"/>
                <a:cs typeface="Arial" panose="020B0604020202020204" pitchFamily="34" charset="0"/>
              </a:rPr>
              <a:t>Fine-grained RLEF model has a significant advantage in comprehensive scores over the other experimental groups.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018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69E2E452-78B5-D341-8395-F746C60FB10C}" type="slidenum">
              <a:rPr lang="zh-CN" altLang="en-US">
                <a:solidFill>
                  <a:srgbClr val="898989"/>
                </a:solidFill>
              </a:rPr>
              <a:t>15</a:t>
            </a:fld>
            <a:endParaRPr lang="zh-CN" altLang="en-US">
              <a:solidFill>
                <a:srgbClr val="898989"/>
              </a:solidFill>
            </a:endParaRPr>
          </a:p>
        </p:txBody>
      </p:sp>
      <p:sp>
        <p:nvSpPr>
          <p:cNvPr id="7" name="内容占位符 6">
            <a:extLst>
              <a:ext uri="{FF2B5EF4-FFF2-40B4-BE49-F238E27FC236}">
                <a16:creationId xmlns:a16="http://schemas.microsoft.com/office/drawing/2014/main" id="{048D0A41-CF73-4A20-B7DA-243658487114}"/>
              </a:ext>
            </a:extLst>
          </p:cNvPr>
          <p:cNvSpPr>
            <a:spLocks noGrp="1"/>
          </p:cNvSpPr>
          <p:nvPr>
            <p:ph sz="quarter" idx="13"/>
          </p:nvPr>
        </p:nvSpPr>
        <p:spPr>
          <a:xfrm>
            <a:off x="397025" y="356455"/>
            <a:ext cx="3624641" cy="590550"/>
          </a:xfrm>
        </p:spPr>
        <p:txBody>
          <a:bodyPr>
            <a:normAutofit/>
          </a:bodyPr>
          <a:lstStyle/>
          <a:p>
            <a:r>
              <a:rPr lang="en-US" altLang="zh-CN" dirty="0"/>
              <a:t>Experiment</a:t>
            </a:r>
            <a:endParaRPr lang="zh-CN" altLang="en-US" dirty="0"/>
          </a:p>
        </p:txBody>
      </p:sp>
      <p:sp>
        <p:nvSpPr>
          <p:cNvPr id="30" name="文本框 29">
            <a:extLst>
              <a:ext uri="{FF2B5EF4-FFF2-40B4-BE49-F238E27FC236}">
                <a16:creationId xmlns:a16="http://schemas.microsoft.com/office/drawing/2014/main" id="{398C3186-869F-4076-8EF3-A8CE576F911D}"/>
              </a:ext>
            </a:extLst>
          </p:cNvPr>
          <p:cNvSpPr txBox="1"/>
          <p:nvPr/>
        </p:nvSpPr>
        <p:spPr>
          <a:xfrm>
            <a:off x="2029117" y="449435"/>
            <a:ext cx="6254406" cy="341632"/>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altLang="zh-CN"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rPr>
              <a:t>Ablation Study</a:t>
            </a:r>
            <a:endParaRPr lang="zh-CN" altLang="en-US"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endParaRPr>
          </a:p>
        </p:txBody>
      </p:sp>
      <p:pic>
        <p:nvPicPr>
          <p:cNvPr id="3" name="图片 2">
            <a:extLst>
              <a:ext uri="{FF2B5EF4-FFF2-40B4-BE49-F238E27FC236}">
                <a16:creationId xmlns:a16="http://schemas.microsoft.com/office/drawing/2014/main" id="{657870FD-6ABA-4059-A732-587059C366C7}"/>
              </a:ext>
            </a:extLst>
          </p:cNvPr>
          <p:cNvPicPr>
            <a:picLocks noChangeAspect="1"/>
          </p:cNvPicPr>
          <p:nvPr/>
        </p:nvPicPr>
        <p:blipFill>
          <a:blip r:embed="rId3"/>
          <a:stretch>
            <a:fillRect/>
          </a:stretch>
        </p:blipFill>
        <p:spPr>
          <a:xfrm>
            <a:off x="6428350" y="1134533"/>
            <a:ext cx="5645117" cy="2294467"/>
          </a:xfrm>
          <a:prstGeom prst="rect">
            <a:avLst/>
          </a:prstGeom>
        </p:spPr>
      </p:pic>
      <p:sp>
        <p:nvSpPr>
          <p:cNvPr id="4" name="矩形 3">
            <a:extLst>
              <a:ext uri="{FF2B5EF4-FFF2-40B4-BE49-F238E27FC236}">
                <a16:creationId xmlns:a16="http://schemas.microsoft.com/office/drawing/2014/main" id="{942F4B56-21A0-4759-B8FC-67A277721153}"/>
              </a:ext>
            </a:extLst>
          </p:cNvPr>
          <p:cNvSpPr/>
          <p:nvPr/>
        </p:nvSpPr>
        <p:spPr>
          <a:xfrm>
            <a:off x="6506633" y="2349500"/>
            <a:ext cx="5503333" cy="2413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967FF29F-BDAC-4498-ABF9-8940B458A576}"/>
              </a:ext>
            </a:extLst>
          </p:cNvPr>
          <p:cNvSpPr txBox="1"/>
          <p:nvPr/>
        </p:nvSpPr>
        <p:spPr>
          <a:xfrm>
            <a:off x="231775" y="1125071"/>
            <a:ext cx="6533092" cy="4811574"/>
          </a:xfrm>
          <a:prstGeom prst="rect">
            <a:avLst/>
          </a:prstGeom>
          <a:noFill/>
        </p:spPr>
        <p:txBody>
          <a:bodyPr wrap="square">
            <a:spAutoFit/>
          </a:bodyPr>
          <a:lstStyle/>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Expert reward can enhance decision-making models</a:t>
            </a:r>
          </a:p>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Multi-dimensional data and fine-grained prediction for decision optimization are effective</a:t>
            </a:r>
          </a:p>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Fine-grained feedback is important for improving model performance</a:t>
            </a:r>
          </a:p>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Multi-dimensional expert feedback can help achieve reward balance and avoid falling into local optima</a:t>
            </a:r>
          </a:p>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An overall feedback of a strategy is more effective for model improvement than only considering from a single dimension.</a:t>
            </a:r>
            <a:endParaRPr lang="zh-CN" altLang="en-US" dirty="0">
              <a:latin typeface="Arial" panose="020B0604020202020204" pitchFamily="34" charset="0"/>
              <a:cs typeface="Arial" panose="020B0604020202020204" pitchFamily="34" charset="0"/>
            </a:endParaRPr>
          </a:p>
        </p:txBody>
      </p:sp>
      <p:pic>
        <p:nvPicPr>
          <p:cNvPr id="12" name="图片 11" descr="图表, 条形图&#10;&#10;描述已自动生成">
            <a:extLst>
              <a:ext uri="{FF2B5EF4-FFF2-40B4-BE49-F238E27FC236}">
                <a16:creationId xmlns:a16="http://schemas.microsoft.com/office/drawing/2014/main" id="{472835FB-B7F0-4E1E-A71F-98334D86183F}"/>
              </a:ext>
            </a:extLst>
          </p:cNvPr>
          <p:cNvPicPr>
            <a:picLocks noChangeAspect="1"/>
          </p:cNvPicPr>
          <p:nvPr/>
        </p:nvPicPr>
        <p:blipFill>
          <a:blip r:embed="rId4"/>
          <a:stretch>
            <a:fillRect/>
          </a:stretch>
        </p:blipFill>
        <p:spPr>
          <a:xfrm>
            <a:off x="6596609" y="3517900"/>
            <a:ext cx="5581616" cy="2484665"/>
          </a:xfrm>
          <a:prstGeom prst="rect">
            <a:avLst/>
          </a:prstGeom>
        </p:spPr>
      </p:pic>
    </p:spTree>
    <p:extLst>
      <p:ext uri="{BB962C8B-B14F-4D97-AF65-F5344CB8AC3E}">
        <p14:creationId xmlns:p14="http://schemas.microsoft.com/office/powerpoint/2010/main" val="1584234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69E2E452-78B5-D341-8395-F746C60FB10C}" type="slidenum">
              <a:rPr lang="zh-CN" altLang="en-US">
                <a:solidFill>
                  <a:srgbClr val="898989"/>
                </a:solidFill>
              </a:rPr>
              <a:t>16</a:t>
            </a:fld>
            <a:endParaRPr lang="zh-CN" altLang="en-US">
              <a:solidFill>
                <a:srgbClr val="898989"/>
              </a:solidFill>
            </a:endParaRPr>
          </a:p>
        </p:txBody>
      </p:sp>
      <p:sp>
        <p:nvSpPr>
          <p:cNvPr id="7" name="内容占位符 6">
            <a:extLst>
              <a:ext uri="{FF2B5EF4-FFF2-40B4-BE49-F238E27FC236}">
                <a16:creationId xmlns:a16="http://schemas.microsoft.com/office/drawing/2014/main" id="{048D0A41-CF73-4A20-B7DA-243658487114}"/>
              </a:ext>
            </a:extLst>
          </p:cNvPr>
          <p:cNvSpPr>
            <a:spLocks noGrp="1"/>
          </p:cNvSpPr>
          <p:nvPr>
            <p:ph sz="quarter" idx="13"/>
          </p:nvPr>
        </p:nvSpPr>
        <p:spPr>
          <a:xfrm>
            <a:off x="397025" y="356455"/>
            <a:ext cx="3624641" cy="590550"/>
          </a:xfrm>
        </p:spPr>
        <p:txBody>
          <a:bodyPr>
            <a:normAutofit/>
          </a:bodyPr>
          <a:lstStyle/>
          <a:p>
            <a:r>
              <a:rPr lang="en-US" altLang="zh-CN" dirty="0"/>
              <a:t>Experiment</a:t>
            </a:r>
            <a:endParaRPr lang="zh-CN" altLang="en-US" dirty="0"/>
          </a:p>
        </p:txBody>
      </p:sp>
      <p:sp>
        <p:nvSpPr>
          <p:cNvPr id="30" name="文本框 29">
            <a:extLst>
              <a:ext uri="{FF2B5EF4-FFF2-40B4-BE49-F238E27FC236}">
                <a16:creationId xmlns:a16="http://schemas.microsoft.com/office/drawing/2014/main" id="{398C3186-869F-4076-8EF3-A8CE576F911D}"/>
              </a:ext>
            </a:extLst>
          </p:cNvPr>
          <p:cNvSpPr txBox="1"/>
          <p:nvPr/>
        </p:nvSpPr>
        <p:spPr>
          <a:xfrm>
            <a:off x="2439751" y="449435"/>
            <a:ext cx="6254406" cy="341632"/>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altLang="zh-CN" b="1"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Action Distribution Analysis</a:t>
            </a:r>
            <a:endParaRPr lang="zh-CN" altLang="en-US" sz="1800" b="1" kern="1200" dirty="0">
              <a:solidFill>
                <a:prstClr val="white"/>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cs"/>
            </a:endParaRPr>
          </a:p>
        </p:txBody>
      </p:sp>
      <p:pic>
        <p:nvPicPr>
          <p:cNvPr id="5" name="图片 4" descr="表格, 树状图&#10;&#10;描述已自动生成">
            <a:extLst>
              <a:ext uri="{FF2B5EF4-FFF2-40B4-BE49-F238E27FC236}">
                <a16:creationId xmlns:a16="http://schemas.microsoft.com/office/drawing/2014/main" id="{5D245192-DAA7-4CBB-A98C-BFB57D1E20A6}"/>
              </a:ext>
            </a:extLst>
          </p:cNvPr>
          <p:cNvPicPr>
            <a:picLocks noChangeAspect="1"/>
          </p:cNvPicPr>
          <p:nvPr/>
        </p:nvPicPr>
        <p:blipFill>
          <a:blip r:embed="rId3"/>
          <a:stretch>
            <a:fillRect/>
          </a:stretch>
        </p:blipFill>
        <p:spPr>
          <a:xfrm>
            <a:off x="6144634" y="3740547"/>
            <a:ext cx="5717166" cy="2612986"/>
          </a:xfrm>
          <a:prstGeom prst="rect">
            <a:avLst/>
          </a:prstGeom>
        </p:spPr>
      </p:pic>
      <p:pic>
        <p:nvPicPr>
          <p:cNvPr id="6" name="图片 5" descr="图表, 条形图&#10;&#10;描述已自动生成">
            <a:extLst>
              <a:ext uri="{FF2B5EF4-FFF2-40B4-BE49-F238E27FC236}">
                <a16:creationId xmlns:a16="http://schemas.microsoft.com/office/drawing/2014/main" id="{47DA3FEC-06E1-4DA7-B6DE-36C3852DC5E8}"/>
              </a:ext>
            </a:extLst>
          </p:cNvPr>
          <p:cNvPicPr>
            <a:picLocks noChangeAspect="1"/>
          </p:cNvPicPr>
          <p:nvPr/>
        </p:nvPicPr>
        <p:blipFill>
          <a:blip r:embed="rId4"/>
          <a:stretch>
            <a:fillRect/>
          </a:stretch>
        </p:blipFill>
        <p:spPr>
          <a:xfrm>
            <a:off x="6144634" y="986830"/>
            <a:ext cx="5717166" cy="2612986"/>
          </a:xfrm>
          <a:prstGeom prst="rect">
            <a:avLst/>
          </a:prstGeom>
        </p:spPr>
      </p:pic>
      <p:sp>
        <p:nvSpPr>
          <p:cNvPr id="9" name="文本框 8">
            <a:extLst>
              <a:ext uri="{FF2B5EF4-FFF2-40B4-BE49-F238E27FC236}">
                <a16:creationId xmlns:a16="http://schemas.microsoft.com/office/drawing/2014/main" id="{328FDF13-F342-4AE0-8DD4-8B5E595061FD}"/>
              </a:ext>
            </a:extLst>
          </p:cNvPr>
          <p:cNvSpPr txBox="1"/>
          <p:nvPr/>
        </p:nvSpPr>
        <p:spPr>
          <a:xfrm>
            <a:off x="231775" y="1730437"/>
            <a:ext cx="5673725" cy="3672800"/>
          </a:xfrm>
          <a:prstGeom prst="rect">
            <a:avLst/>
          </a:prstGeom>
          <a:noFill/>
        </p:spPr>
        <p:txBody>
          <a:bodyPr wrap="square">
            <a:spAutoFit/>
          </a:bodyPr>
          <a:lstStyle/>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Compared to real projects, data-driven models use </a:t>
            </a:r>
            <a:r>
              <a:rPr lang="en-US" altLang="zh-CN" b="1" dirty="0">
                <a:solidFill>
                  <a:srgbClr val="C00000"/>
                </a:solidFill>
                <a:latin typeface="Arial" panose="020B0604020202020204" pitchFamily="34" charset="0"/>
                <a:cs typeface="Arial" panose="020B0604020202020204" pitchFamily="34" charset="0"/>
              </a:rPr>
              <a:t>lighter</a:t>
            </a:r>
            <a:r>
              <a:rPr lang="en-US" altLang="zh-CN" dirty="0">
                <a:latin typeface="Arial" panose="020B0604020202020204" pitchFamily="34" charset="0"/>
                <a:cs typeface="Arial" panose="020B0604020202020204" pitchFamily="34" charset="0"/>
              </a:rPr>
              <a:t> maintenance methods.</a:t>
            </a:r>
          </a:p>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The timing distribution of real projects is the most reasonable, followed by the fine-grained RLEF model.</a:t>
            </a:r>
          </a:p>
          <a:p>
            <a:pPr marL="285750" indent="-285750">
              <a:lnSpc>
                <a:spcPct val="150000"/>
              </a:lnSpc>
              <a:spcBef>
                <a:spcPts val="1200"/>
              </a:spcBef>
              <a:buFont typeface="Wingdings" panose="05000000000000000000" pitchFamily="2" charset="2"/>
              <a:buChar char="u"/>
            </a:pPr>
            <a:r>
              <a:rPr lang="en-US" altLang="zh-CN" dirty="0">
                <a:latin typeface="Arial" panose="020B0604020202020204" pitchFamily="34" charset="0"/>
                <a:cs typeface="Arial" panose="020B0604020202020204" pitchFamily="34" charset="0"/>
              </a:rPr>
              <a:t>The action distribution of the fine-grained model is more </a:t>
            </a:r>
            <a:r>
              <a:rPr lang="en-US" altLang="zh-CN" b="1" dirty="0">
                <a:solidFill>
                  <a:srgbClr val="C00000"/>
                </a:solidFill>
                <a:latin typeface="Arial" panose="020B0604020202020204" pitchFamily="34" charset="0"/>
                <a:cs typeface="Arial" panose="020B0604020202020204" pitchFamily="34" charset="0"/>
              </a:rPr>
              <a:t>balanced</a:t>
            </a:r>
            <a:r>
              <a:rPr lang="en-US" altLang="zh-CN" dirty="0">
                <a:solidFill>
                  <a:srgbClr val="C00000"/>
                </a:solidFill>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than that of the other two RL models.</a:t>
            </a:r>
          </a:p>
        </p:txBody>
      </p:sp>
    </p:spTree>
    <p:extLst>
      <p:ext uri="{BB962C8B-B14F-4D97-AF65-F5344CB8AC3E}">
        <p14:creationId xmlns:p14="http://schemas.microsoft.com/office/powerpoint/2010/main" val="367264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65CF412-984C-4CCD-A9F8-FC55977E291A}"/>
              </a:ext>
            </a:extLst>
          </p:cNvPr>
          <p:cNvSpPr>
            <a:spLocks noGrp="1"/>
          </p:cNvSpPr>
          <p:nvPr>
            <p:ph type="sldNum" sz="quarter" idx="12"/>
          </p:nvPr>
        </p:nvSpPr>
        <p:spPr/>
        <p:txBody>
          <a:bodyPr/>
          <a:lstStyle/>
          <a:p>
            <a:fld id="{9EC71654-96A5-4280-94F3-931C61A9F92C}" type="slidenum">
              <a:rPr lang="en-US" altLang="zh-CN" smtClean="0"/>
              <a:pPr/>
              <a:t>17</a:t>
            </a:fld>
            <a:endParaRPr lang="zh-CN" altLang="en-US" dirty="0"/>
          </a:p>
        </p:txBody>
      </p:sp>
      <p:sp>
        <p:nvSpPr>
          <p:cNvPr id="6" name="内容占位符 5">
            <a:extLst>
              <a:ext uri="{FF2B5EF4-FFF2-40B4-BE49-F238E27FC236}">
                <a16:creationId xmlns:a16="http://schemas.microsoft.com/office/drawing/2014/main" id="{ACBBFBA0-C53B-4962-9035-C6BF4E386CF6}"/>
              </a:ext>
            </a:extLst>
          </p:cNvPr>
          <p:cNvSpPr>
            <a:spLocks noGrp="1"/>
          </p:cNvSpPr>
          <p:nvPr>
            <p:ph sz="quarter" idx="13"/>
          </p:nvPr>
        </p:nvSpPr>
        <p:spPr>
          <a:xfrm>
            <a:off x="397025" y="356455"/>
            <a:ext cx="3345241" cy="590550"/>
          </a:xfrm>
        </p:spPr>
        <p:txBody>
          <a:bodyPr>
            <a:normAutofit/>
          </a:bodyPr>
          <a:lstStyle/>
          <a:p>
            <a:r>
              <a:rPr lang="en-US" altLang="zh-CN" dirty="0"/>
              <a:t>Conclusion</a:t>
            </a:r>
            <a:endParaRPr lang="zh-CN" altLang="en-US" dirty="0"/>
          </a:p>
        </p:txBody>
      </p:sp>
      <p:sp>
        <p:nvSpPr>
          <p:cNvPr id="10" name="矩形 9">
            <a:extLst>
              <a:ext uri="{FF2B5EF4-FFF2-40B4-BE49-F238E27FC236}">
                <a16:creationId xmlns:a16="http://schemas.microsoft.com/office/drawing/2014/main" id="{73D0F635-8487-41B7-96BB-A5E97C64DCBD}"/>
              </a:ext>
            </a:extLst>
          </p:cNvPr>
          <p:cNvSpPr/>
          <p:nvPr/>
        </p:nvSpPr>
        <p:spPr>
          <a:xfrm>
            <a:off x="397026" y="1155841"/>
            <a:ext cx="11526476" cy="5116272"/>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In summary, we proposed a </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fine-grained Reinforcement Learning from Expert Feedback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RLEF</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model for pavement maintenance decision-making, which overcomes two challenges: </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the difficulty of simulating the complex maintenance scenarios and the lack of engineering implementation considerations</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p>
          <a:p>
            <a:pPr marL="342900" indent="-342900">
              <a:lnSpc>
                <a:spcPct val="150000"/>
              </a:lnSpc>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Comparisons with data-driven reinforcement learning models and real projects revealed that the fine-grained RLEF model achieved </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superior long-term benefits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while optimizing </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cost-effectiveness</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p>
          <a:p>
            <a:pPr marL="342900" indent="-342900">
              <a:lnSpc>
                <a:spcPct val="150000"/>
              </a:lnSpc>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It exhibited a trend towards </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early maintenance and light methods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such as sealing and filing, leading to improved overall pavement performance.</a:t>
            </a:r>
          </a:p>
        </p:txBody>
      </p:sp>
    </p:spTree>
    <p:extLst>
      <p:ext uri="{BB962C8B-B14F-4D97-AF65-F5344CB8AC3E}">
        <p14:creationId xmlns:p14="http://schemas.microsoft.com/office/powerpoint/2010/main" val="4275953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65CF412-984C-4CCD-A9F8-FC55977E291A}"/>
              </a:ext>
            </a:extLst>
          </p:cNvPr>
          <p:cNvSpPr>
            <a:spLocks noGrp="1"/>
          </p:cNvSpPr>
          <p:nvPr>
            <p:ph type="sldNum" sz="quarter" idx="12"/>
          </p:nvPr>
        </p:nvSpPr>
        <p:spPr/>
        <p:txBody>
          <a:bodyPr/>
          <a:lstStyle/>
          <a:p>
            <a:fld id="{9EC71654-96A5-4280-94F3-931C61A9F92C}" type="slidenum">
              <a:rPr lang="en-US" altLang="zh-CN" smtClean="0"/>
              <a:pPr/>
              <a:t>18</a:t>
            </a:fld>
            <a:endParaRPr lang="zh-CN" altLang="en-US" dirty="0"/>
          </a:p>
        </p:txBody>
      </p:sp>
      <p:sp>
        <p:nvSpPr>
          <p:cNvPr id="6" name="内容占位符 5">
            <a:extLst>
              <a:ext uri="{FF2B5EF4-FFF2-40B4-BE49-F238E27FC236}">
                <a16:creationId xmlns:a16="http://schemas.microsoft.com/office/drawing/2014/main" id="{ACBBFBA0-C53B-4962-9035-C6BF4E386CF6}"/>
              </a:ext>
            </a:extLst>
          </p:cNvPr>
          <p:cNvSpPr>
            <a:spLocks noGrp="1"/>
          </p:cNvSpPr>
          <p:nvPr>
            <p:ph sz="quarter" idx="13"/>
          </p:nvPr>
        </p:nvSpPr>
        <p:spPr>
          <a:xfrm>
            <a:off x="397025" y="356455"/>
            <a:ext cx="3345241" cy="590550"/>
          </a:xfrm>
        </p:spPr>
        <p:txBody>
          <a:bodyPr>
            <a:normAutofit/>
          </a:bodyPr>
          <a:lstStyle/>
          <a:p>
            <a:r>
              <a:rPr lang="en-US" altLang="zh-CN" dirty="0"/>
              <a:t>Contributions</a:t>
            </a:r>
            <a:endParaRPr lang="zh-CN" altLang="en-US" dirty="0"/>
          </a:p>
        </p:txBody>
      </p:sp>
      <p:sp>
        <p:nvSpPr>
          <p:cNvPr id="10" name="矩形 9">
            <a:extLst>
              <a:ext uri="{FF2B5EF4-FFF2-40B4-BE49-F238E27FC236}">
                <a16:creationId xmlns:a16="http://schemas.microsoft.com/office/drawing/2014/main" id="{73D0F635-8487-41B7-96BB-A5E97C64DCBD}"/>
              </a:ext>
            </a:extLst>
          </p:cNvPr>
          <p:cNvSpPr/>
          <p:nvPr/>
        </p:nvSpPr>
        <p:spPr>
          <a:xfrm>
            <a:off x="397026" y="1155841"/>
            <a:ext cx="11526476" cy="4919295"/>
          </a:xfrm>
          <a:prstGeom prst="rect">
            <a:avLst/>
          </a:prstGeom>
        </p:spPr>
        <p:txBody>
          <a:bodyPr wrap="square">
            <a:spAutoFit/>
          </a:bodyPr>
          <a:lstStyle/>
          <a:p>
            <a:pPr algn="l">
              <a:lnSpc>
                <a:spcPct val="150000"/>
              </a:lnSpc>
              <a:spcAft>
                <a:spcPts val="1200"/>
              </a:spcAft>
            </a:pPr>
            <a:r>
              <a:rPr lang="en-US" altLang="zh-CN" b="0" i="0" u="none" strike="noStrike" baseline="0" dirty="0">
                <a:latin typeface="Arial" panose="020B0604020202020204" pitchFamily="34" charset="0"/>
                <a:cs typeface="Arial" panose="020B0604020202020204" pitchFamily="34" charset="0"/>
              </a:rPr>
              <a:t>1. The paper establishes </a:t>
            </a:r>
            <a:r>
              <a:rPr lang="en-US" altLang="zh-CN" b="1" i="0" u="none" strike="noStrike" baseline="0" dirty="0">
                <a:latin typeface="Arial" panose="020B0604020202020204" pitchFamily="34" charset="0"/>
                <a:cs typeface="Arial" panose="020B0604020202020204" pitchFamily="34" charset="0"/>
              </a:rPr>
              <a:t>a fine-grained pavement performance prediction model </a:t>
            </a:r>
            <a:r>
              <a:rPr lang="en-US" altLang="zh-CN" b="0" i="0" u="none" strike="noStrike" baseline="0" dirty="0">
                <a:latin typeface="Arial" panose="020B0604020202020204" pitchFamily="34" charset="0"/>
                <a:cs typeface="Arial" panose="020B0604020202020204" pitchFamily="34" charset="0"/>
              </a:rPr>
              <a:t>based on real data, predicting variations in road distress considering multiple influencing factors. This model provides an accurate and practically meaningful environment for reinforcement learning.</a:t>
            </a:r>
          </a:p>
          <a:p>
            <a:pPr algn="l">
              <a:lnSpc>
                <a:spcPct val="150000"/>
              </a:lnSpc>
              <a:spcAft>
                <a:spcPts val="1200"/>
              </a:spcAft>
            </a:pPr>
            <a:r>
              <a:rPr lang="en-US" altLang="zh-CN" b="0" i="0" u="none" strike="noStrike" baseline="0" dirty="0">
                <a:latin typeface="Arial" panose="020B0604020202020204" pitchFamily="34" charset="0"/>
                <a:cs typeface="Arial" panose="020B0604020202020204" pitchFamily="34" charset="0"/>
              </a:rPr>
              <a:t>2. Based on the fine-grained road performance prediction model, we build </a:t>
            </a:r>
            <a:r>
              <a:rPr lang="en-US" altLang="zh-CN" b="1" i="0" u="none" strike="noStrike" baseline="0" dirty="0">
                <a:latin typeface="Arial" panose="020B0604020202020204" pitchFamily="34" charset="0"/>
                <a:cs typeface="Arial" panose="020B0604020202020204" pitchFamily="34" charset="0"/>
              </a:rPr>
              <a:t>a reinforcement learning-based maintenance strategy generation model</a:t>
            </a:r>
            <a:r>
              <a:rPr lang="en-US" altLang="zh-CN" b="0" i="0" u="none" strike="noStrike" baseline="0" dirty="0">
                <a:latin typeface="Arial" panose="020B0604020202020204" pitchFamily="34" charset="0"/>
                <a:cs typeface="Arial" panose="020B0604020202020204" pitchFamily="34" charset="0"/>
              </a:rPr>
              <a:t>, targeting multiple interdependent influencing factors. This model generates daily maintenance strategies for short-term, fine-grained road performance variation and optimizes the cost-effectiveness objectives to reduce maintenance costs and enhance maintenance efficiency.</a:t>
            </a:r>
          </a:p>
          <a:p>
            <a:pPr algn="l">
              <a:lnSpc>
                <a:spcPct val="150000"/>
              </a:lnSpc>
              <a:spcAft>
                <a:spcPts val="1200"/>
              </a:spcAft>
            </a:pPr>
            <a:r>
              <a:rPr lang="en-US" altLang="zh-CN" b="0" i="0" u="none" strike="noStrike" baseline="0" dirty="0">
                <a:latin typeface="Arial" panose="020B0604020202020204" pitchFamily="34" charset="0"/>
                <a:cs typeface="Arial" panose="020B0604020202020204" pitchFamily="34" charset="0"/>
              </a:rPr>
              <a:t>3. The paper introduces an expert rating reward module, using expert feedback on the initial decision model’s outcomes to </a:t>
            </a:r>
            <a:r>
              <a:rPr lang="en-US" altLang="zh-CN" b="1" i="0" u="none" strike="noStrike" baseline="0" dirty="0">
                <a:latin typeface="Arial" panose="020B0604020202020204" pitchFamily="34" charset="0"/>
                <a:cs typeface="Arial" panose="020B0604020202020204" pitchFamily="34" charset="0"/>
              </a:rPr>
              <a:t>guide the preferences in reinforcement learning strategy generation</a:t>
            </a:r>
            <a:r>
              <a:rPr lang="en-US" altLang="zh-CN" b="0" i="0" u="none" strike="noStrike" baseline="0" dirty="0">
                <a:latin typeface="Arial" panose="020B0604020202020204" pitchFamily="34" charset="0"/>
                <a:cs typeface="Arial" panose="020B0604020202020204" pitchFamily="34" charset="0"/>
              </a:rPr>
              <a:t>. This integration of maintenance strategies with engineering experience provides higher practical relevance and enables rapid localized adjustments to strategies, enhancing their application efficacy across different scenarios.</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2203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65CF412-984C-4CCD-A9F8-FC55977E291A}"/>
              </a:ext>
            </a:extLst>
          </p:cNvPr>
          <p:cNvSpPr>
            <a:spLocks noGrp="1"/>
          </p:cNvSpPr>
          <p:nvPr>
            <p:ph type="sldNum" sz="quarter" idx="12"/>
          </p:nvPr>
        </p:nvSpPr>
        <p:spPr/>
        <p:txBody>
          <a:bodyPr/>
          <a:lstStyle/>
          <a:p>
            <a:fld id="{9EC71654-96A5-4280-94F3-931C61A9F92C}" type="slidenum">
              <a:rPr lang="en-US" altLang="zh-CN" smtClean="0"/>
              <a:pPr/>
              <a:t>19</a:t>
            </a:fld>
            <a:endParaRPr lang="zh-CN" altLang="en-US" dirty="0"/>
          </a:p>
        </p:txBody>
      </p:sp>
      <p:sp>
        <p:nvSpPr>
          <p:cNvPr id="6" name="内容占位符 5">
            <a:extLst>
              <a:ext uri="{FF2B5EF4-FFF2-40B4-BE49-F238E27FC236}">
                <a16:creationId xmlns:a16="http://schemas.microsoft.com/office/drawing/2014/main" id="{ACBBFBA0-C53B-4962-9035-C6BF4E386CF6}"/>
              </a:ext>
            </a:extLst>
          </p:cNvPr>
          <p:cNvSpPr>
            <a:spLocks noGrp="1"/>
          </p:cNvSpPr>
          <p:nvPr>
            <p:ph sz="quarter" idx="13"/>
          </p:nvPr>
        </p:nvSpPr>
        <p:spPr>
          <a:xfrm>
            <a:off x="397025" y="356455"/>
            <a:ext cx="3531507" cy="590550"/>
          </a:xfrm>
        </p:spPr>
        <p:txBody>
          <a:bodyPr>
            <a:normAutofit/>
          </a:bodyPr>
          <a:lstStyle/>
          <a:p>
            <a:r>
              <a:rPr lang="en-US" altLang="zh-CN" dirty="0"/>
              <a:t>Future research</a:t>
            </a:r>
            <a:endParaRPr lang="zh-CN" altLang="en-US" dirty="0"/>
          </a:p>
        </p:txBody>
      </p:sp>
      <p:pic>
        <p:nvPicPr>
          <p:cNvPr id="3" name="图片 2" descr="应用程序, 日程表&#10;&#10;描述已自动生成">
            <a:extLst>
              <a:ext uri="{FF2B5EF4-FFF2-40B4-BE49-F238E27FC236}">
                <a16:creationId xmlns:a16="http://schemas.microsoft.com/office/drawing/2014/main" id="{D0FCEF96-F024-41B3-9DC2-0C355421DB51}"/>
              </a:ext>
            </a:extLst>
          </p:cNvPr>
          <p:cNvPicPr>
            <a:picLocks noChangeAspect="1"/>
          </p:cNvPicPr>
          <p:nvPr/>
        </p:nvPicPr>
        <p:blipFill>
          <a:blip r:embed="rId3"/>
          <a:stretch>
            <a:fillRect/>
          </a:stretch>
        </p:blipFill>
        <p:spPr>
          <a:xfrm>
            <a:off x="230986" y="1032307"/>
            <a:ext cx="8608213" cy="5610799"/>
          </a:xfrm>
          <a:prstGeom prst="rect">
            <a:avLst/>
          </a:prstGeom>
        </p:spPr>
      </p:pic>
      <p:sp>
        <p:nvSpPr>
          <p:cNvPr id="5" name="文本框 34">
            <a:extLst>
              <a:ext uri="{FF2B5EF4-FFF2-40B4-BE49-F238E27FC236}">
                <a16:creationId xmlns:a16="http://schemas.microsoft.com/office/drawing/2014/main" id="{367A4E50-E35E-4F6C-A4A4-D6357DB37AD8}"/>
              </a:ext>
            </a:extLst>
          </p:cNvPr>
          <p:cNvSpPr txBox="1">
            <a:spLocks noChangeArrowheads="1"/>
          </p:cNvSpPr>
          <p:nvPr/>
        </p:nvSpPr>
        <p:spPr bwMode="auto">
          <a:xfrm>
            <a:off x="8839199" y="2485421"/>
            <a:ext cx="321611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endParaRPr lang="en-US" altLang="zh-CN" sz="2400" b="1" u="sng" dirty="0">
              <a:solidFill>
                <a:srgbClr val="C00000"/>
              </a:solidFill>
              <a:latin typeface="微软雅黑" panose="020B0503020204020204" pitchFamily="34" charset="-122"/>
              <a:ea typeface="微软雅黑" panose="020B0503020204020204" pitchFamily="34" charset="-122"/>
            </a:endParaRPr>
          </a:p>
          <a:p>
            <a:pPr algn="ctr">
              <a:lnSpc>
                <a:spcPct val="100000"/>
              </a:lnSpc>
              <a:spcBef>
                <a:spcPct val="0"/>
              </a:spcBef>
              <a:buFontTx/>
              <a:buNone/>
            </a:pPr>
            <a:r>
              <a:rPr lang="en-US" altLang="zh-CN" sz="2400" b="1" u="sng" dirty="0">
                <a:solidFill>
                  <a:srgbClr val="C00000"/>
                </a:solidFill>
                <a:latin typeface="微软雅黑" panose="020B0503020204020204" pitchFamily="34" charset="-122"/>
                <a:ea typeface="微软雅黑" panose="020B0503020204020204" pitchFamily="34" charset="-122"/>
              </a:rPr>
              <a:t>Uniform</a:t>
            </a:r>
          </a:p>
          <a:p>
            <a:pPr algn="ctr">
              <a:lnSpc>
                <a:spcPct val="100000"/>
              </a:lnSpc>
              <a:spcBef>
                <a:spcPct val="0"/>
              </a:spcBef>
              <a:buFontTx/>
              <a:buNone/>
            </a:pPr>
            <a:endParaRPr lang="en-US" altLang="zh-CN" sz="2400" b="1" u="sng" dirty="0">
              <a:solidFill>
                <a:srgbClr val="C00000"/>
              </a:solidFill>
              <a:latin typeface="微软雅黑" panose="020B0503020204020204" pitchFamily="34" charset="-122"/>
              <a:ea typeface="微软雅黑" panose="020B0503020204020204" pitchFamily="34" charset="-122"/>
            </a:endParaRPr>
          </a:p>
          <a:p>
            <a:pPr algn="ctr">
              <a:lnSpc>
                <a:spcPct val="100000"/>
              </a:lnSpc>
              <a:spcBef>
                <a:spcPct val="0"/>
              </a:spcBef>
              <a:buNone/>
            </a:pPr>
            <a:r>
              <a:rPr lang="en-US" altLang="zh-CN" sz="2400" b="1" u="sng" dirty="0">
                <a:solidFill>
                  <a:srgbClr val="C00000"/>
                </a:solidFill>
                <a:latin typeface="微软雅黑" panose="020B0503020204020204" pitchFamily="34" charset="-122"/>
                <a:ea typeface="微软雅黑" panose="020B0503020204020204" pitchFamily="34" charset="-122"/>
              </a:rPr>
              <a:t>Normalized</a:t>
            </a:r>
          </a:p>
          <a:p>
            <a:pPr algn="ctr">
              <a:lnSpc>
                <a:spcPct val="100000"/>
              </a:lnSpc>
              <a:spcBef>
                <a:spcPct val="0"/>
              </a:spcBef>
              <a:buFontTx/>
              <a:buNone/>
            </a:pPr>
            <a:endParaRPr lang="en-US" altLang="zh-CN" sz="2400" b="1" u="sng" dirty="0">
              <a:solidFill>
                <a:srgbClr val="C00000"/>
              </a:solidFill>
              <a:latin typeface="微软雅黑" panose="020B0503020204020204" pitchFamily="34" charset="-122"/>
              <a:ea typeface="微软雅黑" panose="020B0503020204020204" pitchFamily="34" charset="-122"/>
            </a:endParaRPr>
          </a:p>
          <a:p>
            <a:pPr algn="ctr">
              <a:lnSpc>
                <a:spcPct val="100000"/>
              </a:lnSpc>
              <a:spcBef>
                <a:spcPct val="0"/>
              </a:spcBef>
              <a:buFontTx/>
              <a:buNone/>
            </a:pPr>
            <a:r>
              <a:rPr lang="en-US" altLang="zh-CN" sz="2400" b="1" u="sng" dirty="0">
                <a:solidFill>
                  <a:srgbClr val="C00000"/>
                </a:solidFill>
                <a:latin typeface="微软雅黑" panose="020B0503020204020204" pitchFamily="34" charset="-122"/>
                <a:ea typeface="微软雅黑" panose="020B0503020204020204" pitchFamily="34" charset="-122"/>
              </a:rPr>
              <a:t>Scene-adaptive</a:t>
            </a:r>
          </a:p>
          <a:p>
            <a:pPr algn="ctr">
              <a:lnSpc>
                <a:spcPct val="100000"/>
              </a:lnSpc>
              <a:spcBef>
                <a:spcPct val="0"/>
              </a:spcBef>
              <a:buFontTx/>
              <a:buNone/>
            </a:pPr>
            <a:endParaRPr lang="en-US" altLang="zh-CN" sz="2400" b="1" u="sng" dirty="0">
              <a:solidFill>
                <a:srgbClr val="C00000"/>
              </a:solidFill>
              <a:latin typeface="微软雅黑" panose="020B0503020204020204" pitchFamily="34" charset="-122"/>
              <a:ea typeface="微软雅黑" panose="020B0503020204020204" pitchFamily="34" charset="-122"/>
            </a:endParaRPr>
          </a:p>
          <a:p>
            <a:pPr algn="ctr">
              <a:lnSpc>
                <a:spcPct val="100000"/>
              </a:lnSpc>
              <a:spcBef>
                <a:spcPct val="0"/>
              </a:spcBef>
              <a:buFontTx/>
              <a:buNone/>
            </a:pPr>
            <a:endParaRPr lang="en-US" altLang="zh-CN" sz="2400" b="1" u="sng" dirty="0">
              <a:solidFill>
                <a:srgbClr val="C00000"/>
              </a:solidFill>
              <a:latin typeface="微软雅黑" panose="020B0503020204020204" pitchFamily="34" charset="-122"/>
              <a:ea typeface="微软雅黑" panose="020B0503020204020204" pitchFamily="34" charset="-122"/>
            </a:endParaRPr>
          </a:p>
          <a:p>
            <a:pPr algn="ctr">
              <a:lnSpc>
                <a:spcPct val="100000"/>
              </a:lnSpc>
              <a:spcBef>
                <a:spcPct val="0"/>
              </a:spcBef>
              <a:buFontTx/>
              <a:buNone/>
            </a:pPr>
            <a:endParaRPr lang="en-US" altLang="zh-CN" sz="2400" b="1" u="sng" dirty="0">
              <a:solidFill>
                <a:srgbClr val="C00000"/>
              </a:solidFill>
              <a:latin typeface="微软雅黑" panose="020B0503020204020204" pitchFamily="34" charset="-122"/>
              <a:ea typeface="微软雅黑" panose="020B0503020204020204" pitchFamily="34" charset="-122"/>
            </a:endParaRPr>
          </a:p>
          <a:p>
            <a:pPr algn="ctr">
              <a:lnSpc>
                <a:spcPct val="100000"/>
              </a:lnSpc>
              <a:spcBef>
                <a:spcPct val="0"/>
              </a:spcBef>
              <a:buFontTx/>
              <a:buNone/>
            </a:pPr>
            <a:endParaRPr lang="en-US" altLang="zh-CN" sz="1800" b="1" u="sng" dirty="0">
              <a:solidFill>
                <a:srgbClr val="C00000"/>
              </a:solidFill>
              <a:latin typeface="微软雅黑" panose="020B0503020204020204" pitchFamily="34" charset="-122"/>
              <a:ea typeface="微软雅黑" panose="020B0503020204020204" pitchFamily="34" charset="-122"/>
            </a:endParaRPr>
          </a:p>
          <a:p>
            <a:pPr algn="ctr">
              <a:lnSpc>
                <a:spcPct val="100000"/>
              </a:lnSpc>
              <a:spcBef>
                <a:spcPct val="0"/>
              </a:spcBef>
              <a:buFontTx/>
              <a:buNone/>
            </a:pPr>
            <a:endParaRPr lang="zh-CN" altLang="en-US" sz="1800" b="1" u="sng" dirty="0">
              <a:solidFill>
                <a:srgbClr val="C00000"/>
              </a:solidFill>
              <a:latin typeface="微软雅黑" panose="020B0503020204020204" pitchFamily="34" charset="-122"/>
              <a:ea typeface="微软雅黑" panose="020B0503020204020204" pitchFamily="34" charset="-122"/>
            </a:endParaRPr>
          </a:p>
        </p:txBody>
      </p:sp>
      <p:sp>
        <p:nvSpPr>
          <p:cNvPr id="7" name="矩形: 圆角 6">
            <a:extLst>
              <a:ext uri="{FF2B5EF4-FFF2-40B4-BE49-F238E27FC236}">
                <a16:creationId xmlns:a16="http://schemas.microsoft.com/office/drawing/2014/main" id="{2B2CFECF-7515-4F95-BDAE-427FBB19261E}"/>
              </a:ext>
            </a:extLst>
          </p:cNvPr>
          <p:cNvSpPr/>
          <p:nvPr/>
        </p:nvSpPr>
        <p:spPr>
          <a:xfrm>
            <a:off x="9163674" y="2046283"/>
            <a:ext cx="2567166" cy="3527693"/>
          </a:xfrm>
          <a:prstGeom prst="roundRect">
            <a:avLst>
              <a:gd name="adj" fmla="val 6450"/>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40"/>
          </a:p>
        </p:txBody>
      </p:sp>
      <p:sp>
        <p:nvSpPr>
          <p:cNvPr id="8" name="文本框 28">
            <a:extLst>
              <a:ext uri="{FF2B5EF4-FFF2-40B4-BE49-F238E27FC236}">
                <a16:creationId xmlns:a16="http://schemas.microsoft.com/office/drawing/2014/main" id="{EE78D406-6D03-46AE-8157-1946F7822D12}"/>
              </a:ext>
            </a:extLst>
          </p:cNvPr>
          <p:cNvSpPr txBox="1">
            <a:spLocks noChangeArrowheads="1"/>
          </p:cNvSpPr>
          <p:nvPr/>
        </p:nvSpPr>
        <p:spPr bwMode="auto">
          <a:xfrm>
            <a:off x="9488635" y="1625646"/>
            <a:ext cx="1987642" cy="919401"/>
          </a:xfrm>
          <a:prstGeom prst="round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2400" b="1" dirty="0">
                <a:solidFill>
                  <a:schemeClr val="bg1"/>
                </a:solidFill>
                <a:latin typeface="微软雅黑" panose="020B0503020204020204" pitchFamily="34" charset="-122"/>
                <a:ea typeface="微软雅黑" panose="020B0503020204020204" pitchFamily="34" charset="-122"/>
              </a:rPr>
              <a:t>Future Objective</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8575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2" descr="https://timgsa.baidu.com/timg?image&amp;quality=80&amp;size=b9999_10000&amp;sec=1508711662497&amp;di=4fdf976e30f62b8fbf7796d3ea217a2f&amp;imgtype=jpg&amp;src=http%3A%2F%2Fimg1.imgtn.bdimg.com%2Fit%2Fu%3D43780506%2C1098930429%26fm%3D214%26gp%3D0.jpg">
            <a:extLst>
              <a:ext uri="{FF2B5EF4-FFF2-40B4-BE49-F238E27FC236}">
                <a16:creationId xmlns:a16="http://schemas.microsoft.com/office/drawing/2014/main" id="{B6EB0631-281B-491F-BF8E-5388F2AFDC1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308" y="1911317"/>
            <a:ext cx="3400426"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文本框 22">
            <a:extLst>
              <a:ext uri="{FF2B5EF4-FFF2-40B4-BE49-F238E27FC236}">
                <a16:creationId xmlns:a16="http://schemas.microsoft.com/office/drawing/2014/main" id="{9DC929E6-12A1-44F6-9776-9D5B9A0437DF}"/>
              </a:ext>
            </a:extLst>
          </p:cNvPr>
          <p:cNvSpPr txBox="1">
            <a:spLocks noChangeArrowheads="1"/>
          </p:cNvSpPr>
          <p:nvPr/>
        </p:nvSpPr>
        <p:spPr bwMode="auto">
          <a:xfrm>
            <a:off x="152677" y="1224888"/>
            <a:ext cx="493633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2160" b="1" dirty="0">
                <a:solidFill>
                  <a:srgbClr val="255889"/>
                </a:solidFill>
                <a:latin typeface="微软雅黑" panose="020B0503020204020204" pitchFamily="34" charset="-122"/>
                <a:ea typeface="微软雅黑" panose="020B0503020204020204" pitchFamily="34" charset="-122"/>
              </a:rPr>
              <a:t>Highway network is developing rapidly in China</a:t>
            </a:r>
            <a:endParaRPr lang="zh-CN" altLang="en-US" sz="2160" b="1" dirty="0">
              <a:solidFill>
                <a:srgbClr val="255889"/>
              </a:solidFill>
              <a:latin typeface="微软雅黑" panose="020B0503020204020204" pitchFamily="34" charset="-122"/>
              <a:ea typeface="微软雅黑" panose="020B0503020204020204" pitchFamily="34" charset="-122"/>
            </a:endParaRPr>
          </a:p>
        </p:txBody>
      </p:sp>
      <p:sp>
        <p:nvSpPr>
          <p:cNvPr id="19463" name="文本框 23">
            <a:extLst>
              <a:ext uri="{FF2B5EF4-FFF2-40B4-BE49-F238E27FC236}">
                <a16:creationId xmlns:a16="http://schemas.microsoft.com/office/drawing/2014/main" id="{4FDB5221-8813-4338-A4E5-BD3DAA8B1C7D}"/>
              </a:ext>
            </a:extLst>
          </p:cNvPr>
          <p:cNvSpPr txBox="1">
            <a:spLocks noChangeArrowheads="1"/>
          </p:cNvSpPr>
          <p:nvPr/>
        </p:nvSpPr>
        <p:spPr bwMode="auto">
          <a:xfrm>
            <a:off x="5731639" y="1224888"/>
            <a:ext cx="623176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2160" b="1" dirty="0">
                <a:solidFill>
                  <a:srgbClr val="255889"/>
                </a:solidFill>
                <a:latin typeface="微软雅黑" panose="020B0503020204020204" pitchFamily="34" charset="-122"/>
                <a:ea typeface="微软雅黑" panose="020B0503020204020204" pitchFamily="34" charset="-122"/>
              </a:rPr>
              <a:t>Road maintenance requires a huge amount of investment every year</a:t>
            </a:r>
            <a:endParaRPr lang="zh-CN" altLang="en-US" sz="2160" b="1" dirty="0">
              <a:solidFill>
                <a:srgbClr val="255889"/>
              </a:solidFill>
              <a:latin typeface="微软雅黑" panose="020B0503020204020204" pitchFamily="34" charset="-122"/>
              <a:ea typeface="微软雅黑" panose="020B0503020204020204" pitchFamily="34" charset="-122"/>
            </a:endParaRPr>
          </a:p>
        </p:txBody>
      </p:sp>
      <p:sp>
        <p:nvSpPr>
          <p:cNvPr id="13" name="矩形: 圆角 12">
            <a:extLst>
              <a:ext uri="{FF2B5EF4-FFF2-40B4-BE49-F238E27FC236}">
                <a16:creationId xmlns:a16="http://schemas.microsoft.com/office/drawing/2014/main" id="{ABE88655-2C41-1F48-AC50-334B3FF4F1AE}"/>
              </a:ext>
            </a:extLst>
          </p:cNvPr>
          <p:cNvSpPr/>
          <p:nvPr/>
        </p:nvSpPr>
        <p:spPr>
          <a:xfrm>
            <a:off x="446466" y="5272976"/>
            <a:ext cx="2481739" cy="700087"/>
          </a:xfrm>
          <a:prstGeom prst="roundRect">
            <a:avLst>
              <a:gd name="adj" fmla="val 6450"/>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40"/>
          </a:p>
        </p:txBody>
      </p:sp>
      <p:sp>
        <p:nvSpPr>
          <p:cNvPr id="14" name="文本框 13">
            <a:extLst>
              <a:ext uri="{FF2B5EF4-FFF2-40B4-BE49-F238E27FC236}">
                <a16:creationId xmlns:a16="http://schemas.microsoft.com/office/drawing/2014/main" id="{26C76718-8D99-C545-89FD-49FC649039C3}"/>
              </a:ext>
            </a:extLst>
          </p:cNvPr>
          <p:cNvSpPr txBox="1"/>
          <p:nvPr/>
        </p:nvSpPr>
        <p:spPr>
          <a:xfrm>
            <a:off x="477898" y="5082952"/>
            <a:ext cx="2424772" cy="307777"/>
          </a:xfrm>
          <a:prstGeom prst="rect">
            <a:avLst/>
          </a:prstGeom>
          <a:solidFill>
            <a:srgbClr val="002060"/>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400" b="1" dirty="0">
                <a:solidFill>
                  <a:schemeClr val="bg1"/>
                </a:solidFill>
                <a:latin typeface="微软雅黑" panose="020B0503020204020204" pitchFamily="34" charset="-122"/>
                <a:ea typeface="微软雅黑" panose="020B0503020204020204" pitchFamily="34" charset="-122"/>
              </a:rPr>
              <a:t>The amount of highway</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9467" name="文本框 16">
            <a:extLst>
              <a:ext uri="{FF2B5EF4-FFF2-40B4-BE49-F238E27FC236}">
                <a16:creationId xmlns:a16="http://schemas.microsoft.com/office/drawing/2014/main" id="{334F87CD-9C26-4036-9D9C-E0D24C09BA71}"/>
              </a:ext>
            </a:extLst>
          </p:cNvPr>
          <p:cNvSpPr txBox="1">
            <a:spLocks noChangeArrowheads="1"/>
          </p:cNvSpPr>
          <p:nvPr/>
        </p:nvSpPr>
        <p:spPr bwMode="auto">
          <a:xfrm>
            <a:off x="477898" y="5500149"/>
            <a:ext cx="243173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2160" b="1" dirty="0">
                <a:solidFill>
                  <a:srgbClr val="002060"/>
                </a:solidFill>
                <a:latin typeface="微软雅黑" panose="020B0503020204020204" pitchFamily="34" charset="-122"/>
                <a:ea typeface="微软雅黑" panose="020B0503020204020204" pitchFamily="34" charset="-122"/>
              </a:rPr>
              <a:t>&gt;160,000KM</a:t>
            </a:r>
            <a:endParaRPr lang="zh-CN" altLang="en-US" sz="2160" b="1" dirty="0">
              <a:solidFill>
                <a:srgbClr val="002060"/>
              </a:solidFill>
              <a:latin typeface="微软雅黑" panose="020B0503020204020204" pitchFamily="34" charset="-122"/>
              <a:ea typeface="微软雅黑" panose="020B0503020204020204" pitchFamily="34" charset="-122"/>
            </a:endParaRPr>
          </a:p>
          <a:p>
            <a:pPr algn="ctr" eaLnBrk="1" hangingPunct="1">
              <a:lnSpc>
                <a:spcPct val="100000"/>
              </a:lnSpc>
              <a:spcBef>
                <a:spcPct val="0"/>
              </a:spcBef>
              <a:buFontTx/>
              <a:buNone/>
            </a:pPr>
            <a:endParaRPr lang="zh-CN" altLang="en-US" sz="2160" b="1" dirty="0">
              <a:solidFill>
                <a:srgbClr val="002060"/>
              </a:solidFill>
              <a:latin typeface="微软雅黑" panose="020B0503020204020204" pitchFamily="34" charset="-122"/>
              <a:ea typeface="微软雅黑" panose="020B0503020204020204" pitchFamily="34" charset="-122"/>
            </a:endParaRPr>
          </a:p>
        </p:txBody>
      </p:sp>
      <p:sp>
        <p:nvSpPr>
          <p:cNvPr id="16" name="矩形: 圆角 15">
            <a:extLst>
              <a:ext uri="{FF2B5EF4-FFF2-40B4-BE49-F238E27FC236}">
                <a16:creationId xmlns:a16="http://schemas.microsoft.com/office/drawing/2014/main" id="{D84CA308-30C8-1549-BD63-5EA6DBA82BC7}"/>
              </a:ext>
            </a:extLst>
          </p:cNvPr>
          <p:cNvSpPr/>
          <p:nvPr/>
        </p:nvSpPr>
        <p:spPr>
          <a:xfrm>
            <a:off x="3208241" y="5272976"/>
            <a:ext cx="2481738" cy="700087"/>
          </a:xfrm>
          <a:prstGeom prst="roundRect">
            <a:avLst>
              <a:gd name="adj" fmla="val 6450"/>
            </a:avLst>
          </a:pr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40"/>
          </a:p>
        </p:txBody>
      </p:sp>
      <p:sp>
        <p:nvSpPr>
          <p:cNvPr id="17" name="文本框 16">
            <a:extLst>
              <a:ext uri="{FF2B5EF4-FFF2-40B4-BE49-F238E27FC236}">
                <a16:creationId xmlns:a16="http://schemas.microsoft.com/office/drawing/2014/main" id="{96C04FD3-DB8C-7A48-A031-4742ABA15A0F}"/>
              </a:ext>
            </a:extLst>
          </p:cNvPr>
          <p:cNvSpPr txBox="1"/>
          <p:nvPr/>
        </p:nvSpPr>
        <p:spPr>
          <a:xfrm>
            <a:off x="3296108" y="5082952"/>
            <a:ext cx="2306003" cy="307777"/>
          </a:xfrm>
          <a:prstGeom prst="rect">
            <a:avLst/>
          </a:prstGeom>
          <a:solidFill>
            <a:srgbClr val="002060"/>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400" b="1" dirty="0">
                <a:solidFill>
                  <a:schemeClr val="bg1"/>
                </a:solidFill>
                <a:latin typeface="微软雅黑" panose="020B0503020204020204" pitchFamily="34" charset="-122"/>
                <a:ea typeface="微软雅黑" panose="020B0503020204020204" pitchFamily="34" charset="-122"/>
              </a:rPr>
              <a:t>The amount of road</a:t>
            </a:r>
          </a:p>
        </p:txBody>
      </p:sp>
      <p:sp>
        <p:nvSpPr>
          <p:cNvPr id="19470" name="文本框 16">
            <a:extLst>
              <a:ext uri="{FF2B5EF4-FFF2-40B4-BE49-F238E27FC236}">
                <a16:creationId xmlns:a16="http://schemas.microsoft.com/office/drawing/2014/main" id="{235CD41E-F202-4574-B06E-C6E5A28B2D04}"/>
              </a:ext>
            </a:extLst>
          </p:cNvPr>
          <p:cNvSpPr txBox="1">
            <a:spLocks noChangeArrowheads="1"/>
          </p:cNvSpPr>
          <p:nvPr/>
        </p:nvSpPr>
        <p:spPr bwMode="auto">
          <a:xfrm>
            <a:off x="3239673" y="5500147"/>
            <a:ext cx="243173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2160" b="1" dirty="0">
                <a:solidFill>
                  <a:srgbClr val="002060"/>
                </a:solidFill>
                <a:latin typeface="微软雅黑" panose="020B0503020204020204" pitchFamily="34" charset="-122"/>
                <a:ea typeface="微软雅黑" panose="020B0503020204020204" pitchFamily="34" charset="-122"/>
              </a:rPr>
              <a:t>5,198,000KM</a:t>
            </a:r>
            <a:endParaRPr lang="zh-CN" altLang="en-US" sz="2160" b="1" dirty="0">
              <a:solidFill>
                <a:srgbClr val="002060"/>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7AD1BEBB-FD9D-444D-A979-373B98A48C0C}"/>
              </a:ext>
            </a:extLst>
          </p:cNvPr>
          <p:cNvSpPr txBox="1"/>
          <p:nvPr/>
        </p:nvSpPr>
        <p:spPr>
          <a:xfrm>
            <a:off x="3101893" y="6004496"/>
            <a:ext cx="2875574" cy="369332"/>
          </a:xfrm>
          <a:prstGeom prst="rect">
            <a:avLst/>
          </a:prstGeom>
          <a:noFill/>
        </p:spPr>
        <p:txBody>
          <a:bodyPr wrap="square">
            <a:spAutoFit/>
          </a:bodyPr>
          <a:lstStyle/>
          <a:p>
            <a:pPr algn="ctr">
              <a:defRPr/>
            </a:pPr>
            <a:r>
              <a:rPr lang="en-US" altLang="zh-CN" b="1" u="sng" dirty="0">
                <a:solidFill>
                  <a:srgbClr val="002060"/>
                </a:solidFill>
                <a:latin typeface="微软雅黑" panose="020B0503020204020204" pitchFamily="34" charset="-122"/>
                <a:ea typeface="微软雅黑" panose="020B0503020204020204" pitchFamily="34" charset="-122"/>
              </a:rPr>
              <a:t>The top 2 of the world</a:t>
            </a:r>
            <a:endParaRPr lang="zh-CN" altLang="en-US" b="1" u="sng" dirty="0">
              <a:solidFill>
                <a:srgbClr val="002060"/>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8558C283-1F11-764D-AAAB-EDCA6CA1C2C7}"/>
              </a:ext>
            </a:extLst>
          </p:cNvPr>
          <p:cNvSpPr txBox="1"/>
          <p:nvPr/>
        </p:nvSpPr>
        <p:spPr>
          <a:xfrm>
            <a:off x="285636" y="6004496"/>
            <a:ext cx="2803397" cy="369332"/>
          </a:xfrm>
          <a:prstGeom prst="rect">
            <a:avLst/>
          </a:prstGeom>
          <a:noFill/>
        </p:spPr>
        <p:txBody>
          <a:bodyPr wrap="square">
            <a:spAutoFit/>
          </a:bodyPr>
          <a:lstStyle/>
          <a:p>
            <a:pPr algn="ctr">
              <a:defRPr/>
            </a:pPr>
            <a:r>
              <a:rPr lang="en-US" altLang="zh-CN" b="1" u="sng" dirty="0">
                <a:solidFill>
                  <a:srgbClr val="002060"/>
                </a:solidFill>
                <a:latin typeface="微软雅黑" panose="020B0503020204020204" pitchFamily="34" charset="-122"/>
                <a:ea typeface="微软雅黑" panose="020B0503020204020204" pitchFamily="34" charset="-122"/>
              </a:rPr>
              <a:t>The top 1 of the world</a:t>
            </a:r>
            <a:endParaRPr lang="zh-CN" altLang="en-US" b="1" u="sng" dirty="0">
              <a:solidFill>
                <a:srgbClr val="002060"/>
              </a:solidFill>
              <a:latin typeface="微软雅黑" panose="020B0503020204020204" pitchFamily="34" charset="-122"/>
              <a:ea typeface="微软雅黑" panose="020B0503020204020204" pitchFamily="34" charset="-122"/>
            </a:endParaRPr>
          </a:p>
        </p:txBody>
      </p:sp>
      <p:sp>
        <p:nvSpPr>
          <p:cNvPr id="28" name="矩形: 圆角 27">
            <a:extLst>
              <a:ext uri="{FF2B5EF4-FFF2-40B4-BE49-F238E27FC236}">
                <a16:creationId xmlns:a16="http://schemas.microsoft.com/office/drawing/2014/main" id="{D9D037E1-8B95-8A41-9301-3770132E73FC}"/>
              </a:ext>
            </a:extLst>
          </p:cNvPr>
          <p:cNvSpPr/>
          <p:nvPr/>
        </p:nvSpPr>
        <p:spPr>
          <a:xfrm>
            <a:off x="6875310" y="2564866"/>
            <a:ext cx="3776186" cy="2383053"/>
          </a:xfrm>
          <a:prstGeom prst="roundRect">
            <a:avLst>
              <a:gd name="adj" fmla="val 6450"/>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40"/>
          </a:p>
        </p:txBody>
      </p:sp>
      <p:sp>
        <p:nvSpPr>
          <p:cNvPr id="19474" name="文本框 28">
            <a:extLst>
              <a:ext uri="{FF2B5EF4-FFF2-40B4-BE49-F238E27FC236}">
                <a16:creationId xmlns:a16="http://schemas.microsoft.com/office/drawing/2014/main" id="{0A29B712-EFD5-4DC9-BB03-E29110F5EEB1}"/>
              </a:ext>
            </a:extLst>
          </p:cNvPr>
          <p:cNvSpPr txBox="1">
            <a:spLocks noChangeArrowheads="1"/>
          </p:cNvSpPr>
          <p:nvPr/>
        </p:nvSpPr>
        <p:spPr bwMode="auto">
          <a:xfrm>
            <a:off x="7098197" y="2408868"/>
            <a:ext cx="3398996" cy="3416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620" b="1" dirty="0">
                <a:solidFill>
                  <a:schemeClr val="bg1"/>
                </a:solidFill>
                <a:latin typeface="微软雅黑" panose="020B0503020204020204" pitchFamily="34" charset="-122"/>
                <a:ea typeface="微软雅黑" panose="020B0503020204020204" pitchFamily="34" charset="-122"/>
              </a:rPr>
              <a:t>Investment in road industry</a:t>
            </a:r>
            <a:endParaRPr lang="zh-CN" altLang="en-US" sz="1620" b="1" dirty="0">
              <a:solidFill>
                <a:schemeClr val="bg1"/>
              </a:solidFill>
              <a:latin typeface="微软雅黑" panose="020B0503020204020204" pitchFamily="34" charset="-122"/>
              <a:ea typeface="微软雅黑" panose="020B0503020204020204" pitchFamily="34" charset="-122"/>
            </a:endParaRPr>
          </a:p>
        </p:txBody>
      </p:sp>
      <p:sp>
        <p:nvSpPr>
          <p:cNvPr id="19475" name="文本框 16">
            <a:extLst>
              <a:ext uri="{FF2B5EF4-FFF2-40B4-BE49-F238E27FC236}">
                <a16:creationId xmlns:a16="http://schemas.microsoft.com/office/drawing/2014/main" id="{6A852E94-F255-47AC-8001-28D05682608A}"/>
              </a:ext>
            </a:extLst>
          </p:cNvPr>
          <p:cNvSpPr txBox="1">
            <a:spLocks noChangeArrowheads="1"/>
          </p:cNvSpPr>
          <p:nvPr/>
        </p:nvSpPr>
        <p:spPr bwMode="auto">
          <a:xfrm>
            <a:off x="7025170" y="2810151"/>
            <a:ext cx="3844766" cy="191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Tx/>
              <a:buNone/>
            </a:pPr>
            <a:r>
              <a:rPr lang="en-US" altLang="zh-CN" sz="1620" b="1" dirty="0">
                <a:solidFill>
                  <a:srgbClr val="C00000"/>
                </a:solidFill>
                <a:latin typeface="微软雅黑" panose="020B0503020204020204" pitchFamily="34" charset="-122"/>
                <a:ea typeface="微软雅黑" panose="020B0503020204020204" pitchFamily="34" charset="-122"/>
              </a:rPr>
              <a:t>In 2022, China's road operation and maintenance fund will reach </a:t>
            </a:r>
            <a:r>
              <a:rPr lang="en-US" altLang="zh-CN" sz="1620" b="1" dirty="0">
                <a:latin typeface="微软雅黑" panose="020B0503020204020204" pitchFamily="34" charset="-122"/>
                <a:ea typeface="微软雅黑" panose="020B0503020204020204" pitchFamily="34" charset="-122"/>
              </a:rPr>
              <a:t>95.5 billion yuan</a:t>
            </a:r>
            <a:r>
              <a:rPr lang="en-US" altLang="zh-CN" sz="1620" b="1" dirty="0">
                <a:solidFill>
                  <a:srgbClr val="C00000"/>
                </a:solidFill>
                <a:latin typeface="微软雅黑" panose="020B0503020204020204" pitchFamily="34" charset="-122"/>
                <a:ea typeface="微软雅黑" panose="020B0503020204020204" pitchFamily="34" charset="-122"/>
              </a:rPr>
              <a:t>, and the proportion of road operation and maintenance will reach </a:t>
            </a:r>
            <a:r>
              <a:rPr lang="en-US" altLang="zh-CN" sz="1620" b="1" dirty="0">
                <a:latin typeface="微软雅黑" panose="020B0503020204020204" pitchFamily="34" charset="-122"/>
                <a:ea typeface="微软雅黑" panose="020B0503020204020204" pitchFamily="34" charset="-122"/>
              </a:rPr>
              <a:t>99.4%</a:t>
            </a:r>
            <a:endParaRPr lang="zh-CN" altLang="en-US" sz="1620" b="1" dirty="0">
              <a:latin typeface="微软雅黑" panose="020B0503020204020204" pitchFamily="34" charset="-122"/>
              <a:ea typeface="微软雅黑" panose="020B0503020204020204" pitchFamily="34" charset="-122"/>
            </a:endParaRPr>
          </a:p>
        </p:txBody>
      </p:sp>
      <p:sp>
        <p:nvSpPr>
          <p:cNvPr id="19476" name="文本框 34">
            <a:extLst>
              <a:ext uri="{FF2B5EF4-FFF2-40B4-BE49-F238E27FC236}">
                <a16:creationId xmlns:a16="http://schemas.microsoft.com/office/drawing/2014/main" id="{DB85A93B-A4D1-422A-B89A-0917330553D8}"/>
              </a:ext>
            </a:extLst>
          </p:cNvPr>
          <p:cNvSpPr txBox="1">
            <a:spLocks noChangeArrowheads="1"/>
          </p:cNvSpPr>
          <p:nvPr/>
        </p:nvSpPr>
        <p:spPr bwMode="auto">
          <a:xfrm>
            <a:off x="7189637" y="5193204"/>
            <a:ext cx="3216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FontTx/>
              <a:buNone/>
            </a:pPr>
            <a:r>
              <a:rPr lang="en-US" altLang="zh-CN" sz="1800" b="1" u="sng" dirty="0">
                <a:solidFill>
                  <a:srgbClr val="C00000"/>
                </a:solidFill>
                <a:latin typeface="微软雅黑" panose="020B0503020204020204" pitchFamily="34" charset="-122"/>
                <a:ea typeface="微软雅黑" panose="020B0503020204020204" pitchFamily="34" charset="-122"/>
              </a:rPr>
              <a:t>Million-kilometer road network maintenance</a:t>
            </a:r>
            <a:endParaRPr lang="zh-CN" altLang="en-US" sz="1800" b="1" u="sng" dirty="0">
              <a:solidFill>
                <a:srgbClr val="C00000"/>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E861E3EA-E035-44AF-B8E1-343D47F125D5}"/>
              </a:ext>
            </a:extLst>
          </p:cNvPr>
          <p:cNvSpPr/>
          <p:nvPr/>
        </p:nvSpPr>
        <p:spPr>
          <a:xfrm>
            <a:off x="198120" y="157276"/>
            <a:ext cx="648000" cy="64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内容占位符 1">
            <a:extLst>
              <a:ext uri="{FF2B5EF4-FFF2-40B4-BE49-F238E27FC236}">
                <a16:creationId xmlns:a16="http://schemas.microsoft.com/office/drawing/2014/main" id="{DFA1E215-5CB9-4311-AB53-7CDC5F23FE1E}"/>
              </a:ext>
            </a:extLst>
          </p:cNvPr>
          <p:cNvSpPr>
            <a:spLocks noGrp="1"/>
          </p:cNvSpPr>
          <p:nvPr>
            <p:ph sz="quarter" idx="13"/>
          </p:nvPr>
        </p:nvSpPr>
        <p:spPr>
          <a:xfrm>
            <a:off x="397026" y="356455"/>
            <a:ext cx="3438374" cy="590550"/>
          </a:xfrm>
        </p:spPr>
        <p:txBody>
          <a:bodyPr>
            <a:normAutofit/>
          </a:bodyPr>
          <a:lstStyle/>
          <a:p>
            <a:r>
              <a:rPr lang="en-US" altLang="zh-CN" dirty="0"/>
              <a:t>Background</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advTm="10042"/>
    </mc:Choice>
    <mc:Fallback xmlns="">
      <p:transition advTm="10042"/>
    </mc:Fallback>
  </mc:AlternateContent>
  <p:extLst>
    <p:ext uri="{E180D4A7-C9FB-4DFB-919C-405C955672EB}">
      <p14:showEvtLst xmlns:p14="http://schemas.microsoft.com/office/powerpoint/2010/main">
        <p14:playEvt time="18" objId="3"/>
        <p14:stopEvt time="1004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10F9F51E-A3D5-4726-BACE-D5CDD8A46429}"/>
              </a:ext>
            </a:extLst>
          </p:cNvPr>
          <p:cNvSpPr>
            <a:spLocks noGrp="1"/>
          </p:cNvSpPr>
          <p:nvPr>
            <p:ph type="subTitle" idx="1"/>
          </p:nvPr>
        </p:nvSpPr>
        <p:spPr>
          <a:xfrm>
            <a:off x="7002130" y="4484691"/>
            <a:ext cx="5017150" cy="503167"/>
          </a:xfrm>
        </p:spPr>
        <p:txBody>
          <a:bodyPr rtlCol="0"/>
          <a:lstStyle/>
          <a:p>
            <a:pPr rtl="0"/>
            <a:r>
              <a:rPr lang="en-US" altLang="zh-CN" cap="none" dirty="0">
                <a:hlinkClick r:id="rId3"/>
              </a:rPr>
              <a:t>wenyuan4@tongji.edu.cn</a:t>
            </a:r>
            <a:r>
              <a:rPr lang="en-US" altLang="zh-CN" cap="none" dirty="0"/>
              <a:t>; </a:t>
            </a:r>
            <a:r>
              <a:rPr lang="en-US" altLang="zh-CN" sz="1800" b="0" i="0" u="none" strike="noStrike" cap="none" baseline="0" dirty="0">
                <a:latin typeface="Arial" panose="020B0604020202020204" pitchFamily="34" charset="0"/>
                <a:cs typeface="Arial" panose="020B0604020202020204" pitchFamily="34" charset="0"/>
                <a:hlinkClick r:id="rId4"/>
              </a:rPr>
              <a:t>14lcl_tj@tongji.edu.cn</a:t>
            </a:r>
            <a:endParaRPr lang="en-US" altLang="zh-CN" sz="1800" b="0" i="0" u="none" strike="noStrike" cap="none" baseline="0" dirty="0">
              <a:latin typeface="Arial" panose="020B0604020202020204" pitchFamily="34" charset="0"/>
              <a:cs typeface="Arial" panose="020B0604020202020204" pitchFamily="34" charset="0"/>
            </a:endParaRPr>
          </a:p>
          <a:p>
            <a:pPr rtl="0"/>
            <a:endParaRPr lang="en-US" altLang="zh-CN" cap="none" dirty="0"/>
          </a:p>
          <a:p>
            <a:pPr rtl="0"/>
            <a:endParaRPr lang="en-US" altLang="zh-CN" cap="none" dirty="0">
              <a:latin typeface="Microsoft YaHei UI" panose="020B0503020204020204" pitchFamily="34" charset="-122"/>
              <a:ea typeface="Microsoft YaHei UI" panose="020B0503020204020204" pitchFamily="34" charset="-122"/>
            </a:endParaRPr>
          </a:p>
        </p:txBody>
      </p:sp>
      <p:pic>
        <p:nvPicPr>
          <p:cNvPr id="10" name="图片占位符 9" descr="城市景观">
            <a:extLst>
              <a:ext uri="{FF2B5EF4-FFF2-40B4-BE49-F238E27FC236}">
                <a16:creationId xmlns:a16="http://schemas.microsoft.com/office/drawing/2014/main" id="{3A7EDB62-3E60-F44C-AE34-9495623E004A}"/>
              </a:ext>
            </a:extLst>
          </p:cNvPr>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p:pic>
      <p:sp>
        <p:nvSpPr>
          <p:cNvPr id="5" name="文本占位符 4">
            <a:extLst>
              <a:ext uri="{FF2B5EF4-FFF2-40B4-BE49-F238E27FC236}">
                <a16:creationId xmlns:a16="http://schemas.microsoft.com/office/drawing/2014/main" id="{F91501E1-4EA1-44EB-AF62-6F74678A2331}"/>
              </a:ext>
            </a:extLst>
          </p:cNvPr>
          <p:cNvSpPr>
            <a:spLocks noGrp="1"/>
          </p:cNvSpPr>
          <p:nvPr>
            <p:ph type="body" sz="quarter" idx="11"/>
          </p:nvPr>
        </p:nvSpPr>
        <p:spPr/>
        <p:txBody>
          <a:bodyPr rtlCol="0"/>
          <a:lstStyle/>
          <a:p>
            <a:pPr rtl="0"/>
            <a:r>
              <a:rPr lang="en-US" altLang="zh-CN" cap="none" dirty="0"/>
              <a:t>https://github.com/wowocai</a:t>
            </a:r>
            <a:endParaRPr lang="zh-CN" altLang="en-US" cap="none" dirty="0">
              <a:latin typeface="Microsoft YaHei UI" panose="020B0503020204020204" pitchFamily="34" charset="-122"/>
              <a:ea typeface="Microsoft YaHei UI" panose="020B0503020204020204" pitchFamily="34" charset="-122"/>
              <a:hlinkClick r:id="rId6"/>
            </a:endParaRPr>
          </a:p>
        </p:txBody>
      </p:sp>
      <p:sp>
        <p:nvSpPr>
          <p:cNvPr id="7" name="标题 6">
            <a:extLst>
              <a:ext uri="{FF2B5EF4-FFF2-40B4-BE49-F238E27FC236}">
                <a16:creationId xmlns:a16="http://schemas.microsoft.com/office/drawing/2014/main" id="{39B0EC6D-03DD-4CEE-9979-34A964DCA45D}"/>
              </a:ext>
            </a:extLst>
          </p:cNvPr>
          <p:cNvSpPr>
            <a:spLocks noGrp="1"/>
          </p:cNvSpPr>
          <p:nvPr>
            <p:ph type="title"/>
          </p:nvPr>
        </p:nvSpPr>
        <p:spPr>
          <a:xfrm>
            <a:off x="6469778" y="3103276"/>
            <a:ext cx="5011410" cy="651448"/>
          </a:xfrm>
        </p:spPr>
        <p:txBody>
          <a:bodyPr rtlCol="0"/>
          <a:lstStyle/>
          <a:p>
            <a:pPr rtl="0"/>
            <a:r>
              <a:rPr lang="en-US" altLang="zh-CN" sz="5400" dirty="0">
                <a:latin typeface="Arial" panose="020B0604020202020204" pitchFamily="34" charset="0"/>
                <a:cs typeface="Arial" panose="020B0604020202020204" pitchFamily="34" charset="0"/>
              </a:rPr>
              <a:t>Thanks for attention</a:t>
            </a:r>
            <a:endParaRPr lang="zh-CN" altLang="en-US" sz="5400" dirty="0">
              <a:latin typeface="Arial" panose="020B0604020202020204" pitchFamily="34" charset="0"/>
              <a:cs typeface="Arial" panose="020B0604020202020204" pitchFamily="34" charset="0"/>
            </a:endParaRPr>
          </a:p>
        </p:txBody>
      </p:sp>
      <p:pic>
        <p:nvPicPr>
          <p:cNvPr id="4" name="图片 3" descr="QR 代码&#10;&#10;描述已自动生成">
            <a:extLst>
              <a:ext uri="{FF2B5EF4-FFF2-40B4-BE49-F238E27FC236}">
                <a16:creationId xmlns:a16="http://schemas.microsoft.com/office/drawing/2014/main" id="{A3DB3EAA-95CA-44F7-BA83-A6898C45F70E}"/>
              </a:ext>
            </a:extLst>
          </p:cNvPr>
          <p:cNvPicPr>
            <a:picLocks noChangeAspect="1"/>
          </p:cNvPicPr>
          <p:nvPr/>
        </p:nvPicPr>
        <p:blipFill rotWithShape="1">
          <a:blip r:embed="rId7"/>
          <a:srcRect l="17186" t="26908" r="13772" b="19570"/>
          <a:stretch/>
        </p:blipFill>
        <p:spPr>
          <a:xfrm>
            <a:off x="9895009" y="232771"/>
            <a:ext cx="1987111" cy="2086873"/>
          </a:xfrm>
          <a:prstGeom prst="rect">
            <a:avLst/>
          </a:prstGeom>
        </p:spPr>
      </p:pic>
      <p:sp>
        <p:nvSpPr>
          <p:cNvPr id="9" name="文本框 8">
            <a:extLst>
              <a:ext uri="{FF2B5EF4-FFF2-40B4-BE49-F238E27FC236}">
                <a16:creationId xmlns:a16="http://schemas.microsoft.com/office/drawing/2014/main" id="{D0D454AA-27F9-4431-84EF-A08ED3FB3D02}"/>
              </a:ext>
            </a:extLst>
          </p:cNvPr>
          <p:cNvSpPr txBox="1"/>
          <p:nvPr/>
        </p:nvSpPr>
        <p:spPr>
          <a:xfrm>
            <a:off x="5145209" y="5656532"/>
            <a:ext cx="6959600" cy="461665"/>
          </a:xfrm>
          <a:prstGeom prst="rect">
            <a:avLst/>
          </a:prstGeom>
          <a:noFill/>
        </p:spPr>
        <p:txBody>
          <a:bodyPr wrap="square">
            <a:spAutoFit/>
          </a:bodyPr>
          <a:lstStyle/>
          <a:p>
            <a:pPr rtl="0"/>
            <a:r>
              <a:rPr lang="en-US" altLang="zh-CN" sz="2400" b="1" cap="none" dirty="0">
                <a:latin typeface="Arial" panose="020B0604020202020204" pitchFamily="34" charset="0"/>
                <a:cs typeface="Arial" panose="020B0604020202020204" pitchFamily="34" charset="0"/>
              </a:rPr>
              <a:t>Any questions and discussions are welcome!</a:t>
            </a:r>
            <a:endParaRPr lang="zh-CN" altLang="en-US" sz="2400" b="1" cap="none" dirty="0">
              <a:latin typeface="Arial" panose="020B0604020202020204" pitchFamily="34" charset="0"/>
              <a:ea typeface="Microsoft YaHei UI" panose="020B0503020204020204" pitchFamily="34" charset="-122"/>
              <a:cs typeface="Arial" panose="020B0604020202020204" pitchFamily="34" charset="0"/>
              <a:hlinkClick r:id="rId6"/>
            </a:endParaRPr>
          </a:p>
        </p:txBody>
      </p:sp>
      <p:sp>
        <p:nvSpPr>
          <p:cNvPr id="11" name="文本框 10">
            <a:extLst>
              <a:ext uri="{FF2B5EF4-FFF2-40B4-BE49-F238E27FC236}">
                <a16:creationId xmlns:a16="http://schemas.microsoft.com/office/drawing/2014/main" id="{62D779E7-24C9-49AF-95B0-7C25846B1F8B}"/>
              </a:ext>
            </a:extLst>
          </p:cNvPr>
          <p:cNvSpPr txBox="1"/>
          <p:nvPr/>
        </p:nvSpPr>
        <p:spPr>
          <a:xfrm>
            <a:off x="10435590" y="2188643"/>
            <a:ext cx="943610" cy="369332"/>
          </a:xfrm>
          <a:prstGeom prst="rect">
            <a:avLst/>
          </a:prstGeom>
          <a:noFill/>
        </p:spPr>
        <p:txBody>
          <a:bodyPr wrap="square">
            <a:spAutoFit/>
          </a:bodyPr>
          <a:lstStyle/>
          <a:p>
            <a:r>
              <a:rPr lang="en-US" altLang="zh-CN" sz="1800" b="1" cap="none" dirty="0" err="1"/>
              <a:t>Wechat</a:t>
            </a:r>
            <a:endParaRPr lang="zh-CN" altLang="en-US" dirty="0"/>
          </a:p>
        </p:txBody>
      </p:sp>
    </p:spTree>
    <p:extLst>
      <p:ext uri="{BB962C8B-B14F-4D97-AF65-F5344CB8AC3E}">
        <p14:creationId xmlns:p14="http://schemas.microsoft.com/office/powerpoint/2010/main" val="292880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9A8F6F3-1512-4149-9CE3-C0B8BACDF30C}"/>
              </a:ext>
            </a:extLst>
          </p:cNvPr>
          <p:cNvSpPr>
            <a:spLocks noGrp="1"/>
          </p:cNvSpPr>
          <p:nvPr>
            <p:ph type="sldNum" sz="quarter" idx="12"/>
          </p:nvPr>
        </p:nvSpPr>
        <p:spPr/>
        <p:txBody>
          <a:bodyPr/>
          <a:lstStyle/>
          <a:p>
            <a:fld id="{9EC71654-96A5-4280-94F3-931C61A9F92C}" type="slidenum">
              <a:rPr lang="en-US" altLang="zh-CN" smtClean="0"/>
              <a:pPr/>
              <a:t>3</a:t>
            </a:fld>
            <a:endParaRPr lang="zh-CN" altLang="en-US" dirty="0"/>
          </a:p>
        </p:txBody>
      </p:sp>
      <p:sp>
        <p:nvSpPr>
          <p:cNvPr id="37" name="矩形 36">
            <a:extLst>
              <a:ext uri="{FF2B5EF4-FFF2-40B4-BE49-F238E27FC236}">
                <a16:creationId xmlns:a16="http://schemas.microsoft.com/office/drawing/2014/main" id="{29F3FDAD-916B-48A1-95E8-3F5430A6EEF2}"/>
              </a:ext>
            </a:extLst>
          </p:cNvPr>
          <p:cNvSpPr/>
          <p:nvPr/>
        </p:nvSpPr>
        <p:spPr>
          <a:xfrm>
            <a:off x="1" y="6248449"/>
            <a:ext cx="12212773" cy="644842"/>
          </a:xfrm>
          <a:prstGeom prst="rect">
            <a:avLst/>
          </a:prstGeom>
          <a:gradFill flip="none" rotWithShape="1">
            <a:gsLst>
              <a:gs pos="0">
                <a:srgbClr val="203864">
                  <a:shade val="30000"/>
                  <a:satMod val="115000"/>
                </a:srgbClr>
              </a:gs>
              <a:gs pos="50000">
                <a:srgbClr val="203864">
                  <a:shade val="67500"/>
                  <a:satMod val="115000"/>
                </a:srgbClr>
              </a:gs>
              <a:gs pos="100000">
                <a:srgbClr val="20386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ct val="0"/>
              </a:spcBef>
              <a:buNone/>
            </a:pPr>
            <a:r>
              <a:rPr lang="en-US" altLang="zh-CN" sz="2400" b="1" dirty="0">
                <a:solidFill>
                  <a:srgbClr val="FFFF00"/>
                </a:solidFill>
                <a:latin typeface="微软雅黑" panose="020B0503020204020204" pitchFamily="34" charset="-122"/>
                <a:ea typeface="微软雅黑" panose="020B0503020204020204" pitchFamily="34" charset="-122"/>
              </a:rPr>
              <a:t>Scientific maintenance strategy is the guarantee of safety and effectiveness</a:t>
            </a:r>
          </a:p>
        </p:txBody>
      </p:sp>
      <p:sp>
        <p:nvSpPr>
          <p:cNvPr id="6" name="内容占位符 5">
            <a:extLst>
              <a:ext uri="{FF2B5EF4-FFF2-40B4-BE49-F238E27FC236}">
                <a16:creationId xmlns:a16="http://schemas.microsoft.com/office/drawing/2014/main" id="{71C6F1D6-A576-44C8-9402-516597281814}"/>
              </a:ext>
            </a:extLst>
          </p:cNvPr>
          <p:cNvSpPr>
            <a:spLocks noGrp="1"/>
          </p:cNvSpPr>
          <p:nvPr>
            <p:ph sz="quarter" idx="13"/>
          </p:nvPr>
        </p:nvSpPr>
        <p:spPr>
          <a:xfrm>
            <a:off x="397026" y="356455"/>
            <a:ext cx="3228570" cy="590550"/>
          </a:xfrm>
        </p:spPr>
        <p:txBody>
          <a:bodyPr>
            <a:normAutofit/>
          </a:bodyPr>
          <a:lstStyle/>
          <a:p>
            <a:r>
              <a:rPr lang="en-US" altLang="zh-CN" dirty="0"/>
              <a:t>Background</a:t>
            </a:r>
            <a:endParaRPr lang="zh-CN" altLang="en-US" dirty="0"/>
          </a:p>
        </p:txBody>
      </p:sp>
      <p:sp>
        <p:nvSpPr>
          <p:cNvPr id="5" name="内容占位符 2">
            <a:extLst>
              <a:ext uri="{FF2B5EF4-FFF2-40B4-BE49-F238E27FC236}">
                <a16:creationId xmlns:a16="http://schemas.microsoft.com/office/drawing/2014/main" id="{B92EDFB0-84EF-E448-BD6C-9428E8EE7B24}"/>
              </a:ext>
            </a:extLst>
          </p:cNvPr>
          <p:cNvSpPr txBox="1">
            <a:spLocks/>
          </p:cNvSpPr>
          <p:nvPr/>
        </p:nvSpPr>
        <p:spPr>
          <a:xfrm>
            <a:off x="966923" y="663710"/>
            <a:ext cx="1893095" cy="531496"/>
          </a:xfrm>
          <a:prstGeom prst="rect">
            <a:avLst/>
          </a:prstGeom>
        </p:spPr>
        <p:txBody>
          <a:bodyPr vert="horz" lIns="82296" tIns="41148" rIns="82296" bIns="41148" rtlCol="0">
            <a:normAutofit/>
          </a:bodyPr>
          <a:lstStyle>
            <a:lvl1pPr marL="0" indent="0" algn="l" defTabSz="411480" rtl="0" eaLnBrk="1" latinLnBrk="0" hangingPunct="1">
              <a:lnSpc>
                <a:spcPct val="90000"/>
              </a:lnSpc>
              <a:spcBef>
                <a:spcPts val="1000"/>
              </a:spcBef>
              <a:buFont typeface="Arial" panose="020B0604020202020204" pitchFamily="34" charset="0"/>
              <a:buNone/>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1pPr>
            <a:lvl2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2pPr>
            <a:lvl3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3pPr>
            <a:lvl4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smtClean="0">
                <a:solidFill>
                  <a:srgbClr val="1C456E"/>
                </a:solidFill>
                <a:latin typeface="微软雅黑" panose="020B0503020204020204" pitchFamily="34" charset="-122"/>
                <a:ea typeface="微软雅黑" panose="020B0503020204020204" pitchFamily="34" charset="-122"/>
                <a:cs typeface="+mn-cs"/>
              </a:defRPr>
            </a:lvl4pPr>
            <a:lvl5pPr marL="0" indent="-228600" algn="l" defTabSz="411480" rtl="0" eaLnBrk="1" latinLnBrk="0" hangingPunct="1">
              <a:lnSpc>
                <a:spcPct val="90000"/>
              </a:lnSpc>
              <a:spcBef>
                <a:spcPts val="500"/>
              </a:spcBef>
              <a:buFont typeface="Arial" panose="020B0604020202020204" pitchFamily="34" charset="0"/>
              <a:buChar char="•"/>
              <a:defRPr lang="zh-CN" altLang="en-US" sz="3240" b="1" kern="1200" dirty="0">
                <a:solidFill>
                  <a:srgbClr val="1C456E"/>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2916" dirty="0"/>
          </a:p>
        </p:txBody>
      </p:sp>
      <p:sp>
        <p:nvSpPr>
          <p:cNvPr id="7" name="文本框 23">
            <a:extLst>
              <a:ext uri="{FF2B5EF4-FFF2-40B4-BE49-F238E27FC236}">
                <a16:creationId xmlns:a16="http://schemas.microsoft.com/office/drawing/2014/main" id="{0961966A-4894-EA45-985B-CDF30D0DE98A}"/>
              </a:ext>
            </a:extLst>
          </p:cNvPr>
          <p:cNvSpPr txBox="1">
            <a:spLocks noChangeArrowheads="1"/>
          </p:cNvSpPr>
          <p:nvPr/>
        </p:nvSpPr>
        <p:spPr bwMode="auto">
          <a:xfrm>
            <a:off x="329013" y="955140"/>
            <a:ext cx="1215762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en-US" altLang="zh-CN" sz="2520" b="1" dirty="0">
                <a:solidFill>
                  <a:srgbClr val="0072FF"/>
                </a:solidFill>
                <a:latin typeface="Arial" panose="020B0604020202020204" pitchFamily="34" charset="0"/>
                <a:ea typeface="微软雅黑" panose="020B0503020204020204" pitchFamily="34" charset="-122"/>
                <a:cs typeface="Arial" panose="020B0604020202020204" pitchFamily="34" charset="0"/>
              </a:rPr>
              <a:t>The maintenance of massive road infrastructure faces great challenges</a:t>
            </a:r>
            <a:endParaRPr lang="zh-CN" altLang="en-US" sz="2520" b="1" dirty="0">
              <a:solidFill>
                <a:srgbClr val="0072FF"/>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a:extLst>
              <a:ext uri="{FF2B5EF4-FFF2-40B4-BE49-F238E27FC236}">
                <a16:creationId xmlns:a16="http://schemas.microsoft.com/office/drawing/2014/main" id="{79086BD2-23EF-1845-A73C-61EC211CB6B0}"/>
              </a:ext>
            </a:extLst>
          </p:cNvPr>
          <p:cNvSpPr txBox="1"/>
          <p:nvPr/>
        </p:nvSpPr>
        <p:spPr>
          <a:xfrm>
            <a:off x="397026" y="1504409"/>
            <a:ext cx="11581614" cy="753220"/>
          </a:xfrm>
          <a:prstGeom prst="rect">
            <a:avLst/>
          </a:prstGeom>
          <a:noFill/>
        </p:spPr>
        <p:txBody>
          <a:bodyPr wrap="square">
            <a:spAutoFit/>
          </a:bodyPr>
          <a:lstStyle/>
          <a:p>
            <a:pPr eaLnBrk="1" hangingPunct="1">
              <a:lnSpc>
                <a:spcPct val="125000"/>
              </a:lnSpc>
              <a:spcBef>
                <a:spcPct val="0"/>
              </a:spcBef>
              <a:buFontTx/>
              <a:buNone/>
            </a:pPr>
            <a:r>
              <a:rPr lang="en-US" altLang="zh-CN" b="1" dirty="0">
                <a:latin typeface="Arial" panose="020B0604020202020204" pitchFamily="34" charset="0"/>
                <a:ea typeface="微软雅黑" panose="020B0503020204020204" pitchFamily="34" charset="-122"/>
                <a:cs typeface="Arial" panose="020B0604020202020204" pitchFamily="34" charset="0"/>
              </a:rPr>
              <a:t>Rough and non-targeted </a:t>
            </a:r>
            <a:r>
              <a:rPr lang="en-US" altLang="zh-CN" dirty="0">
                <a:latin typeface="Arial" panose="020B0604020202020204" pitchFamily="34" charset="0"/>
                <a:ea typeface="微软雅黑" panose="020B0503020204020204" pitchFamily="34" charset="-122"/>
                <a:cs typeface="Arial" panose="020B0604020202020204" pitchFamily="34" charset="0"/>
              </a:rPr>
              <a:t>road infrastructure maintenance strategies are </a:t>
            </a:r>
            <a:r>
              <a:rPr lang="en-US" altLang="zh-CN" b="1" dirty="0">
                <a:latin typeface="Arial" panose="020B0604020202020204" pitchFamily="34" charset="0"/>
                <a:ea typeface="微软雅黑" panose="020B0503020204020204" pitchFamily="34" charset="-122"/>
                <a:cs typeface="Arial" panose="020B0604020202020204" pitchFamily="34" charset="0"/>
              </a:rPr>
              <a:t>palliative</a:t>
            </a:r>
            <a:r>
              <a:rPr lang="en-US" altLang="zh-CN" dirty="0">
                <a:latin typeface="Arial" panose="020B0604020202020204" pitchFamily="34" charset="0"/>
                <a:ea typeface="微软雅黑" panose="020B0503020204020204" pitchFamily="34" charset="-122"/>
                <a:cs typeface="Arial" panose="020B0604020202020204" pitchFamily="34" charset="0"/>
              </a:rPr>
              <a:t>,  and it is difficult to play a huge maintenance fund benefit.</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7810EF1A-1EF5-6E4F-B824-8B18830FDF89}"/>
              </a:ext>
            </a:extLst>
          </p:cNvPr>
          <p:cNvSpPr/>
          <p:nvPr/>
        </p:nvSpPr>
        <p:spPr>
          <a:xfrm>
            <a:off x="1140384" y="2484873"/>
            <a:ext cx="3175030" cy="3635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20"/>
          </a:p>
        </p:txBody>
      </p:sp>
      <p:grpSp>
        <p:nvGrpSpPr>
          <p:cNvPr id="10" name="组合 9">
            <a:extLst>
              <a:ext uri="{FF2B5EF4-FFF2-40B4-BE49-F238E27FC236}">
                <a16:creationId xmlns:a16="http://schemas.microsoft.com/office/drawing/2014/main" id="{7DE0A0BA-5412-7247-8914-A11B899A6BEE}"/>
              </a:ext>
            </a:extLst>
          </p:cNvPr>
          <p:cNvGrpSpPr/>
          <p:nvPr/>
        </p:nvGrpSpPr>
        <p:grpSpPr>
          <a:xfrm>
            <a:off x="1483360" y="3474481"/>
            <a:ext cx="2451541" cy="792732"/>
            <a:chOff x="2795400" y="1513112"/>
            <a:chExt cx="2137431" cy="885120"/>
          </a:xfrm>
        </p:grpSpPr>
        <p:sp>
          <p:nvSpPr>
            <p:cNvPr id="11" name="文本框 10">
              <a:extLst>
                <a:ext uri="{FF2B5EF4-FFF2-40B4-BE49-F238E27FC236}">
                  <a16:creationId xmlns:a16="http://schemas.microsoft.com/office/drawing/2014/main" id="{20753D51-7437-D34A-BBFA-5432093AAEF7}"/>
                </a:ext>
              </a:extLst>
            </p:cNvPr>
            <p:cNvSpPr txBox="1"/>
            <p:nvPr/>
          </p:nvSpPr>
          <p:spPr bwMode="auto">
            <a:xfrm>
              <a:off x="2795400" y="2086371"/>
              <a:ext cx="2077253" cy="31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154" tIns="42292" rIns="81154" bIns="42292" rtlCol="0">
              <a:spAutoFit/>
            </a:bodyPr>
            <a:lstStyle/>
            <a:p>
              <a:pPr>
                <a:defRPr/>
              </a:pPr>
              <a:r>
                <a:rPr lang="en-US" altLang="zh-CN" sz="126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Average service year</a:t>
              </a:r>
              <a:r>
                <a:rPr lang="zh-CN" altLang="en-US" sz="126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a:t>
              </a:r>
              <a:r>
                <a:rPr lang="en-US" altLang="zh-CN" sz="126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25</a:t>
              </a:r>
              <a:endParaRPr lang="zh-CN" altLang="en-US" sz="126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2" name="文本框 11">
              <a:extLst>
                <a:ext uri="{FF2B5EF4-FFF2-40B4-BE49-F238E27FC236}">
                  <a16:creationId xmlns:a16="http://schemas.microsoft.com/office/drawing/2014/main" id="{AC59755D-BB1F-454B-9CB3-A8B0F3C2EA3E}"/>
                </a:ext>
              </a:extLst>
            </p:cNvPr>
            <p:cNvSpPr txBox="1"/>
            <p:nvPr/>
          </p:nvSpPr>
          <p:spPr bwMode="auto">
            <a:xfrm>
              <a:off x="2804900" y="1513112"/>
              <a:ext cx="2127931" cy="37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154" tIns="42292" rIns="81154" bIns="42292" rtlCol="0">
              <a:spAutoFit/>
            </a:bodyPr>
            <a:lstStyle/>
            <a:p>
              <a:pPr>
                <a:defRPr/>
              </a:pPr>
              <a:r>
                <a:rPr lang="en-US" altLang="zh-CN" sz="126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Max Service year</a:t>
              </a:r>
              <a:r>
                <a:rPr lang="zh-CN" altLang="en-US" sz="126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26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620" b="1" spc="90" dirty="0">
                  <a:solidFill>
                    <a:srgbClr val="C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30</a:t>
              </a:r>
              <a:r>
                <a:rPr lang="zh-CN" altLang="en-US" sz="1620" b="1" spc="90" dirty="0">
                  <a:solidFill>
                    <a:srgbClr val="C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endParaRPr lang="zh-CN" altLang="en-US" sz="126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grpSp>
      <p:sp>
        <p:nvSpPr>
          <p:cNvPr id="14" name="矩形 13">
            <a:extLst>
              <a:ext uri="{FF2B5EF4-FFF2-40B4-BE49-F238E27FC236}">
                <a16:creationId xmlns:a16="http://schemas.microsoft.com/office/drawing/2014/main" id="{1522BD82-601D-DF41-BF9F-8B444B8F3D43}"/>
              </a:ext>
            </a:extLst>
          </p:cNvPr>
          <p:cNvSpPr/>
          <p:nvPr/>
        </p:nvSpPr>
        <p:spPr>
          <a:xfrm>
            <a:off x="1140384" y="2353484"/>
            <a:ext cx="3175030" cy="631262"/>
          </a:xfrm>
          <a:prstGeom prst="rect">
            <a:avLst/>
          </a:prstGeom>
          <a:solidFill>
            <a:srgbClr val="374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icrosoft YaHei" panose="020B0503020204020204" pitchFamily="34" charset="-122"/>
                <a:ea typeface="Microsoft YaHei" panose="020B0503020204020204" pitchFamily="34" charset="-122"/>
              </a:rPr>
              <a:t>Aged roads</a:t>
            </a:r>
            <a:endParaRPr kumimoji="1" lang="zh-CN" altLang="en-US" b="1" dirty="0">
              <a:solidFill>
                <a:srgbClr val="FFFF00"/>
              </a:solidFill>
              <a:latin typeface="Microsoft YaHei" panose="020B0503020204020204" pitchFamily="34" charset="-122"/>
              <a:ea typeface="Microsoft YaHei" panose="020B0503020204020204" pitchFamily="34" charset="-122"/>
            </a:endParaRPr>
          </a:p>
        </p:txBody>
      </p:sp>
      <p:sp>
        <p:nvSpPr>
          <p:cNvPr id="15" name="矩形 14">
            <a:extLst>
              <a:ext uri="{FF2B5EF4-FFF2-40B4-BE49-F238E27FC236}">
                <a16:creationId xmlns:a16="http://schemas.microsoft.com/office/drawing/2014/main" id="{CDE8BFD0-F7A2-DA41-A4C6-41F1DDF4A24D}"/>
              </a:ext>
            </a:extLst>
          </p:cNvPr>
          <p:cNvSpPr/>
          <p:nvPr/>
        </p:nvSpPr>
        <p:spPr>
          <a:xfrm>
            <a:off x="4548411" y="2463939"/>
            <a:ext cx="3175030" cy="3635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160"/>
          </a:p>
        </p:txBody>
      </p:sp>
      <p:sp>
        <p:nvSpPr>
          <p:cNvPr id="16" name="矩形 15">
            <a:extLst>
              <a:ext uri="{FF2B5EF4-FFF2-40B4-BE49-F238E27FC236}">
                <a16:creationId xmlns:a16="http://schemas.microsoft.com/office/drawing/2014/main" id="{D8F44355-E7CB-0141-96E6-A6BBD10CDB0F}"/>
              </a:ext>
            </a:extLst>
          </p:cNvPr>
          <p:cNvSpPr/>
          <p:nvPr/>
        </p:nvSpPr>
        <p:spPr>
          <a:xfrm>
            <a:off x="4548411" y="2354162"/>
            <a:ext cx="3175030" cy="631262"/>
          </a:xfrm>
          <a:prstGeom prst="rect">
            <a:avLst/>
          </a:prstGeom>
          <a:solidFill>
            <a:srgbClr val="374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FFFF00"/>
                </a:solidFill>
                <a:latin typeface="Microsoft YaHei" panose="020B0503020204020204" pitchFamily="34" charset="-122"/>
                <a:ea typeface="Microsoft YaHei" panose="020B0503020204020204" pitchFamily="34" charset="-122"/>
              </a:rPr>
              <a:t>Huge investment, </a:t>
            </a:r>
          </a:p>
          <a:p>
            <a:pPr algn="ctr"/>
            <a:r>
              <a:rPr kumimoji="1" lang="en-US" altLang="zh-CN" b="1" dirty="0">
                <a:solidFill>
                  <a:srgbClr val="FFFF00"/>
                </a:solidFill>
                <a:latin typeface="Microsoft YaHei" panose="020B0503020204020204" pitchFamily="34" charset="-122"/>
                <a:ea typeface="Microsoft YaHei" panose="020B0503020204020204" pitchFamily="34" charset="-122"/>
              </a:rPr>
              <a:t>limited effects.</a:t>
            </a:r>
            <a:endParaRPr kumimoji="1" lang="zh-CN" altLang="en-US" b="1" dirty="0">
              <a:solidFill>
                <a:schemeClr val="bg1"/>
              </a:solidFill>
              <a:latin typeface="Microsoft YaHei" panose="020B0503020204020204" pitchFamily="34" charset="-122"/>
              <a:ea typeface="Microsoft YaHei" panose="020B0503020204020204" pitchFamily="34" charset="-122"/>
            </a:endParaRPr>
          </a:p>
        </p:txBody>
      </p:sp>
      <p:sp>
        <p:nvSpPr>
          <p:cNvPr id="17" name="矩形 16">
            <a:extLst>
              <a:ext uri="{FF2B5EF4-FFF2-40B4-BE49-F238E27FC236}">
                <a16:creationId xmlns:a16="http://schemas.microsoft.com/office/drawing/2014/main" id="{9E6929D4-D6C8-934B-9029-6A8F0DFF2777}"/>
              </a:ext>
            </a:extLst>
          </p:cNvPr>
          <p:cNvSpPr/>
          <p:nvPr/>
        </p:nvSpPr>
        <p:spPr>
          <a:xfrm>
            <a:off x="7956438" y="2434532"/>
            <a:ext cx="3175030" cy="3635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20"/>
          </a:p>
        </p:txBody>
      </p:sp>
      <p:sp>
        <p:nvSpPr>
          <p:cNvPr id="18" name="矩形 17">
            <a:extLst>
              <a:ext uri="{FF2B5EF4-FFF2-40B4-BE49-F238E27FC236}">
                <a16:creationId xmlns:a16="http://schemas.microsoft.com/office/drawing/2014/main" id="{042E4BFC-5761-714C-962B-43010FD6E388}"/>
              </a:ext>
            </a:extLst>
          </p:cNvPr>
          <p:cNvSpPr/>
          <p:nvPr/>
        </p:nvSpPr>
        <p:spPr>
          <a:xfrm>
            <a:off x="7956438" y="2324756"/>
            <a:ext cx="3175030" cy="631262"/>
          </a:xfrm>
          <a:prstGeom prst="rect">
            <a:avLst/>
          </a:prstGeom>
          <a:solidFill>
            <a:srgbClr val="374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FFFF00"/>
                </a:solidFill>
                <a:latin typeface="Microsoft YaHei" panose="020B0503020204020204" pitchFamily="34" charset="-122"/>
                <a:ea typeface="Microsoft YaHei" panose="020B0503020204020204" pitchFamily="34" charset="-122"/>
              </a:rPr>
              <a:t>Minimum guaranteed</a:t>
            </a:r>
          </a:p>
          <a:p>
            <a:pPr algn="ctr"/>
            <a:r>
              <a:rPr kumimoji="1" lang="en-US" altLang="zh-CN" b="1" dirty="0">
                <a:solidFill>
                  <a:srgbClr val="FFFF00"/>
                </a:solidFill>
                <a:latin typeface="Microsoft YaHei" panose="020B0503020204020204" pitchFamily="34" charset="-122"/>
                <a:ea typeface="Microsoft YaHei" panose="020B0503020204020204" pitchFamily="34" charset="-122"/>
              </a:rPr>
              <a:t>maintenance strategy</a:t>
            </a:r>
          </a:p>
        </p:txBody>
      </p:sp>
      <p:sp>
        <p:nvSpPr>
          <p:cNvPr id="19" name="圆角矩形 18">
            <a:extLst>
              <a:ext uri="{FF2B5EF4-FFF2-40B4-BE49-F238E27FC236}">
                <a16:creationId xmlns:a16="http://schemas.microsoft.com/office/drawing/2014/main" id="{D7392F16-94EB-C241-88ED-39E36715F51E}"/>
              </a:ext>
            </a:extLst>
          </p:cNvPr>
          <p:cNvSpPr/>
          <p:nvPr/>
        </p:nvSpPr>
        <p:spPr>
          <a:xfrm>
            <a:off x="1349233" y="3270973"/>
            <a:ext cx="2696489" cy="1264920"/>
          </a:xfrm>
          <a:prstGeom prst="roundRect">
            <a:avLst>
              <a:gd name="adj" fmla="val 9494"/>
            </a:avLst>
          </a:prstGeom>
          <a:noFill/>
          <a:ln>
            <a:solidFill>
              <a:srgbClr val="374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20">
              <a:latin typeface="Arial" panose="020B0604020202020204" pitchFamily="34" charset="0"/>
              <a:cs typeface="Arial" panose="020B0604020202020204" pitchFamily="34" charset="0"/>
            </a:endParaRPr>
          </a:p>
        </p:txBody>
      </p:sp>
      <p:sp>
        <p:nvSpPr>
          <p:cNvPr id="20" name="文本框 61">
            <a:extLst>
              <a:ext uri="{FF2B5EF4-FFF2-40B4-BE49-F238E27FC236}">
                <a16:creationId xmlns:a16="http://schemas.microsoft.com/office/drawing/2014/main" id="{6E415B9D-92D0-D447-BE03-9CFAE498EF69}"/>
              </a:ext>
            </a:extLst>
          </p:cNvPr>
          <p:cNvSpPr txBox="1"/>
          <p:nvPr/>
        </p:nvSpPr>
        <p:spPr>
          <a:xfrm>
            <a:off x="1384949" y="3088094"/>
            <a:ext cx="2549950" cy="313932"/>
          </a:xfrm>
          <a:prstGeom prst="rect">
            <a:avLst/>
          </a:prstGeom>
          <a:solidFill>
            <a:schemeClr val="bg1">
              <a:lumMod val="95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44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Expressway in Shanghai</a:t>
            </a:r>
          </a:p>
        </p:txBody>
      </p:sp>
      <p:grpSp>
        <p:nvGrpSpPr>
          <p:cNvPr id="21" name="组合 20">
            <a:extLst>
              <a:ext uri="{FF2B5EF4-FFF2-40B4-BE49-F238E27FC236}">
                <a16:creationId xmlns:a16="http://schemas.microsoft.com/office/drawing/2014/main" id="{DA9A08C7-66CF-4442-8ADC-C599B3721DDC}"/>
              </a:ext>
            </a:extLst>
          </p:cNvPr>
          <p:cNvGrpSpPr/>
          <p:nvPr/>
        </p:nvGrpSpPr>
        <p:grpSpPr>
          <a:xfrm>
            <a:off x="1494257" y="4978155"/>
            <a:ext cx="2425125" cy="820715"/>
            <a:chOff x="2795400" y="1513112"/>
            <a:chExt cx="2137431" cy="916364"/>
          </a:xfrm>
        </p:grpSpPr>
        <p:sp>
          <p:nvSpPr>
            <p:cNvPr id="22" name="文本框 21">
              <a:extLst>
                <a:ext uri="{FF2B5EF4-FFF2-40B4-BE49-F238E27FC236}">
                  <a16:creationId xmlns:a16="http://schemas.microsoft.com/office/drawing/2014/main" id="{64C93A6A-FA71-4147-AB3B-8140DCDEB79E}"/>
                </a:ext>
              </a:extLst>
            </p:cNvPr>
            <p:cNvSpPr txBox="1"/>
            <p:nvPr/>
          </p:nvSpPr>
          <p:spPr bwMode="auto">
            <a:xfrm>
              <a:off x="2795400" y="2117616"/>
              <a:ext cx="2074042" cy="31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154" tIns="42292" rIns="81154" bIns="42292" rtlCol="0">
              <a:spAutoFit/>
            </a:bodyPr>
            <a:lstStyle/>
            <a:p>
              <a:pPr>
                <a:defRPr/>
              </a:pPr>
              <a:r>
                <a:rPr lang="en-US" altLang="zh-CN" sz="126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Average service year:</a:t>
              </a:r>
              <a:r>
                <a:rPr lang="zh-CN" altLang="en-US" sz="126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26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22</a:t>
              </a:r>
              <a:endParaRPr lang="zh-CN" altLang="en-US" sz="126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23" name="文本框 22">
              <a:extLst>
                <a:ext uri="{FF2B5EF4-FFF2-40B4-BE49-F238E27FC236}">
                  <a16:creationId xmlns:a16="http://schemas.microsoft.com/office/drawing/2014/main" id="{12B680C3-0693-9348-B551-88F12637A192}"/>
                </a:ext>
              </a:extLst>
            </p:cNvPr>
            <p:cNvSpPr txBox="1"/>
            <p:nvPr/>
          </p:nvSpPr>
          <p:spPr bwMode="auto">
            <a:xfrm>
              <a:off x="2804901" y="1513112"/>
              <a:ext cx="2127930" cy="37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154" tIns="42292" rIns="81154" bIns="42292" rtlCol="0">
              <a:spAutoFit/>
            </a:bodyPr>
            <a:lstStyle/>
            <a:p>
              <a:pPr>
                <a:defRPr/>
              </a:pPr>
              <a:r>
                <a:rPr lang="en-US" altLang="zh-CN" sz="126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Max Service year</a:t>
              </a:r>
              <a:r>
                <a:rPr lang="zh-CN" altLang="en-US" sz="126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260" b="1"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zh-CN" sz="1620" b="1" spc="90" dirty="0">
                  <a:solidFill>
                    <a:srgbClr val="C00000"/>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35</a:t>
              </a:r>
              <a:endParaRPr lang="zh-CN" altLang="en-US" sz="126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grpSp>
      <p:sp>
        <p:nvSpPr>
          <p:cNvPr id="25" name="圆角矩形 24">
            <a:extLst>
              <a:ext uri="{FF2B5EF4-FFF2-40B4-BE49-F238E27FC236}">
                <a16:creationId xmlns:a16="http://schemas.microsoft.com/office/drawing/2014/main" id="{BFBF5B22-FB17-854A-B2EE-7D254A9DBDF7}"/>
              </a:ext>
            </a:extLst>
          </p:cNvPr>
          <p:cNvSpPr/>
          <p:nvPr/>
        </p:nvSpPr>
        <p:spPr>
          <a:xfrm>
            <a:off x="1349233" y="4774646"/>
            <a:ext cx="2696489" cy="1264920"/>
          </a:xfrm>
          <a:prstGeom prst="roundRect">
            <a:avLst>
              <a:gd name="adj" fmla="val 9494"/>
            </a:avLst>
          </a:prstGeom>
          <a:noFill/>
          <a:ln>
            <a:solidFill>
              <a:srgbClr val="374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20">
              <a:latin typeface="Arial" panose="020B0604020202020204" pitchFamily="34" charset="0"/>
              <a:cs typeface="Arial" panose="020B0604020202020204" pitchFamily="34" charset="0"/>
            </a:endParaRPr>
          </a:p>
        </p:txBody>
      </p:sp>
      <p:sp>
        <p:nvSpPr>
          <p:cNvPr id="26" name="文本框 61">
            <a:extLst>
              <a:ext uri="{FF2B5EF4-FFF2-40B4-BE49-F238E27FC236}">
                <a16:creationId xmlns:a16="http://schemas.microsoft.com/office/drawing/2014/main" id="{7ED8C7E1-F5DB-964D-A8D0-7AC71B7BED6C}"/>
              </a:ext>
            </a:extLst>
          </p:cNvPr>
          <p:cNvSpPr txBox="1"/>
          <p:nvPr/>
        </p:nvSpPr>
        <p:spPr>
          <a:xfrm>
            <a:off x="1447800" y="4591769"/>
            <a:ext cx="2487099" cy="313932"/>
          </a:xfrm>
          <a:prstGeom prst="rect">
            <a:avLst/>
          </a:prstGeom>
          <a:solidFill>
            <a:schemeClr val="bg1">
              <a:lumMod val="95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440" spc="90" dirty="0">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Highway in Shanghai</a:t>
            </a:r>
          </a:p>
        </p:txBody>
      </p:sp>
      <p:sp>
        <p:nvSpPr>
          <p:cNvPr id="28" name="矩形 27">
            <a:extLst>
              <a:ext uri="{FF2B5EF4-FFF2-40B4-BE49-F238E27FC236}">
                <a16:creationId xmlns:a16="http://schemas.microsoft.com/office/drawing/2014/main" id="{FD7A89C5-CE1E-4148-B2B7-E2EC77044AB8}"/>
              </a:ext>
            </a:extLst>
          </p:cNvPr>
          <p:cNvSpPr/>
          <p:nvPr/>
        </p:nvSpPr>
        <p:spPr>
          <a:xfrm>
            <a:off x="4570558" y="3193186"/>
            <a:ext cx="3234549" cy="701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1440" dirty="0">
                <a:solidFill>
                  <a:schemeClr val="tx1"/>
                </a:solidFill>
                <a:latin typeface="微软雅黑" panose="020B0503020204020204" pitchFamily="34" charset="-122"/>
                <a:ea typeface="微软雅黑" panose="020B0503020204020204" pitchFamily="34" charset="-122"/>
              </a:rPr>
              <a:t>The annual maintenance cost reached </a:t>
            </a:r>
            <a:r>
              <a:rPr lang="en-US" altLang="zh-CN" sz="1440" b="1" dirty="0">
                <a:solidFill>
                  <a:schemeClr val="tx1"/>
                </a:solidFill>
                <a:latin typeface="微软雅黑" panose="020B0503020204020204" pitchFamily="34" charset="-122"/>
                <a:ea typeface="微软雅黑" panose="020B0503020204020204" pitchFamily="34" charset="-122"/>
              </a:rPr>
              <a:t>1.2 billion</a:t>
            </a:r>
            <a:r>
              <a:rPr lang="en-US" altLang="zh-CN" sz="1440" dirty="0">
                <a:solidFill>
                  <a:schemeClr val="tx1"/>
                </a:solidFill>
                <a:latin typeface="微软雅黑" panose="020B0503020204020204" pitchFamily="34" charset="-122"/>
                <a:ea typeface="微软雅黑" panose="020B0503020204020204" pitchFamily="34" charset="-122"/>
              </a:rPr>
              <a:t> yuan, but there were still </a:t>
            </a:r>
            <a:r>
              <a:rPr lang="en-US" altLang="zh-CN" sz="1440" b="1" dirty="0">
                <a:solidFill>
                  <a:schemeClr val="tx1"/>
                </a:solidFill>
                <a:latin typeface="微软雅黑" panose="020B0503020204020204" pitchFamily="34" charset="-122"/>
                <a:ea typeface="微软雅黑" panose="020B0503020204020204" pitchFamily="34" charset="-122"/>
              </a:rPr>
              <a:t>18,000</a:t>
            </a:r>
            <a:r>
              <a:rPr lang="en-US" altLang="zh-CN" sz="1440" dirty="0">
                <a:solidFill>
                  <a:schemeClr val="tx1"/>
                </a:solidFill>
                <a:latin typeface="微软雅黑" panose="020B0503020204020204" pitchFamily="34" charset="-122"/>
                <a:ea typeface="微软雅黑" panose="020B0503020204020204" pitchFamily="34" charset="-122"/>
              </a:rPr>
              <a:t> traffic accidents</a:t>
            </a:r>
            <a:endParaRPr lang="zh-CN" altLang="en-US" sz="1620" b="1" dirty="0">
              <a:solidFill>
                <a:srgbClr val="C00000"/>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E0CE89DE-AE13-BB41-9CBA-9168E8128041}"/>
              </a:ext>
            </a:extLst>
          </p:cNvPr>
          <p:cNvSpPr/>
          <p:nvPr/>
        </p:nvSpPr>
        <p:spPr>
          <a:xfrm>
            <a:off x="7956438" y="3099465"/>
            <a:ext cx="3175030" cy="701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altLang="zh-CN" sz="1440" dirty="0">
                <a:solidFill>
                  <a:schemeClr val="tx1"/>
                </a:solidFill>
                <a:latin typeface="微软雅黑" panose="020B0503020204020204" pitchFamily="34" charset="-122"/>
                <a:ea typeface="微软雅黑" panose="020B0503020204020204" pitchFamily="34" charset="-122"/>
              </a:rPr>
              <a:t>In 2015, Yan 'an East Road Tunnel was closed for 10 months</a:t>
            </a:r>
            <a:endParaRPr lang="zh-CN" altLang="en-US" sz="1080" b="1" dirty="0">
              <a:solidFill>
                <a:srgbClr val="C00000"/>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641C49AF-AD1F-D24C-A1F5-F83014132DD5}"/>
              </a:ext>
            </a:extLst>
          </p:cNvPr>
          <p:cNvSpPr txBox="1"/>
          <p:nvPr/>
        </p:nvSpPr>
        <p:spPr>
          <a:xfrm>
            <a:off x="8036293" y="5531104"/>
            <a:ext cx="3015325" cy="535531"/>
          </a:xfrm>
          <a:prstGeom prst="rect">
            <a:avLst/>
          </a:prstGeom>
          <a:noFill/>
        </p:spPr>
        <p:txBody>
          <a:bodyPr wrap="square" rtlCol="0">
            <a:spAutoFit/>
          </a:bodyPr>
          <a:lstStyle/>
          <a:p>
            <a:pPr algn="ctr"/>
            <a:r>
              <a:rPr kumimoji="1" lang="en-US" altLang="zh-CN" sz="1440" dirty="0">
                <a:latin typeface="Microsoft YaHei" panose="020B0503020204020204" pitchFamily="34" charset="-122"/>
                <a:ea typeface="Microsoft YaHei" panose="020B0503020204020204" pitchFamily="34" charset="-122"/>
              </a:rPr>
              <a:t>The overhaul affected </a:t>
            </a:r>
            <a:r>
              <a:rPr kumimoji="1" lang="en-US" altLang="zh-CN" sz="1440" b="1" dirty="0">
                <a:latin typeface="Microsoft YaHei" panose="020B0503020204020204" pitchFamily="34" charset="-122"/>
                <a:ea typeface="Microsoft YaHei" panose="020B0503020204020204" pitchFamily="34" charset="-122"/>
              </a:rPr>
              <a:t>11 million </a:t>
            </a:r>
            <a:r>
              <a:rPr kumimoji="1" lang="en-US" altLang="zh-CN" sz="1440" dirty="0">
                <a:latin typeface="Microsoft YaHei" panose="020B0503020204020204" pitchFamily="34" charset="-122"/>
                <a:ea typeface="Microsoft YaHei" panose="020B0503020204020204" pitchFamily="34" charset="-122"/>
              </a:rPr>
              <a:t>vehicles in </a:t>
            </a:r>
            <a:r>
              <a:rPr kumimoji="1" lang="en-US" altLang="zh-CN" sz="1440" b="1" dirty="0">
                <a:latin typeface="Microsoft YaHei" panose="020B0503020204020204" pitchFamily="34" charset="-122"/>
                <a:ea typeface="Microsoft YaHei" panose="020B0503020204020204" pitchFamily="34" charset="-122"/>
              </a:rPr>
              <a:t>286</a:t>
            </a:r>
            <a:r>
              <a:rPr kumimoji="1" lang="en-US" altLang="zh-CN" sz="1440" dirty="0">
                <a:latin typeface="Microsoft YaHei" panose="020B0503020204020204" pitchFamily="34" charset="-122"/>
                <a:ea typeface="Microsoft YaHei" panose="020B0503020204020204" pitchFamily="34" charset="-122"/>
              </a:rPr>
              <a:t> days</a:t>
            </a:r>
            <a:endParaRPr kumimoji="1" lang="zh-CN" altLang="en-US" sz="1440" dirty="0">
              <a:latin typeface="Microsoft YaHei" panose="020B0503020204020204" pitchFamily="34" charset="-122"/>
              <a:ea typeface="Microsoft YaHei" panose="020B0503020204020204" pitchFamily="34" charset="-122"/>
            </a:endParaRPr>
          </a:p>
        </p:txBody>
      </p:sp>
      <p:pic>
        <p:nvPicPr>
          <p:cNvPr id="35" name="图片 34">
            <a:extLst>
              <a:ext uri="{FF2B5EF4-FFF2-40B4-BE49-F238E27FC236}">
                <a16:creationId xmlns:a16="http://schemas.microsoft.com/office/drawing/2014/main" id="{9AF3C3B8-66A0-B64F-8763-7B025B7D6451}"/>
              </a:ext>
            </a:extLst>
          </p:cNvPr>
          <p:cNvPicPr>
            <a:picLocks noChangeAspect="1"/>
          </p:cNvPicPr>
          <p:nvPr/>
        </p:nvPicPr>
        <p:blipFill rotWithShape="1">
          <a:blip r:embed="rId3">
            <a:extLst>
              <a:ext uri="{28A0092B-C50C-407E-A947-70E740481C1C}">
                <a14:useLocalDpi xmlns:a14="http://schemas.microsoft.com/office/drawing/2010/main" val="0"/>
              </a:ext>
            </a:extLst>
          </a:blip>
          <a:srcRect l="11188" t="6177" r="1011" b="30024"/>
          <a:stretch/>
        </p:blipFill>
        <p:spPr>
          <a:xfrm>
            <a:off x="4720645" y="4358234"/>
            <a:ext cx="2823234" cy="1440636"/>
          </a:xfrm>
          <a:prstGeom prst="rect">
            <a:avLst/>
          </a:prstGeom>
        </p:spPr>
      </p:pic>
      <p:sp>
        <p:nvSpPr>
          <p:cNvPr id="3" name="AutoShape 2" descr="West Gate Bridge维护工程第一天，车道封闭交通拥堵一公里- 1688澳洲新闻网- 澳洲今日最新资讯最深度报道">
            <a:extLst>
              <a:ext uri="{FF2B5EF4-FFF2-40B4-BE49-F238E27FC236}">
                <a16:creationId xmlns:a16="http://schemas.microsoft.com/office/drawing/2014/main" id="{F858EAEB-1ED8-4939-8BB5-9CD8833A70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图片 3">
            <a:extLst>
              <a:ext uri="{FF2B5EF4-FFF2-40B4-BE49-F238E27FC236}">
                <a16:creationId xmlns:a16="http://schemas.microsoft.com/office/drawing/2014/main" id="{66389FAE-3907-4208-8425-57C126401BD5}"/>
              </a:ext>
            </a:extLst>
          </p:cNvPr>
          <p:cNvPicPr>
            <a:picLocks noChangeAspect="1"/>
          </p:cNvPicPr>
          <p:nvPr/>
        </p:nvPicPr>
        <p:blipFill>
          <a:blip r:embed="rId4"/>
          <a:stretch>
            <a:fillRect/>
          </a:stretch>
        </p:blipFill>
        <p:spPr>
          <a:xfrm>
            <a:off x="8110440" y="3874461"/>
            <a:ext cx="2867025" cy="1600200"/>
          </a:xfrm>
          <a:prstGeom prst="rect">
            <a:avLst/>
          </a:prstGeom>
        </p:spPr>
      </p:pic>
    </p:spTree>
    <p:extLst>
      <p:ext uri="{BB962C8B-B14F-4D97-AF65-F5344CB8AC3E}">
        <p14:creationId xmlns:p14="http://schemas.microsoft.com/office/powerpoint/2010/main" val="3477029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41818CC-6FF2-4DC3-94B5-FAC00B03D017}"/>
              </a:ext>
            </a:extLst>
          </p:cNvPr>
          <p:cNvSpPr>
            <a:spLocks noGrp="1"/>
          </p:cNvSpPr>
          <p:nvPr>
            <p:ph sz="quarter" idx="13"/>
          </p:nvPr>
        </p:nvSpPr>
        <p:spPr/>
        <p:txBody>
          <a:bodyPr/>
          <a:lstStyle/>
          <a:p>
            <a:r>
              <a:rPr lang="en-US" altLang="zh-CN" dirty="0"/>
              <a:t>Problem</a:t>
            </a:r>
            <a:endParaRPr lang="zh-CN" altLang="en-US" dirty="0"/>
          </a:p>
        </p:txBody>
      </p:sp>
      <p:sp>
        <p:nvSpPr>
          <p:cNvPr id="30" name="文本框 29">
            <a:extLst>
              <a:ext uri="{FF2B5EF4-FFF2-40B4-BE49-F238E27FC236}">
                <a16:creationId xmlns:a16="http://schemas.microsoft.com/office/drawing/2014/main" id="{66B292CD-0D4F-4F98-905C-E1C7ADE5E05E}"/>
              </a:ext>
            </a:extLst>
          </p:cNvPr>
          <p:cNvSpPr txBox="1"/>
          <p:nvPr/>
        </p:nvSpPr>
        <p:spPr>
          <a:xfrm>
            <a:off x="397026" y="991538"/>
            <a:ext cx="11373131" cy="1685846"/>
          </a:xfrm>
          <a:prstGeom prst="rect">
            <a:avLst/>
          </a:prstGeom>
          <a:noFill/>
        </p:spPr>
        <p:txBody>
          <a:bodyPr wrap="square" rtlCol="0">
            <a:spAutoFit/>
          </a:bodyPr>
          <a:lstStyle>
            <a:defPPr>
              <a:defRPr lang="zh-CN"/>
            </a:defPPr>
            <a:lvl1pPr marL="285750" indent="-285750" defTabSz="1097236" eaLnBrk="0" fontAlgn="base" hangingPunct="0">
              <a:spcBef>
                <a:spcPts val="0"/>
              </a:spcBef>
              <a:spcAft>
                <a:spcPts val="1200"/>
              </a:spcAft>
              <a:buFont typeface="Arial" panose="020B0604020202020204" pitchFamily="34" charset="0"/>
              <a:buChar char="•"/>
              <a:defRPr sz="1600">
                <a:latin typeface="微软雅黑" panose="020B0503020204020204" pitchFamily="34" charset="-122"/>
                <a:ea typeface="微软雅黑" panose="020B0503020204020204" pitchFamily="34" charset="-122"/>
              </a:defRPr>
            </a:lvl1pPr>
            <a:lvl2pPr eaLnBrk="0" fontAlgn="base" hangingPunct="0">
              <a:spcBef>
                <a:spcPct val="0"/>
              </a:spcBef>
              <a:spcAft>
                <a:spcPct val="0"/>
              </a:spcAft>
              <a:defRPr>
                <a:latin typeface="Arial" panose="020B0604020202020204" pitchFamily="34" charset="0"/>
                <a:ea typeface="宋体" panose="02010600030101010101" pitchFamily="2" charset="-122"/>
              </a:defRPr>
            </a:lvl2pPr>
            <a:lvl3pPr eaLnBrk="0" fontAlgn="base" hangingPunct="0">
              <a:spcBef>
                <a:spcPct val="0"/>
              </a:spcBef>
              <a:spcAft>
                <a:spcPct val="0"/>
              </a:spcAft>
              <a:defRPr>
                <a:latin typeface="Arial" panose="020B0604020202020204" pitchFamily="34" charset="0"/>
                <a:ea typeface="宋体" panose="02010600030101010101" pitchFamily="2" charset="-122"/>
              </a:defRPr>
            </a:lvl3pPr>
            <a:lvl4pPr eaLnBrk="0" fontAlgn="base" hangingPunct="0">
              <a:spcBef>
                <a:spcPct val="0"/>
              </a:spcBef>
              <a:spcAft>
                <a:spcPct val="0"/>
              </a:spcAft>
              <a:defRPr>
                <a:latin typeface="Arial" panose="020B0604020202020204" pitchFamily="34" charset="0"/>
                <a:ea typeface="宋体" panose="02010600030101010101" pitchFamily="2" charset="-122"/>
              </a:defRPr>
            </a:lvl4pPr>
            <a:lvl5pPr eaLnBrk="0" fontAlgn="base" hangingPunct="0">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0" indent="0">
              <a:lnSpc>
                <a:spcPct val="150000"/>
              </a:lnSpc>
              <a:spcAft>
                <a:spcPts val="0"/>
              </a:spcAft>
              <a:buNone/>
            </a:pPr>
            <a:r>
              <a:rPr lang="zh-CN" altLang="en-US" sz="2400" b="1" dirty="0">
                <a:solidFill>
                  <a:prstClr val="black">
                    <a:lumMod val="85000"/>
                    <a:lumOff val="15000"/>
                  </a:prstClr>
                </a:solidFill>
                <a:latin typeface="Arial" panose="020B0604020202020204" pitchFamily="34" charset="0"/>
                <a:cs typeface="Arial" panose="020B0604020202020204" pitchFamily="34" charset="0"/>
              </a:rPr>
              <a:t>「 </a:t>
            </a:r>
            <a:r>
              <a:rPr lang="en-US" altLang="zh-CN" sz="2400" b="1" dirty="0">
                <a:solidFill>
                  <a:prstClr val="black">
                    <a:lumMod val="85000"/>
                    <a:lumOff val="15000"/>
                  </a:prstClr>
                </a:solidFill>
                <a:latin typeface="Arial" panose="020B0604020202020204" pitchFamily="34" charset="0"/>
                <a:cs typeface="Arial" panose="020B0604020202020204" pitchFamily="34" charset="0"/>
              </a:rPr>
              <a:t>Difficulties</a:t>
            </a:r>
            <a:r>
              <a:rPr lang="zh-CN" altLang="en-US" sz="2400" b="1" dirty="0">
                <a:solidFill>
                  <a:prstClr val="black">
                    <a:lumMod val="85000"/>
                    <a:lumOff val="15000"/>
                  </a:prstClr>
                </a:solidFill>
                <a:latin typeface="Arial" panose="020B0604020202020204" pitchFamily="34" charset="0"/>
                <a:cs typeface="Arial" panose="020B0604020202020204" pitchFamily="34" charset="0"/>
              </a:rPr>
              <a:t>」</a:t>
            </a:r>
            <a:endParaRPr lang="en-US" altLang="zh-CN" sz="2400" b="1" dirty="0">
              <a:latin typeface="Arial" panose="020B0604020202020204" pitchFamily="34" charset="0"/>
              <a:cs typeface="Arial" panose="020B0604020202020204" pitchFamily="34" charset="0"/>
            </a:endParaRPr>
          </a:p>
          <a:p>
            <a:pPr algn="l">
              <a:lnSpc>
                <a:spcPct val="150000"/>
              </a:lnSpc>
              <a:spcAft>
                <a:spcPts val="600"/>
              </a:spcAft>
            </a:pPr>
            <a:r>
              <a:rPr lang="en-US" altLang="zh-CN" sz="2400" b="1" i="0" u="none" strike="noStrike" baseline="0" dirty="0">
                <a:latin typeface="Arial" panose="020B0604020202020204" pitchFamily="34" charset="0"/>
                <a:cs typeface="Arial" panose="020B0604020202020204" pitchFamily="34" charset="0"/>
              </a:rPr>
              <a:t>Complex scenarios</a:t>
            </a:r>
            <a:r>
              <a:rPr lang="en-US" altLang="zh-CN" sz="2400" b="0" i="0" u="none" strike="noStrike" baseline="0" dirty="0">
                <a:latin typeface="Arial" panose="020B0604020202020204" pitchFamily="34" charset="0"/>
                <a:cs typeface="Arial" panose="020B0604020202020204" pitchFamily="34" charset="0"/>
              </a:rPr>
              <a:t>: Road operation and maintenance </a:t>
            </a:r>
            <a:r>
              <a:rPr lang="en-US" altLang="zh-CN" sz="2400" b="0" i="0" u="sng" strike="noStrike" baseline="0" dirty="0">
                <a:latin typeface="Arial" panose="020B0604020202020204" pitchFamily="34" charset="0"/>
                <a:cs typeface="Arial" panose="020B0604020202020204" pitchFamily="34" charset="0"/>
              </a:rPr>
              <a:t>involve numerous elements and encompass a wide range of scenarios. </a:t>
            </a:r>
            <a:endParaRPr lang="en-US" altLang="zh-CN" sz="2400" b="0" i="0" u="none" strike="noStrike" baseline="0" dirty="0">
              <a:latin typeface="Arial" panose="020B0604020202020204" pitchFamily="34" charset="0"/>
              <a:cs typeface="Arial" panose="020B0604020202020204" pitchFamily="34" charset="0"/>
            </a:endParaRPr>
          </a:p>
        </p:txBody>
      </p:sp>
      <p:pic>
        <p:nvPicPr>
          <p:cNvPr id="1026" name="Picture 2" descr="图片">
            <a:extLst>
              <a:ext uri="{FF2B5EF4-FFF2-40B4-BE49-F238E27FC236}">
                <a16:creationId xmlns:a16="http://schemas.microsoft.com/office/drawing/2014/main" id="{8817C585-1779-4B32-B0BF-DA00D669A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8" b="5278"/>
          <a:stretch/>
        </p:blipFill>
        <p:spPr bwMode="auto">
          <a:xfrm>
            <a:off x="6421599" y="2709621"/>
            <a:ext cx="4597042" cy="245626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5B008B20-C6EC-45CB-8C94-FC755C4D95A1}"/>
              </a:ext>
            </a:extLst>
          </p:cNvPr>
          <p:cNvPicPr>
            <a:picLocks noChangeAspect="1"/>
          </p:cNvPicPr>
          <p:nvPr/>
        </p:nvPicPr>
        <p:blipFill>
          <a:blip r:embed="rId4"/>
          <a:stretch>
            <a:fillRect/>
          </a:stretch>
        </p:blipFill>
        <p:spPr>
          <a:xfrm>
            <a:off x="1034657" y="2709620"/>
            <a:ext cx="3843414" cy="2441698"/>
          </a:xfrm>
          <a:prstGeom prst="rect">
            <a:avLst/>
          </a:prstGeom>
        </p:spPr>
      </p:pic>
      <p:sp>
        <p:nvSpPr>
          <p:cNvPr id="8" name="文本框 7">
            <a:extLst>
              <a:ext uri="{FF2B5EF4-FFF2-40B4-BE49-F238E27FC236}">
                <a16:creationId xmlns:a16="http://schemas.microsoft.com/office/drawing/2014/main" id="{B6F614E9-6DF1-4CA3-9413-7A7187D1BFED}"/>
              </a:ext>
            </a:extLst>
          </p:cNvPr>
          <p:cNvSpPr txBox="1"/>
          <p:nvPr/>
        </p:nvSpPr>
        <p:spPr>
          <a:xfrm>
            <a:off x="-56998" y="5151318"/>
            <a:ext cx="6100074" cy="369332"/>
          </a:xfrm>
          <a:prstGeom prst="rect">
            <a:avLst/>
          </a:prstGeom>
          <a:noFill/>
        </p:spPr>
        <p:txBody>
          <a:bodyPr wrap="square">
            <a:spAutoFit/>
          </a:bodyPr>
          <a:lstStyle/>
          <a:p>
            <a:pPr algn="ctr"/>
            <a:r>
              <a:rPr lang="en-US" altLang="zh-CN" sz="1800" b="1" i="0" strike="noStrike" baseline="0" dirty="0">
                <a:latin typeface="Arial" panose="020B0604020202020204" pitchFamily="34" charset="0"/>
                <a:cs typeface="Arial" panose="020B0604020202020204" pitchFamily="34" charset="0"/>
              </a:rPr>
              <a:t>Numerous elements</a:t>
            </a:r>
            <a:endParaRPr lang="zh-CN" altLang="en-US" b="1" dirty="0"/>
          </a:p>
        </p:txBody>
      </p:sp>
      <p:sp>
        <p:nvSpPr>
          <p:cNvPr id="9" name="文本框 8">
            <a:extLst>
              <a:ext uri="{FF2B5EF4-FFF2-40B4-BE49-F238E27FC236}">
                <a16:creationId xmlns:a16="http://schemas.microsoft.com/office/drawing/2014/main" id="{83394C1D-2A6B-498C-9856-2267A1BA0D00}"/>
              </a:ext>
            </a:extLst>
          </p:cNvPr>
          <p:cNvSpPr txBox="1"/>
          <p:nvPr/>
        </p:nvSpPr>
        <p:spPr>
          <a:xfrm>
            <a:off x="5670083" y="5151318"/>
            <a:ext cx="6100074" cy="369332"/>
          </a:xfrm>
          <a:prstGeom prst="rect">
            <a:avLst/>
          </a:prstGeom>
          <a:noFill/>
        </p:spPr>
        <p:txBody>
          <a:bodyPr wrap="square">
            <a:spAutoFit/>
          </a:bodyPr>
          <a:lstStyle/>
          <a:p>
            <a:pPr algn="ctr"/>
            <a:r>
              <a:rPr lang="en-US" altLang="zh-CN" sz="1800" b="1" i="0" strike="noStrike" baseline="0" dirty="0">
                <a:latin typeface="Arial" panose="020B0604020202020204" pitchFamily="34" charset="0"/>
                <a:cs typeface="Arial" panose="020B0604020202020204" pitchFamily="34" charset="0"/>
              </a:rPr>
              <a:t>Various scenarios</a:t>
            </a:r>
            <a:endParaRPr lang="zh-CN" altLang="en-US" b="1" dirty="0"/>
          </a:p>
        </p:txBody>
      </p:sp>
      <p:sp>
        <p:nvSpPr>
          <p:cNvPr id="10" name="矩形 9">
            <a:extLst>
              <a:ext uri="{FF2B5EF4-FFF2-40B4-BE49-F238E27FC236}">
                <a16:creationId xmlns:a16="http://schemas.microsoft.com/office/drawing/2014/main" id="{0A2AE0D7-9655-453E-907A-651C32055208}"/>
              </a:ext>
            </a:extLst>
          </p:cNvPr>
          <p:cNvSpPr/>
          <p:nvPr/>
        </p:nvSpPr>
        <p:spPr>
          <a:xfrm>
            <a:off x="1" y="5589087"/>
            <a:ext cx="12212773" cy="1304204"/>
          </a:xfrm>
          <a:prstGeom prst="rect">
            <a:avLst/>
          </a:prstGeom>
          <a:gradFill flip="none" rotWithShape="1">
            <a:gsLst>
              <a:gs pos="0">
                <a:srgbClr val="203864">
                  <a:shade val="30000"/>
                  <a:satMod val="115000"/>
                </a:srgbClr>
              </a:gs>
              <a:gs pos="50000">
                <a:srgbClr val="203864">
                  <a:shade val="67500"/>
                  <a:satMod val="115000"/>
                </a:srgbClr>
              </a:gs>
              <a:gs pos="100000">
                <a:srgbClr val="20386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ct val="0"/>
              </a:spcBef>
            </a:pPr>
            <a:r>
              <a:rPr lang="zh-CN" altLang="en-US" sz="2400" b="1" dirty="0">
                <a:solidFill>
                  <a:schemeClr val="bg1"/>
                </a:solidFill>
                <a:latin typeface="Arial" panose="020B0604020202020204" pitchFamily="34" charset="0"/>
                <a:cs typeface="Arial" panose="020B0604020202020204" pitchFamily="34" charset="0"/>
              </a:rPr>
              <a:t>「</a:t>
            </a:r>
            <a:r>
              <a:rPr lang="en-US" altLang="zh-CN" sz="2400" b="1" dirty="0">
                <a:solidFill>
                  <a:schemeClr val="bg1"/>
                </a:solidFill>
                <a:latin typeface="Arial" panose="020B0604020202020204" pitchFamily="34" charset="0"/>
                <a:cs typeface="Arial" panose="020B0604020202020204" pitchFamily="34" charset="0"/>
              </a:rPr>
              <a:t>Key problem</a:t>
            </a:r>
            <a:r>
              <a:rPr lang="zh-CN" altLang="en-US" sz="2400" b="1" dirty="0">
                <a:solidFill>
                  <a:schemeClr val="bg1"/>
                </a:solidFill>
                <a:latin typeface="Arial" panose="020B0604020202020204" pitchFamily="34" charset="0"/>
                <a:cs typeface="Arial" panose="020B0604020202020204" pitchFamily="34" charset="0"/>
              </a:rPr>
              <a:t>」</a:t>
            </a:r>
            <a:r>
              <a:rPr lang="en-US" altLang="zh-CN" sz="2400" dirty="0">
                <a:solidFill>
                  <a:prstClr val="black">
                    <a:lumMod val="85000"/>
                    <a:lumOff val="15000"/>
                  </a:prstClr>
                </a:solidFill>
                <a:latin typeface="Arial" panose="020B0604020202020204" pitchFamily="34" charset="0"/>
                <a:cs typeface="Arial" panose="020B0604020202020204" pitchFamily="34" charset="0"/>
              </a:rPr>
              <a:t>:</a:t>
            </a:r>
            <a:r>
              <a:rPr lang="en-US" altLang="zh-CN" sz="2400" b="0" i="0" u="none" strike="noStrike" baseline="0" dirty="0">
                <a:latin typeface="Arial" panose="020B0604020202020204" pitchFamily="34" charset="0"/>
                <a:cs typeface="Arial" panose="020B0604020202020204" pitchFamily="34" charset="0"/>
              </a:rPr>
              <a:t>How to predict infrastructure serviceability performance and make decisions in </a:t>
            </a:r>
            <a:r>
              <a:rPr lang="en-US" altLang="zh-CN" sz="2400" b="1" u="none" strike="noStrike" baseline="0" dirty="0">
                <a:latin typeface="Arial" panose="020B0604020202020204" pitchFamily="34" charset="0"/>
                <a:cs typeface="Arial" panose="020B0604020202020204" pitchFamily="34" charset="0"/>
              </a:rPr>
              <a:t>complex scenarios </a:t>
            </a:r>
            <a:r>
              <a:rPr lang="en-US" altLang="zh-CN" sz="2400" b="0" i="0" u="none" strike="noStrike" baseline="0" dirty="0">
                <a:latin typeface="Arial" panose="020B0604020202020204" pitchFamily="34" charset="0"/>
                <a:cs typeface="Arial" panose="020B0604020202020204" pitchFamily="34" charset="0"/>
              </a:rPr>
              <a:t>and under </a:t>
            </a:r>
            <a:r>
              <a:rPr lang="en-US" altLang="zh-CN" sz="2400" b="1" i="0" u="none" strike="noStrike" baseline="0" dirty="0">
                <a:latin typeface="Arial" panose="020B0604020202020204" pitchFamily="34" charset="0"/>
                <a:cs typeface="Arial" panose="020B0604020202020204" pitchFamily="34" charset="0"/>
              </a:rPr>
              <a:t>fuzzy conditions</a:t>
            </a:r>
            <a:endParaRPr lang="en-US" altLang="zh-CN" sz="24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8692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41818CC-6FF2-4DC3-94B5-FAC00B03D017}"/>
              </a:ext>
            </a:extLst>
          </p:cNvPr>
          <p:cNvSpPr>
            <a:spLocks noGrp="1"/>
          </p:cNvSpPr>
          <p:nvPr>
            <p:ph sz="quarter" idx="13"/>
          </p:nvPr>
        </p:nvSpPr>
        <p:spPr/>
        <p:txBody>
          <a:bodyPr/>
          <a:lstStyle/>
          <a:p>
            <a:r>
              <a:rPr lang="en-US" altLang="zh-CN" dirty="0"/>
              <a:t>Problem</a:t>
            </a:r>
            <a:endParaRPr lang="zh-CN" altLang="en-US" dirty="0"/>
          </a:p>
        </p:txBody>
      </p:sp>
      <p:sp>
        <p:nvSpPr>
          <p:cNvPr id="30" name="文本框 29">
            <a:extLst>
              <a:ext uri="{FF2B5EF4-FFF2-40B4-BE49-F238E27FC236}">
                <a16:creationId xmlns:a16="http://schemas.microsoft.com/office/drawing/2014/main" id="{66B292CD-0D4F-4F98-905C-E1C7ADE5E05E}"/>
              </a:ext>
            </a:extLst>
          </p:cNvPr>
          <p:cNvSpPr txBox="1"/>
          <p:nvPr/>
        </p:nvSpPr>
        <p:spPr>
          <a:xfrm>
            <a:off x="397025" y="947005"/>
            <a:ext cx="11716945" cy="1685846"/>
          </a:xfrm>
          <a:prstGeom prst="rect">
            <a:avLst/>
          </a:prstGeom>
          <a:noFill/>
        </p:spPr>
        <p:txBody>
          <a:bodyPr wrap="square" rtlCol="0">
            <a:spAutoFit/>
          </a:bodyPr>
          <a:lstStyle>
            <a:defPPr>
              <a:defRPr lang="zh-CN"/>
            </a:defPPr>
            <a:lvl1pPr marL="285750" indent="-285750" defTabSz="1097236" eaLnBrk="0" fontAlgn="base" hangingPunct="0">
              <a:spcBef>
                <a:spcPts val="0"/>
              </a:spcBef>
              <a:spcAft>
                <a:spcPts val="1200"/>
              </a:spcAft>
              <a:buFont typeface="Arial" panose="020B0604020202020204" pitchFamily="34" charset="0"/>
              <a:buChar char="•"/>
              <a:defRPr sz="1600">
                <a:latin typeface="微软雅黑" panose="020B0503020204020204" pitchFamily="34" charset="-122"/>
                <a:ea typeface="微软雅黑" panose="020B0503020204020204" pitchFamily="34" charset="-122"/>
              </a:defRPr>
            </a:lvl1pPr>
            <a:lvl2pPr eaLnBrk="0" fontAlgn="base" hangingPunct="0">
              <a:spcBef>
                <a:spcPct val="0"/>
              </a:spcBef>
              <a:spcAft>
                <a:spcPct val="0"/>
              </a:spcAft>
              <a:defRPr>
                <a:latin typeface="Arial" panose="020B0604020202020204" pitchFamily="34" charset="0"/>
                <a:ea typeface="宋体" panose="02010600030101010101" pitchFamily="2" charset="-122"/>
              </a:defRPr>
            </a:lvl2pPr>
            <a:lvl3pPr eaLnBrk="0" fontAlgn="base" hangingPunct="0">
              <a:spcBef>
                <a:spcPct val="0"/>
              </a:spcBef>
              <a:spcAft>
                <a:spcPct val="0"/>
              </a:spcAft>
              <a:defRPr>
                <a:latin typeface="Arial" panose="020B0604020202020204" pitchFamily="34" charset="0"/>
                <a:ea typeface="宋体" panose="02010600030101010101" pitchFamily="2" charset="-122"/>
              </a:defRPr>
            </a:lvl3pPr>
            <a:lvl4pPr eaLnBrk="0" fontAlgn="base" hangingPunct="0">
              <a:spcBef>
                <a:spcPct val="0"/>
              </a:spcBef>
              <a:spcAft>
                <a:spcPct val="0"/>
              </a:spcAft>
              <a:defRPr>
                <a:latin typeface="Arial" panose="020B0604020202020204" pitchFamily="34" charset="0"/>
                <a:ea typeface="宋体" panose="02010600030101010101" pitchFamily="2" charset="-122"/>
              </a:defRPr>
            </a:lvl4pPr>
            <a:lvl5pPr eaLnBrk="0" fontAlgn="base" hangingPunct="0">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0" indent="0">
              <a:lnSpc>
                <a:spcPct val="150000"/>
              </a:lnSpc>
              <a:spcAft>
                <a:spcPts val="0"/>
              </a:spcAft>
              <a:buNone/>
            </a:pPr>
            <a:r>
              <a:rPr lang="zh-CN" altLang="en-US" sz="2400" b="1" dirty="0">
                <a:solidFill>
                  <a:prstClr val="black">
                    <a:lumMod val="85000"/>
                    <a:lumOff val="15000"/>
                  </a:prstClr>
                </a:solidFill>
                <a:latin typeface="Arial" panose="020B0604020202020204" pitchFamily="34" charset="0"/>
                <a:cs typeface="Arial" panose="020B0604020202020204" pitchFamily="34" charset="0"/>
              </a:rPr>
              <a:t>「 </a:t>
            </a:r>
            <a:r>
              <a:rPr lang="en-US" altLang="zh-CN" sz="2400" b="1" dirty="0">
                <a:solidFill>
                  <a:prstClr val="black">
                    <a:lumMod val="85000"/>
                    <a:lumOff val="15000"/>
                  </a:prstClr>
                </a:solidFill>
                <a:latin typeface="Arial" panose="020B0604020202020204" pitchFamily="34" charset="0"/>
                <a:cs typeface="Arial" panose="020B0604020202020204" pitchFamily="34" charset="0"/>
              </a:rPr>
              <a:t>Difficulties</a:t>
            </a:r>
            <a:r>
              <a:rPr lang="zh-CN" altLang="en-US" sz="2400" b="1" dirty="0">
                <a:solidFill>
                  <a:prstClr val="black">
                    <a:lumMod val="85000"/>
                    <a:lumOff val="15000"/>
                  </a:prstClr>
                </a:solidFill>
                <a:latin typeface="Arial" panose="020B0604020202020204" pitchFamily="34" charset="0"/>
                <a:cs typeface="Arial" panose="020B0604020202020204" pitchFamily="34" charset="0"/>
              </a:rPr>
              <a:t>」</a:t>
            </a:r>
            <a:endParaRPr lang="en-US" altLang="zh-CN" sz="2400" b="1" dirty="0">
              <a:latin typeface="Arial" panose="020B0604020202020204" pitchFamily="34" charset="0"/>
              <a:cs typeface="Arial" panose="020B0604020202020204" pitchFamily="34" charset="0"/>
            </a:endParaRPr>
          </a:p>
          <a:p>
            <a:pPr algn="l">
              <a:lnSpc>
                <a:spcPct val="150000"/>
              </a:lnSpc>
              <a:spcAft>
                <a:spcPts val="600"/>
              </a:spcAft>
            </a:pPr>
            <a:r>
              <a:rPr lang="en-US" altLang="zh-CN" sz="2400" b="1" i="0" u="none" strike="noStrike" baseline="0" dirty="0">
                <a:latin typeface="Arial" panose="020B0604020202020204" pitchFamily="34" charset="0"/>
                <a:cs typeface="Arial" panose="020B0604020202020204" pitchFamily="34" charset="0"/>
              </a:rPr>
              <a:t>Fuzzy conditions</a:t>
            </a:r>
            <a:r>
              <a:rPr lang="en-US" altLang="zh-CN" sz="2400" b="0" i="0" u="none" strike="noStrike" baseline="0" dirty="0">
                <a:latin typeface="Arial" panose="020B0604020202020204" pitchFamily="34" charset="0"/>
                <a:cs typeface="Arial" panose="020B0604020202020204" pitchFamily="34" charset="0"/>
              </a:rPr>
              <a:t>: Maintenance decision </a:t>
            </a:r>
            <a:r>
              <a:rPr lang="en-US" altLang="zh-CN" sz="2400" b="0" i="0" u="sng" strike="noStrike" baseline="0" dirty="0">
                <a:latin typeface="Arial" panose="020B0604020202020204" pitchFamily="34" charset="0"/>
                <a:cs typeface="Arial" panose="020B0604020202020204" pitchFamily="34" charset="0"/>
              </a:rPr>
              <a:t>rules are sometimes vague and exhibit local characteristics</a:t>
            </a:r>
            <a:r>
              <a:rPr lang="en-US" altLang="zh-CN" sz="2400" b="0" i="0" u="none" strike="noStrike" baseline="0" dirty="0">
                <a:latin typeface="Arial" panose="020B0604020202020204" pitchFamily="34" charset="0"/>
                <a:cs typeface="Arial" panose="020B0604020202020204" pitchFamily="34" charset="0"/>
              </a:rPr>
              <a:t>. </a:t>
            </a:r>
            <a:endParaRPr lang="en-US" altLang="zh-CN" sz="2400" b="1" dirty="0">
              <a:solidFill>
                <a:prstClr val="black">
                  <a:lumMod val="85000"/>
                  <a:lumOff val="15000"/>
                </a:prstClr>
              </a:solidFill>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979EE564-7E9C-48D2-B17E-6FDB1A61FB55}"/>
              </a:ext>
            </a:extLst>
          </p:cNvPr>
          <p:cNvSpPr/>
          <p:nvPr/>
        </p:nvSpPr>
        <p:spPr>
          <a:xfrm>
            <a:off x="1" y="5589087"/>
            <a:ext cx="12212773" cy="1304204"/>
          </a:xfrm>
          <a:prstGeom prst="rect">
            <a:avLst/>
          </a:prstGeom>
          <a:gradFill flip="none" rotWithShape="1">
            <a:gsLst>
              <a:gs pos="0">
                <a:srgbClr val="203864">
                  <a:shade val="30000"/>
                  <a:satMod val="115000"/>
                </a:srgbClr>
              </a:gs>
              <a:gs pos="50000">
                <a:srgbClr val="203864">
                  <a:shade val="67500"/>
                  <a:satMod val="115000"/>
                </a:srgbClr>
              </a:gs>
              <a:gs pos="100000">
                <a:srgbClr val="20386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ct val="0"/>
              </a:spcBef>
            </a:pPr>
            <a:r>
              <a:rPr lang="zh-CN" altLang="en-US" sz="2400" b="1" dirty="0">
                <a:solidFill>
                  <a:schemeClr val="bg1"/>
                </a:solidFill>
                <a:latin typeface="Arial" panose="020B0604020202020204" pitchFamily="34" charset="0"/>
                <a:cs typeface="Arial" panose="020B0604020202020204" pitchFamily="34" charset="0"/>
              </a:rPr>
              <a:t>「</a:t>
            </a:r>
            <a:r>
              <a:rPr lang="en-US" altLang="zh-CN" sz="2400" b="1" dirty="0">
                <a:solidFill>
                  <a:schemeClr val="bg1"/>
                </a:solidFill>
                <a:latin typeface="Arial" panose="020B0604020202020204" pitchFamily="34" charset="0"/>
                <a:cs typeface="Arial" panose="020B0604020202020204" pitchFamily="34" charset="0"/>
              </a:rPr>
              <a:t>Key problem</a:t>
            </a:r>
            <a:r>
              <a:rPr lang="zh-CN" altLang="en-US" sz="2400" b="1" dirty="0">
                <a:solidFill>
                  <a:schemeClr val="bg1"/>
                </a:solidFill>
                <a:latin typeface="Arial" panose="020B0604020202020204" pitchFamily="34" charset="0"/>
                <a:cs typeface="Arial" panose="020B0604020202020204" pitchFamily="34" charset="0"/>
              </a:rPr>
              <a:t>」</a:t>
            </a:r>
            <a:r>
              <a:rPr lang="en-US" altLang="zh-CN" sz="2400" dirty="0">
                <a:solidFill>
                  <a:prstClr val="black">
                    <a:lumMod val="85000"/>
                    <a:lumOff val="15000"/>
                  </a:prstClr>
                </a:solidFill>
                <a:latin typeface="Arial" panose="020B0604020202020204" pitchFamily="34" charset="0"/>
                <a:cs typeface="Arial" panose="020B0604020202020204" pitchFamily="34" charset="0"/>
              </a:rPr>
              <a:t>:</a:t>
            </a:r>
            <a:r>
              <a:rPr lang="en-US" altLang="zh-CN" sz="2400" b="0" i="0" u="none" strike="noStrike" baseline="0" dirty="0">
                <a:latin typeface="Arial" panose="020B0604020202020204" pitchFamily="34" charset="0"/>
                <a:cs typeface="Arial" panose="020B0604020202020204" pitchFamily="34" charset="0"/>
              </a:rPr>
              <a:t>How to predict infrastructure serviceability performance and make decisions </a:t>
            </a:r>
            <a:r>
              <a:rPr lang="en-US" altLang="zh-CN" sz="2400" dirty="0">
                <a:latin typeface="Arial" panose="020B0604020202020204" pitchFamily="34" charset="0"/>
                <a:cs typeface="Arial" panose="020B0604020202020204" pitchFamily="34" charset="0"/>
              </a:rPr>
              <a:t>under</a:t>
            </a:r>
            <a:r>
              <a:rPr lang="en-US" altLang="zh-CN" sz="2400" b="0" i="0" u="none" strike="noStrike" baseline="0" dirty="0">
                <a:latin typeface="Arial" panose="020B0604020202020204" pitchFamily="34" charset="0"/>
                <a:cs typeface="Arial" panose="020B0604020202020204" pitchFamily="34" charset="0"/>
              </a:rPr>
              <a:t> </a:t>
            </a:r>
            <a:r>
              <a:rPr lang="en-US" altLang="zh-CN" sz="2400" b="1" u="none" strike="noStrike" baseline="0" dirty="0">
                <a:latin typeface="Arial" panose="020B0604020202020204" pitchFamily="34" charset="0"/>
                <a:cs typeface="Arial" panose="020B0604020202020204" pitchFamily="34" charset="0"/>
              </a:rPr>
              <a:t>complex scenarios </a:t>
            </a:r>
            <a:r>
              <a:rPr lang="en-US" altLang="zh-CN" sz="2400" b="0" i="0" u="none" strike="noStrike" baseline="0" dirty="0">
                <a:latin typeface="Arial" panose="020B0604020202020204" pitchFamily="34" charset="0"/>
                <a:cs typeface="Arial" panose="020B0604020202020204" pitchFamily="34" charset="0"/>
              </a:rPr>
              <a:t>and </a:t>
            </a:r>
            <a:r>
              <a:rPr lang="en-US" altLang="zh-CN" sz="2400" b="1" i="0" u="none" strike="noStrike" baseline="0" dirty="0">
                <a:latin typeface="Arial" panose="020B0604020202020204" pitchFamily="34" charset="0"/>
                <a:cs typeface="Arial" panose="020B0604020202020204" pitchFamily="34" charset="0"/>
              </a:rPr>
              <a:t>fuzzy conditions</a:t>
            </a:r>
            <a:endParaRPr lang="en-US" altLang="zh-CN" sz="2400" b="1" dirty="0">
              <a:solidFill>
                <a:srgbClr val="FFFF00"/>
              </a:solidFill>
              <a:latin typeface="微软雅黑" panose="020B0503020204020204" pitchFamily="34" charset="-122"/>
              <a:ea typeface="微软雅黑" panose="020B0503020204020204" pitchFamily="34" charset="-122"/>
            </a:endParaRPr>
          </a:p>
        </p:txBody>
      </p:sp>
      <p:pic>
        <p:nvPicPr>
          <p:cNvPr id="7" name="Picture 2">
            <a:extLst>
              <a:ext uri="{FF2B5EF4-FFF2-40B4-BE49-F238E27FC236}">
                <a16:creationId xmlns:a16="http://schemas.microsoft.com/office/drawing/2014/main" id="{9B2E4B61-DD6F-42B1-A1D2-C69511C67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28" y="2975207"/>
            <a:ext cx="2322001" cy="15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DECFA3B-2DCD-491A-84F4-907DAF760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863" y="2975207"/>
            <a:ext cx="1548000" cy="154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FE1D3016-522C-48EF-BD7D-75059E666494}"/>
              </a:ext>
            </a:extLst>
          </p:cNvPr>
          <p:cNvPicPr>
            <a:picLocks noChangeAspect="1"/>
          </p:cNvPicPr>
          <p:nvPr/>
        </p:nvPicPr>
        <p:blipFill rotWithShape="1">
          <a:blip r:embed="rId5"/>
          <a:srcRect t="2214" b="2993"/>
          <a:stretch>
            <a:fillRect/>
          </a:stretch>
        </p:blipFill>
        <p:spPr>
          <a:xfrm>
            <a:off x="8456760" y="2960550"/>
            <a:ext cx="3004677" cy="1548000"/>
          </a:xfrm>
          <a:prstGeom prst="rect">
            <a:avLst/>
          </a:prstGeom>
          <a:effectLst>
            <a:outerShdw blurRad="50800" dist="38100" dir="2700000" algn="tl" rotWithShape="0">
              <a:prstClr val="black">
                <a:alpha val="40000"/>
              </a:prstClr>
            </a:outerShdw>
          </a:effectLst>
        </p:spPr>
      </p:pic>
      <p:pic>
        <p:nvPicPr>
          <p:cNvPr id="10" name="Picture 4">
            <a:extLst>
              <a:ext uri="{FF2B5EF4-FFF2-40B4-BE49-F238E27FC236}">
                <a16:creationId xmlns:a16="http://schemas.microsoft.com/office/drawing/2014/main" id="{CE36C3F5-569E-457F-BA93-9D15D0DFFE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696"/>
          <a:stretch/>
        </p:blipFill>
        <p:spPr bwMode="auto">
          <a:xfrm>
            <a:off x="3304673" y="2975207"/>
            <a:ext cx="2710808" cy="1548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35B46538-56A0-40C6-815D-D90175ADFE75}"/>
              </a:ext>
            </a:extLst>
          </p:cNvPr>
          <p:cNvSpPr txBox="1"/>
          <p:nvPr/>
        </p:nvSpPr>
        <p:spPr>
          <a:xfrm>
            <a:off x="932180" y="4663170"/>
            <a:ext cx="2125096" cy="338554"/>
          </a:xfrm>
          <a:prstGeom prst="rect">
            <a:avLst/>
          </a:prstGeom>
          <a:noFill/>
        </p:spPr>
        <p:txBody>
          <a:bodyPr wrap="square">
            <a:spAutoFit/>
          </a:bodyPr>
          <a:lstStyle/>
          <a:p>
            <a:pPr algn="ctr"/>
            <a:r>
              <a:rPr lang="en-US" altLang="zh-CN" sz="1600" dirty="0">
                <a:solidFill>
                  <a:schemeClr val="tx1"/>
                </a:solidFill>
                <a:latin typeface="微软雅黑" panose="020B0503020204020204" pitchFamily="34" charset="-122"/>
                <a:ea typeface="微软雅黑" panose="020B0503020204020204" pitchFamily="34" charset="-122"/>
              </a:rPr>
              <a:t>Subjectivity</a:t>
            </a:r>
            <a:endParaRPr lang="zh-CN" altLang="en-US" sz="1600" dirty="0"/>
          </a:p>
        </p:txBody>
      </p:sp>
      <p:sp>
        <p:nvSpPr>
          <p:cNvPr id="12" name="文本框 11">
            <a:extLst>
              <a:ext uri="{FF2B5EF4-FFF2-40B4-BE49-F238E27FC236}">
                <a16:creationId xmlns:a16="http://schemas.microsoft.com/office/drawing/2014/main" id="{5E199B97-F9AD-4A9E-8F92-F0D9BAA31B2F}"/>
              </a:ext>
            </a:extLst>
          </p:cNvPr>
          <p:cNvSpPr txBox="1"/>
          <p:nvPr/>
        </p:nvSpPr>
        <p:spPr>
          <a:xfrm>
            <a:off x="3304674" y="4642743"/>
            <a:ext cx="2791326" cy="338554"/>
          </a:xfrm>
          <a:prstGeom prst="rect">
            <a:avLst/>
          </a:prstGeom>
          <a:noFill/>
        </p:spPr>
        <p:txBody>
          <a:bodyPr wrap="square">
            <a:spAutoFit/>
          </a:bodyPr>
          <a:lstStyle/>
          <a:p>
            <a:pPr algn="ctr"/>
            <a:r>
              <a:rPr lang="en-US" altLang="zh-CN" sz="1600" dirty="0">
                <a:solidFill>
                  <a:schemeClr val="tx1"/>
                </a:solidFill>
                <a:latin typeface="微软雅黑" panose="020B0503020204020204" pitchFamily="34" charset="-122"/>
                <a:ea typeface="微软雅黑" panose="020B0503020204020204" pitchFamily="34" charset="-122"/>
              </a:rPr>
              <a:t>Experts of different levels</a:t>
            </a:r>
            <a:endParaRPr lang="zh-CN" altLang="en-US" sz="1600" dirty="0"/>
          </a:p>
        </p:txBody>
      </p:sp>
      <p:sp>
        <p:nvSpPr>
          <p:cNvPr id="13" name="文本框 12">
            <a:extLst>
              <a:ext uri="{FF2B5EF4-FFF2-40B4-BE49-F238E27FC236}">
                <a16:creationId xmlns:a16="http://schemas.microsoft.com/office/drawing/2014/main" id="{70321497-02BE-4E8B-94C1-78843DB297FE}"/>
              </a:ext>
            </a:extLst>
          </p:cNvPr>
          <p:cNvSpPr txBox="1"/>
          <p:nvPr/>
        </p:nvSpPr>
        <p:spPr>
          <a:xfrm>
            <a:off x="6464248" y="4649890"/>
            <a:ext cx="1620787" cy="338554"/>
          </a:xfrm>
          <a:prstGeom prst="rect">
            <a:avLst/>
          </a:prstGeom>
          <a:noFill/>
        </p:spPr>
        <p:txBody>
          <a:bodyPr wrap="square">
            <a:spAutoFit/>
          </a:bodyPr>
          <a:lstStyle>
            <a:defPPr rtl="0">
              <a:defRPr lang="zh-cn"/>
            </a:defPPr>
            <a:lvl1pPr algn="ctr">
              <a:defRPr sz="1600">
                <a:latin typeface="微软雅黑" panose="020B0503020204020204" pitchFamily="34" charset="-122"/>
                <a:ea typeface="微软雅黑" panose="020B0503020204020204" pitchFamily="34" charset="-122"/>
              </a:defRPr>
            </a:lvl1pPr>
          </a:lstStyle>
          <a:p>
            <a:r>
              <a:rPr lang="en-US" altLang="zh-CN" dirty="0"/>
              <a:t>Fuzzy rules</a:t>
            </a:r>
            <a:endParaRPr lang="zh-CN" altLang="en-US" dirty="0"/>
          </a:p>
        </p:txBody>
      </p:sp>
      <p:sp>
        <p:nvSpPr>
          <p:cNvPr id="14" name="文本框 13">
            <a:extLst>
              <a:ext uri="{FF2B5EF4-FFF2-40B4-BE49-F238E27FC236}">
                <a16:creationId xmlns:a16="http://schemas.microsoft.com/office/drawing/2014/main" id="{79DBC4FA-5129-424F-BA62-0CA090D620E6}"/>
              </a:ext>
            </a:extLst>
          </p:cNvPr>
          <p:cNvSpPr txBox="1"/>
          <p:nvPr/>
        </p:nvSpPr>
        <p:spPr>
          <a:xfrm>
            <a:off x="8085035" y="4663170"/>
            <a:ext cx="3940920" cy="338554"/>
          </a:xfrm>
          <a:prstGeom prst="rect">
            <a:avLst/>
          </a:prstGeom>
          <a:noFill/>
        </p:spPr>
        <p:txBody>
          <a:bodyPr wrap="square">
            <a:spAutoFit/>
          </a:bodyPr>
          <a:lstStyle/>
          <a:p>
            <a:pPr algn="ctr"/>
            <a:r>
              <a:rPr lang="en-US" altLang="zh-CN" sz="1600" dirty="0">
                <a:latin typeface="微软雅黑" panose="020B0503020204020204" pitchFamily="34" charset="-122"/>
                <a:ea typeface="微软雅黑" panose="020B0503020204020204" pitchFamily="34" charset="-122"/>
              </a:rPr>
              <a:t>P</a:t>
            </a:r>
            <a:r>
              <a:rPr lang="en-US" altLang="zh-CN" sz="1600" dirty="0">
                <a:solidFill>
                  <a:schemeClr val="tx1"/>
                </a:solidFill>
                <a:latin typeface="微软雅黑" panose="020B0503020204020204" pitchFamily="34" charset="-122"/>
                <a:ea typeface="微软雅黑" panose="020B0503020204020204" pitchFamily="34" charset="-122"/>
              </a:rPr>
              <a:t>rocess high-dimension data</a:t>
            </a:r>
            <a:endParaRPr lang="zh-CN" altLang="en-US" sz="1600" dirty="0"/>
          </a:p>
        </p:txBody>
      </p:sp>
    </p:spTree>
    <p:extLst>
      <p:ext uri="{BB962C8B-B14F-4D97-AF65-F5344CB8AC3E}">
        <p14:creationId xmlns:p14="http://schemas.microsoft.com/office/powerpoint/2010/main" val="3140688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右箭头 6">
            <a:extLst>
              <a:ext uri="{FF2B5EF4-FFF2-40B4-BE49-F238E27FC236}">
                <a16:creationId xmlns:a16="http://schemas.microsoft.com/office/drawing/2014/main" id="{37247A7B-7467-4578-BE1E-CD8A1BE4146C}"/>
              </a:ext>
            </a:extLst>
          </p:cNvPr>
          <p:cNvSpPr/>
          <p:nvPr/>
        </p:nvSpPr>
        <p:spPr>
          <a:xfrm rot="20402936">
            <a:off x="-1121656" y="2830601"/>
            <a:ext cx="13042524" cy="194212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20"/>
          </a:p>
        </p:txBody>
      </p:sp>
      <p:sp>
        <p:nvSpPr>
          <p:cNvPr id="3" name="内容占位符 2">
            <a:extLst>
              <a:ext uri="{FF2B5EF4-FFF2-40B4-BE49-F238E27FC236}">
                <a16:creationId xmlns:a16="http://schemas.microsoft.com/office/drawing/2014/main" id="{F41818CC-6FF2-4DC3-94B5-FAC00B03D017}"/>
              </a:ext>
            </a:extLst>
          </p:cNvPr>
          <p:cNvSpPr>
            <a:spLocks noGrp="1"/>
          </p:cNvSpPr>
          <p:nvPr>
            <p:ph sz="quarter" idx="13"/>
          </p:nvPr>
        </p:nvSpPr>
        <p:spPr>
          <a:xfrm>
            <a:off x="397026" y="356455"/>
            <a:ext cx="3473010" cy="590550"/>
          </a:xfrm>
        </p:spPr>
        <p:txBody>
          <a:bodyPr>
            <a:normAutofit/>
          </a:bodyPr>
          <a:lstStyle/>
          <a:p>
            <a:r>
              <a:rPr lang="en-US" altLang="zh-CN" dirty="0"/>
              <a:t>Leap Forward</a:t>
            </a:r>
            <a:endParaRPr lang="zh-CN" altLang="en-US" dirty="0"/>
          </a:p>
        </p:txBody>
      </p:sp>
      <p:sp>
        <p:nvSpPr>
          <p:cNvPr id="6" name="矩形 5">
            <a:extLst>
              <a:ext uri="{FF2B5EF4-FFF2-40B4-BE49-F238E27FC236}">
                <a16:creationId xmlns:a16="http://schemas.microsoft.com/office/drawing/2014/main" id="{979EE564-7E9C-48D2-B17E-6FDB1A61FB55}"/>
              </a:ext>
            </a:extLst>
          </p:cNvPr>
          <p:cNvSpPr/>
          <p:nvPr/>
        </p:nvSpPr>
        <p:spPr>
          <a:xfrm>
            <a:off x="1" y="6275647"/>
            <a:ext cx="12212773" cy="617643"/>
          </a:xfrm>
          <a:prstGeom prst="rect">
            <a:avLst/>
          </a:prstGeom>
          <a:gradFill flip="none" rotWithShape="1">
            <a:gsLst>
              <a:gs pos="0">
                <a:srgbClr val="203864">
                  <a:shade val="30000"/>
                  <a:satMod val="115000"/>
                </a:srgbClr>
              </a:gs>
              <a:gs pos="50000">
                <a:srgbClr val="203864">
                  <a:shade val="67500"/>
                  <a:satMod val="115000"/>
                </a:srgbClr>
              </a:gs>
              <a:gs pos="100000">
                <a:srgbClr val="20386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ct val="0"/>
              </a:spcBef>
            </a:pPr>
            <a:r>
              <a:rPr lang="en-US" altLang="zh-CN" sz="2400" b="1" dirty="0">
                <a:solidFill>
                  <a:schemeClr val="bg1"/>
                </a:solidFill>
                <a:latin typeface="微软雅黑" panose="020B0503020204020204" pitchFamily="34" charset="-122"/>
                <a:ea typeface="微软雅黑" panose="020B0503020204020204" pitchFamily="34" charset="-122"/>
              </a:rPr>
              <a:t>Explore a method that combines </a:t>
            </a:r>
            <a:r>
              <a:rPr lang="en-US" altLang="zh-CN" sz="2400" b="1" dirty="0">
                <a:solidFill>
                  <a:srgbClr val="FFFF00"/>
                </a:solidFill>
                <a:latin typeface="微软雅黑" panose="020B0503020204020204" pitchFamily="34" charset="-122"/>
                <a:ea typeface="微软雅黑" panose="020B0503020204020204" pitchFamily="34" charset="-122"/>
              </a:rPr>
              <a:t>expert experience</a:t>
            </a:r>
            <a:r>
              <a:rPr lang="en-US" altLang="zh-CN" sz="2400" b="1" dirty="0">
                <a:solidFill>
                  <a:schemeClr val="bg1"/>
                </a:solidFill>
                <a:latin typeface="微软雅黑" panose="020B0503020204020204" pitchFamily="34" charset="-122"/>
                <a:ea typeface="微软雅黑" panose="020B0503020204020204" pitchFamily="34" charset="-122"/>
              </a:rPr>
              <a:t> and </a:t>
            </a:r>
            <a:r>
              <a:rPr lang="en-US" altLang="zh-CN" sz="2400" b="1" dirty="0">
                <a:solidFill>
                  <a:srgbClr val="FFFF00"/>
                </a:solidFill>
                <a:latin typeface="微软雅黑" panose="020B0503020204020204" pitchFamily="34" charset="-122"/>
                <a:ea typeface="微软雅黑" panose="020B0503020204020204" pitchFamily="34" charset="-122"/>
              </a:rPr>
              <a:t>digital technology</a:t>
            </a:r>
          </a:p>
        </p:txBody>
      </p:sp>
      <p:sp>
        <p:nvSpPr>
          <p:cNvPr id="16" name="灯片编号占位符 1">
            <a:extLst>
              <a:ext uri="{FF2B5EF4-FFF2-40B4-BE49-F238E27FC236}">
                <a16:creationId xmlns:a16="http://schemas.microsoft.com/office/drawing/2014/main" id="{1E1D5487-CA3D-4240-93D3-C63F50262E6B}"/>
              </a:ext>
            </a:extLst>
          </p:cNvPr>
          <p:cNvSpPr txBox="1">
            <a:spLocks/>
          </p:cNvSpPr>
          <p:nvPr/>
        </p:nvSpPr>
        <p:spPr>
          <a:xfrm>
            <a:off x="11317606" y="6456046"/>
            <a:ext cx="264794" cy="186690"/>
          </a:xfrm>
          <a:prstGeom prst="rect">
            <a:avLst/>
          </a:prstGeom>
        </p:spPr>
        <p:txBody>
          <a:bodyPr vert="horz" lIns="91440" tIns="45720" rIns="91440" bIns="45720" rtlCol="0" anchor="ctr"/>
          <a:lstStyle>
            <a:defPPr rtl="0">
              <a:defRPr lang="zh-cn"/>
            </a:defPPr>
            <a:lvl1pPr marL="0" algn="r" defTabSz="914400" rtl="0" eaLnBrk="1" latinLnBrk="0" hangingPunct="1">
              <a:defRPr sz="1200" kern="1200">
                <a:solidFill>
                  <a:schemeClr val="tx1">
                    <a:tint val="75000"/>
                  </a:schemeClr>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C71654-96A5-4280-94F3-931C61A9F92C}" type="slidenum">
              <a:rPr lang="en-US" altLang="zh-CN" smtClean="0"/>
              <a:pPr/>
              <a:t>6</a:t>
            </a:fld>
            <a:endParaRPr lang="zh-CN" altLang="en-US"/>
          </a:p>
        </p:txBody>
      </p:sp>
      <p:sp>
        <p:nvSpPr>
          <p:cNvPr id="17" name="椭圆 16">
            <a:extLst>
              <a:ext uri="{FF2B5EF4-FFF2-40B4-BE49-F238E27FC236}">
                <a16:creationId xmlns:a16="http://schemas.microsoft.com/office/drawing/2014/main" id="{A95A5810-B1C7-4BF3-AEE0-1CBD085112C0}"/>
              </a:ext>
            </a:extLst>
          </p:cNvPr>
          <p:cNvSpPr/>
          <p:nvPr/>
        </p:nvSpPr>
        <p:spPr>
          <a:xfrm>
            <a:off x="8608132" y="1483352"/>
            <a:ext cx="1846800" cy="1846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40" b="1" dirty="0">
              <a:latin typeface="Microsoft YaHei" panose="020B0503020204020204" pitchFamily="34" charset="-122"/>
              <a:ea typeface="Microsoft YaHei" panose="020B0503020204020204" pitchFamily="34" charset="-122"/>
            </a:endParaRPr>
          </a:p>
        </p:txBody>
      </p:sp>
      <p:sp>
        <p:nvSpPr>
          <p:cNvPr id="18" name="椭圆 17">
            <a:extLst>
              <a:ext uri="{FF2B5EF4-FFF2-40B4-BE49-F238E27FC236}">
                <a16:creationId xmlns:a16="http://schemas.microsoft.com/office/drawing/2014/main" id="{F4DA91A6-81A6-43E1-8A25-C256FF30E942}"/>
              </a:ext>
            </a:extLst>
          </p:cNvPr>
          <p:cNvSpPr/>
          <p:nvPr/>
        </p:nvSpPr>
        <p:spPr>
          <a:xfrm>
            <a:off x="1007971" y="4169144"/>
            <a:ext cx="1846800" cy="1846800"/>
          </a:xfrm>
          <a:prstGeom prst="ellipse">
            <a:avLst/>
          </a:prstGeom>
          <a:solidFill>
            <a:srgbClr val="0D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b="1" dirty="0">
              <a:latin typeface="微软雅黑" panose="020B0503020204020204" pitchFamily="34" charset="-122"/>
              <a:ea typeface="微软雅黑" panose="020B0503020204020204" pitchFamily="34" charset="-122"/>
            </a:endParaRPr>
          </a:p>
        </p:txBody>
      </p:sp>
      <p:sp>
        <p:nvSpPr>
          <p:cNvPr id="19" name="椭圆 18">
            <a:extLst>
              <a:ext uri="{FF2B5EF4-FFF2-40B4-BE49-F238E27FC236}">
                <a16:creationId xmlns:a16="http://schemas.microsoft.com/office/drawing/2014/main" id="{50F3D18B-DE21-40A9-809B-CD39487D554E}"/>
              </a:ext>
            </a:extLst>
          </p:cNvPr>
          <p:cNvSpPr/>
          <p:nvPr/>
        </p:nvSpPr>
        <p:spPr>
          <a:xfrm>
            <a:off x="4450381" y="2325538"/>
            <a:ext cx="2916000" cy="2916000"/>
          </a:xfrm>
          <a:prstGeom prst="ellipse">
            <a:avLst/>
          </a:prstGeom>
          <a:gradFill flip="none" rotWithShape="1">
            <a:gsLst>
              <a:gs pos="0">
                <a:srgbClr val="0D409B"/>
              </a:gs>
              <a:gs pos="100000">
                <a:srgbClr val="C000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480" b="1" dirty="0">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99836E37-7A51-4500-B2E8-EF2B5E040893}"/>
              </a:ext>
            </a:extLst>
          </p:cNvPr>
          <p:cNvSpPr txBox="1"/>
          <p:nvPr/>
        </p:nvSpPr>
        <p:spPr>
          <a:xfrm>
            <a:off x="1971964" y="1955621"/>
            <a:ext cx="3427644" cy="480131"/>
          </a:xfrm>
          <a:prstGeom prst="rect">
            <a:avLst/>
          </a:prstGeom>
          <a:noFill/>
        </p:spPr>
        <p:txBody>
          <a:bodyPr wrap="square" rtlCol="0">
            <a:spAutoFit/>
          </a:bodyPr>
          <a:lstStyle/>
          <a:p>
            <a:pPr algn="ctr"/>
            <a:r>
              <a:rPr kumimoji="1" lang="en-US" altLang="zh-CN" sz="2520" b="1" dirty="0">
                <a:solidFill>
                  <a:srgbClr val="0C409B"/>
                </a:solidFill>
                <a:latin typeface="微软雅黑" panose="020B0503020204020204" pitchFamily="34" charset="-122"/>
                <a:ea typeface="微软雅黑" panose="020B0503020204020204" pitchFamily="34" charset="-122"/>
              </a:rPr>
              <a:t>Self-adaptiveness</a:t>
            </a:r>
            <a:endParaRPr kumimoji="1" lang="zh-CN" altLang="en-US" sz="2520" b="1" dirty="0">
              <a:solidFill>
                <a:srgbClr val="0C409B"/>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D46CDE65-8790-4823-AA28-D4DDC61A9F15}"/>
              </a:ext>
            </a:extLst>
          </p:cNvPr>
          <p:cNvSpPr txBox="1"/>
          <p:nvPr/>
        </p:nvSpPr>
        <p:spPr>
          <a:xfrm>
            <a:off x="1443961" y="3406744"/>
            <a:ext cx="2916000" cy="480131"/>
          </a:xfrm>
          <a:prstGeom prst="rect">
            <a:avLst/>
          </a:prstGeom>
          <a:noFill/>
        </p:spPr>
        <p:txBody>
          <a:bodyPr wrap="square" rtlCol="0">
            <a:spAutoFit/>
          </a:bodyPr>
          <a:lstStyle/>
          <a:p>
            <a:pPr algn="ctr"/>
            <a:r>
              <a:rPr kumimoji="1" lang="en-US" altLang="zh-CN" sz="2520" b="1" dirty="0">
                <a:solidFill>
                  <a:srgbClr val="0C409B"/>
                </a:solidFill>
                <a:latin typeface="微软雅黑" panose="020B0503020204020204" pitchFamily="34" charset="-122"/>
                <a:ea typeface="微软雅黑" panose="020B0503020204020204" pitchFamily="34" charset="-122"/>
              </a:rPr>
              <a:t>Implementation</a:t>
            </a:r>
            <a:endParaRPr kumimoji="1" lang="zh-CN" altLang="en-US" sz="2520" b="1" dirty="0">
              <a:solidFill>
                <a:srgbClr val="0C409B"/>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CFB07CAE-5F6F-47A1-8FAF-C58BECA942FA}"/>
              </a:ext>
            </a:extLst>
          </p:cNvPr>
          <p:cNvSpPr txBox="1"/>
          <p:nvPr/>
        </p:nvSpPr>
        <p:spPr>
          <a:xfrm>
            <a:off x="2987884" y="5164186"/>
            <a:ext cx="2744154" cy="480131"/>
          </a:xfrm>
          <a:prstGeom prst="rect">
            <a:avLst/>
          </a:prstGeom>
          <a:noFill/>
        </p:spPr>
        <p:txBody>
          <a:bodyPr wrap="square" rtlCol="0">
            <a:spAutoFit/>
          </a:bodyPr>
          <a:lstStyle/>
          <a:p>
            <a:pPr algn="ctr"/>
            <a:r>
              <a:rPr kumimoji="1" lang="en-US" altLang="zh-CN" sz="2520" b="1" dirty="0">
                <a:solidFill>
                  <a:srgbClr val="0C409B"/>
                </a:solidFill>
                <a:latin typeface="微软雅黑" panose="020B0503020204020204" pitchFamily="34" charset="-122"/>
                <a:ea typeface="微软雅黑" panose="020B0503020204020204" pitchFamily="34" charset="-122"/>
              </a:rPr>
              <a:t>Self-growth</a:t>
            </a:r>
            <a:endParaRPr kumimoji="1" lang="zh-CN" altLang="en-US" sz="2520" b="1" dirty="0">
              <a:solidFill>
                <a:srgbClr val="0C409B"/>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9B88C95B-374D-49BB-AFE6-EA8180418E9A}"/>
              </a:ext>
            </a:extLst>
          </p:cNvPr>
          <p:cNvSpPr txBox="1"/>
          <p:nvPr/>
        </p:nvSpPr>
        <p:spPr>
          <a:xfrm>
            <a:off x="5716218" y="1845407"/>
            <a:ext cx="2972024" cy="480131"/>
          </a:xfrm>
          <a:prstGeom prst="rect">
            <a:avLst/>
          </a:prstGeom>
          <a:noFill/>
        </p:spPr>
        <p:txBody>
          <a:bodyPr wrap="square" rtlCol="0">
            <a:spAutoFit/>
          </a:bodyPr>
          <a:lstStyle/>
          <a:p>
            <a:pPr algn="ctr"/>
            <a:r>
              <a:rPr kumimoji="1" lang="en-US" altLang="zh-CN" sz="2520" b="1" dirty="0">
                <a:solidFill>
                  <a:srgbClr val="C00000"/>
                </a:solidFill>
                <a:latin typeface="微软雅黑" panose="020B0503020204020204" pitchFamily="34" charset="-122"/>
                <a:ea typeface="微软雅黑" panose="020B0503020204020204" pitchFamily="34" charset="-122"/>
              </a:rPr>
              <a:t>Interpretability</a:t>
            </a:r>
            <a:endParaRPr kumimoji="1" lang="zh-CN" altLang="en-US" sz="2520" b="1" dirty="0">
              <a:solidFill>
                <a:srgbClr val="C00000"/>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E57462F1-2704-4CBB-A1F6-09911EBE75D4}"/>
              </a:ext>
            </a:extLst>
          </p:cNvPr>
          <p:cNvSpPr txBox="1"/>
          <p:nvPr/>
        </p:nvSpPr>
        <p:spPr>
          <a:xfrm>
            <a:off x="7366381" y="3504240"/>
            <a:ext cx="2597279" cy="480131"/>
          </a:xfrm>
          <a:prstGeom prst="rect">
            <a:avLst/>
          </a:prstGeom>
          <a:noFill/>
        </p:spPr>
        <p:txBody>
          <a:bodyPr wrap="square" rtlCol="0">
            <a:spAutoFit/>
          </a:bodyPr>
          <a:lstStyle/>
          <a:p>
            <a:r>
              <a:rPr kumimoji="1" lang="en-US" altLang="zh-CN" sz="2520" b="1" dirty="0">
                <a:solidFill>
                  <a:srgbClr val="C00000"/>
                </a:solidFill>
                <a:latin typeface="微软雅黑" panose="020B0503020204020204" pitchFamily="34" charset="-122"/>
                <a:ea typeface="微软雅黑" panose="020B0503020204020204" pitchFamily="34" charset="-122"/>
              </a:rPr>
              <a:t>Generalization</a:t>
            </a:r>
            <a:endParaRPr kumimoji="1" lang="zh-CN" altLang="en-US" sz="2520" b="1" dirty="0">
              <a:solidFill>
                <a:srgbClr val="C00000"/>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7AD076BC-2E9F-4233-86E7-12BD82B121FE}"/>
              </a:ext>
            </a:extLst>
          </p:cNvPr>
          <p:cNvSpPr txBox="1"/>
          <p:nvPr/>
        </p:nvSpPr>
        <p:spPr>
          <a:xfrm>
            <a:off x="6305903" y="5278461"/>
            <a:ext cx="1942169" cy="480131"/>
          </a:xfrm>
          <a:prstGeom prst="rect">
            <a:avLst/>
          </a:prstGeom>
          <a:noFill/>
        </p:spPr>
        <p:txBody>
          <a:bodyPr wrap="square" rtlCol="0">
            <a:spAutoFit/>
          </a:bodyPr>
          <a:lstStyle/>
          <a:p>
            <a:pPr algn="ctr"/>
            <a:r>
              <a:rPr kumimoji="1" lang="en-US" altLang="zh-CN" sz="2520" b="1" dirty="0">
                <a:solidFill>
                  <a:srgbClr val="C00000"/>
                </a:solidFill>
                <a:latin typeface="微软雅黑" panose="020B0503020204020204" pitchFamily="34" charset="-122"/>
                <a:ea typeface="微软雅黑" panose="020B0503020204020204" pitchFamily="34" charset="-122"/>
              </a:rPr>
              <a:t>Pertinency</a:t>
            </a:r>
            <a:endParaRPr kumimoji="1" lang="zh-CN" altLang="en-US" sz="2520" b="1" dirty="0">
              <a:solidFill>
                <a:srgbClr val="C00000"/>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27A77F64-3D7F-4FCC-ACB5-1EAFFB47A009}"/>
              </a:ext>
            </a:extLst>
          </p:cNvPr>
          <p:cNvSpPr txBox="1"/>
          <p:nvPr/>
        </p:nvSpPr>
        <p:spPr>
          <a:xfrm>
            <a:off x="922508" y="4733681"/>
            <a:ext cx="2045854" cy="707886"/>
          </a:xfrm>
          <a:prstGeom prst="rect">
            <a:avLst/>
          </a:prstGeom>
          <a:noFill/>
        </p:spPr>
        <p:txBody>
          <a:bodyPr wrap="square" rtlCol="0">
            <a:spAutoFit/>
          </a:bodyPr>
          <a:lstStyle/>
          <a:p>
            <a:pPr algn="ctr"/>
            <a:r>
              <a:rPr kumimoji="1" lang="en-US" altLang="zh-CN" sz="2000" b="1" dirty="0">
                <a:solidFill>
                  <a:schemeClr val="lt1"/>
                </a:solidFill>
                <a:latin typeface="微软雅黑" panose="020B0503020204020204" pitchFamily="34" charset="-122"/>
                <a:ea typeface="微软雅黑" panose="020B0503020204020204" pitchFamily="34" charset="-122"/>
              </a:rPr>
              <a:t>Human Intelligence</a:t>
            </a:r>
            <a:endParaRPr kumimoji="1" lang="zh-CN" altLang="en-US" sz="2000" b="1" dirty="0">
              <a:solidFill>
                <a:schemeClr val="lt1"/>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B292CFB2-0FC0-44CB-9D9F-72669DE87AAF}"/>
              </a:ext>
            </a:extLst>
          </p:cNvPr>
          <p:cNvSpPr txBox="1"/>
          <p:nvPr/>
        </p:nvSpPr>
        <p:spPr>
          <a:xfrm>
            <a:off x="8556362" y="2052809"/>
            <a:ext cx="2045854" cy="707886"/>
          </a:xfrm>
          <a:prstGeom prst="rect">
            <a:avLst/>
          </a:prstGeom>
          <a:noFill/>
        </p:spPr>
        <p:txBody>
          <a:bodyPr wrap="square" rtlCol="0">
            <a:spAutoFit/>
          </a:bodyPr>
          <a:lstStyle/>
          <a:p>
            <a:pPr algn="ctr"/>
            <a:r>
              <a:rPr kumimoji="1" lang="en-US" altLang="zh-CN" sz="2000" b="1" dirty="0">
                <a:solidFill>
                  <a:schemeClr val="lt1"/>
                </a:solidFill>
                <a:latin typeface="微软雅黑" panose="020B0503020204020204" pitchFamily="34" charset="-122"/>
                <a:ea typeface="微软雅黑" panose="020B0503020204020204" pitchFamily="34" charset="-122"/>
              </a:rPr>
              <a:t>Artificial</a:t>
            </a:r>
          </a:p>
          <a:p>
            <a:pPr algn="ctr"/>
            <a:r>
              <a:rPr kumimoji="1" lang="en-US" altLang="zh-CN" sz="2000" b="1" dirty="0">
                <a:solidFill>
                  <a:schemeClr val="lt1"/>
                </a:solidFill>
                <a:latin typeface="微软雅黑" panose="020B0503020204020204" pitchFamily="34" charset="-122"/>
                <a:ea typeface="微软雅黑" panose="020B0503020204020204" pitchFamily="34" charset="-122"/>
              </a:rPr>
              <a:t>Intelligence</a:t>
            </a:r>
            <a:endParaRPr kumimoji="1" lang="zh-CN" altLang="en-US" sz="2000" b="1" dirty="0">
              <a:solidFill>
                <a:schemeClr val="lt1"/>
              </a:solidFill>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71D23CB6-92FC-4B3F-8216-B18C217FD336}"/>
              </a:ext>
            </a:extLst>
          </p:cNvPr>
          <p:cNvSpPr txBox="1"/>
          <p:nvPr/>
        </p:nvSpPr>
        <p:spPr>
          <a:xfrm>
            <a:off x="4338813" y="3289207"/>
            <a:ext cx="3155347" cy="1077218"/>
          </a:xfrm>
          <a:prstGeom prst="rect">
            <a:avLst/>
          </a:prstGeom>
          <a:noFill/>
        </p:spPr>
        <p:txBody>
          <a:bodyPr wrap="square" rtlCol="0">
            <a:spAutoFit/>
          </a:bodyPr>
          <a:lstStyle/>
          <a:p>
            <a:pPr algn="ctr"/>
            <a:r>
              <a:rPr kumimoji="1" lang="en-US" altLang="zh-CN" sz="3200" b="1" dirty="0">
                <a:solidFill>
                  <a:schemeClr val="lt1"/>
                </a:solidFill>
                <a:latin typeface="微软雅黑" panose="020B0503020204020204" pitchFamily="34" charset="-122"/>
                <a:ea typeface="微软雅黑" panose="020B0503020204020204" pitchFamily="34" charset="-122"/>
              </a:rPr>
              <a:t>Quasi-human Intelligence</a:t>
            </a:r>
            <a:endParaRPr kumimoji="1" lang="zh-CN" altLang="en-US" sz="3200" b="1" dirty="0">
              <a:solidFill>
                <a:schemeClr val="l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946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7" grpId="0" animBg="1"/>
      <p:bldP spid="19" grpId="0" animBg="1"/>
      <p:bldP spid="20"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76F0A05-FFE8-4202-8503-B0DAE36DA0B1}"/>
              </a:ext>
            </a:extLst>
          </p:cNvPr>
          <p:cNvSpPr>
            <a:spLocks noGrp="1"/>
          </p:cNvSpPr>
          <p:nvPr>
            <p:ph sz="quarter" idx="13"/>
          </p:nvPr>
        </p:nvSpPr>
        <p:spPr>
          <a:xfrm>
            <a:off x="397026" y="356455"/>
            <a:ext cx="3636494" cy="590550"/>
          </a:xfrm>
        </p:spPr>
        <p:txBody>
          <a:bodyPr>
            <a:normAutofit/>
          </a:bodyPr>
          <a:lstStyle/>
          <a:p>
            <a:r>
              <a:rPr lang="en-US" altLang="zh-CN" dirty="0"/>
              <a:t>Related works</a:t>
            </a:r>
            <a:endParaRPr lang="zh-CN" altLang="en-US" dirty="0"/>
          </a:p>
        </p:txBody>
      </p:sp>
      <p:sp>
        <p:nvSpPr>
          <p:cNvPr id="19" name="文本框 18">
            <a:extLst>
              <a:ext uri="{FF2B5EF4-FFF2-40B4-BE49-F238E27FC236}">
                <a16:creationId xmlns:a16="http://schemas.microsoft.com/office/drawing/2014/main" id="{1409E32A-43F4-43CA-9FAB-E760EEF48DCA}"/>
              </a:ext>
            </a:extLst>
          </p:cNvPr>
          <p:cNvSpPr txBox="1"/>
          <p:nvPr/>
        </p:nvSpPr>
        <p:spPr>
          <a:xfrm>
            <a:off x="397025" y="947005"/>
            <a:ext cx="11905171" cy="757130"/>
          </a:xfrm>
          <a:prstGeom prst="rect">
            <a:avLst/>
          </a:prstGeom>
          <a:noFill/>
          <a:ln>
            <a:noFill/>
          </a:ln>
        </p:spPr>
        <p:txBody>
          <a:bodyPr wrap="square">
            <a:spAutoFit/>
          </a:bodyPr>
          <a:lstStyle/>
          <a:p>
            <a:r>
              <a:rPr lang="en-US" altLang="zh-CN"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The common approaches for optimizing maintenance decisions include </a:t>
            </a:r>
            <a:r>
              <a:rPr lang="en-US" altLang="zh-CN" sz="2160" b="1" u="sng"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threshold triggering,</a:t>
            </a:r>
            <a:r>
              <a:rPr lang="en-US" altLang="zh-CN"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 </a:t>
            </a:r>
            <a:r>
              <a:rPr lang="en-US" altLang="zh-CN" sz="2160" b="1" u="sng"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optimization modeling </a:t>
            </a:r>
            <a:r>
              <a:rPr lang="en-US" altLang="zh-CN"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and </a:t>
            </a:r>
            <a:r>
              <a:rPr lang="en-US" altLang="zh-CN" sz="2160" b="1" u="sng"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deep learning methods</a:t>
            </a:r>
            <a:r>
              <a:rPr lang="en-US" altLang="zh-CN"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a:t>
            </a:r>
            <a:endParaRPr lang="zh-CN" altLang="en-US"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ndParaRPr>
          </a:p>
        </p:txBody>
      </p:sp>
      <p:pic>
        <p:nvPicPr>
          <p:cNvPr id="8" name="图片 7" descr="图示&#10;&#10;描述已自动生成">
            <a:extLst>
              <a:ext uri="{FF2B5EF4-FFF2-40B4-BE49-F238E27FC236}">
                <a16:creationId xmlns:a16="http://schemas.microsoft.com/office/drawing/2014/main" id="{A23A0F50-272C-4BB1-847A-9BCDEFB4D7C9}"/>
              </a:ext>
            </a:extLst>
          </p:cNvPr>
          <p:cNvPicPr>
            <a:picLocks noChangeAspect="1"/>
          </p:cNvPicPr>
          <p:nvPr/>
        </p:nvPicPr>
        <p:blipFill>
          <a:blip r:embed="rId3"/>
          <a:stretch>
            <a:fillRect/>
          </a:stretch>
        </p:blipFill>
        <p:spPr>
          <a:xfrm>
            <a:off x="397026" y="1901824"/>
            <a:ext cx="8096250" cy="4162425"/>
          </a:xfrm>
          <a:prstGeom prst="rect">
            <a:avLst/>
          </a:prstGeom>
        </p:spPr>
      </p:pic>
      <p:sp>
        <p:nvSpPr>
          <p:cNvPr id="6" name="文本框 5">
            <a:extLst>
              <a:ext uri="{FF2B5EF4-FFF2-40B4-BE49-F238E27FC236}">
                <a16:creationId xmlns:a16="http://schemas.microsoft.com/office/drawing/2014/main" id="{7918ADA7-FDF1-4F48-9E39-6296068FA1FB}"/>
              </a:ext>
            </a:extLst>
          </p:cNvPr>
          <p:cNvSpPr txBox="1"/>
          <p:nvPr/>
        </p:nvSpPr>
        <p:spPr>
          <a:xfrm>
            <a:off x="8571772" y="2028168"/>
            <a:ext cx="3145829" cy="1055608"/>
          </a:xfrm>
          <a:prstGeom prst="roundRect">
            <a:avLst/>
          </a:prstGeom>
          <a:solidFill>
            <a:srgbClr val="FFC000"/>
          </a:solid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Threshold triggering</a:t>
            </a:r>
          </a:p>
        </p:txBody>
      </p:sp>
      <p:sp>
        <p:nvSpPr>
          <p:cNvPr id="7" name="文本框 6">
            <a:extLst>
              <a:ext uri="{FF2B5EF4-FFF2-40B4-BE49-F238E27FC236}">
                <a16:creationId xmlns:a16="http://schemas.microsoft.com/office/drawing/2014/main" id="{3DD9B012-F34E-4A5A-B270-EEE59D60C534}"/>
              </a:ext>
            </a:extLst>
          </p:cNvPr>
          <p:cNvSpPr txBox="1"/>
          <p:nvPr/>
        </p:nvSpPr>
        <p:spPr>
          <a:xfrm>
            <a:off x="8571772" y="3301294"/>
            <a:ext cx="3145829" cy="1055608"/>
          </a:xfrm>
          <a:prstGeom prst="roundRect">
            <a:avLst/>
          </a:prstGeom>
          <a:solidFill>
            <a:srgbClr val="FFC000"/>
          </a:solid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Optimization modeling</a:t>
            </a:r>
          </a:p>
        </p:txBody>
      </p:sp>
      <p:sp>
        <p:nvSpPr>
          <p:cNvPr id="9" name="文本框 8">
            <a:extLst>
              <a:ext uri="{FF2B5EF4-FFF2-40B4-BE49-F238E27FC236}">
                <a16:creationId xmlns:a16="http://schemas.microsoft.com/office/drawing/2014/main" id="{D828D774-F5BA-47AA-AB75-F9BFBAAD0FDB}"/>
              </a:ext>
            </a:extLst>
          </p:cNvPr>
          <p:cNvSpPr txBox="1"/>
          <p:nvPr/>
        </p:nvSpPr>
        <p:spPr>
          <a:xfrm>
            <a:off x="8571772" y="4574420"/>
            <a:ext cx="3145829" cy="1055608"/>
          </a:xfrm>
          <a:prstGeom prst="roundRect">
            <a:avLst/>
          </a:prstGeom>
          <a:solidFill>
            <a:srgbClr val="FFC000"/>
          </a:solid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Deep</a:t>
            </a:r>
          </a:p>
          <a:p>
            <a:pPr algn="ctr"/>
            <a:r>
              <a:rPr lang="en-US" altLang="zh-CN" sz="2800" b="1" dirty="0">
                <a:solidFill>
                  <a:schemeClr val="bg1"/>
                </a:solidFill>
                <a:latin typeface="微软雅黑" panose="020B0503020204020204" pitchFamily="34" charset="-122"/>
                <a:ea typeface="微软雅黑" panose="020B0503020204020204" pitchFamily="34" charset="-122"/>
              </a:rPr>
              <a:t>Learning</a:t>
            </a:r>
          </a:p>
        </p:txBody>
      </p:sp>
      <p:cxnSp>
        <p:nvCxnSpPr>
          <p:cNvPr id="13" name="连接符: 肘形 12">
            <a:extLst>
              <a:ext uri="{FF2B5EF4-FFF2-40B4-BE49-F238E27FC236}">
                <a16:creationId xmlns:a16="http://schemas.microsoft.com/office/drawing/2014/main" id="{EB65E8E5-1A65-43B8-B3C7-7568D6D3AF1B}"/>
              </a:ext>
            </a:extLst>
          </p:cNvPr>
          <p:cNvCxnSpPr>
            <a:endCxn id="6" idx="1"/>
          </p:cNvCxnSpPr>
          <p:nvPr/>
        </p:nvCxnSpPr>
        <p:spPr>
          <a:xfrm flipV="1">
            <a:off x="5078437" y="2555972"/>
            <a:ext cx="3493335" cy="1875351"/>
          </a:xfrm>
          <a:prstGeom prst="bentConnector3">
            <a:avLst>
              <a:gd name="adj1" fmla="val 90069"/>
            </a:avLst>
          </a:prstGeom>
          <a:ln w="9525"/>
        </p:spPr>
        <p:style>
          <a:lnRef idx="1">
            <a:schemeClr val="accent1"/>
          </a:lnRef>
          <a:fillRef idx="0">
            <a:schemeClr val="accent1"/>
          </a:fillRef>
          <a:effectRef idx="0">
            <a:schemeClr val="accent1"/>
          </a:effectRef>
          <a:fontRef idx="minor">
            <a:schemeClr val="tx1"/>
          </a:fontRef>
        </p:style>
      </p:cxnSp>
      <p:cxnSp>
        <p:nvCxnSpPr>
          <p:cNvPr id="16" name="连接符: 肘形 15">
            <a:extLst>
              <a:ext uri="{FF2B5EF4-FFF2-40B4-BE49-F238E27FC236}">
                <a16:creationId xmlns:a16="http://schemas.microsoft.com/office/drawing/2014/main" id="{31147001-64C2-4831-9DB7-C9D59F0C29A5}"/>
              </a:ext>
            </a:extLst>
          </p:cNvPr>
          <p:cNvCxnSpPr>
            <a:endCxn id="7" idx="1"/>
          </p:cNvCxnSpPr>
          <p:nvPr/>
        </p:nvCxnSpPr>
        <p:spPr>
          <a:xfrm>
            <a:off x="2215273" y="3301294"/>
            <a:ext cx="6356499" cy="527804"/>
          </a:xfrm>
          <a:prstGeom prst="bentConnector3">
            <a:avLst>
              <a:gd name="adj1" fmla="val 97693"/>
            </a:avLst>
          </a:prstGeom>
          <a:ln w="9525"/>
        </p:spPr>
        <p:style>
          <a:lnRef idx="1">
            <a:schemeClr val="accent1"/>
          </a:lnRef>
          <a:fillRef idx="0">
            <a:schemeClr val="accent1"/>
          </a:fillRef>
          <a:effectRef idx="0">
            <a:schemeClr val="accent1"/>
          </a:effectRef>
          <a:fontRef idx="minor">
            <a:schemeClr val="tx1"/>
          </a:fontRef>
        </p:style>
      </p:cxnSp>
      <p:cxnSp>
        <p:nvCxnSpPr>
          <p:cNvPr id="20" name="连接符: 肘形 19">
            <a:extLst>
              <a:ext uri="{FF2B5EF4-FFF2-40B4-BE49-F238E27FC236}">
                <a16:creationId xmlns:a16="http://schemas.microsoft.com/office/drawing/2014/main" id="{C95CB8FE-DF2D-426C-8EAC-B6E3C422334B}"/>
              </a:ext>
            </a:extLst>
          </p:cNvPr>
          <p:cNvCxnSpPr>
            <a:stCxn id="7" idx="1"/>
          </p:cNvCxnSpPr>
          <p:nvPr/>
        </p:nvCxnSpPr>
        <p:spPr>
          <a:xfrm rot="10800000" flipV="1">
            <a:off x="1456006" y="3829097"/>
            <a:ext cx="7115766" cy="725493"/>
          </a:xfrm>
          <a:prstGeom prst="bentConnector3">
            <a:avLst>
              <a:gd name="adj1" fmla="val 2058"/>
            </a:avLst>
          </a:prstGeom>
          <a:ln w="9525"/>
        </p:spPr>
        <p:style>
          <a:lnRef idx="1">
            <a:schemeClr val="accent1"/>
          </a:lnRef>
          <a:fillRef idx="0">
            <a:schemeClr val="accent1"/>
          </a:fillRef>
          <a:effectRef idx="0">
            <a:schemeClr val="accent1"/>
          </a:effectRef>
          <a:fontRef idx="minor">
            <a:schemeClr val="tx1"/>
          </a:fontRef>
        </p:style>
      </p:cxnSp>
      <p:cxnSp>
        <p:nvCxnSpPr>
          <p:cNvPr id="23" name="连接符: 肘形 22">
            <a:extLst>
              <a:ext uri="{FF2B5EF4-FFF2-40B4-BE49-F238E27FC236}">
                <a16:creationId xmlns:a16="http://schemas.microsoft.com/office/drawing/2014/main" id="{D1645973-C1A0-47C9-B85C-04306E4BBA6B}"/>
              </a:ext>
            </a:extLst>
          </p:cNvPr>
          <p:cNvCxnSpPr>
            <a:stCxn id="7" idx="1"/>
          </p:cNvCxnSpPr>
          <p:nvPr/>
        </p:nvCxnSpPr>
        <p:spPr>
          <a:xfrm rot="10800000">
            <a:off x="837028" y="3429000"/>
            <a:ext cx="7734744" cy="400098"/>
          </a:xfrm>
          <a:prstGeom prst="bentConnector3">
            <a:avLst>
              <a:gd name="adj1" fmla="val 1903"/>
            </a:avLst>
          </a:prstGeom>
          <a:ln w="9525"/>
        </p:spPr>
        <p:style>
          <a:lnRef idx="1">
            <a:schemeClr val="accent1"/>
          </a:lnRef>
          <a:fillRef idx="0">
            <a:schemeClr val="accent1"/>
          </a:fillRef>
          <a:effectRef idx="0">
            <a:schemeClr val="accent1"/>
          </a:effectRef>
          <a:fontRef idx="minor">
            <a:schemeClr val="tx1"/>
          </a:fontRef>
        </p:style>
      </p:cxnSp>
      <p:cxnSp>
        <p:nvCxnSpPr>
          <p:cNvPr id="25" name="连接符: 肘形 24">
            <a:extLst>
              <a:ext uri="{FF2B5EF4-FFF2-40B4-BE49-F238E27FC236}">
                <a16:creationId xmlns:a16="http://schemas.microsoft.com/office/drawing/2014/main" id="{A1D6CCC8-7170-43C5-8230-83C86A28F209}"/>
              </a:ext>
            </a:extLst>
          </p:cNvPr>
          <p:cNvCxnSpPr>
            <a:cxnSpLocks/>
            <a:stCxn id="9" idx="1"/>
          </p:cNvCxnSpPr>
          <p:nvPr/>
        </p:nvCxnSpPr>
        <p:spPr>
          <a:xfrm rot="10800000">
            <a:off x="4649372" y="4978956"/>
            <a:ext cx="3922400" cy="123268"/>
          </a:xfrm>
          <a:prstGeom prst="bentConnector3">
            <a:avLst>
              <a:gd name="adj1" fmla="val 23281"/>
            </a:avLst>
          </a:prstGeom>
          <a:ln w="9525"/>
        </p:spPr>
        <p:style>
          <a:lnRef idx="1">
            <a:schemeClr val="accent1"/>
          </a:lnRef>
          <a:fillRef idx="0">
            <a:schemeClr val="accent1"/>
          </a:fillRef>
          <a:effectRef idx="0">
            <a:schemeClr val="accent1"/>
          </a:effectRef>
          <a:fontRef idx="minor">
            <a:schemeClr val="tx1"/>
          </a:fontRef>
        </p:style>
      </p:cxnSp>
      <p:cxnSp>
        <p:nvCxnSpPr>
          <p:cNvPr id="29" name="连接符: 肘形 28">
            <a:extLst>
              <a:ext uri="{FF2B5EF4-FFF2-40B4-BE49-F238E27FC236}">
                <a16:creationId xmlns:a16="http://schemas.microsoft.com/office/drawing/2014/main" id="{A224E75D-DFD0-4159-9125-A7A215B92E0F}"/>
              </a:ext>
            </a:extLst>
          </p:cNvPr>
          <p:cNvCxnSpPr>
            <a:stCxn id="9" idx="1"/>
          </p:cNvCxnSpPr>
          <p:nvPr/>
        </p:nvCxnSpPr>
        <p:spPr>
          <a:xfrm rot="10800000">
            <a:off x="6745458" y="3956804"/>
            <a:ext cx="1826314" cy="1145420"/>
          </a:xfrm>
          <a:prstGeom prst="bentConnector3">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44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06C0116-AF85-4A34-B4A3-4CB7F8BBCED4}"/>
              </a:ext>
            </a:extLst>
          </p:cNvPr>
          <p:cNvSpPr/>
          <p:nvPr/>
        </p:nvSpPr>
        <p:spPr>
          <a:xfrm>
            <a:off x="1" y="6064249"/>
            <a:ext cx="12212773" cy="829041"/>
          </a:xfrm>
          <a:prstGeom prst="rect">
            <a:avLst/>
          </a:prstGeom>
          <a:gradFill flip="none" rotWithShape="1">
            <a:gsLst>
              <a:gs pos="0">
                <a:srgbClr val="203864">
                  <a:shade val="30000"/>
                  <a:satMod val="115000"/>
                </a:srgbClr>
              </a:gs>
              <a:gs pos="50000">
                <a:srgbClr val="203864">
                  <a:shade val="67500"/>
                  <a:satMod val="115000"/>
                </a:srgbClr>
              </a:gs>
              <a:gs pos="100000">
                <a:srgbClr val="20386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ct val="0"/>
              </a:spcBef>
              <a:buNone/>
            </a:pPr>
            <a:r>
              <a:rPr lang="en-US" altLang="zh-CN" sz="2000" b="1" dirty="0">
                <a:solidFill>
                  <a:schemeClr val="bg1"/>
                </a:solidFill>
                <a:latin typeface="微软雅黑" panose="020B0503020204020204" pitchFamily="34" charset="-122"/>
                <a:ea typeface="微软雅黑" panose="020B0503020204020204" pitchFamily="34" charset="-122"/>
              </a:rPr>
              <a:t>The threshold trigger method is difficult to construct fine-grained and complex conditions, and the data model is difficult to model fuzzy decision rules.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076F0A05-FFE8-4202-8503-B0DAE36DA0B1}"/>
              </a:ext>
            </a:extLst>
          </p:cNvPr>
          <p:cNvSpPr>
            <a:spLocks noGrp="1"/>
          </p:cNvSpPr>
          <p:nvPr>
            <p:ph sz="quarter" idx="13"/>
          </p:nvPr>
        </p:nvSpPr>
        <p:spPr>
          <a:xfrm>
            <a:off x="397026" y="356455"/>
            <a:ext cx="3636494" cy="590550"/>
          </a:xfrm>
        </p:spPr>
        <p:txBody>
          <a:bodyPr>
            <a:normAutofit/>
          </a:bodyPr>
          <a:lstStyle/>
          <a:p>
            <a:r>
              <a:rPr lang="en-US" altLang="zh-CN" dirty="0"/>
              <a:t>Related works</a:t>
            </a:r>
            <a:endParaRPr lang="zh-CN" altLang="en-US" dirty="0"/>
          </a:p>
        </p:txBody>
      </p:sp>
      <p:graphicFrame>
        <p:nvGraphicFramePr>
          <p:cNvPr id="4" name="表格 4">
            <a:extLst>
              <a:ext uri="{FF2B5EF4-FFF2-40B4-BE49-F238E27FC236}">
                <a16:creationId xmlns:a16="http://schemas.microsoft.com/office/drawing/2014/main" id="{608CADB2-FC71-4D61-811D-2A6243F4706F}"/>
              </a:ext>
            </a:extLst>
          </p:cNvPr>
          <p:cNvGraphicFramePr>
            <a:graphicFrameLocks noGrp="1"/>
          </p:cNvGraphicFramePr>
          <p:nvPr>
            <p:extLst>
              <p:ext uri="{D42A27DB-BD31-4B8C-83A1-F6EECF244321}">
                <p14:modId xmlns:p14="http://schemas.microsoft.com/office/powerpoint/2010/main" val="1131068515"/>
              </p:ext>
            </p:extLst>
          </p:nvPr>
        </p:nvGraphicFramePr>
        <p:xfrm>
          <a:off x="76200" y="1607767"/>
          <a:ext cx="12014200" cy="4429211"/>
        </p:xfrm>
        <a:graphic>
          <a:graphicData uri="http://schemas.openxmlformats.org/drawingml/2006/table">
            <a:tbl>
              <a:tblPr firstRow="1" bandRow="1">
                <a:tableStyleId>{5C22544A-7EE6-4342-B048-85BDC9FD1C3A}</a:tableStyleId>
              </a:tblPr>
              <a:tblGrid>
                <a:gridCol w="1133622">
                  <a:extLst>
                    <a:ext uri="{9D8B030D-6E8A-4147-A177-3AD203B41FA5}">
                      <a16:colId xmlns:a16="http://schemas.microsoft.com/office/drawing/2014/main" val="1786979683"/>
                    </a:ext>
                  </a:extLst>
                </a:gridCol>
                <a:gridCol w="7388078">
                  <a:extLst>
                    <a:ext uri="{9D8B030D-6E8A-4147-A177-3AD203B41FA5}">
                      <a16:colId xmlns:a16="http://schemas.microsoft.com/office/drawing/2014/main" val="297313315"/>
                    </a:ext>
                  </a:extLst>
                </a:gridCol>
                <a:gridCol w="3492500">
                  <a:extLst>
                    <a:ext uri="{9D8B030D-6E8A-4147-A177-3AD203B41FA5}">
                      <a16:colId xmlns:a16="http://schemas.microsoft.com/office/drawing/2014/main" val="2405895096"/>
                    </a:ext>
                  </a:extLst>
                </a:gridCol>
              </a:tblGrid>
              <a:tr h="595313">
                <a:tc>
                  <a:txBody>
                    <a:bodyPr/>
                    <a:lstStyle/>
                    <a:p>
                      <a:pPr algn="ctr"/>
                      <a:r>
                        <a:rPr lang="en-US" altLang="zh-CN" sz="1700" dirty="0">
                          <a:latin typeface="微软雅黑" panose="020B0503020204020204" pitchFamily="34" charset="-122"/>
                          <a:ea typeface="微软雅黑" panose="020B0503020204020204" pitchFamily="34" charset="-122"/>
                        </a:rPr>
                        <a:t>Method</a:t>
                      </a:r>
                      <a:endParaRPr lang="zh-CN" altLang="en-US" sz="1700" dirty="0">
                        <a:latin typeface="微软雅黑" panose="020B0503020204020204" pitchFamily="34" charset="-122"/>
                        <a:ea typeface="微软雅黑" panose="020B0503020204020204" pitchFamily="34" charset="-122"/>
                      </a:endParaRPr>
                    </a:p>
                  </a:txBody>
                  <a:tcPr marL="109728" marR="109728" marT="54864" marB="54864" anchor="ctr"/>
                </a:tc>
                <a:tc>
                  <a:txBody>
                    <a:bodyPr/>
                    <a:lstStyle/>
                    <a:p>
                      <a:pPr algn="ctr"/>
                      <a:r>
                        <a:rPr lang="en-US" altLang="zh-CN" sz="1700" dirty="0">
                          <a:latin typeface="微软雅黑" panose="020B0503020204020204" pitchFamily="34" charset="-122"/>
                          <a:ea typeface="微软雅黑" panose="020B0503020204020204" pitchFamily="34" charset="-122"/>
                        </a:rPr>
                        <a:t>Research</a:t>
                      </a:r>
                      <a:endParaRPr lang="zh-CN" altLang="en-US" sz="1700" dirty="0">
                        <a:latin typeface="微软雅黑" panose="020B0503020204020204" pitchFamily="34" charset="-122"/>
                        <a:ea typeface="微软雅黑" panose="020B0503020204020204" pitchFamily="34" charset="-122"/>
                      </a:endParaRPr>
                    </a:p>
                  </a:txBody>
                  <a:tcPr marL="109728" marR="109728" marT="54864" marB="54864" anchor="ctr"/>
                </a:tc>
                <a:tc>
                  <a:txBody>
                    <a:bodyPr/>
                    <a:lstStyle/>
                    <a:p>
                      <a:pPr algn="ctr"/>
                      <a:r>
                        <a:rPr lang="en-US" altLang="zh-CN" sz="1700" dirty="0">
                          <a:latin typeface="微软雅黑" panose="020B0503020204020204" pitchFamily="34" charset="-122"/>
                          <a:ea typeface="微软雅黑" panose="020B0503020204020204" pitchFamily="34" charset="-122"/>
                        </a:rPr>
                        <a:t>Technical Features</a:t>
                      </a:r>
                      <a:endParaRPr lang="zh-CN" altLang="en-US" sz="1700" dirty="0">
                        <a:latin typeface="微软雅黑" panose="020B0503020204020204" pitchFamily="34" charset="-122"/>
                        <a:ea typeface="微软雅黑" panose="020B0503020204020204" pitchFamily="34" charset="-122"/>
                      </a:endParaRPr>
                    </a:p>
                  </a:txBody>
                  <a:tcPr marL="109728" marR="109728" marT="54864" marB="54864" anchor="ctr"/>
                </a:tc>
                <a:extLst>
                  <a:ext uri="{0D108BD9-81ED-4DB2-BD59-A6C34878D82A}">
                    <a16:rowId xmlns:a16="http://schemas.microsoft.com/office/drawing/2014/main" val="2457324505"/>
                  </a:ext>
                </a:extLst>
              </a:tr>
              <a:tr h="1918832">
                <a:tc>
                  <a:txBody>
                    <a:bodyPr/>
                    <a:lstStyle/>
                    <a:p>
                      <a:pPr algn="ctr"/>
                      <a:r>
                        <a:rPr lang="en-US" altLang="zh-CN" sz="1300" dirty="0">
                          <a:latin typeface="微软雅黑" panose="020B0503020204020204" pitchFamily="34" charset="-122"/>
                          <a:ea typeface="微软雅黑" panose="020B0503020204020204" pitchFamily="34" charset="-122"/>
                        </a:rPr>
                        <a:t>Threshold triggering </a:t>
                      </a:r>
                    </a:p>
                  </a:txBody>
                  <a:tcPr marL="109728" marR="109728" marT="54864" marB="54864" anchor="ctr"/>
                </a:tc>
                <a:tc>
                  <a:txBody>
                    <a:bodyPr/>
                    <a:lstStyle/>
                    <a:p>
                      <a:pPr marL="0" algn="l" defTabSz="914400" rtl="0" eaLnBrk="1" latinLnBrk="0" hangingPunct="1">
                        <a:lnSpc>
                          <a:spcPct val="150000"/>
                        </a:lnSpc>
                      </a:pPr>
                      <a:r>
                        <a:rPr lang="en-US" altLang="zh-CN" sz="1200" kern="1200" dirty="0">
                          <a:solidFill>
                            <a:schemeClr val="dk1"/>
                          </a:solidFill>
                          <a:latin typeface="微软雅黑" panose="020B0503020204020204" pitchFamily="34" charset="-122"/>
                          <a:ea typeface="微软雅黑" panose="020B0503020204020204" pitchFamily="34" charset="-122"/>
                          <a:cs typeface="+mn-cs"/>
                        </a:rPr>
                        <a:t>Cost effectiveness and optimal timing of crack sealing in asphalt concrete overlays</a:t>
                      </a:r>
                      <a:r>
                        <a:rPr lang="zh-CN" altLang="en-US" sz="1200" kern="1200" dirty="0">
                          <a:solidFill>
                            <a:schemeClr val="dk1"/>
                          </a:solidFill>
                          <a:latin typeface="微软雅黑" panose="020B0503020204020204" pitchFamily="34" charset="-122"/>
                          <a:ea typeface="微软雅黑" panose="020B0503020204020204" pitchFamily="34" charset="-122"/>
                          <a:cs typeface="+mn-cs"/>
                        </a:rPr>
                        <a:t>（</a:t>
                      </a:r>
                      <a:r>
                        <a:rPr lang="en-US" altLang="zh-CN" sz="1200" kern="1200" dirty="0">
                          <a:solidFill>
                            <a:schemeClr val="dk1"/>
                          </a:solidFill>
                          <a:latin typeface="微软雅黑" panose="020B0503020204020204" pitchFamily="34" charset="-122"/>
                          <a:ea typeface="微软雅黑" panose="020B0503020204020204" pitchFamily="34" charset="-122"/>
                          <a:cs typeface="+mn-cs"/>
                        </a:rPr>
                        <a:t>Mousa, et al.</a:t>
                      </a:r>
                      <a:r>
                        <a:rPr lang="zh-CN" altLang="en-US" sz="1200" kern="1200" dirty="0">
                          <a:solidFill>
                            <a:schemeClr val="dk1"/>
                          </a:solidFill>
                          <a:latin typeface="微软雅黑" panose="020B0503020204020204" pitchFamily="34" charset="-122"/>
                          <a:ea typeface="微软雅黑" panose="020B0503020204020204" pitchFamily="34" charset="-122"/>
                          <a:cs typeface="+mn-cs"/>
                        </a:rPr>
                        <a:t>）</a:t>
                      </a:r>
                      <a:endParaRPr lang="en-US" altLang="zh-CN" sz="1200" kern="1200" dirty="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50000"/>
                        </a:lnSpc>
                      </a:pPr>
                      <a:r>
                        <a:rPr lang="en-US" altLang="zh-CN" sz="1200" kern="1200" dirty="0">
                          <a:solidFill>
                            <a:schemeClr val="dk1"/>
                          </a:solidFill>
                          <a:latin typeface="微软雅黑" panose="020B0503020204020204" pitchFamily="34" charset="-122"/>
                          <a:ea typeface="微软雅黑" panose="020B0503020204020204" pitchFamily="34" charset="-122"/>
                          <a:cs typeface="+mn-cs"/>
                        </a:rPr>
                        <a:t>Monte Carlo simulation is used to establish the function curve of cost benefit and trigger threshold</a:t>
                      </a:r>
                      <a:r>
                        <a:rPr lang="zh-CN" altLang="en-US" sz="1200" kern="1200" dirty="0">
                          <a:solidFill>
                            <a:schemeClr val="dk1"/>
                          </a:solidFill>
                          <a:latin typeface="微软雅黑" panose="020B0503020204020204" pitchFamily="34" charset="-122"/>
                          <a:ea typeface="微软雅黑" panose="020B0503020204020204" pitchFamily="34" charset="-122"/>
                          <a:cs typeface="+mn-cs"/>
                        </a:rPr>
                        <a:t>（</a:t>
                      </a:r>
                      <a:r>
                        <a:rPr lang="en-US" altLang="zh-CN" sz="1200" kern="1200" dirty="0">
                          <a:solidFill>
                            <a:schemeClr val="dk1"/>
                          </a:solidFill>
                          <a:latin typeface="微软雅黑" panose="020B0503020204020204" pitchFamily="34" charset="-122"/>
                          <a:ea typeface="微软雅黑" panose="020B0503020204020204" pitchFamily="34" charset="-122"/>
                          <a:cs typeface="+mn-cs"/>
                        </a:rPr>
                        <a:t>Khurshid</a:t>
                      </a:r>
                      <a:r>
                        <a:rPr lang="zh-CN" altLang="en-US" sz="1200" kern="1200" dirty="0">
                          <a:solidFill>
                            <a:schemeClr val="dk1"/>
                          </a:solidFill>
                          <a:latin typeface="微软雅黑" panose="020B0503020204020204" pitchFamily="34" charset="-122"/>
                          <a:ea typeface="微软雅黑" panose="020B0503020204020204" pitchFamily="34" charset="-122"/>
                          <a:cs typeface="+mn-cs"/>
                        </a:rPr>
                        <a:t>）</a:t>
                      </a:r>
                      <a:endParaRPr lang="en-US" altLang="zh-CN" sz="1200" kern="1200" dirty="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50000"/>
                        </a:lnSpc>
                      </a:pPr>
                      <a:r>
                        <a:rPr lang="en-US" altLang="zh-CN" sz="1200" kern="1200" dirty="0">
                          <a:solidFill>
                            <a:schemeClr val="dk1"/>
                          </a:solidFill>
                          <a:latin typeface="微软雅黑" panose="020B0503020204020204" pitchFamily="34" charset="-122"/>
                          <a:ea typeface="微软雅黑" panose="020B0503020204020204" pitchFamily="34" charset="-122"/>
                          <a:cs typeface="+mn-cs"/>
                        </a:rPr>
                        <a:t>The hybrid model describes the threshold triggering maintenance decision process</a:t>
                      </a:r>
                      <a:r>
                        <a:rPr lang="zh-CN" altLang="en-US" sz="1200" kern="1200" dirty="0">
                          <a:solidFill>
                            <a:schemeClr val="dk1"/>
                          </a:solidFill>
                          <a:latin typeface="微软雅黑" panose="020B0503020204020204" pitchFamily="34" charset="-122"/>
                          <a:ea typeface="微软雅黑" panose="020B0503020204020204" pitchFamily="34" charset="-122"/>
                          <a:cs typeface="+mn-cs"/>
                        </a:rPr>
                        <a:t>（</a:t>
                      </a:r>
                      <a:r>
                        <a:rPr lang="en-US" altLang="zh-CN" sz="1200" kern="1200" dirty="0">
                          <a:solidFill>
                            <a:schemeClr val="dk1"/>
                          </a:solidFill>
                          <a:latin typeface="微软雅黑" panose="020B0503020204020204" pitchFamily="34" charset="-122"/>
                          <a:ea typeface="微软雅黑" panose="020B0503020204020204" pitchFamily="34" charset="-122"/>
                          <a:cs typeface="+mn-cs"/>
                        </a:rPr>
                        <a:t>Chu, et al.</a:t>
                      </a:r>
                      <a:r>
                        <a:rPr lang="zh-CN" altLang="en-US" sz="1200" kern="1200" dirty="0">
                          <a:solidFill>
                            <a:schemeClr val="dk1"/>
                          </a:solidFill>
                          <a:latin typeface="微软雅黑" panose="020B0503020204020204" pitchFamily="34" charset="-122"/>
                          <a:ea typeface="微软雅黑" panose="020B0503020204020204" pitchFamily="34" charset="-122"/>
                          <a:cs typeface="+mn-cs"/>
                        </a:rPr>
                        <a:t>）</a:t>
                      </a:r>
                      <a:endParaRPr lang="en-US" altLang="zh-CN" sz="1200" kern="1200" dirty="0">
                        <a:solidFill>
                          <a:schemeClr val="dk1"/>
                        </a:solidFill>
                        <a:latin typeface="微软雅黑" panose="020B0503020204020204" pitchFamily="34" charset="-122"/>
                        <a:ea typeface="微软雅黑" panose="020B0503020204020204" pitchFamily="34" charset="-122"/>
                        <a:cs typeface="+mn-cs"/>
                      </a:endParaRPr>
                    </a:p>
                    <a:p>
                      <a:pPr marL="0" algn="l" defTabSz="914400" rtl="0" eaLnBrk="1" latinLnBrk="0" hangingPunct="1">
                        <a:lnSpc>
                          <a:spcPct val="150000"/>
                        </a:lnSpc>
                      </a:pPr>
                      <a:r>
                        <a:rPr lang="en-US" altLang="zh-CN" sz="1200" kern="1200" dirty="0">
                          <a:solidFill>
                            <a:schemeClr val="dk1"/>
                          </a:solidFill>
                          <a:latin typeface="微软雅黑" panose="020B0503020204020204" pitchFamily="34" charset="-122"/>
                          <a:ea typeface="微软雅黑" panose="020B0503020204020204" pitchFamily="34" charset="-122"/>
                          <a:cs typeface="+mn-cs"/>
                        </a:rPr>
                        <a:t>The trigger threshold optimization model is constructed based on the deterministic user equilibrium model</a:t>
                      </a:r>
                      <a:r>
                        <a:rPr lang="zh-CN" altLang="en-US" sz="1200" kern="1200" dirty="0">
                          <a:solidFill>
                            <a:schemeClr val="dk1"/>
                          </a:solidFill>
                          <a:latin typeface="微软雅黑" panose="020B0503020204020204" pitchFamily="34" charset="-122"/>
                          <a:ea typeface="微软雅黑" panose="020B0503020204020204" pitchFamily="34" charset="-122"/>
                          <a:cs typeface="+mn-cs"/>
                        </a:rPr>
                        <a:t>（</a:t>
                      </a:r>
                      <a:r>
                        <a:rPr lang="en-US" altLang="zh-CN" sz="1200" kern="1200" dirty="0">
                          <a:solidFill>
                            <a:schemeClr val="dk1"/>
                          </a:solidFill>
                          <a:latin typeface="微软雅黑" panose="020B0503020204020204" pitchFamily="34" charset="-122"/>
                          <a:ea typeface="微软雅黑" panose="020B0503020204020204" pitchFamily="34" charset="-122"/>
                          <a:cs typeface="+mn-cs"/>
                        </a:rPr>
                        <a:t>Ouyang, et al.</a:t>
                      </a:r>
                      <a:r>
                        <a:rPr lang="zh-CN" altLang="en-US" sz="1200" kern="1200" dirty="0">
                          <a:solidFill>
                            <a:schemeClr val="dk1"/>
                          </a:solidFill>
                          <a:latin typeface="微软雅黑" panose="020B0503020204020204" pitchFamily="34" charset="-122"/>
                          <a:ea typeface="微软雅黑" panose="020B0503020204020204" pitchFamily="34" charset="-122"/>
                          <a:cs typeface="+mn-cs"/>
                        </a:rPr>
                        <a:t>）</a:t>
                      </a:r>
                      <a:endParaRPr lang="en-US" altLang="zh-CN" sz="1200" kern="1200" dirty="0">
                        <a:solidFill>
                          <a:schemeClr val="dk1"/>
                        </a:solidFill>
                        <a:latin typeface="微软雅黑" panose="020B0503020204020204" pitchFamily="34" charset="-122"/>
                        <a:ea typeface="微软雅黑" panose="020B0503020204020204" pitchFamily="34" charset="-122"/>
                        <a:cs typeface="+mn-cs"/>
                      </a:endParaRPr>
                    </a:p>
                  </a:txBody>
                  <a:tcPr marL="109728" marR="109728" marT="54864" marB="54864" anchor="ctr"/>
                </a:tc>
                <a:tc>
                  <a:txBody>
                    <a:bodyPr/>
                    <a:lstStyle/>
                    <a:p>
                      <a:pPr marL="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1300" kern="1200" dirty="0">
                          <a:solidFill>
                            <a:schemeClr val="dk1"/>
                          </a:solidFill>
                          <a:latin typeface="微软雅黑" panose="020B0503020204020204" pitchFamily="34" charset="-122"/>
                          <a:ea typeface="微软雅黑" panose="020B0503020204020204" pitchFamily="34" charset="-122"/>
                          <a:cs typeface="+mn-cs"/>
                        </a:rPr>
                        <a:t>To ensure the lower limit of pavement function, the essence of the strategy is to "</a:t>
                      </a:r>
                      <a:r>
                        <a:rPr lang="en-US" altLang="zh-CN" sz="1300" b="1" kern="1200" dirty="0">
                          <a:solidFill>
                            <a:schemeClr val="dk1"/>
                          </a:solidFill>
                          <a:latin typeface="微软雅黑" panose="020B0503020204020204" pitchFamily="34" charset="-122"/>
                          <a:ea typeface="微软雅黑" panose="020B0503020204020204" pitchFamily="34" charset="-122"/>
                          <a:cs typeface="+mn-cs"/>
                        </a:rPr>
                        <a:t>guaranteed" rather than "optimize".</a:t>
                      </a:r>
                    </a:p>
                    <a:p>
                      <a:pPr marL="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1300" kern="1200" dirty="0">
                          <a:solidFill>
                            <a:schemeClr val="dk1"/>
                          </a:solidFill>
                          <a:latin typeface="微软雅黑" panose="020B0503020204020204" pitchFamily="34" charset="-122"/>
                          <a:ea typeface="微软雅黑" panose="020B0503020204020204" pitchFamily="34" charset="-122"/>
                          <a:cs typeface="+mn-cs"/>
                        </a:rPr>
                        <a:t>The threshold is determined by experts or historical trends. </a:t>
                      </a:r>
                    </a:p>
                    <a:p>
                      <a:pPr marL="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1300" kern="1200" dirty="0">
                          <a:solidFill>
                            <a:schemeClr val="dk1"/>
                          </a:solidFill>
                          <a:latin typeface="微软雅黑" panose="020B0503020204020204" pitchFamily="34" charset="-122"/>
                          <a:ea typeface="微软雅黑" panose="020B0503020204020204" pitchFamily="34" charset="-122"/>
                          <a:cs typeface="+mn-cs"/>
                        </a:rPr>
                        <a:t>Engineering applications are simple.</a:t>
                      </a:r>
                    </a:p>
                  </a:txBody>
                  <a:tcPr marL="109728" marR="109728" marT="54864" marB="54864" anchor="ctr"/>
                </a:tc>
                <a:extLst>
                  <a:ext uri="{0D108BD9-81ED-4DB2-BD59-A6C34878D82A}">
                    <a16:rowId xmlns:a16="http://schemas.microsoft.com/office/drawing/2014/main" val="34454708"/>
                  </a:ext>
                </a:extLst>
              </a:tr>
              <a:tr h="945484">
                <a:tc>
                  <a:txBody>
                    <a:bodyPr/>
                    <a:lstStyle/>
                    <a:p>
                      <a:pPr algn="ctr"/>
                      <a:r>
                        <a:rPr lang="en-US" altLang="zh-CN" sz="1300" dirty="0" err="1">
                          <a:latin typeface="微软雅黑" panose="020B0503020204020204" pitchFamily="34" charset="-122"/>
                          <a:ea typeface="微软雅黑" panose="020B0503020204020204" pitchFamily="34" charset="-122"/>
                        </a:rPr>
                        <a:t>Optimizati</a:t>
                      </a:r>
                      <a:r>
                        <a:rPr lang="en-US" altLang="zh-CN" sz="1300" dirty="0">
                          <a:latin typeface="微软雅黑" panose="020B0503020204020204" pitchFamily="34" charset="-122"/>
                          <a:ea typeface="微软雅黑" panose="020B0503020204020204" pitchFamily="34" charset="-122"/>
                        </a:rPr>
                        <a:t>-on</a:t>
                      </a:r>
                      <a:endParaRPr lang="zh-CN" altLang="en-US" sz="1300" dirty="0">
                        <a:latin typeface="微软雅黑" panose="020B0503020204020204" pitchFamily="34" charset="-122"/>
                        <a:ea typeface="微软雅黑" panose="020B0503020204020204" pitchFamily="34" charset="-122"/>
                      </a:endParaRPr>
                    </a:p>
                  </a:txBody>
                  <a:tcPr marL="109728" marR="109728" marT="54864" marB="54864" anchor="ctr"/>
                </a:tc>
                <a:tc>
                  <a:txBody>
                    <a:bodyPr/>
                    <a:lstStyle/>
                    <a:p>
                      <a:pPr algn="l">
                        <a:lnSpc>
                          <a:spcPct val="150000"/>
                        </a:lnSpc>
                      </a:pPr>
                      <a:r>
                        <a:rPr lang="en-US" altLang="zh-CN" sz="1300" b="0" i="0" u="none" kern="1200" dirty="0">
                          <a:solidFill>
                            <a:schemeClr val="dk1"/>
                          </a:solidFill>
                          <a:latin typeface="微软雅黑" panose="020B0503020204020204" pitchFamily="34" charset="-122"/>
                          <a:ea typeface="微软雅黑" panose="020B0503020204020204" pitchFamily="34" charset="-122"/>
                          <a:cs typeface="+mn-cs"/>
                        </a:rPr>
                        <a:t>The multi-objective optimization model balances the expenditure of environmental impact, pavement performance and cost</a:t>
                      </a:r>
                      <a:r>
                        <a:rPr lang="en-US" altLang="zh-CN" sz="1300" u="none" kern="1200" dirty="0">
                          <a:solidFill>
                            <a:schemeClr val="dk1"/>
                          </a:solidFill>
                          <a:latin typeface="微软雅黑" panose="020B0503020204020204" pitchFamily="34" charset="-122"/>
                          <a:ea typeface="微软雅黑" panose="020B0503020204020204" pitchFamily="34" charset="-122"/>
                          <a:cs typeface="+mn-cs"/>
                        </a:rPr>
                        <a:t>(Yu, et al.)</a:t>
                      </a:r>
                    </a:p>
                  </a:txBody>
                  <a:tcPr marL="109728" marR="109728" marT="54864" marB="54864" anchor="ctr"/>
                </a:tc>
                <a:tc rowSpan="2">
                  <a:txBody>
                    <a:bodyPr/>
                    <a:lstStyle/>
                    <a:p>
                      <a:pPr marL="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altLang="zh-CN" sz="1300" kern="1200" dirty="0">
                          <a:solidFill>
                            <a:schemeClr val="dk1"/>
                          </a:solidFill>
                          <a:latin typeface="微软雅黑" panose="020B0503020204020204" pitchFamily="34" charset="-122"/>
                          <a:ea typeface="微软雅黑" panose="020B0503020204020204" pitchFamily="34" charset="-122"/>
                          <a:cs typeface="+mn-cs"/>
                        </a:rPr>
                        <a:t>Multi-dimensional variables and objectives are allowed in modeling.</a:t>
                      </a:r>
                    </a:p>
                    <a:p>
                      <a:pPr marL="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altLang="zh-CN" sz="1300" kern="1200" dirty="0">
                          <a:solidFill>
                            <a:schemeClr val="dk1"/>
                          </a:solidFill>
                          <a:latin typeface="微软雅黑" panose="020B0503020204020204" pitchFamily="34" charset="-122"/>
                          <a:ea typeface="微软雅黑" panose="020B0503020204020204" pitchFamily="34" charset="-122"/>
                          <a:cs typeface="+mn-cs"/>
                        </a:rPr>
                        <a:t>The modeling is ideal, but it is difficult to realize in engineering application.</a:t>
                      </a:r>
                      <a:endParaRPr lang="zh-CN" altLang="en-US" sz="1300" kern="1200" dirty="0">
                        <a:solidFill>
                          <a:schemeClr val="dk1"/>
                        </a:solidFill>
                        <a:latin typeface="微软雅黑" panose="020B0503020204020204" pitchFamily="34" charset="-122"/>
                        <a:ea typeface="微软雅黑" panose="020B0503020204020204" pitchFamily="34" charset="-122"/>
                        <a:cs typeface="+mn-cs"/>
                      </a:endParaRPr>
                    </a:p>
                  </a:txBody>
                  <a:tcPr marL="109728" marR="109728" marT="54864" marB="54864" anchor="ctr"/>
                </a:tc>
                <a:extLst>
                  <a:ext uri="{0D108BD9-81ED-4DB2-BD59-A6C34878D82A}">
                    <a16:rowId xmlns:a16="http://schemas.microsoft.com/office/drawing/2014/main" val="3719103451"/>
                  </a:ext>
                </a:extLst>
              </a:tr>
              <a:tr h="915718">
                <a:tc>
                  <a:txBody>
                    <a:bodyPr/>
                    <a:lstStyle/>
                    <a:p>
                      <a:pPr algn="ctr"/>
                      <a:r>
                        <a:rPr lang="en-US" altLang="zh-CN" sz="1300" dirty="0">
                          <a:latin typeface="微软雅黑" panose="020B0503020204020204" pitchFamily="34" charset="-122"/>
                          <a:ea typeface="微软雅黑" panose="020B0503020204020204" pitchFamily="34" charset="-122"/>
                        </a:rPr>
                        <a:t>Deep</a:t>
                      </a:r>
                    </a:p>
                    <a:p>
                      <a:pPr algn="ctr"/>
                      <a:r>
                        <a:rPr lang="en-US" altLang="zh-CN" sz="1300" dirty="0">
                          <a:latin typeface="微软雅黑" panose="020B0503020204020204" pitchFamily="34" charset="-122"/>
                          <a:ea typeface="微软雅黑" panose="020B0503020204020204" pitchFamily="34" charset="-122"/>
                        </a:rPr>
                        <a:t>Learning</a:t>
                      </a:r>
                      <a:endParaRPr lang="zh-CN" altLang="en-US" sz="1300" dirty="0">
                        <a:latin typeface="微软雅黑" panose="020B0503020204020204" pitchFamily="34" charset="-122"/>
                        <a:ea typeface="微软雅黑" panose="020B0503020204020204" pitchFamily="34" charset="-122"/>
                      </a:endParaRPr>
                    </a:p>
                  </a:txBody>
                  <a:tcPr marL="109728" marR="109728" marT="54864" marB="54864"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300" u="none" kern="1200" dirty="0">
                          <a:solidFill>
                            <a:schemeClr val="dk1"/>
                          </a:solidFill>
                          <a:latin typeface="微软雅黑" panose="020B0503020204020204" pitchFamily="34" charset="-122"/>
                          <a:ea typeface="微软雅黑" panose="020B0503020204020204" pitchFamily="34" charset="-122"/>
                          <a:cs typeface="+mn-cs"/>
                        </a:rPr>
                        <a:t>An M&amp;R project Prioritization Method Based on an Ann model(Janani , et al.)</a:t>
                      </a:r>
                    </a:p>
                    <a:p>
                      <a:pPr marL="0" algn="l" defTabSz="914400" rtl="0" eaLnBrk="1" latinLnBrk="0" hangingPunct="1">
                        <a:lnSpc>
                          <a:spcPct val="150000"/>
                        </a:lnSpc>
                      </a:pPr>
                      <a:r>
                        <a:rPr lang="en-US" altLang="zh-CN" sz="1300" u="none" kern="1200" dirty="0">
                          <a:solidFill>
                            <a:schemeClr val="dk1"/>
                          </a:solidFill>
                          <a:latin typeface="微软雅黑" panose="020B0503020204020204" pitchFamily="34" charset="-122"/>
                          <a:ea typeface="微软雅黑" panose="020B0503020204020204" pitchFamily="34" charset="-122"/>
                          <a:cs typeface="+mn-cs"/>
                        </a:rPr>
                        <a:t>ANN learns domain expert maintenance strategy selection(</a:t>
                      </a:r>
                      <a:r>
                        <a:rPr lang="en-US" altLang="zh-CN" sz="1300" u="none" kern="1200" dirty="0" err="1">
                          <a:solidFill>
                            <a:schemeClr val="dk1"/>
                          </a:solidFill>
                          <a:latin typeface="微软雅黑" panose="020B0503020204020204" pitchFamily="34" charset="-122"/>
                          <a:ea typeface="微软雅黑" panose="020B0503020204020204" pitchFamily="34" charset="-122"/>
                          <a:cs typeface="+mn-cs"/>
                        </a:rPr>
                        <a:t>Abdelrahim</a:t>
                      </a:r>
                      <a:r>
                        <a:rPr lang="en-US" altLang="zh-CN" sz="1300" u="none" kern="1200" dirty="0">
                          <a:solidFill>
                            <a:schemeClr val="dk1"/>
                          </a:solidFill>
                          <a:latin typeface="微软雅黑" panose="020B0503020204020204" pitchFamily="34" charset="-122"/>
                          <a:ea typeface="微软雅黑" panose="020B0503020204020204" pitchFamily="34" charset="-122"/>
                          <a:cs typeface="+mn-cs"/>
                        </a:rPr>
                        <a:t>, et al.</a:t>
                      </a:r>
                      <a:r>
                        <a:rPr lang="zh-CN" altLang="en-US" sz="1300" u="none" kern="1200" dirty="0">
                          <a:solidFill>
                            <a:schemeClr val="dk1"/>
                          </a:solidFill>
                          <a:latin typeface="微软雅黑" panose="020B0503020204020204" pitchFamily="34" charset="-122"/>
                          <a:ea typeface="微软雅黑" panose="020B0503020204020204" pitchFamily="34" charset="-122"/>
                          <a:cs typeface="+mn-cs"/>
                        </a:rPr>
                        <a:t>、</a:t>
                      </a:r>
                      <a:r>
                        <a:rPr lang="en-US" altLang="zh-CN" sz="1300" u="none" kern="1200" dirty="0">
                          <a:solidFill>
                            <a:schemeClr val="dk1"/>
                          </a:solidFill>
                          <a:latin typeface="微软雅黑" panose="020B0503020204020204" pitchFamily="34" charset="-122"/>
                          <a:ea typeface="微软雅黑" panose="020B0503020204020204" pitchFamily="34" charset="-122"/>
                          <a:cs typeface="+mn-cs"/>
                        </a:rPr>
                        <a:t>Hafez, et al.)</a:t>
                      </a:r>
                    </a:p>
                    <a:p>
                      <a:pPr marL="0" algn="l" defTabSz="914400" rtl="0" eaLnBrk="1" latinLnBrk="0" hangingPunct="1">
                        <a:lnSpc>
                          <a:spcPct val="150000"/>
                        </a:lnSpc>
                      </a:pPr>
                      <a:r>
                        <a:rPr lang="en-US" altLang="zh-CN" sz="1300" u="none" kern="1200" dirty="0">
                          <a:solidFill>
                            <a:schemeClr val="dk1"/>
                          </a:solidFill>
                          <a:latin typeface="微软雅黑" panose="020B0503020204020204" pitchFamily="34" charset="-122"/>
                          <a:ea typeface="微软雅黑" panose="020B0503020204020204" pitchFamily="34" charset="-122"/>
                          <a:cs typeface="+mn-cs"/>
                        </a:rPr>
                        <a:t>Reinforcement learning model modeling maintenance decision optimization(Yao, et al.)</a:t>
                      </a:r>
                      <a:endParaRPr lang="zh-CN" altLang="en-US" dirty="0"/>
                    </a:p>
                  </a:txBody>
                  <a:tcPr marL="109728" marR="109728" marT="54864" marB="54864" anchor="ctr"/>
                </a:tc>
                <a:tc vMerge="1">
                  <a:txBody>
                    <a:bodyPr/>
                    <a:lstStyle/>
                    <a:p>
                      <a:endParaRPr lang="zh-CN" altLang="en-US"/>
                    </a:p>
                  </a:txBody>
                  <a:tcPr/>
                </a:tc>
                <a:extLst>
                  <a:ext uri="{0D108BD9-81ED-4DB2-BD59-A6C34878D82A}">
                    <a16:rowId xmlns:a16="http://schemas.microsoft.com/office/drawing/2014/main" val="3040599779"/>
                  </a:ext>
                </a:extLst>
              </a:tr>
            </a:tbl>
          </a:graphicData>
        </a:graphic>
      </p:graphicFrame>
      <p:sp>
        <p:nvSpPr>
          <p:cNvPr id="19" name="文本框 18">
            <a:extLst>
              <a:ext uri="{FF2B5EF4-FFF2-40B4-BE49-F238E27FC236}">
                <a16:creationId xmlns:a16="http://schemas.microsoft.com/office/drawing/2014/main" id="{1409E32A-43F4-43CA-9FAB-E760EEF48DCA}"/>
              </a:ext>
            </a:extLst>
          </p:cNvPr>
          <p:cNvSpPr txBox="1"/>
          <p:nvPr/>
        </p:nvSpPr>
        <p:spPr>
          <a:xfrm>
            <a:off x="397026" y="869631"/>
            <a:ext cx="11693374" cy="757130"/>
          </a:xfrm>
          <a:prstGeom prst="rect">
            <a:avLst/>
          </a:prstGeom>
          <a:noFill/>
          <a:ln>
            <a:noFill/>
          </a:ln>
        </p:spPr>
        <p:txBody>
          <a:bodyPr wrap="square">
            <a:spAutoFit/>
          </a:bodyPr>
          <a:lstStyle/>
          <a:p>
            <a:r>
              <a:rPr lang="en-US" altLang="zh-CN"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The common approaches for optimizing maintenance decisions include </a:t>
            </a:r>
            <a:r>
              <a:rPr lang="en-US" altLang="zh-CN" sz="2160" b="1" u="sng"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threshold triggering,</a:t>
            </a:r>
            <a:r>
              <a:rPr lang="en-US" altLang="zh-CN"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 </a:t>
            </a:r>
            <a:r>
              <a:rPr lang="en-US" altLang="zh-CN" sz="2160" b="1" u="sng"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optimization modeling </a:t>
            </a:r>
            <a:r>
              <a:rPr lang="en-US" altLang="zh-CN"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and </a:t>
            </a:r>
            <a:r>
              <a:rPr lang="en-US" altLang="zh-CN" sz="2160" b="1" u="sng"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deep learning methods</a:t>
            </a:r>
            <a:r>
              <a:rPr lang="en-US" altLang="zh-CN"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微软雅黑" panose="020B0503020204020204" pitchFamily="34" charset="-122"/>
                <a:ea typeface="微软雅黑" panose="020B0503020204020204" pitchFamily="34" charset="-122"/>
              </a:rPr>
              <a:t>.</a:t>
            </a:r>
            <a:endParaRPr lang="zh-CN" altLang="en-US" sz="2160" b="1"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ndParaRPr>
          </a:p>
        </p:txBody>
      </p:sp>
    </p:spTree>
    <p:extLst>
      <p:ext uri="{BB962C8B-B14F-4D97-AF65-F5344CB8AC3E}">
        <p14:creationId xmlns:p14="http://schemas.microsoft.com/office/powerpoint/2010/main" val="1712800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12">
            <a:extLst>
              <a:ext uri="{FF2B5EF4-FFF2-40B4-BE49-F238E27FC236}">
                <a16:creationId xmlns:a16="http://schemas.microsoft.com/office/drawing/2014/main" id="{707C32D5-B81B-4D11-9861-D219BB4D6EC6}"/>
              </a:ext>
            </a:extLst>
          </p:cNvPr>
          <p:cNvSpPr>
            <a:spLocks noGrp="1"/>
          </p:cNvSpPr>
          <p:nvPr>
            <p:ph sz="quarter" idx="13"/>
          </p:nvPr>
        </p:nvSpPr>
        <p:spPr>
          <a:xfrm>
            <a:off x="397026" y="356455"/>
            <a:ext cx="3431742" cy="590550"/>
          </a:xfrm>
        </p:spPr>
        <p:txBody>
          <a:bodyPr>
            <a:normAutofit/>
          </a:bodyPr>
          <a:lstStyle/>
          <a:p>
            <a:r>
              <a:rPr lang="en-US" altLang="zh-CN" dirty="0"/>
              <a:t>Related works</a:t>
            </a:r>
            <a:endParaRPr lang="zh-CN" altLang="en-US" dirty="0"/>
          </a:p>
        </p:txBody>
      </p:sp>
      <p:sp>
        <p:nvSpPr>
          <p:cNvPr id="53" name="矩形 52">
            <a:extLst>
              <a:ext uri="{FF2B5EF4-FFF2-40B4-BE49-F238E27FC236}">
                <a16:creationId xmlns:a16="http://schemas.microsoft.com/office/drawing/2014/main" id="{AEA13C47-CA23-4D92-A363-EC54C01FB667}"/>
              </a:ext>
            </a:extLst>
          </p:cNvPr>
          <p:cNvSpPr/>
          <p:nvPr/>
        </p:nvSpPr>
        <p:spPr>
          <a:xfrm>
            <a:off x="1" y="6248449"/>
            <a:ext cx="12212773" cy="644842"/>
          </a:xfrm>
          <a:prstGeom prst="rect">
            <a:avLst/>
          </a:prstGeom>
          <a:gradFill flip="none" rotWithShape="1">
            <a:gsLst>
              <a:gs pos="0">
                <a:srgbClr val="203864">
                  <a:shade val="30000"/>
                  <a:satMod val="115000"/>
                </a:srgbClr>
              </a:gs>
              <a:gs pos="50000">
                <a:srgbClr val="203864">
                  <a:shade val="67500"/>
                  <a:satMod val="115000"/>
                </a:srgbClr>
              </a:gs>
              <a:gs pos="100000">
                <a:srgbClr val="20386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Explore a method that combines expert experience and digital technology</a:t>
            </a:r>
          </a:p>
        </p:txBody>
      </p:sp>
      <p:grpSp>
        <p:nvGrpSpPr>
          <p:cNvPr id="2" name="组合 1">
            <a:extLst>
              <a:ext uri="{FF2B5EF4-FFF2-40B4-BE49-F238E27FC236}">
                <a16:creationId xmlns:a16="http://schemas.microsoft.com/office/drawing/2014/main" id="{E991FAFC-87B8-46F5-8622-5D3D0239ECED}"/>
              </a:ext>
            </a:extLst>
          </p:cNvPr>
          <p:cNvGrpSpPr/>
          <p:nvPr/>
        </p:nvGrpSpPr>
        <p:grpSpPr>
          <a:xfrm>
            <a:off x="603571" y="1136087"/>
            <a:ext cx="11352087" cy="4746309"/>
            <a:chOff x="1081786" y="1469905"/>
            <a:chExt cx="10645771" cy="4420626"/>
          </a:xfrm>
        </p:grpSpPr>
        <p:sp>
          <p:nvSpPr>
            <p:cNvPr id="40" name="文本框 23">
              <a:extLst>
                <a:ext uri="{FF2B5EF4-FFF2-40B4-BE49-F238E27FC236}">
                  <a16:creationId xmlns:a16="http://schemas.microsoft.com/office/drawing/2014/main" id="{57E1CE25-6488-4066-AF50-B8B34694B423}"/>
                </a:ext>
              </a:extLst>
            </p:cNvPr>
            <p:cNvSpPr txBox="1">
              <a:spLocks noChangeArrowheads="1"/>
            </p:cNvSpPr>
            <p:nvPr/>
          </p:nvSpPr>
          <p:spPr bwMode="auto">
            <a:xfrm>
              <a:off x="1108326" y="1504461"/>
              <a:ext cx="4296397" cy="44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en-US" altLang="zh-CN" sz="2520" b="1" dirty="0">
                  <a:latin typeface="微软雅黑" panose="020B0503020204020204" pitchFamily="34" charset="-122"/>
                  <a:ea typeface="微软雅黑" panose="020B0503020204020204" pitchFamily="34" charset="-122"/>
                </a:rPr>
                <a:t>Expert experience method</a:t>
              </a:r>
              <a:endParaRPr lang="zh-CN" altLang="en-US" sz="2520" b="1" dirty="0">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6F60873E-3ABD-4696-B9C2-0B4B610744CA}"/>
                </a:ext>
              </a:extLst>
            </p:cNvPr>
            <p:cNvSpPr txBox="1"/>
            <p:nvPr/>
          </p:nvSpPr>
          <p:spPr>
            <a:xfrm>
              <a:off x="1081786" y="1972104"/>
              <a:ext cx="5150064" cy="343989"/>
            </a:xfrm>
            <a:prstGeom prst="rect">
              <a:avLst/>
            </a:prstGeom>
            <a:noFill/>
          </p:spPr>
          <p:txBody>
            <a:bodyPr wrap="square" rtlCol="0">
              <a:spAutoFit/>
            </a:bodyPr>
            <a:lstStyle/>
            <a:p>
              <a:r>
                <a:rPr kumimoji="1" lang="en-US" altLang="zh-CN" b="1" dirty="0">
                  <a:solidFill>
                    <a:srgbClr val="00B050"/>
                  </a:solidFill>
                </a:rPr>
                <a:t>Mainstream method , simply used</a:t>
              </a:r>
              <a:r>
                <a:rPr kumimoji="1" lang="en-US" altLang="zh-CN" b="1" dirty="0"/>
                <a:t>;</a:t>
              </a:r>
              <a:r>
                <a:rPr kumimoji="1" lang="zh-CN" altLang="en-US" b="1" dirty="0"/>
                <a:t> </a:t>
              </a:r>
              <a:r>
                <a:rPr kumimoji="1" lang="en-US" altLang="zh-CN" b="1" dirty="0">
                  <a:solidFill>
                    <a:srgbClr val="FF0000"/>
                  </a:solidFill>
                </a:rPr>
                <a:t>based on experience</a:t>
              </a:r>
              <a:endParaRPr kumimoji="1" lang="zh-CN" altLang="en-US" b="1" dirty="0">
                <a:solidFill>
                  <a:srgbClr val="FF0000"/>
                </a:solidFill>
              </a:endParaRPr>
            </a:p>
          </p:txBody>
        </p:sp>
        <p:grpSp>
          <p:nvGrpSpPr>
            <p:cNvPr id="56" name="组合 55">
              <a:extLst>
                <a:ext uri="{FF2B5EF4-FFF2-40B4-BE49-F238E27FC236}">
                  <a16:creationId xmlns:a16="http://schemas.microsoft.com/office/drawing/2014/main" id="{3215204A-6757-4C94-85C4-5953E80D7035}"/>
                </a:ext>
              </a:extLst>
            </p:cNvPr>
            <p:cNvGrpSpPr>
              <a:grpSpLocks noChangeAspect="1"/>
            </p:cNvGrpSpPr>
            <p:nvPr/>
          </p:nvGrpSpPr>
          <p:grpSpPr>
            <a:xfrm>
              <a:off x="1153953" y="2445349"/>
              <a:ext cx="10248704" cy="3445182"/>
              <a:chOff x="783098" y="3269542"/>
              <a:chExt cx="8254754" cy="2736991"/>
            </a:xfrm>
          </p:grpSpPr>
          <p:sp>
            <p:nvSpPr>
              <p:cNvPr id="57" name="矩形 56">
                <a:extLst>
                  <a:ext uri="{FF2B5EF4-FFF2-40B4-BE49-F238E27FC236}">
                    <a16:creationId xmlns:a16="http://schemas.microsoft.com/office/drawing/2014/main" id="{FF0EAF3A-B4F3-4A58-9F4B-F577DF2503A0}"/>
                  </a:ext>
                </a:extLst>
              </p:cNvPr>
              <p:cNvSpPr/>
              <p:nvPr/>
            </p:nvSpPr>
            <p:spPr>
              <a:xfrm>
                <a:off x="2866520" y="3269542"/>
                <a:ext cx="1876972" cy="273699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a:p>
            </p:txBody>
          </p:sp>
          <p:grpSp>
            <p:nvGrpSpPr>
              <p:cNvPr id="58" name="组合 57">
                <a:extLst>
                  <a:ext uri="{FF2B5EF4-FFF2-40B4-BE49-F238E27FC236}">
                    <a16:creationId xmlns:a16="http://schemas.microsoft.com/office/drawing/2014/main" id="{7A1A6DC6-94A5-4656-9566-43C2FC2A93CC}"/>
                  </a:ext>
                </a:extLst>
              </p:cNvPr>
              <p:cNvGrpSpPr/>
              <p:nvPr/>
            </p:nvGrpSpPr>
            <p:grpSpPr>
              <a:xfrm>
                <a:off x="4873059" y="3274156"/>
                <a:ext cx="2075376" cy="2707588"/>
                <a:chOff x="316463" y="3012895"/>
                <a:chExt cx="2075376" cy="2707588"/>
              </a:xfrm>
            </p:grpSpPr>
            <p:pic>
              <p:nvPicPr>
                <p:cNvPr id="68" name="图片 67">
                  <a:extLst>
                    <a:ext uri="{FF2B5EF4-FFF2-40B4-BE49-F238E27FC236}">
                      <a16:creationId xmlns:a16="http://schemas.microsoft.com/office/drawing/2014/main" id="{34FB1BA1-79D6-49B7-8328-42B65D74F613}"/>
                    </a:ext>
                  </a:extLst>
                </p:cNvPr>
                <p:cNvPicPr>
                  <a:picLocks noChangeAspect="1"/>
                </p:cNvPicPr>
                <p:nvPr/>
              </p:nvPicPr>
              <p:blipFill>
                <a:blip r:embed="rId3"/>
                <a:stretch>
                  <a:fillRect/>
                </a:stretch>
              </p:blipFill>
              <p:spPr>
                <a:xfrm>
                  <a:off x="316463" y="3012895"/>
                  <a:ext cx="2075375" cy="1558684"/>
                </a:xfrm>
                <a:prstGeom prst="rect">
                  <a:avLst/>
                </a:prstGeom>
              </p:spPr>
            </p:pic>
            <p:pic>
              <p:nvPicPr>
                <p:cNvPr id="69" name="图片 68">
                  <a:extLst>
                    <a:ext uri="{FF2B5EF4-FFF2-40B4-BE49-F238E27FC236}">
                      <a16:creationId xmlns:a16="http://schemas.microsoft.com/office/drawing/2014/main" id="{7B78F172-CF12-4259-9676-F621B4C98369}"/>
                    </a:ext>
                  </a:extLst>
                </p:cNvPr>
                <p:cNvPicPr>
                  <a:picLocks noChangeAspect="1"/>
                </p:cNvPicPr>
                <p:nvPr/>
              </p:nvPicPr>
              <p:blipFill>
                <a:blip r:embed="rId4"/>
                <a:stretch>
                  <a:fillRect/>
                </a:stretch>
              </p:blipFill>
              <p:spPr>
                <a:xfrm>
                  <a:off x="316463" y="4647181"/>
                  <a:ext cx="2075376" cy="1073302"/>
                </a:xfrm>
                <a:prstGeom prst="rect">
                  <a:avLst/>
                </a:prstGeom>
              </p:spPr>
            </p:pic>
          </p:grpSp>
          <p:pic>
            <p:nvPicPr>
              <p:cNvPr id="59" name="图片 58">
                <a:extLst>
                  <a:ext uri="{FF2B5EF4-FFF2-40B4-BE49-F238E27FC236}">
                    <a16:creationId xmlns:a16="http://schemas.microsoft.com/office/drawing/2014/main" id="{F32DC902-15A6-431C-AE60-4C689EFB323D}"/>
                  </a:ext>
                </a:extLst>
              </p:cNvPr>
              <p:cNvPicPr>
                <a:picLocks noChangeAspect="1"/>
              </p:cNvPicPr>
              <p:nvPr/>
            </p:nvPicPr>
            <p:blipFill rotWithShape="1">
              <a:blip r:embed="rId5"/>
              <a:srcRect r="3238" b="8571"/>
              <a:stretch/>
            </p:blipFill>
            <p:spPr>
              <a:xfrm>
                <a:off x="783098" y="4613712"/>
                <a:ext cx="1965425" cy="1392821"/>
              </a:xfrm>
              <a:prstGeom prst="rect">
                <a:avLst/>
              </a:prstGeom>
            </p:spPr>
          </p:pic>
          <p:grpSp>
            <p:nvGrpSpPr>
              <p:cNvPr id="60" name="组合 59">
                <a:extLst>
                  <a:ext uri="{FF2B5EF4-FFF2-40B4-BE49-F238E27FC236}">
                    <a16:creationId xmlns:a16="http://schemas.microsoft.com/office/drawing/2014/main" id="{E0CCFD39-4EBD-4ABB-9550-96D9B0F0817B}"/>
                  </a:ext>
                </a:extLst>
              </p:cNvPr>
              <p:cNvGrpSpPr/>
              <p:nvPr/>
            </p:nvGrpSpPr>
            <p:grpSpPr>
              <a:xfrm>
                <a:off x="787959" y="3269542"/>
                <a:ext cx="4215684" cy="1302354"/>
                <a:chOff x="5082806" y="3008281"/>
                <a:chExt cx="4215684" cy="1302354"/>
              </a:xfrm>
            </p:grpSpPr>
            <p:pic>
              <p:nvPicPr>
                <p:cNvPr id="66" name="图片 65">
                  <a:extLst>
                    <a:ext uri="{FF2B5EF4-FFF2-40B4-BE49-F238E27FC236}">
                      <a16:creationId xmlns:a16="http://schemas.microsoft.com/office/drawing/2014/main" id="{85A4DFF5-2097-4628-8EFA-75C681F6BA37}"/>
                    </a:ext>
                  </a:extLst>
                </p:cNvPr>
                <p:cNvPicPr>
                  <a:picLocks noChangeAspect="1"/>
                </p:cNvPicPr>
                <p:nvPr/>
              </p:nvPicPr>
              <p:blipFill>
                <a:blip r:embed="rId6"/>
                <a:stretch>
                  <a:fillRect/>
                </a:stretch>
              </p:blipFill>
              <p:spPr>
                <a:xfrm>
                  <a:off x="5082806" y="3008281"/>
                  <a:ext cx="1965425" cy="1302354"/>
                </a:xfrm>
                <a:prstGeom prst="rect">
                  <a:avLst/>
                </a:prstGeom>
              </p:spPr>
            </p:pic>
            <p:sp>
              <p:nvSpPr>
                <p:cNvPr id="67" name="文本框 66">
                  <a:extLst>
                    <a:ext uri="{FF2B5EF4-FFF2-40B4-BE49-F238E27FC236}">
                      <a16:creationId xmlns:a16="http://schemas.microsoft.com/office/drawing/2014/main" id="{ECD2EEA5-AEAE-4D2B-8D33-AF9E0086999D}"/>
                    </a:ext>
                  </a:extLst>
                </p:cNvPr>
                <p:cNvSpPr txBox="1"/>
                <p:nvPr/>
              </p:nvSpPr>
              <p:spPr>
                <a:xfrm>
                  <a:off x="7143555" y="3237308"/>
                  <a:ext cx="2154935" cy="886116"/>
                </a:xfrm>
                <a:prstGeom prst="rect">
                  <a:avLst/>
                </a:prstGeom>
                <a:noFill/>
              </p:spPr>
              <p:txBody>
                <a:bodyPr wrap="square">
                  <a:spAutoFit/>
                </a:bodyPr>
                <a:lstStyle/>
                <a:p>
                  <a:pPr marL="257176" indent="-257176">
                    <a:lnSpc>
                      <a:spcPct val="1500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rPr>
                    <a:t>Minimum Guaranteed</a:t>
                  </a:r>
                </a:p>
                <a:p>
                  <a:pPr marL="257176" indent="-257176">
                    <a:lnSpc>
                      <a:spcPct val="1500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rPr>
                    <a:t>Ununiform rules</a:t>
                  </a:r>
                </a:p>
                <a:p>
                  <a:pPr marL="257176" indent="-257176">
                    <a:lnSpc>
                      <a:spcPct val="150000"/>
                    </a:lnSpc>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rPr>
                    <a:t>Subjectivity</a:t>
                  </a:r>
                </a:p>
              </p:txBody>
            </p:sp>
          </p:grpSp>
          <p:sp>
            <p:nvSpPr>
              <p:cNvPr id="61" name="矩形 60">
                <a:extLst>
                  <a:ext uri="{FF2B5EF4-FFF2-40B4-BE49-F238E27FC236}">
                    <a16:creationId xmlns:a16="http://schemas.microsoft.com/office/drawing/2014/main" id="{649FC32E-30F1-4B1E-883F-A7F7068C64B0}"/>
                  </a:ext>
                </a:extLst>
              </p:cNvPr>
              <p:cNvSpPr/>
              <p:nvPr/>
            </p:nvSpPr>
            <p:spPr>
              <a:xfrm>
                <a:off x="7061572" y="3269542"/>
                <a:ext cx="1976280" cy="273699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a:p>
            </p:txBody>
          </p:sp>
          <p:sp>
            <p:nvSpPr>
              <p:cNvPr id="62" name="箭头: 下 2">
                <a:extLst>
                  <a:ext uri="{FF2B5EF4-FFF2-40B4-BE49-F238E27FC236}">
                    <a16:creationId xmlns:a16="http://schemas.microsoft.com/office/drawing/2014/main" id="{8E06C270-BB40-4071-9F2F-42693D53C63B}"/>
                  </a:ext>
                </a:extLst>
              </p:cNvPr>
              <p:cNvSpPr/>
              <p:nvPr/>
            </p:nvSpPr>
            <p:spPr>
              <a:xfrm>
                <a:off x="3645144" y="4613712"/>
                <a:ext cx="337738" cy="270405"/>
              </a:xfrm>
              <a:prstGeom prst="downArrow">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a:p>
            </p:txBody>
          </p:sp>
          <p:sp>
            <p:nvSpPr>
              <p:cNvPr id="63" name="箭头: 下 28">
                <a:extLst>
                  <a:ext uri="{FF2B5EF4-FFF2-40B4-BE49-F238E27FC236}">
                    <a16:creationId xmlns:a16="http://schemas.microsoft.com/office/drawing/2014/main" id="{84DB06A4-6971-4849-ACAC-91286EF78CCA}"/>
                  </a:ext>
                </a:extLst>
              </p:cNvPr>
              <p:cNvSpPr/>
              <p:nvPr/>
            </p:nvSpPr>
            <p:spPr>
              <a:xfrm>
                <a:off x="7879574" y="4613712"/>
                <a:ext cx="337738" cy="270405"/>
              </a:xfrm>
              <a:prstGeom prst="downArrow">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a:p>
            </p:txBody>
          </p:sp>
          <p:sp>
            <p:nvSpPr>
              <p:cNvPr id="64" name="矩形 63">
                <a:extLst>
                  <a:ext uri="{FF2B5EF4-FFF2-40B4-BE49-F238E27FC236}">
                    <a16:creationId xmlns:a16="http://schemas.microsoft.com/office/drawing/2014/main" id="{4C8D08A3-3F76-4445-A0DB-9AE73DB4BFD7}"/>
                  </a:ext>
                </a:extLst>
              </p:cNvPr>
              <p:cNvSpPr/>
              <p:nvPr/>
            </p:nvSpPr>
            <p:spPr>
              <a:xfrm>
                <a:off x="2903621" y="5027302"/>
                <a:ext cx="1782811" cy="787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600" b="1" dirty="0">
                    <a:latin typeface="微软雅黑" panose="020B0503020204020204" pitchFamily="34" charset="-122"/>
                    <a:ea typeface="微软雅黑" panose="020B0503020204020204" pitchFamily="34" charset="-122"/>
                  </a:rPr>
                  <a:t>Data models can provide basic </a:t>
                </a:r>
                <a:r>
                  <a:rPr lang="en-US" altLang="zh-CN" sz="1600" b="1" dirty="0">
                    <a:solidFill>
                      <a:srgbClr val="FFFF00"/>
                    </a:solidFill>
                    <a:latin typeface="微软雅黑" panose="020B0503020204020204" pitchFamily="34" charset="-122"/>
                    <a:ea typeface="微软雅黑" panose="020B0503020204020204" pitchFamily="34" charset="-122"/>
                  </a:rPr>
                  <a:t>rules</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
            <p:nvSpPr>
              <p:cNvPr id="65" name="矩形 64">
                <a:extLst>
                  <a:ext uri="{FF2B5EF4-FFF2-40B4-BE49-F238E27FC236}">
                    <a16:creationId xmlns:a16="http://schemas.microsoft.com/office/drawing/2014/main" id="{5E5C0E80-320D-4EA3-8251-86F9186807D7}"/>
                  </a:ext>
                </a:extLst>
              </p:cNvPr>
              <p:cNvSpPr/>
              <p:nvPr/>
            </p:nvSpPr>
            <p:spPr>
              <a:xfrm>
                <a:off x="7123052" y="5027302"/>
                <a:ext cx="1840983" cy="787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600" b="1" dirty="0">
                    <a:latin typeface="微软雅黑" panose="020B0503020204020204" pitchFamily="34" charset="-122"/>
                    <a:ea typeface="微软雅黑" panose="020B0503020204020204" pitchFamily="34" charset="-122"/>
                  </a:rPr>
                  <a:t>Expert knowledge can provide </a:t>
                </a:r>
                <a:r>
                  <a:rPr lang="en-US" altLang="zh-CN" sz="1600" b="1" dirty="0">
                    <a:solidFill>
                      <a:srgbClr val="FFFF00"/>
                    </a:solidFill>
                    <a:latin typeface="微软雅黑" panose="020B0503020204020204" pitchFamily="34" charset="-122"/>
                    <a:ea typeface="微软雅黑" panose="020B0503020204020204" pitchFamily="34" charset="-122"/>
                  </a:rPr>
                  <a:t>empirical optimization</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grpSp>
        <p:sp>
          <p:nvSpPr>
            <p:cNvPr id="70" name="文本框 23">
              <a:extLst>
                <a:ext uri="{FF2B5EF4-FFF2-40B4-BE49-F238E27FC236}">
                  <a16:creationId xmlns:a16="http://schemas.microsoft.com/office/drawing/2014/main" id="{19BEBA01-A108-4407-86FD-2C5B8143F268}"/>
                </a:ext>
              </a:extLst>
            </p:cNvPr>
            <p:cNvSpPr txBox="1">
              <a:spLocks noChangeArrowheads="1"/>
            </p:cNvSpPr>
            <p:nvPr/>
          </p:nvSpPr>
          <p:spPr bwMode="auto">
            <a:xfrm>
              <a:off x="6231851" y="1469905"/>
              <a:ext cx="4665712" cy="44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en-US" altLang="zh-CN" sz="2520" b="1" dirty="0">
                  <a:latin typeface="微软雅黑" panose="020B0503020204020204" pitchFamily="34" charset="-122"/>
                  <a:ea typeface="微软雅黑" panose="020B0503020204020204" pitchFamily="34" charset="-122"/>
                </a:rPr>
                <a:t>Data modeling method</a:t>
              </a:r>
              <a:endParaRPr lang="zh-CN" altLang="en-US" sz="2520" b="1" dirty="0">
                <a:latin typeface="微软雅黑" panose="020B0503020204020204" pitchFamily="34" charset="-122"/>
                <a:ea typeface="微软雅黑" panose="020B0503020204020204" pitchFamily="34" charset="-122"/>
              </a:endParaRPr>
            </a:p>
          </p:txBody>
        </p:sp>
        <p:sp>
          <p:nvSpPr>
            <p:cNvPr id="71" name="文本框 70">
              <a:extLst>
                <a:ext uri="{FF2B5EF4-FFF2-40B4-BE49-F238E27FC236}">
                  <a16:creationId xmlns:a16="http://schemas.microsoft.com/office/drawing/2014/main" id="{72876E1D-808E-4A79-9D16-6E57F448DBE0}"/>
                </a:ext>
              </a:extLst>
            </p:cNvPr>
            <p:cNvSpPr txBox="1"/>
            <p:nvPr/>
          </p:nvSpPr>
          <p:spPr>
            <a:xfrm>
              <a:off x="6231850" y="1960884"/>
              <a:ext cx="5495707" cy="343989"/>
            </a:xfrm>
            <a:prstGeom prst="rect">
              <a:avLst/>
            </a:prstGeom>
            <a:noFill/>
          </p:spPr>
          <p:txBody>
            <a:bodyPr wrap="square" rtlCol="0">
              <a:spAutoFit/>
            </a:bodyPr>
            <a:lstStyle/>
            <a:p>
              <a:r>
                <a:rPr kumimoji="1" lang="en-US" altLang="zh-CN" b="1" dirty="0">
                  <a:solidFill>
                    <a:srgbClr val="00B050"/>
                  </a:solidFill>
                </a:rPr>
                <a:t>Interpretable</a:t>
              </a:r>
              <a:r>
                <a:rPr kumimoji="1" lang="en-US" altLang="zh-CN" b="1" dirty="0"/>
                <a:t>, </a:t>
              </a:r>
              <a:r>
                <a:rPr kumimoji="1" lang="en-US" altLang="zh-CN" b="1" dirty="0">
                  <a:solidFill>
                    <a:srgbClr val="FF0000"/>
                  </a:solidFill>
                </a:rPr>
                <a:t>hard used in practice and bad adaptiveness</a:t>
              </a:r>
              <a:endParaRPr kumimoji="1" lang="zh-CN" altLang="en-US" b="1" dirty="0">
                <a:solidFill>
                  <a:srgbClr val="FF0000"/>
                </a:solidFill>
              </a:endParaRPr>
            </a:p>
          </p:txBody>
        </p:sp>
        <p:sp>
          <p:nvSpPr>
            <p:cNvPr id="72" name="文本框 71">
              <a:extLst>
                <a:ext uri="{FF2B5EF4-FFF2-40B4-BE49-F238E27FC236}">
                  <a16:creationId xmlns:a16="http://schemas.microsoft.com/office/drawing/2014/main" id="{B3A34844-2B2B-4C1C-925D-4AEC41421E04}"/>
                </a:ext>
              </a:extLst>
            </p:cNvPr>
            <p:cNvSpPr txBox="1"/>
            <p:nvPr/>
          </p:nvSpPr>
          <p:spPr>
            <a:xfrm>
              <a:off x="8979703" y="2534176"/>
              <a:ext cx="2502377" cy="1588381"/>
            </a:xfrm>
            <a:prstGeom prst="rect">
              <a:avLst/>
            </a:prstGeom>
            <a:noFill/>
          </p:spPr>
          <p:txBody>
            <a:bodyPr wrap="square">
              <a:spAutoFit/>
            </a:bodyPr>
            <a:lstStyle/>
            <a:p>
              <a:pPr marL="257176" indent="-257176">
                <a:lnSpc>
                  <a:spcPct val="150000"/>
                </a:lnSpc>
                <a:buFont typeface="Arial" panose="020B0604020202020204" pitchFamily="34" charset="0"/>
                <a:buChar char="•"/>
              </a:pPr>
              <a:r>
                <a:rPr lang="en-US" altLang="zh-CN" dirty="0">
                  <a:solidFill>
                    <a:srgbClr val="000000"/>
                  </a:solidFill>
                  <a:latin typeface="微软雅黑" panose="020B0503020204020204" pitchFamily="34" charset="-122"/>
                  <a:ea typeface="微软雅黑" panose="020B0503020204020204" pitchFamily="34" charset="-122"/>
                </a:rPr>
                <a:t>Strong assumptions</a:t>
              </a:r>
            </a:p>
            <a:p>
              <a:pPr marL="257176" indent="-257176">
                <a:lnSpc>
                  <a:spcPct val="150000"/>
                </a:lnSpc>
                <a:buFont typeface="Arial" panose="020B0604020202020204" pitchFamily="34" charset="0"/>
                <a:buChar char="•"/>
              </a:pPr>
              <a:r>
                <a:rPr lang="en-US" altLang="zh-CN" dirty="0">
                  <a:solidFill>
                    <a:srgbClr val="000000"/>
                  </a:solidFill>
                  <a:latin typeface="微软雅黑" panose="020B0503020204020204" pitchFamily="34" charset="-122"/>
                  <a:ea typeface="微软雅黑" panose="020B0503020204020204" pitchFamily="34" charset="-122"/>
                </a:rPr>
                <a:t>Poor practicality</a:t>
              </a:r>
            </a:p>
            <a:p>
              <a:pPr marL="257176" indent="-257176">
                <a:lnSpc>
                  <a:spcPct val="150000"/>
                </a:lnSpc>
                <a:buFont typeface="Arial" panose="020B0604020202020204" pitchFamily="34" charset="0"/>
                <a:buChar char="•"/>
              </a:pPr>
              <a:endParaRPr lang="en-US" altLang="zh-CN" dirty="0">
                <a:solidFill>
                  <a:srgbClr val="000000"/>
                </a:solidFill>
                <a:latin typeface="微软雅黑" panose="020B0503020204020204" pitchFamily="34" charset="-122"/>
                <a:ea typeface="微软雅黑" panose="020B0503020204020204" pitchFamily="34" charset="-122"/>
              </a:endParaRPr>
            </a:p>
            <a:p>
              <a:pPr marL="257176" indent="-257176">
                <a:lnSpc>
                  <a:spcPct val="150000"/>
                </a:lnSpc>
                <a:buFont typeface="Arial" panose="020B0604020202020204" pitchFamily="34" charset="0"/>
                <a:buChar char="•"/>
              </a:pPr>
              <a:endParaRPr lang="zh-CN" altLang="en-US" dirty="0">
                <a:solidFill>
                  <a:srgbClr val="0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986336698"/>
      </p:ext>
    </p:extLst>
  </p:cSld>
  <p:clrMapOvr>
    <a:masterClrMapping/>
  </p:clrMapOvr>
</p:sld>
</file>

<file path=ppt/theme/theme1.xml><?xml version="1.0" encoding="utf-8"?>
<a:theme xmlns:a="http://schemas.openxmlformats.org/drawingml/2006/main" name="Office 主题">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278_TF34076243" id="{3293E346-45B6-4355-919F-AF1B903AA00C}" vid="{AE4C7E93-8503-4024-928C-CEA6F872C782}"/>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19797F-2510-4681-A59B-FCD8F3733FE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4C31332-3081-4BD9-AD6F-078B4521F3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蓝球演示文稿</Template>
  <TotalTime>9998</TotalTime>
  <Words>3667</Words>
  <Application>Microsoft Office PowerPoint</Application>
  <PresentationFormat>宽屏</PresentationFormat>
  <Paragraphs>262</Paragraphs>
  <Slides>20</Slides>
  <Notes>20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Microsoft YaHei UI</vt:lpstr>
      <vt:lpstr>NimbusRomNo9L-Regu</vt:lpstr>
      <vt:lpstr>等线</vt:lpstr>
      <vt:lpstr>SimSun</vt:lpstr>
      <vt:lpstr>微软雅黑</vt:lpstr>
      <vt:lpstr>微软雅黑</vt:lpstr>
      <vt:lpstr>Arial</vt:lpstr>
      <vt:lpstr>Calibri</vt:lpstr>
      <vt:lpstr>Times New Roman</vt:lpstr>
      <vt:lpstr>Wingdings</vt:lpstr>
      <vt:lpstr>Office 主题</vt:lpstr>
      <vt:lpstr>Engineering-adaptive Pavement Maintenance Decision-making Model: a Reinforcement Learning Approach from Expert Feedback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演示文稿标题</dc:title>
  <dc:creator>Wenyuan Cai</dc:creator>
  <cp:lastModifiedBy>Wenyuan Cai</cp:lastModifiedBy>
  <cp:revision>155</cp:revision>
  <dcterms:created xsi:type="dcterms:W3CDTF">2023-09-25T10:56:31Z</dcterms:created>
  <dcterms:modified xsi:type="dcterms:W3CDTF">2024-10-31T02:16:02Z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