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2" r:id="rId1"/>
  </p:sldMasterIdLst>
  <p:notesMasterIdLst>
    <p:notesMasterId r:id="rId14"/>
  </p:notesMasterIdLst>
  <p:sldIdLst>
    <p:sldId id="320" r:id="rId2"/>
    <p:sldId id="258" r:id="rId3"/>
    <p:sldId id="360" r:id="rId4"/>
    <p:sldId id="361" r:id="rId5"/>
    <p:sldId id="362" r:id="rId6"/>
    <p:sldId id="363" r:id="rId7"/>
    <p:sldId id="369" r:id="rId8"/>
    <p:sldId id="364" r:id="rId9"/>
    <p:sldId id="370" r:id="rId10"/>
    <p:sldId id="371" r:id="rId11"/>
    <p:sldId id="372" r:id="rId12"/>
    <p:sldId id="29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jaulvsu@163.com" initials="n" lastIdx="1" clrIdx="0">
    <p:extLst>
      <p:ext uri="{19B8F6BF-5375-455C-9EA6-DF929625EA0E}">
        <p15:presenceInfo xmlns:p15="http://schemas.microsoft.com/office/powerpoint/2012/main" userId="1251761073cb220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985F"/>
    <a:srgbClr val="FF2600"/>
    <a:srgbClr val="8F7A74"/>
    <a:srgbClr val="FE6F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328" autoAdjust="0"/>
    <p:restoredTop sz="85986" autoAdjust="0"/>
  </p:normalViewPr>
  <p:slideViewPr>
    <p:cSldViewPr snapToGrid="0">
      <p:cViewPr varScale="1">
        <p:scale>
          <a:sx n="105" d="100"/>
          <a:sy n="105" d="100"/>
        </p:scale>
        <p:origin x="200" y="28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2" d="100"/>
          <a:sy n="122" d="100"/>
        </p:scale>
        <p:origin x="3864"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AAF951-6E56-41A7-90C7-31D755978946}" type="datetimeFigureOut">
              <a:rPr lang="zh-CN" altLang="en-US" smtClean="0"/>
              <a:t>2024/11/5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E8F066-16E4-45A2-BC2F-49340EF505A6}" type="slidenum">
              <a:rPr lang="zh-CN" altLang="en-US" smtClean="0"/>
              <a:t>‹#›</a:t>
            </a:fld>
            <a:endParaRPr lang="zh-CN" altLang="en-US"/>
          </a:p>
        </p:txBody>
      </p:sp>
    </p:spTree>
    <p:extLst>
      <p:ext uri="{BB962C8B-B14F-4D97-AF65-F5344CB8AC3E}">
        <p14:creationId xmlns:p14="http://schemas.microsoft.com/office/powerpoint/2010/main" val="2969072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115000"/>
              </a:lnSpc>
              <a:spcBef>
                <a:spcPts val="600"/>
              </a:spcBef>
              <a:spcAft>
                <a:spcPts val="600"/>
              </a:spcAft>
            </a:pPr>
            <a:r>
              <a:rPr lang="en-US" altLang="zh-CN" sz="1800" kern="100" dirty="0">
                <a:effectLst/>
                <a:latin typeface="Comic Sans MS" panose="030F0902030302020204" pitchFamily="66" charset="0"/>
                <a:ea typeface="DengXian" panose="02010600030101010101" pitchFamily="2" charset="-122"/>
                <a:cs typeface="Times New Roman" panose="02020603050405020304" pitchFamily="18" charset="0"/>
              </a:rPr>
              <a:t>Ladies and gentlemen, good morning!</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just">
              <a:lnSpc>
                <a:spcPct val="115000"/>
              </a:lnSpc>
              <a:spcBef>
                <a:spcPts val="600"/>
              </a:spcBef>
              <a:spcAft>
                <a:spcPts val="600"/>
              </a:spcAft>
            </a:pPr>
            <a:r>
              <a:rPr lang="en-US" altLang="zh-CN" sz="1800" kern="100" dirty="0">
                <a:effectLst/>
                <a:latin typeface="Comic Sans MS" panose="030F0902030302020204" pitchFamily="66" charset="0"/>
                <a:ea typeface="DengXian" panose="02010600030101010101" pitchFamily="2" charset="-122"/>
                <a:cs typeface="Times New Roman" panose="02020603050405020304" pitchFamily="18" charset="0"/>
              </a:rPr>
              <a:t>It’s a great honor for me to be here, participating in this forum and introduce my academic research with you. </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just">
              <a:lnSpc>
                <a:spcPct val="115000"/>
              </a:lnSpc>
              <a:spcBef>
                <a:spcPts val="600"/>
              </a:spcBef>
              <a:spcAft>
                <a:spcPts val="600"/>
              </a:spcAft>
            </a:pPr>
            <a:r>
              <a:rPr lang="en-US" altLang="zh-CN" sz="1800" kern="100" dirty="0">
                <a:effectLst/>
                <a:latin typeface="Comic Sans MS" panose="030F0902030302020204" pitchFamily="66" charset="0"/>
                <a:ea typeface="DengXian" panose="02010600030101010101" pitchFamily="2" charset="-122"/>
                <a:cs typeface="Times New Roman" panose="02020603050405020304" pitchFamily="18" charset="0"/>
              </a:rPr>
              <a:t>First, let me introduce myself to you. My name is Cheng </a:t>
            </a:r>
            <a:r>
              <a:rPr lang="en-US" altLang="zh-CN" sz="1800" kern="100" dirty="0" err="1">
                <a:effectLst/>
                <a:latin typeface="Comic Sans MS" panose="030F0902030302020204" pitchFamily="66" charset="0"/>
                <a:ea typeface="DengXian" panose="02010600030101010101" pitchFamily="2" charset="-122"/>
                <a:cs typeface="Times New Roman" panose="02020603050405020304" pitchFamily="18" charset="0"/>
              </a:rPr>
              <a:t>Guanda</a:t>
            </a:r>
            <a:r>
              <a:rPr lang="en-US" altLang="zh-CN" sz="1800" kern="100" dirty="0">
                <a:effectLst/>
                <a:latin typeface="Comic Sans MS" panose="030F0902030302020204" pitchFamily="66" charset="0"/>
                <a:ea typeface="DengXian" panose="02010600030101010101" pitchFamily="2" charset="-122"/>
                <a:cs typeface="Times New Roman" panose="02020603050405020304" pitchFamily="18" charset="0"/>
              </a:rPr>
              <a:t>, also, you can call me Delta for convenience. I’m a present doctor from the School of Automotive Studies and Shanghai Automotive Wind Tunnel Center, both of which belong to Tongji university. Currently, I’m following my research field from my master’s program and further pursuing studies in vehicle aerodynamics and aeroacoustics under the guidance of Prof. PANG.</a:t>
            </a:r>
          </a:p>
          <a:p>
            <a:pPr marL="0" marR="0" lvl="0" indent="0" algn="just" defTabSz="914400" rtl="0" eaLnBrk="1" fontAlgn="auto" latinLnBrk="0" hangingPunct="1">
              <a:lnSpc>
                <a:spcPct val="115000"/>
              </a:lnSpc>
              <a:spcBef>
                <a:spcPts val="600"/>
              </a:spcBef>
              <a:spcAft>
                <a:spcPts val="600"/>
              </a:spcAft>
              <a:buClrTx/>
              <a:buSzTx/>
              <a:buFontTx/>
              <a:buNone/>
              <a:tabLst/>
              <a:defRPr/>
            </a:pPr>
            <a:r>
              <a:rPr lang="en-US" altLang="zh-CN" sz="1800" kern="100" dirty="0">
                <a:effectLst/>
                <a:latin typeface="Comic Sans MS" panose="030F0902030302020204" pitchFamily="66" charset="0"/>
                <a:ea typeface="DengXian" panose="02010600030101010101" pitchFamily="2" charset="-122"/>
                <a:cs typeface="Times New Roman" panose="02020603050405020304" pitchFamily="18" charset="0"/>
              </a:rPr>
              <a:t>As what you can see from this page, today’s topic will primally concern about the Impact of Turbulent Flow underneath the Rear </a:t>
            </a:r>
            <a:r>
              <a:rPr lang="en-US" altLang="zh-CN" sz="1800" kern="100" dirty="0" err="1">
                <a:effectLst/>
                <a:latin typeface="Comic Sans MS" panose="030F0902030302020204" pitchFamily="66" charset="0"/>
                <a:ea typeface="DengXian" panose="02010600030101010101" pitchFamily="2" charset="-122"/>
                <a:cs typeface="Times New Roman" panose="02020603050405020304" pitchFamily="18" charset="0"/>
              </a:rPr>
              <a:t>Snowplough</a:t>
            </a:r>
            <a:r>
              <a:rPr lang="en-US" altLang="zh-CN" sz="1800" kern="100" dirty="0">
                <a:effectLst/>
                <a:latin typeface="Comic Sans MS" panose="030F0902030302020204" pitchFamily="66" charset="0"/>
                <a:ea typeface="DengXian" panose="02010600030101010101" pitchFamily="2" charset="-122"/>
                <a:cs typeface="Times New Roman" panose="02020603050405020304" pitchFamily="18" charset="0"/>
              </a:rPr>
              <a:t> on the Flow Field of Bogie Region and Aerodynamic Noise Characteristics of High-Speed Train. Also, </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40E8F066-16E4-45A2-BC2F-49340EF505A6}" type="slidenum">
              <a:rPr lang="zh-CN" altLang="en-US" smtClean="0"/>
              <a:t>0</a:t>
            </a:fld>
            <a:endParaRPr lang="zh-CN" altLang="en-US"/>
          </a:p>
        </p:txBody>
      </p:sp>
    </p:spTree>
    <p:extLst>
      <p:ext uri="{BB962C8B-B14F-4D97-AF65-F5344CB8AC3E}">
        <p14:creationId xmlns:p14="http://schemas.microsoft.com/office/powerpoint/2010/main" val="1616054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Comic Sans MS" panose="030F0902030302020204" pitchFamily="66" charset="0"/>
                <a:ea typeface="DengXian" panose="02010600030101010101" pitchFamily="2" charset="-122"/>
                <a:cs typeface="Times New Roman" panose="02020603050405020304" pitchFamily="18" charset="0"/>
              </a:rPr>
              <a:t>Besides, in order to obtain the distribution of noise source, the experiment of localization was conducted with a planar spiral array. The results show that the noise source area shrunk with amplitude decreased by around 1dB(A). </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40E8F066-16E4-45A2-BC2F-49340EF505A6}" type="slidenum">
              <a:rPr lang="zh-CN" altLang="en-US" smtClean="0"/>
              <a:t>9</a:t>
            </a:fld>
            <a:endParaRPr lang="zh-CN" altLang="en-US"/>
          </a:p>
        </p:txBody>
      </p:sp>
    </p:spTree>
    <p:extLst>
      <p:ext uri="{BB962C8B-B14F-4D97-AF65-F5344CB8AC3E}">
        <p14:creationId xmlns:p14="http://schemas.microsoft.com/office/powerpoint/2010/main" val="224111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Comic Sans MS" panose="030F0902030302020204" pitchFamily="66" charset="0"/>
                <a:ea typeface="DengXian" panose="02010600030101010101" pitchFamily="2" charset="-122"/>
                <a:cs typeface="Times New Roman" panose="02020603050405020304" pitchFamily="18" charset="0"/>
              </a:rPr>
              <a:t>To sum up, in our research, a new approach to reduce the aerodynamic noise generated around the bogie using dented cowcatcher was introduced, whose effect and mechanism were studied both by means of CFD and experiment. And I hope this research could be of helpful to better balancing the development of transportation and protection or even improvement of the environment.</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40E8F066-16E4-45A2-BC2F-49340EF505A6}" type="slidenum">
              <a:rPr lang="zh-CN" altLang="en-US" smtClean="0"/>
              <a:t>10</a:t>
            </a:fld>
            <a:endParaRPr lang="zh-CN" altLang="en-US"/>
          </a:p>
        </p:txBody>
      </p:sp>
    </p:spTree>
    <p:extLst>
      <p:ext uri="{BB962C8B-B14F-4D97-AF65-F5344CB8AC3E}">
        <p14:creationId xmlns:p14="http://schemas.microsoft.com/office/powerpoint/2010/main" val="670009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115000"/>
              </a:lnSpc>
              <a:spcBef>
                <a:spcPts val="780"/>
              </a:spcBef>
              <a:spcAft>
                <a:spcPts val="780"/>
              </a:spcAft>
            </a:pPr>
            <a:r>
              <a:rPr lang="en-US" altLang="zh-CN" sz="1800" kern="100" dirty="0">
                <a:solidFill>
                  <a:srgbClr val="000000"/>
                </a:solidFill>
                <a:effectLst/>
                <a:latin typeface="Comic Sans MS" panose="030F0902030302020204" pitchFamily="66" charset="0"/>
                <a:ea typeface="DengXian" panose="02010600030101010101" pitchFamily="2" charset="-122"/>
                <a:cs typeface="Times New Roman" panose="02020603050405020304" pitchFamily="18" charset="0"/>
              </a:rPr>
              <a:t>Ok, I’ve covered all the points that I needed to present today. Thank you so much.</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just">
              <a:lnSpc>
                <a:spcPct val="115000"/>
              </a:lnSpc>
              <a:spcBef>
                <a:spcPts val="780"/>
              </a:spcBef>
              <a:spcAft>
                <a:spcPts val="780"/>
              </a:spcAft>
            </a:pPr>
            <a:r>
              <a:rPr lang="en-US" altLang="zh-CN" sz="1800" kern="100" dirty="0">
                <a:solidFill>
                  <a:srgbClr val="000000"/>
                </a:solidFill>
                <a:effectLst/>
                <a:latin typeface="Comic Sans MS" panose="030F0902030302020204" pitchFamily="66" charset="0"/>
                <a:ea typeface="DengXian" panose="02010600030101010101" pitchFamily="2" charset="-122"/>
                <a:cs typeface="Times New Roman" panose="02020603050405020304" pitchFamily="18" charset="0"/>
              </a:rPr>
              <a:t>Is there any questions?</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40E8F066-16E4-45A2-BC2F-49340EF505A6}" type="slidenum">
              <a:rPr lang="zh-CN" altLang="en-US" smtClean="0"/>
              <a:t>11</a:t>
            </a:fld>
            <a:endParaRPr lang="zh-CN" altLang="en-US"/>
          </a:p>
        </p:txBody>
      </p:sp>
    </p:spTree>
    <p:extLst>
      <p:ext uri="{BB962C8B-B14F-4D97-AF65-F5344CB8AC3E}">
        <p14:creationId xmlns:p14="http://schemas.microsoft.com/office/powerpoint/2010/main" val="282312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Comic Sans MS" panose="030F0902030302020204" pitchFamily="66" charset="0"/>
                <a:ea typeface="DengXian" panose="02010600030101010101" pitchFamily="2" charset="-122"/>
                <a:cs typeface="Times New Roman" panose="02020603050405020304" pitchFamily="18" charset="0"/>
              </a:rPr>
              <a:t>my presentation will be in four parts.</a:t>
            </a:r>
            <a:endParaRPr lang="zh-CN" altLang="zh-CN" sz="12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28330B75-58CD-4DB3-917F-DA3F9A7B036E}" type="slidenum">
              <a:rPr lang="en-US" altLang="zh-CN" smtClean="0"/>
              <a:pPr/>
              <a:t>1</a:t>
            </a:fld>
            <a:endParaRPr lang="en-US" altLang="zh-CN"/>
          </a:p>
        </p:txBody>
      </p:sp>
    </p:spTree>
    <p:extLst>
      <p:ext uri="{BB962C8B-B14F-4D97-AF65-F5344CB8AC3E}">
        <p14:creationId xmlns:p14="http://schemas.microsoft.com/office/powerpoint/2010/main" val="1706755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Comic Sans MS" panose="030F0902030302020204" pitchFamily="66" charset="0"/>
                <a:ea typeface="DengXian" panose="02010600030101010101" pitchFamily="2" charset="-122"/>
                <a:cs typeface="Times New Roman" panose="02020603050405020304" pitchFamily="18" charset="0"/>
              </a:rPr>
              <a:t>It is well accepted that the aerodynamic noise becomes predominant as the running speed increases above 300 km/h for high-speed trains. Among all parts, the first bogie and its cavity of the leading car contribute the most to aerodynamic noise and do harm to the environment, which is perfectly relevant to the topic of our session and also urgent to be controlled. </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40E8F066-16E4-45A2-BC2F-49340EF505A6}" type="slidenum">
              <a:rPr lang="zh-CN" altLang="en-US" smtClean="0"/>
              <a:t>2</a:t>
            </a:fld>
            <a:endParaRPr lang="zh-CN" altLang="en-US"/>
          </a:p>
        </p:txBody>
      </p:sp>
    </p:spTree>
    <p:extLst>
      <p:ext uri="{BB962C8B-B14F-4D97-AF65-F5344CB8AC3E}">
        <p14:creationId xmlns:p14="http://schemas.microsoft.com/office/powerpoint/2010/main" val="932705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Comic Sans MS" panose="030F0902030302020204" pitchFamily="66" charset="0"/>
                <a:ea typeface="DengXian" panose="02010600030101010101" pitchFamily="2" charset="-122"/>
                <a:cs typeface="Times New Roman" panose="02020603050405020304" pitchFamily="18" charset="0"/>
              </a:rPr>
              <a:t>By far, solutions and studies on this problem are mostly limited to approaches of installing fairings outside the bogie cavity which can reduce the noise directly and effectively but merely in the full-closed form. For those in semi-closed form, the noise reduction effect is not that ideal. Unfortunately, however, under the requirements of safety and reliability and also subject to the spatial movement of bogies and its accessories, full-closed bogie fairings are not that practical for most of the high-speed trains. </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40E8F066-16E4-45A2-BC2F-49340EF505A6}" type="slidenum">
              <a:rPr lang="zh-CN" altLang="en-US" smtClean="0"/>
              <a:t>3</a:t>
            </a:fld>
            <a:endParaRPr lang="zh-CN" altLang="en-US"/>
          </a:p>
        </p:txBody>
      </p:sp>
    </p:spTree>
    <p:extLst>
      <p:ext uri="{BB962C8B-B14F-4D97-AF65-F5344CB8AC3E}">
        <p14:creationId xmlns:p14="http://schemas.microsoft.com/office/powerpoint/2010/main" val="380311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Comic Sans MS" panose="030F0902030302020204" pitchFamily="66" charset="0"/>
                <a:ea typeface="DengXian" panose="02010600030101010101" pitchFamily="2" charset="-122"/>
                <a:cs typeface="Times New Roman" panose="02020603050405020304" pitchFamily="18" charset="0"/>
              </a:rPr>
              <a:t>Therefore, our research introduced a new flow control approach to reduce the aerodynamic noise in the bogie areas by setting a series of parallel grooves at the rear part of the cowcatcher bottom surface, to disturb the flow developing around the leading edge of the bogie cavity.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Comic Sans MS" panose="030F0902030302020204" pitchFamily="66" charset="0"/>
                <a:ea typeface="DengXian" panose="02010600030101010101" pitchFamily="2" charset="-122"/>
                <a:cs typeface="Times New Roman" panose="02020603050405020304" pitchFamily="18" charset="0"/>
              </a:rPr>
              <a:t>In order to verify the effect of this method and understand the mechanism of it, both the CFD simulation and wind tunnel experiment have been carried out based on the one third scaled model of the nose car with two different types of cowcatchers. Also, in order to avoid the aerodynamic noise produced by the flow separation at the tail and reduce the flow interference, the rear section is streamlined and supported by two airfoils from the ground. </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40E8F066-16E4-45A2-BC2F-49340EF505A6}" type="slidenum">
              <a:rPr lang="zh-CN" altLang="en-US" smtClean="0"/>
              <a:t>4</a:t>
            </a:fld>
            <a:endParaRPr lang="zh-CN" altLang="en-US"/>
          </a:p>
        </p:txBody>
      </p:sp>
    </p:spTree>
    <p:extLst>
      <p:ext uri="{BB962C8B-B14F-4D97-AF65-F5344CB8AC3E}">
        <p14:creationId xmlns:p14="http://schemas.microsoft.com/office/powerpoint/2010/main" val="3057368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Comic Sans MS" panose="030F0902030302020204" pitchFamily="66" charset="0"/>
                <a:ea typeface="DengXian" panose="02010600030101010101" pitchFamily="2" charset="-122"/>
                <a:cs typeface="Times New Roman" panose="02020603050405020304" pitchFamily="18" charset="0"/>
              </a:rPr>
              <a:t>In the CFD simulation, in order to assure the accuracy while making full use of computational resources, an LES+FW-H hybrid approach was adopted and a set of unstructured mesh was generated with the max </a:t>
            </a:r>
            <a:r>
              <a:rPr lang="en-US" altLang="zh-CN" sz="1800" kern="100" dirty="0" err="1">
                <a:effectLst/>
                <a:latin typeface="Comic Sans MS" panose="030F0902030302020204" pitchFamily="66" charset="0"/>
                <a:ea typeface="DengXian" panose="02010600030101010101" pitchFamily="2" charset="-122"/>
                <a:cs typeface="Times New Roman" panose="02020603050405020304" pitchFamily="18" charset="0"/>
              </a:rPr>
              <a:t>yplus</a:t>
            </a:r>
            <a:r>
              <a:rPr lang="en-US" altLang="zh-CN" sz="1800" kern="100" dirty="0">
                <a:effectLst/>
                <a:latin typeface="Comic Sans MS" panose="030F0902030302020204" pitchFamily="66" charset="0"/>
                <a:ea typeface="DengXian" panose="02010600030101010101" pitchFamily="2" charset="-122"/>
                <a:cs typeface="Times New Roman" panose="02020603050405020304" pitchFamily="18" charset="0"/>
              </a:rPr>
              <a:t> and CFL number less than 1.</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40E8F066-16E4-45A2-BC2F-49340EF505A6}" type="slidenum">
              <a:rPr lang="zh-CN" altLang="en-US" smtClean="0"/>
              <a:t>5</a:t>
            </a:fld>
            <a:endParaRPr lang="zh-CN" altLang="en-US"/>
          </a:p>
        </p:txBody>
      </p:sp>
    </p:spTree>
    <p:extLst>
      <p:ext uri="{BB962C8B-B14F-4D97-AF65-F5344CB8AC3E}">
        <p14:creationId xmlns:p14="http://schemas.microsoft.com/office/powerpoint/2010/main" val="2286793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Comic Sans MS" panose="030F0902030302020204" pitchFamily="66" charset="0"/>
                <a:ea typeface="DengXian" panose="02010600030101010101" pitchFamily="2" charset="-122"/>
                <a:cs typeface="Times New Roman" panose="02020603050405020304" pitchFamily="18" charset="0"/>
              </a:rPr>
              <a:t>In the wind tunnel experiment, three colinear free-field microphones were set out of the main flow region and pointing vertically to the model surface. The sampling rate was 48kHz while the sampling duration was 10s.</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40E8F066-16E4-45A2-BC2F-49340EF505A6}" type="slidenum">
              <a:rPr lang="zh-CN" altLang="en-US" smtClean="0"/>
              <a:t>6</a:t>
            </a:fld>
            <a:endParaRPr lang="zh-CN" altLang="en-US"/>
          </a:p>
        </p:txBody>
      </p:sp>
    </p:spTree>
    <p:extLst>
      <p:ext uri="{BB962C8B-B14F-4D97-AF65-F5344CB8AC3E}">
        <p14:creationId xmlns:p14="http://schemas.microsoft.com/office/powerpoint/2010/main" val="3708220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Comic Sans MS" panose="030F0902030302020204" pitchFamily="66" charset="0"/>
                <a:ea typeface="DengXian" panose="02010600030101010101" pitchFamily="2" charset="-122"/>
                <a:cs typeface="Times New Roman" panose="02020603050405020304" pitchFamily="18" charset="0"/>
              </a:rPr>
              <a:t>In order to understand the flow behavior around the cowcatcher, the calculation results of instantaneous </a:t>
            </a:r>
            <a:r>
              <a:rPr lang="en-US" altLang="zh-CN" sz="1800" kern="100" dirty="0" err="1">
                <a:effectLst/>
                <a:latin typeface="Comic Sans MS" panose="030F0902030302020204" pitchFamily="66" charset="0"/>
                <a:ea typeface="DengXian" panose="02010600030101010101" pitchFamily="2" charset="-122"/>
                <a:cs typeface="Times New Roman" panose="02020603050405020304" pitchFamily="18" charset="0"/>
              </a:rPr>
              <a:t>isosurface</a:t>
            </a:r>
            <a:r>
              <a:rPr lang="en-US" altLang="zh-CN" sz="1800" kern="100" dirty="0">
                <a:effectLst/>
                <a:latin typeface="Comic Sans MS" panose="030F0902030302020204" pitchFamily="66" charset="0"/>
                <a:ea typeface="DengXian" panose="02010600030101010101" pitchFamily="2" charset="-122"/>
                <a:cs typeface="Times New Roman" panose="02020603050405020304" pitchFamily="18" charset="0"/>
              </a:rPr>
              <a:t> of normalized Q-criterion of the two cases are compared and shown here. It can be found that the flow separated at the leading edge of the bogie cavity acts mutually with the geometries inside the cavity. Large-scale coherent vortices are formed outside the cavity and a great number of small-scale irregular turbulence vortices are generated within the bogie cavity. These complex vortex structures interplay with each other and impinge strongly on the rear edges and walls of the bogie cavity. Compared with case A, in case B, the vortices are more uniform with a lower velocity amplitude and the large-scale coherent vortices are reduced remarkably. This is due to the parallel grooves settled at the rear end underneath the cowcatcher changing the flow generated around it, restraining the shear layer development and mitigating the mutual interference of flow around the bogie cavity.</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40E8F066-16E4-45A2-BC2F-49340EF505A6}" type="slidenum">
              <a:rPr lang="zh-CN" altLang="en-US" smtClean="0"/>
              <a:t>7</a:t>
            </a:fld>
            <a:endParaRPr lang="zh-CN" altLang="en-US"/>
          </a:p>
        </p:txBody>
      </p:sp>
    </p:spTree>
    <p:extLst>
      <p:ext uri="{BB962C8B-B14F-4D97-AF65-F5344CB8AC3E}">
        <p14:creationId xmlns:p14="http://schemas.microsoft.com/office/powerpoint/2010/main" val="362441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Comic Sans MS" panose="030F0902030302020204" pitchFamily="66" charset="0"/>
                <a:ea typeface="DengXian" panose="02010600030101010101" pitchFamily="2" charset="-122"/>
                <a:cs typeface="Times New Roman" panose="02020603050405020304" pitchFamily="18" charset="0"/>
              </a:rPr>
              <a:t>The far-field noise measurement results show that for all three receivers, the reduction of noise is considerable which reaches between 0.4 and 0.5 dB(A). Now, let’s take a look at frequency domain. This figure shows the SPL spectra of receiver No.2, from which we can see that the spectrum lever is lower for case B in the range between 100 and 1300 Hertz where the Sound Pressure Level amplitude is much higher than in other range. </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40E8F066-16E4-45A2-BC2F-49340EF505A6}" type="slidenum">
              <a:rPr lang="zh-CN" altLang="en-US" smtClean="0"/>
              <a:t>8</a:t>
            </a:fld>
            <a:endParaRPr lang="zh-CN" altLang="en-US"/>
          </a:p>
        </p:txBody>
      </p:sp>
    </p:spTree>
    <p:extLst>
      <p:ext uri="{BB962C8B-B14F-4D97-AF65-F5344CB8AC3E}">
        <p14:creationId xmlns:p14="http://schemas.microsoft.com/office/powerpoint/2010/main" val="398073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E908EB15-30F7-5747-8681-EAA38856C2EE}" type="datetime1">
              <a:rPr lang="zh-CN" altLang="en-US" smtClean="0"/>
              <a:t>2024/11/5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860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452CCA8B-FBCC-164A-9EF7-06F2B84197AC}" type="datetime1">
              <a:rPr lang="zh-CN" altLang="en-US" smtClean="0"/>
              <a:t>2024/11/5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06089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6426BDE-823D-E84A-9C9C-33625298F21B}" type="datetime1">
              <a:rPr lang="zh-CN" altLang="en-US" smtClean="0"/>
              <a:t>2024/11/5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91779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042E4402-999B-4844-AAA7-7287E14CCA63}" type="datetime1">
              <a:rPr lang="zh-CN" altLang="en-US" smtClean="0"/>
              <a:t>2024/11/5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5988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F4AE919-6D0C-8F4E-A8DF-7AEEFA98F9CE}" type="datetime1">
              <a:rPr lang="zh-CN" altLang="en-US" smtClean="0"/>
              <a:t>2024/11/5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2945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DF26E724-C2ED-1E4C-81B4-4F059D4724C9}" type="datetime1">
              <a:rPr lang="zh-CN" altLang="en-US" smtClean="0"/>
              <a:t>2024/11/5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4096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1D42832B-3436-4347-AA48-2B568595E145}" type="datetime1">
              <a:rPr lang="zh-CN" altLang="en-US" smtClean="0"/>
              <a:t>2024/11/5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1346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AE5DCCA-7A56-0A43-B5A7-06166A047500}" type="datetime1">
              <a:rPr lang="zh-CN" altLang="en-US" smtClean="0"/>
              <a:t>2024/11/5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4448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B7CA4A-0F36-EC40-8F7B-D17A1913A589}" type="datetime1">
              <a:rPr lang="zh-CN" altLang="en-US" smtClean="0"/>
              <a:t>2024/11/5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05672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624F0C3-C21C-8941-AEAA-D694D150D0B1}" type="datetime1">
              <a:rPr lang="zh-CN" altLang="en-US" smtClean="0"/>
              <a:t>2024/11/5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5601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ADCD2E62-0D4B-A948-8AB2-1CFEA274C495}" type="datetime1">
              <a:rPr lang="zh-CN" altLang="en-US" smtClean="0"/>
              <a:t>2024/11/5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112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DFF147-B54F-1A43-84EB-2A99AB37D071}" type="datetime1">
              <a:rPr lang="zh-CN" altLang="en-US" smtClean="0"/>
              <a:t>2024/11/5</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837102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图片">
            <a:extLst>
              <a:ext uri="{FF2B5EF4-FFF2-40B4-BE49-F238E27FC236}">
                <a16:creationId xmlns:a16="http://schemas.microsoft.com/office/drawing/2014/main" id="{9FC30131-B5F6-48E8-A54E-FFCF7C8D7D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b="23084"/>
          <a:stretch/>
        </p:blipFill>
        <p:spPr bwMode="auto">
          <a:xfrm>
            <a:off x="0" y="0"/>
            <a:ext cx="12192000" cy="2529180"/>
          </a:xfrm>
          <a:prstGeom prst="rect">
            <a:avLst/>
          </a:prstGeom>
          <a:noFill/>
          <a:effectLst>
            <a:reflection blurRad="6350" stA="52000" endA="300" endPos="35000" dir="5400000" sy="-100000" algn="bl" rotWithShape="0"/>
            <a:softEdge rad="0"/>
          </a:effectLst>
          <a:extLst>
            <a:ext uri="{909E8E84-426E-40DD-AFC4-6F175D3DCCD1}">
              <a14:hiddenFill xmlns:a14="http://schemas.microsoft.com/office/drawing/2010/main">
                <a:solidFill>
                  <a:srgbClr val="FFFFFF"/>
                </a:solidFill>
              </a14:hiddenFill>
            </a:ext>
          </a:extLst>
        </p:spPr>
      </p:pic>
      <p:sp>
        <p:nvSpPr>
          <p:cNvPr id="1048659" name="矩形 6"/>
          <p:cNvSpPr/>
          <p:nvPr/>
        </p:nvSpPr>
        <p:spPr>
          <a:xfrm>
            <a:off x="4673744" y="6146108"/>
            <a:ext cx="2844462" cy="523220"/>
          </a:xfrm>
          <a:prstGeom prst="rect">
            <a:avLst/>
          </a:prstGeom>
        </p:spPr>
        <p:txBody>
          <a:bodyPr wrap="square">
            <a:spAutoFit/>
          </a:bodyPr>
          <a:lstStyle/>
          <a:p>
            <a:pPr algn="ctr"/>
            <a:r>
              <a:rPr lang="en-US" altLang="zh-CN" sz="1400" dirty="0">
                <a:latin typeface="DengXian" panose="02010600030101010101" pitchFamily="2" charset="-122"/>
                <a:ea typeface="DengXian" panose="02010600030101010101" pitchFamily="2" charset="-122"/>
              </a:rPr>
              <a:t>School of Automotive Studies</a:t>
            </a:r>
          </a:p>
          <a:p>
            <a:pPr algn="ctr"/>
            <a:r>
              <a:rPr lang="en-US" altLang="zh-CN" sz="1400" dirty="0">
                <a:latin typeface="DengXian" panose="02010600030101010101" pitchFamily="2" charset="-122"/>
                <a:ea typeface="DengXian" panose="02010600030101010101" pitchFamily="2" charset="-122"/>
              </a:rPr>
              <a:t>Tongji University</a:t>
            </a:r>
            <a:endParaRPr lang="zh-CN" altLang="en-US" sz="1400" dirty="0">
              <a:latin typeface="DengXian" panose="02010600030101010101" pitchFamily="2" charset="-122"/>
              <a:ea typeface="DengXian" panose="02010600030101010101" pitchFamily="2" charset="-122"/>
            </a:endParaRPr>
          </a:p>
        </p:txBody>
      </p:sp>
      <p:sp>
        <p:nvSpPr>
          <p:cNvPr id="8" name="TextBox 5">
            <a:extLst>
              <a:ext uri="{FF2B5EF4-FFF2-40B4-BE49-F238E27FC236}">
                <a16:creationId xmlns:a16="http://schemas.microsoft.com/office/drawing/2014/main" id="{512FA57C-3A95-419E-BF8C-1304A52E0FBB}"/>
              </a:ext>
            </a:extLst>
          </p:cNvPr>
          <p:cNvSpPr txBox="1"/>
          <p:nvPr/>
        </p:nvSpPr>
        <p:spPr>
          <a:xfrm>
            <a:off x="5092001" y="5794898"/>
            <a:ext cx="2007947" cy="307777"/>
          </a:xfrm>
          <a:prstGeom prst="rect">
            <a:avLst/>
          </a:prstGeom>
          <a:noFill/>
        </p:spPr>
        <p:txBody>
          <a:bodyPr wrap="square" rtlCol="0">
            <a:spAutoFit/>
          </a:bodyPr>
          <a:lstStyle/>
          <a:p>
            <a:pPr algn="ctr"/>
            <a:r>
              <a:rPr lang="en-US" altLang="zh-CN" sz="1400" dirty="0">
                <a:latin typeface="DengXian" panose="02010600030101010101" pitchFamily="2" charset="-122"/>
                <a:ea typeface="DengXian" panose="02010600030101010101" pitchFamily="2" charset="-122"/>
              </a:rPr>
              <a:t>Nov</a:t>
            </a:r>
            <a:r>
              <a:rPr lang="zh-CN" altLang="en-US" sz="1400" dirty="0">
                <a:latin typeface="DengXian" panose="02010600030101010101" pitchFamily="2" charset="-122"/>
                <a:ea typeface="DengXian" panose="02010600030101010101" pitchFamily="2" charset="-122"/>
              </a:rPr>
              <a:t> </a:t>
            </a:r>
            <a:r>
              <a:rPr lang="en-US" altLang="zh-CN" sz="1400" dirty="0">
                <a:latin typeface="DengXian" panose="02010600030101010101" pitchFamily="2" charset="-122"/>
                <a:ea typeface="DengXian" panose="02010600030101010101" pitchFamily="2" charset="-122"/>
              </a:rPr>
              <a:t>7</a:t>
            </a:r>
            <a:r>
              <a:rPr lang="en-US" altLang="zh-CN" sz="1400" baseline="30000" dirty="0">
                <a:latin typeface="DengXian" panose="02010600030101010101" pitchFamily="2" charset="-122"/>
                <a:ea typeface="DengXian" panose="02010600030101010101" pitchFamily="2" charset="-122"/>
              </a:rPr>
              <a:t>th</a:t>
            </a:r>
            <a:r>
              <a:rPr lang="zh-CN" altLang="en-US" sz="1400" dirty="0">
                <a:latin typeface="DengXian" panose="02010600030101010101" pitchFamily="2" charset="-122"/>
                <a:ea typeface="DengXian" panose="02010600030101010101" pitchFamily="2" charset="-122"/>
              </a:rPr>
              <a:t> </a:t>
            </a:r>
            <a:r>
              <a:rPr lang="en-US" altLang="zh-CN" sz="1400" dirty="0">
                <a:latin typeface="DengXian" panose="02010600030101010101" pitchFamily="2" charset="-122"/>
                <a:ea typeface="DengXian" panose="02010600030101010101" pitchFamily="2" charset="-122"/>
              </a:rPr>
              <a:t>, 2024</a:t>
            </a:r>
            <a:endParaRPr lang="zh-CN" altLang="en-US" sz="1400" dirty="0">
              <a:latin typeface="DengXian" panose="02010600030101010101" pitchFamily="2" charset="-122"/>
              <a:ea typeface="DengXian" panose="02010600030101010101" pitchFamily="2" charset="-122"/>
            </a:endParaRPr>
          </a:p>
        </p:txBody>
      </p:sp>
      <p:sp>
        <p:nvSpPr>
          <p:cNvPr id="2" name="标题 1"/>
          <p:cNvSpPr>
            <a:spLocks noGrp="1"/>
          </p:cNvSpPr>
          <p:nvPr>
            <p:ph type="ctrTitle"/>
          </p:nvPr>
        </p:nvSpPr>
        <p:spPr>
          <a:xfrm>
            <a:off x="243939" y="2691235"/>
            <a:ext cx="11704077" cy="1437871"/>
          </a:xfrm>
        </p:spPr>
        <p:txBody>
          <a:bodyPr>
            <a:noAutofit/>
          </a:bodyPr>
          <a:lstStyle/>
          <a:p>
            <a:r>
              <a:rPr lang="fr-FR" altLang="zh-CN" sz="2800" b="1" dirty="0">
                <a:latin typeface="DengXian" panose="02010600030101010101" pitchFamily="2" charset="-122"/>
                <a:ea typeface="DengXian" panose="02010600030101010101" pitchFamily="2" charset="-122"/>
              </a:rPr>
              <a:t>Impact of Turbulent Flow </a:t>
            </a:r>
            <a:r>
              <a:rPr lang="fr-FR" altLang="zh-CN" sz="2800" b="1" dirty="0" err="1">
                <a:latin typeface="DengXian" panose="02010600030101010101" pitchFamily="2" charset="-122"/>
                <a:ea typeface="DengXian" panose="02010600030101010101" pitchFamily="2" charset="-122"/>
              </a:rPr>
              <a:t>underneath</a:t>
            </a:r>
            <a:r>
              <a:rPr lang="fr-FR" altLang="zh-CN" sz="2800" b="1" dirty="0">
                <a:latin typeface="DengXian" panose="02010600030101010101" pitchFamily="2" charset="-122"/>
                <a:ea typeface="DengXian" panose="02010600030101010101" pitchFamily="2" charset="-122"/>
              </a:rPr>
              <a:t> the </a:t>
            </a:r>
            <a:r>
              <a:rPr lang="fr-FR" altLang="zh-CN" sz="2800" b="1" dirty="0" err="1">
                <a:latin typeface="DengXian" panose="02010600030101010101" pitchFamily="2" charset="-122"/>
                <a:ea typeface="DengXian" panose="02010600030101010101" pitchFamily="2" charset="-122"/>
              </a:rPr>
              <a:t>Rear</a:t>
            </a:r>
            <a:r>
              <a:rPr lang="fr-FR" altLang="zh-CN" sz="2800" b="1" dirty="0">
                <a:latin typeface="DengXian" panose="02010600030101010101" pitchFamily="2" charset="-122"/>
                <a:ea typeface="DengXian" panose="02010600030101010101" pitchFamily="2" charset="-122"/>
              </a:rPr>
              <a:t> </a:t>
            </a:r>
            <a:r>
              <a:rPr lang="fr-FR" altLang="zh-CN" sz="2800" b="1" dirty="0" err="1">
                <a:latin typeface="DengXian" panose="02010600030101010101" pitchFamily="2" charset="-122"/>
                <a:ea typeface="DengXian" panose="02010600030101010101" pitchFamily="2" charset="-122"/>
              </a:rPr>
              <a:t>Cowcatcher</a:t>
            </a:r>
            <a:r>
              <a:rPr lang="fr-FR" altLang="zh-CN" sz="2800" b="1" dirty="0">
                <a:latin typeface="DengXian" panose="02010600030101010101" pitchFamily="2" charset="-122"/>
                <a:ea typeface="DengXian" panose="02010600030101010101" pitchFamily="2" charset="-122"/>
              </a:rPr>
              <a:t> on the Flow Field of Bogie </a:t>
            </a:r>
            <a:r>
              <a:rPr lang="fr-FR" altLang="zh-CN" sz="2800" b="1" dirty="0" err="1">
                <a:latin typeface="DengXian" panose="02010600030101010101" pitchFamily="2" charset="-122"/>
                <a:ea typeface="DengXian" panose="02010600030101010101" pitchFamily="2" charset="-122"/>
              </a:rPr>
              <a:t>Region</a:t>
            </a:r>
            <a:r>
              <a:rPr lang="fr-FR" altLang="zh-CN" sz="2800" b="1" dirty="0">
                <a:latin typeface="DengXian" panose="02010600030101010101" pitchFamily="2" charset="-122"/>
                <a:ea typeface="DengXian" panose="02010600030101010101" pitchFamily="2" charset="-122"/>
              </a:rPr>
              <a:t> and </a:t>
            </a:r>
            <a:r>
              <a:rPr lang="fr-FR" altLang="zh-CN" sz="2800" b="1" dirty="0" err="1">
                <a:latin typeface="DengXian" panose="02010600030101010101" pitchFamily="2" charset="-122"/>
                <a:ea typeface="DengXian" panose="02010600030101010101" pitchFamily="2" charset="-122"/>
              </a:rPr>
              <a:t>Aerodynamic</a:t>
            </a:r>
            <a:r>
              <a:rPr lang="fr-FR" altLang="zh-CN" sz="2800" b="1" dirty="0">
                <a:latin typeface="DengXian" panose="02010600030101010101" pitchFamily="2" charset="-122"/>
                <a:ea typeface="DengXian" panose="02010600030101010101" pitchFamily="2" charset="-122"/>
              </a:rPr>
              <a:t> Noise </a:t>
            </a:r>
            <a:r>
              <a:rPr lang="fr-FR" altLang="zh-CN" sz="2800" b="1" dirty="0" err="1">
                <a:latin typeface="DengXian" panose="02010600030101010101" pitchFamily="2" charset="-122"/>
                <a:ea typeface="DengXian" panose="02010600030101010101" pitchFamily="2" charset="-122"/>
              </a:rPr>
              <a:t>Characteristics</a:t>
            </a:r>
            <a:r>
              <a:rPr lang="fr-FR" altLang="zh-CN" sz="2800" b="1" dirty="0">
                <a:latin typeface="DengXian" panose="02010600030101010101" pitchFamily="2" charset="-122"/>
                <a:ea typeface="DengXian" panose="02010600030101010101" pitchFamily="2" charset="-122"/>
              </a:rPr>
              <a:t> of </a:t>
            </a:r>
            <a:br>
              <a:rPr lang="fr-FR" altLang="zh-CN" sz="2800" b="1" dirty="0">
                <a:latin typeface="DengXian" panose="02010600030101010101" pitchFamily="2" charset="-122"/>
                <a:ea typeface="DengXian" panose="02010600030101010101" pitchFamily="2" charset="-122"/>
              </a:rPr>
            </a:br>
            <a:r>
              <a:rPr lang="fr-FR" altLang="zh-CN" sz="2800" b="1" dirty="0">
                <a:latin typeface="DengXian" panose="02010600030101010101" pitchFamily="2" charset="-122"/>
                <a:ea typeface="DengXian" panose="02010600030101010101" pitchFamily="2" charset="-122"/>
              </a:rPr>
              <a:t>High-Speed Train</a:t>
            </a:r>
          </a:p>
        </p:txBody>
      </p:sp>
      <p:pic>
        <p:nvPicPr>
          <p:cNvPr id="1026" name="Picture 2">
            <a:extLst>
              <a:ext uri="{FF2B5EF4-FFF2-40B4-BE49-F238E27FC236}">
                <a16:creationId xmlns:a16="http://schemas.microsoft.com/office/drawing/2014/main" id="{0CCCCFA9-5A66-D58A-7ED9-9BD076971E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107873" y="162055"/>
            <a:ext cx="1996500" cy="520097"/>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55740BD6-0747-0B7D-9331-A641C85364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2246" y="162056"/>
            <a:ext cx="2001584" cy="520096"/>
          </a:xfrm>
          <a:prstGeom prst="rect">
            <a:avLst/>
          </a:prstGeom>
        </p:spPr>
      </p:pic>
      <p:sp>
        <p:nvSpPr>
          <p:cNvPr id="12" name="TextBox 5">
            <a:extLst>
              <a:ext uri="{FF2B5EF4-FFF2-40B4-BE49-F238E27FC236}">
                <a16:creationId xmlns:a16="http://schemas.microsoft.com/office/drawing/2014/main" id="{43B73880-DC2B-62E1-3785-591543353F7D}"/>
              </a:ext>
            </a:extLst>
          </p:cNvPr>
          <p:cNvSpPr txBox="1"/>
          <p:nvPr/>
        </p:nvSpPr>
        <p:spPr>
          <a:xfrm>
            <a:off x="4078027" y="4796660"/>
            <a:ext cx="4035894" cy="923330"/>
          </a:xfrm>
          <a:prstGeom prst="rect">
            <a:avLst/>
          </a:prstGeom>
          <a:noFill/>
        </p:spPr>
        <p:txBody>
          <a:bodyPr wrap="square" rtlCol="0">
            <a:spAutoFit/>
          </a:bodyPr>
          <a:lstStyle/>
          <a:p>
            <a:pPr algn="ctr"/>
            <a:r>
              <a:rPr lang="en-US" altLang="zh-CN" sz="2000" dirty="0">
                <a:latin typeface="DengXian" panose="02010600030101010101" pitchFamily="2" charset="-122"/>
                <a:ea typeface="DengXian" panose="02010600030101010101" pitchFamily="2" charset="-122"/>
              </a:rPr>
              <a:t>PhD.</a:t>
            </a:r>
            <a:r>
              <a:rPr lang="zh-CN" altLang="en-US" sz="2000" dirty="0">
                <a:latin typeface="DengXian" panose="02010600030101010101" pitchFamily="2" charset="-122"/>
                <a:ea typeface="DengXian" panose="02010600030101010101" pitchFamily="2" charset="-122"/>
              </a:rPr>
              <a:t> </a:t>
            </a:r>
            <a:r>
              <a:rPr lang="en-US" altLang="zh-CN" sz="2000" dirty="0">
                <a:latin typeface="DengXian" panose="02010600030101010101" pitchFamily="2" charset="-122"/>
                <a:ea typeface="DengXian" panose="02010600030101010101" pitchFamily="2" charset="-122"/>
              </a:rPr>
              <a:t>Candidate </a:t>
            </a:r>
            <a:r>
              <a:rPr lang="en-US" altLang="zh-CN" sz="2000" b="1" dirty="0" err="1">
                <a:latin typeface="DengXian" panose="02010600030101010101" pitchFamily="2" charset="-122"/>
                <a:ea typeface="DengXian" panose="02010600030101010101" pitchFamily="2" charset="-122"/>
              </a:rPr>
              <a:t>Guanda</a:t>
            </a:r>
            <a:r>
              <a:rPr lang="zh-CN" altLang="en-US" sz="2000" b="1" dirty="0">
                <a:latin typeface="DengXian" panose="02010600030101010101" pitchFamily="2" charset="-122"/>
                <a:ea typeface="DengXian" panose="02010600030101010101" pitchFamily="2" charset="-122"/>
              </a:rPr>
              <a:t> </a:t>
            </a:r>
            <a:r>
              <a:rPr lang="en-US" altLang="zh-CN" sz="2000" b="1" dirty="0">
                <a:latin typeface="DengXian" panose="02010600030101010101" pitchFamily="2" charset="-122"/>
                <a:ea typeface="DengXian" panose="02010600030101010101" pitchFamily="2" charset="-122"/>
              </a:rPr>
              <a:t>CHENG</a:t>
            </a:r>
          </a:p>
          <a:p>
            <a:pPr algn="ctr"/>
            <a:endParaRPr lang="en-US" altLang="zh-CN" dirty="0">
              <a:latin typeface="DengXian" panose="02010600030101010101" pitchFamily="2" charset="-122"/>
              <a:ea typeface="DengXian" panose="02010600030101010101" pitchFamily="2" charset="-122"/>
            </a:endParaRPr>
          </a:p>
          <a:p>
            <a:pPr algn="ctr"/>
            <a:r>
              <a:rPr lang="en-US" altLang="zh-CN" sz="1600" dirty="0" err="1">
                <a:latin typeface="DengXian" panose="02010600030101010101" pitchFamily="2" charset="-122"/>
                <a:ea typeface="DengXian" panose="02010600030101010101" pitchFamily="2" charset="-122"/>
              </a:rPr>
              <a:t>delta_cheng@tongji.edu.cn</a:t>
            </a:r>
            <a:endParaRPr lang="zh-CN" altLang="en-US" sz="1600" dirty="0">
              <a:latin typeface="DengXian" panose="02010600030101010101" pitchFamily="2" charset="-122"/>
              <a:ea typeface="DengXian" panose="02010600030101010101" pitchFamily="2" charset="-122"/>
            </a:endParaRPr>
          </a:p>
        </p:txBody>
      </p:sp>
      <p:sp>
        <p:nvSpPr>
          <p:cNvPr id="5" name="文本框 4">
            <a:extLst>
              <a:ext uri="{FF2B5EF4-FFF2-40B4-BE49-F238E27FC236}">
                <a16:creationId xmlns:a16="http://schemas.microsoft.com/office/drawing/2014/main" id="{13D58970-5E03-FA81-274F-9B4FE6A77057}"/>
              </a:ext>
            </a:extLst>
          </p:cNvPr>
          <p:cNvSpPr txBox="1"/>
          <p:nvPr/>
        </p:nvSpPr>
        <p:spPr>
          <a:xfrm>
            <a:off x="3040258" y="4164147"/>
            <a:ext cx="6111432" cy="4001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00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(Authors: </a:t>
            </a:r>
            <a:r>
              <a:rPr kumimoji="0" lang="en-US" altLang="zh-CN" sz="2000" i="0" u="none" strike="noStrike" kern="1200" cap="none" spc="0" normalizeH="0" baseline="0" noProof="0" dirty="0" err="1">
                <a:ln>
                  <a:noFill/>
                </a:ln>
                <a:solidFill>
                  <a:prstClr val="black"/>
                </a:solidFill>
                <a:effectLst/>
                <a:uLnTx/>
                <a:uFillTx/>
                <a:latin typeface="DengXian" panose="02010600030101010101" pitchFamily="2" charset="-122"/>
                <a:ea typeface="DengXian" panose="02010600030101010101" pitchFamily="2" charset="-122"/>
                <a:cs typeface="+mn-cs"/>
              </a:rPr>
              <a:t>Guanda</a:t>
            </a:r>
            <a:r>
              <a:rPr kumimoji="0" lang="zh-CN" altLang="en-US" sz="200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a:t>
            </a:r>
            <a:r>
              <a:rPr kumimoji="0" lang="en-US" altLang="zh-CN" sz="200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CHENG, </a:t>
            </a:r>
            <a:r>
              <a:rPr kumimoji="0" lang="en-US" altLang="zh-CN" sz="2000" i="0" u="none" strike="noStrike" kern="1200" cap="none" spc="0" normalizeH="0" baseline="0" noProof="0" dirty="0" err="1">
                <a:ln>
                  <a:noFill/>
                </a:ln>
                <a:solidFill>
                  <a:prstClr val="black"/>
                </a:solidFill>
                <a:effectLst/>
                <a:uLnTx/>
                <a:uFillTx/>
                <a:latin typeface="DengXian" panose="02010600030101010101" pitchFamily="2" charset="-122"/>
                <a:ea typeface="DengXian" panose="02010600030101010101" pitchFamily="2" charset="-122"/>
                <a:cs typeface="+mn-cs"/>
              </a:rPr>
              <a:t>Jiabin</a:t>
            </a:r>
            <a:r>
              <a:rPr kumimoji="0" lang="en-US" altLang="zh-CN" sz="2000"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PANG)</a:t>
            </a:r>
          </a:p>
        </p:txBody>
      </p:sp>
    </p:spTree>
    <p:extLst>
      <p:ext uri="{BB962C8B-B14F-4D97-AF65-F5344CB8AC3E}">
        <p14:creationId xmlns:p14="http://schemas.microsoft.com/office/powerpoint/2010/main" val="48885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a:extLst>
              <a:ext uri="{FF2B5EF4-FFF2-40B4-BE49-F238E27FC236}">
                <a16:creationId xmlns:a16="http://schemas.microsoft.com/office/drawing/2014/main" id="{0BE40551-73D0-4E2C-ADF2-A9735242B066}"/>
              </a:ext>
            </a:extLst>
          </p:cNvPr>
          <p:cNvSpPr>
            <a:spLocks noGrp="1"/>
          </p:cNvSpPr>
          <p:nvPr>
            <p:ph type="title"/>
          </p:nvPr>
        </p:nvSpPr>
        <p:spPr>
          <a:xfrm>
            <a:off x="255638" y="936458"/>
            <a:ext cx="4316362" cy="515464"/>
          </a:xfrm>
        </p:spPr>
        <p:txBody>
          <a:bodyPr>
            <a:normAutofit/>
          </a:bodyPr>
          <a:lstStyle/>
          <a:p>
            <a:r>
              <a:rPr lang="en-US" altLang="zh-CN" sz="2400" b="1" dirty="0">
                <a:latin typeface="DengXian" panose="02010600030101010101" pitchFamily="2" charset="-122"/>
                <a:ea typeface="DengXian" panose="02010600030101010101" pitchFamily="2" charset="-122"/>
              </a:rPr>
              <a:t>Main Results and Conclusions</a:t>
            </a:r>
            <a:endParaRPr lang="zh-CN" altLang="en-US" sz="2400" b="1" dirty="0">
              <a:latin typeface="DengXian" panose="02010600030101010101" pitchFamily="2" charset="-122"/>
              <a:ea typeface="DengXian" panose="02010600030101010101" pitchFamily="2" charset="-122"/>
            </a:endParaRPr>
          </a:p>
        </p:txBody>
      </p:sp>
      <p:sp>
        <p:nvSpPr>
          <p:cNvPr id="5" name="文本框 4">
            <a:extLst>
              <a:ext uri="{FF2B5EF4-FFF2-40B4-BE49-F238E27FC236}">
                <a16:creationId xmlns:a16="http://schemas.microsoft.com/office/drawing/2014/main" id="{85F38C7A-9D71-DA88-D1BE-9424A6CA1B77}"/>
              </a:ext>
            </a:extLst>
          </p:cNvPr>
          <p:cNvSpPr txBox="1"/>
          <p:nvPr/>
        </p:nvSpPr>
        <p:spPr>
          <a:xfrm>
            <a:off x="0" y="5855518"/>
            <a:ext cx="7776148" cy="769441"/>
          </a:xfrm>
          <a:prstGeom prst="rect">
            <a:avLst/>
          </a:prstGeom>
          <a:noFill/>
        </p:spPr>
        <p:txBody>
          <a:bodyPr wrap="square">
            <a:spAutoFit/>
          </a:bodyPr>
          <a:lstStyle/>
          <a:p>
            <a:pPr marL="800100" marR="0" lvl="1"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altLang="zh-CN" sz="2000" kern="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120-channel</a:t>
            </a:r>
            <a:r>
              <a:rPr lang="zh-CN" altLang="en-US" sz="2000" kern="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 </a:t>
            </a:r>
            <a:r>
              <a:rPr lang="en-US" altLang="zh-CN" sz="2000" kern="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planar spiral array (1.8m × 1.8m)</a:t>
            </a:r>
          </a:p>
          <a:p>
            <a:pPr marL="800100" lvl="1" indent="-342900">
              <a:spcBef>
                <a:spcPct val="20000"/>
              </a:spcBef>
              <a:buFont typeface="Arial" panose="020B0604020202020204" pitchFamily="34" charset="0"/>
              <a:buChar char="•"/>
              <a:defRPr/>
            </a:pPr>
            <a:r>
              <a:rPr lang="en-US" altLang="zh-CN" sz="2000" kern="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Noise intensity decreased and source moved forward</a:t>
            </a:r>
            <a:endParaRPr lang="en-US" altLang="zh-CN" sz="2000" kern="0" baseline="300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endParaRPr>
          </a:p>
        </p:txBody>
      </p:sp>
      <p:pic>
        <p:nvPicPr>
          <p:cNvPr id="6" name="图片 5">
            <a:extLst>
              <a:ext uri="{FF2B5EF4-FFF2-40B4-BE49-F238E27FC236}">
                <a16:creationId xmlns:a16="http://schemas.microsoft.com/office/drawing/2014/main" id="{F53AEC8E-5EF9-C138-EFA5-FD4892682C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169" y="2162263"/>
            <a:ext cx="4784124" cy="3535430"/>
          </a:xfrm>
          <a:prstGeom prst="rect">
            <a:avLst/>
          </a:prstGeom>
        </p:spPr>
      </p:pic>
      <p:pic>
        <p:nvPicPr>
          <p:cNvPr id="7" name="图片 6">
            <a:extLst>
              <a:ext uri="{FF2B5EF4-FFF2-40B4-BE49-F238E27FC236}">
                <a16:creationId xmlns:a16="http://schemas.microsoft.com/office/drawing/2014/main" id="{B2B4BF41-745C-9A88-0705-E5B742231C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1343" y="2165318"/>
            <a:ext cx="4774849" cy="3532375"/>
          </a:xfrm>
          <a:prstGeom prst="rect">
            <a:avLst/>
          </a:prstGeom>
        </p:spPr>
      </p:pic>
      <p:pic>
        <p:nvPicPr>
          <p:cNvPr id="8" name="图片 7">
            <a:extLst>
              <a:ext uri="{FF2B5EF4-FFF2-40B4-BE49-F238E27FC236}">
                <a16:creationId xmlns:a16="http://schemas.microsoft.com/office/drawing/2014/main" id="{60F49A58-A3C8-5805-4007-2A2D6DB33153}"/>
              </a:ext>
            </a:extLst>
          </p:cNvPr>
          <p:cNvPicPr>
            <a:picLocks noChangeAspect="1"/>
          </p:cNvPicPr>
          <p:nvPr/>
        </p:nvPicPr>
        <p:blipFill>
          <a:blip r:embed="rId5" cstate="print">
            <a:extLst>
              <a:ext uri="{28A0092B-C50C-407E-A947-70E740481C1C}">
                <a14:useLocalDpi xmlns:a14="http://schemas.microsoft.com/office/drawing/2010/main" val="0"/>
              </a:ext>
            </a:extLst>
          </a:blip>
          <a:srcRect l="19839" t="3609" r="71777" b="2129"/>
          <a:stretch>
            <a:fillRect/>
          </a:stretch>
        </p:blipFill>
        <p:spPr bwMode="auto">
          <a:xfrm>
            <a:off x="5359633" y="2162263"/>
            <a:ext cx="511026" cy="3233837"/>
          </a:xfrm>
          <a:prstGeom prst="rect">
            <a:avLst/>
          </a:prstGeom>
          <a:noFill/>
          <a:ln>
            <a:noFill/>
          </a:ln>
        </p:spPr>
      </p:pic>
      <p:pic>
        <p:nvPicPr>
          <p:cNvPr id="9" name="图片 8">
            <a:extLst>
              <a:ext uri="{FF2B5EF4-FFF2-40B4-BE49-F238E27FC236}">
                <a16:creationId xmlns:a16="http://schemas.microsoft.com/office/drawing/2014/main" id="{646C421F-44C5-055D-E867-3C1E7008E32B}"/>
              </a:ext>
            </a:extLst>
          </p:cNvPr>
          <p:cNvPicPr>
            <a:picLocks noChangeAspect="1"/>
          </p:cNvPicPr>
          <p:nvPr/>
        </p:nvPicPr>
        <p:blipFill>
          <a:blip r:embed="rId6" cstate="print">
            <a:extLst>
              <a:ext uri="{28A0092B-C50C-407E-A947-70E740481C1C}">
                <a14:useLocalDpi xmlns:a14="http://schemas.microsoft.com/office/drawing/2010/main" val="0"/>
              </a:ext>
            </a:extLst>
          </a:blip>
          <a:srcRect l="33783" t="3609" r="58121" b="2129"/>
          <a:stretch>
            <a:fillRect/>
          </a:stretch>
        </p:blipFill>
        <p:spPr bwMode="auto">
          <a:xfrm>
            <a:off x="11316271" y="2106249"/>
            <a:ext cx="511026" cy="3345863"/>
          </a:xfrm>
          <a:prstGeom prst="rect">
            <a:avLst/>
          </a:prstGeom>
          <a:noFill/>
          <a:ln>
            <a:noFill/>
          </a:ln>
        </p:spPr>
      </p:pic>
      <p:sp>
        <p:nvSpPr>
          <p:cNvPr id="10" name="矩形 9">
            <a:extLst>
              <a:ext uri="{FF2B5EF4-FFF2-40B4-BE49-F238E27FC236}">
                <a16:creationId xmlns:a16="http://schemas.microsoft.com/office/drawing/2014/main" id="{C55EB6C8-1956-C6F2-7718-0ED4D64CAB5D}"/>
              </a:ext>
            </a:extLst>
          </p:cNvPr>
          <p:cNvSpPr/>
          <p:nvPr/>
        </p:nvSpPr>
        <p:spPr>
          <a:xfrm>
            <a:off x="255638" y="1530446"/>
            <a:ext cx="6823752" cy="553293"/>
          </a:xfrm>
          <a:prstGeom prst="rect">
            <a:avLst/>
          </a:prstGeom>
        </p:spPr>
        <p:txBody>
          <a:bodyPr wrap="square">
            <a:spAutoFit/>
          </a:bodyPr>
          <a:lstStyle/>
          <a:p>
            <a:pPr marL="342900" indent="-342900">
              <a:lnSpc>
                <a:spcPct val="175000"/>
              </a:lnSpc>
              <a:buFont typeface="Wingdings" pitchFamily="2" charset="2"/>
              <a:buChar char="Ø"/>
            </a:pPr>
            <a:r>
              <a:rPr lang="en-US" altLang="zh-CN" sz="2000" b="1" kern="100" dirty="0">
                <a:solidFill>
                  <a:schemeClr val="accent2"/>
                </a:solidFill>
                <a:latin typeface="Times New Roman" panose="02020603050405020304" pitchFamily="18" charset="0"/>
                <a:ea typeface="宋体" panose="02010600030101010101" pitchFamily="2" charset="-122"/>
                <a:cs typeface="Times New Roman" panose="02020603050405020304" pitchFamily="18" charset="0"/>
              </a:rPr>
              <a:t>Results: Noise Source Localization</a:t>
            </a:r>
          </a:p>
        </p:txBody>
      </p:sp>
      <p:sp>
        <p:nvSpPr>
          <p:cNvPr id="11" name="文本框 10">
            <a:extLst>
              <a:ext uri="{FF2B5EF4-FFF2-40B4-BE49-F238E27FC236}">
                <a16:creationId xmlns:a16="http://schemas.microsoft.com/office/drawing/2014/main" id="{64561534-B86B-F574-249A-1EBDF2F3A569}"/>
              </a:ext>
            </a:extLst>
          </p:cNvPr>
          <p:cNvSpPr txBox="1"/>
          <p:nvPr/>
        </p:nvSpPr>
        <p:spPr>
          <a:xfrm>
            <a:off x="5044917" y="5406885"/>
            <a:ext cx="1080120" cy="369332"/>
          </a:xfrm>
          <a:prstGeom prst="rect">
            <a:avLst/>
          </a:prstGeom>
          <a:noFill/>
        </p:spPr>
        <p:txBody>
          <a:bodyPr wrap="square">
            <a:spAutoFit/>
          </a:bodyPr>
          <a:lstStyle/>
          <a:p>
            <a:pPr algn="ctr"/>
            <a:r>
              <a:rPr lang="fr-FR" altLang="zh-CN" dirty="0">
                <a:latin typeface="Times New Roman" panose="02020603050405020304" pitchFamily="18" charset="0"/>
                <a:cs typeface="Times New Roman" panose="02020603050405020304" pitchFamily="18" charset="0"/>
              </a:rPr>
              <a:t>Case A</a:t>
            </a:r>
            <a:endParaRPr lang="zh-CN" altLang="en-US" dirty="0">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9E577B5B-391A-BC58-F399-621FA3FDE4B2}"/>
              </a:ext>
            </a:extLst>
          </p:cNvPr>
          <p:cNvSpPr txBox="1"/>
          <p:nvPr/>
        </p:nvSpPr>
        <p:spPr>
          <a:xfrm>
            <a:off x="10967257" y="5406885"/>
            <a:ext cx="1080120" cy="369332"/>
          </a:xfrm>
          <a:prstGeom prst="rect">
            <a:avLst/>
          </a:prstGeom>
          <a:noFill/>
        </p:spPr>
        <p:txBody>
          <a:bodyPr wrap="square">
            <a:spAutoFit/>
          </a:bodyPr>
          <a:lstStyle/>
          <a:p>
            <a:pPr algn="ctr"/>
            <a:r>
              <a:rPr lang="fr-FR" altLang="zh-CN" dirty="0">
                <a:latin typeface="Times New Roman" panose="02020603050405020304" pitchFamily="18" charset="0"/>
                <a:cs typeface="Times New Roman" panose="02020603050405020304" pitchFamily="18" charset="0"/>
              </a:rPr>
              <a:t>Case B</a:t>
            </a:r>
            <a:endParaRPr lang="zh-CN" altLang="en-US" dirty="0">
              <a:latin typeface="Times New Roman" panose="02020603050405020304" pitchFamily="18" charset="0"/>
              <a:cs typeface="Times New Roman" panose="02020603050405020304" pitchFamily="18" charset="0"/>
            </a:endParaRPr>
          </a:p>
        </p:txBody>
      </p:sp>
      <p:sp>
        <p:nvSpPr>
          <p:cNvPr id="19" name="灯片编号占位符 18">
            <a:extLst>
              <a:ext uri="{FF2B5EF4-FFF2-40B4-BE49-F238E27FC236}">
                <a16:creationId xmlns:a16="http://schemas.microsoft.com/office/drawing/2014/main" id="{589F4BEA-299E-27CC-2870-57AD2682D13D}"/>
              </a:ext>
            </a:extLst>
          </p:cNvPr>
          <p:cNvSpPr>
            <a:spLocks noGrp="1"/>
          </p:cNvSpPr>
          <p:nvPr>
            <p:ph type="sldNum" sz="quarter" idx="12"/>
          </p:nvPr>
        </p:nvSpPr>
        <p:spPr/>
        <p:txBody>
          <a:bodyPr/>
          <a:lstStyle/>
          <a:p>
            <a:fld id="{565CE74E-AB26-4998-AD42-012C4C1AD076}" type="slidenum">
              <a:rPr lang="zh-CN" altLang="en-US" smtClean="0"/>
              <a:t>9</a:t>
            </a:fld>
            <a:endParaRPr lang="zh-CN" altLang="en-US"/>
          </a:p>
        </p:txBody>
      </p:sp>
      <p:cxnSp>
        <p:nvCxnSpPr>
          <p:cNvPr id="13" name="直接连接符 28">
            <a:extLst>
              <a:ext uri="{FF2B5EF4-FFF2-40B4-BE49-F238E27FC236}">
                <a16:creationId xmlns:a16="http://schemas.microsoft.com/office/drawing/2014/main" id="{C424FCA7-BC8C-0AB6-1EC8-F05A50B1FA37}"/>
              </a:ext>
            </a:extLst>
          </p:cNvPr>
          <p:cNvCxnSpPr>
            <a:cxnSpLocks/>
          </p:cNvCxnSpPr>
          <p:nvPr/>
        </p:nvCxnSpPr>
        <p:spPr>
          <a:xfrm>
            <a:off x="255639" y="936458"/>
            <a:ext cx="11749548" cy="0"/>
          </a:xfrm>
          <a:prstGeom prst="line">
            <a:avLst/>
          </a:prstGeom>
          <a:noFill/>
          <a:ln w="38100" cap="flat" cmpd="sng" algn="ctr">
            <a:gradFill flip="none" rotWithShape="1">
              <a:gsLst>
                <a:gs pos="0">
                  <a:schemeClr val="bg1"/>
                </a:gs>
                <a:gs pos="100000">
                  <a:srgbClr val="8F7A74"/>
                </a:gs>
              </a:gsLst>
              <a:path path="circle">
                <a:fillToRect l="100000" t="100000"/>
              </a:path>
              <a:tileRect r="-100000" b="-100000"/>
            </a:gradFill>
            <a:prstDash val="solid"/>
          </a:ln>
          <a:effectLst>
            <a:innerShdw blurRad="63500" dist="50800" dir="13500000">
              <a:prstClr val="black">
                <a:alpha val="50000"/>
              </a:prstClr>
            </a:innerShdw>
          </a:effectLst>
          <a:scene3d>
            <a:camera prst="orthographicFront"/>
            <a:lightRig rig="threePt" dir="t"/>
          </a:scene3d>
          <a:sp3d prstMaterial="dkEdge"/>
        </p:spPr>
      </p:cxnSp>
      <p:sp>
        <p:nvSpPr>
          <p:cNvPr id="15" name="文本框 14">
            <a:extLst>
              <a:ext uri="{FF2B5EF4-FFF2-40B4-BE49-F238E27FC236}">
                <a16:creationId xmlns:a16="http://schemas.microsoft.com/office/drawing/2014/main" id="{3F8671DB-D661-F98E-C89D-A8ABCBD1A9F0}"/>
              </a:ext>
            </a:extLst>
          </p:cNvPr>
          <p:cNvSpPr txBox="1"/>
          <p:nvPr/>
        </p:nvSpPr>
        <p:spPr>
          <a:xfrm>
            <a:off x="3269403" y="201032"/>
            <a:ext cx="8922597" cy="646331"/>
          </a:xfrm>
          <a:prstGeom prst="rect">
            <a:avLst/>
          </a:prstGeom>
          <a:noFill/>
        </p:spPr>
        <p:txBody>
          <a:bodyPr wrap="square">
            <a:spAutoFit/>
          </a:bodyPr>
          <a:lstStyle/>
          <a:p>
            <a:pPr algn="just"/>
            <a:r>
              <a:rPr lang="fr-FR" altLang="zh-CN" dirty="0">
                <a:latin typeface="Arial" panose="020B0604020202020204" pitchFamily="34" charset="0"/>
                <a:ea typeface="SimHei" panose="02010609060101010101" pitchFamily="49" charset="-122"/>
                <a:cs typeface="Arial" panose="020B0604020202020204" pitchFamily="34" charset="0"/>
              </a:rPr>
              <a:t>Impact of Turbulent Flow </a:t>
            </a:r>
            <a:r>
              <a:rPr lang="fr-FR" altLang="zh-CN" dirty="0" err="1">
                <a:latin typeface="Arial" panose="020B0604020202020204" pitchFamily="34" charset="0"/>
                <a:ea typeface="SimHei" panose="02010609060101010101" pitchFamily="49" charset="-122"/>
                <a:cs typeface="Arial" panose="020B0604020202020204" pitchFamily="34" charset="0"/>
              </a:rPr>
              <a:t>underneath</a:t>
            </a:r>
            <a:r>
              <a:rPr lang="fr-FR" altLang="zh-CN" dirty="0">
                <a:latin typeface="Arial" panose="020B0604020202020204" pitchFamily="34" charset="0"/>
                <a:ea typeface="SimHei" panose="02010609060101010101" pitchFamily="49" charset="-122"/>
                <a:cs typeface="Arial" panose="020B0604020202020204" pitchFamily="34" charset="0"/>
              </a:rPr>
              <a:t> the </a:t>
            </a:r>
            <a:r>
              <a:rPr lang="fr-FR" altLang="zh-CN" dirty="0" err="1">
                <a:latin typeface="Arial" panose="020B0604020202020204" pitchFamily="34" charset="0"/>
                <a:ea typeface="SimHei" panose="02010609060101010101" pitchFamily="49" charset="-122"/>
                <a:cs typeface="Arial" panose="020B0604020202020204" pitchFamily="34" charset="0"/>
              </a:rPr>
              <a:t>Rear</a:t>
            </a:r>
            <a:r>
              <a:rPr lang="fr-FR" altLang="zh-CN" dirty="0">
                <a:latin typeface="Arial" panose="020B0604020202020204" pitchFamily="34" charset="0"/>
                <a:ea typeface="SimHei" panose="02010609060101010101" pitchFamily="49" charset="-122"/>
                <a:cs typeface="Arial" panose="020B0604020202020204" pitchFamily="34" charset="0"/>
              </a:rPr>
              <a:t> </a:t>
            </a:r>
            <a:r>
              <a:rPr lang="fr-FR" altLang="zh-CN" dirty="0" err="1">
                <a:latin typeface="Arial" panose="020B0604020202020204" pitchFamily="34" charset="0"/>
                <a:ea typeface="SimHei" panose="02010609060101010101" pitchFamily="49" charset="-122"/>
                <a:cs typeface="Arial" panose="020B0604020202020204" pitchFamily="34" charset="0"/>
              </a:rPr>
              <a:t>Cowcatcher</a:t>
            </a:r>
            <a:r>
              <a:rPr lang="fr-FR" altLang="zh-CN" dirty="0">
                <a:latin typeface="Arial" panose="020B0604020202020204" pitchFamily="34" charset="0"/>
                <a:ea typeface="SimHei" panose="02010609060101010101" pitchFamily="49" charset="-122"/>
                <a:cs typeface="Arial" panose="020B0604020202020204" pitchFamily="34" charset="0"/>
              </a:rPr>
              <a:t> on the Flow Field</a:t>
            </a:r>
            <a:r>
              <a:rPr lang="zh-CN" altLang="en-US" dirty="0">
                <a:latin typeface="Arial" panose="020B0604020202020204" pitchFamily="34" charset="0"/>
                <a:ea typeface="SimHei" panose="02010609060101010101" pitchFamily="49" charset="-122"/>
                <a:cs typeface="Arial" panose="020B0604020202020204" pitchFamily="34" charset="0"/>
              </a:rPr>
              <a:t> </a:t>
            </a:r>
            <a:r>
              <a:rPr lang="fr-FR" altLang="zh-CN" dirty="0">
                <a:latin typeface="Arial" panose="020B0604020202020204" pitchFamily="34" charset="0"/>
                <a:ea typeface="SimHei" panose="02010609060101010101" pitchFamily="49" charset="-122"/>
                <a:cs typeface="Arial" panose="020B0604020202020204" pitchFamily="34" charset="0"/>
              </a:rPr>
              <a:t>of </a:t>
            </a:r>
          </a:p>
          <a:p>
            <a:pPr algn="just"/>
            <a:r>
              <a:rPr lang="fr-FR" altLang="zh-CN" dirty="0">
                <a:latin typeface="Arial" panose="020B0604020202020204" pitchFamily="34" charset="0"/>
                <a:ea typeface="SimHei" panose="02010609060101010101" pitchFamily="49" charset="-122"/>
                <a:cs typeface="Arial" panose="020B0604020202020204" pitchFamily="34" charset="0"/>
              </a:rPr>
              <a:t>Bogie </a:t>
            </a:r>
            <a:r>
              <a:rPr lang="fr-FR" altLang="zh-CN" dirty="0" err="1">
                <a:latin typeface="Arial" panose="020B0604020202020204" pitchFamily="34" charset="0"/>
                <a:ea typeface="SimHei" panose="02010609060101010101" pitchFamily="49" charset="-122"/>
                <a:cs typeface="Arial" panose="020B0604020202020204" pitchFamily="34" charset="0"/>
              </a:rPr>
              <a:t>Region</a:t>
            </a:r>
            <a:r>
              <a:rPr lang="fr-FR" altLang="zh-CN" dirty="0">
                <a:latin typeface="Arial" panose="020B0604020202020204" pitchFamily="34" charset="0"/>
                <a:ea typeface="SimHei" panose="02010609060101010101" pitchFamily="49" charset="-122"/>
                <a:cs typeface="Arial" panose="020B0604020202020204" pitchFamily="34" charset="0"/>
              </a:rPr>
              <a:t> and </a:t>
            </a:r>
            <a:r>
              <a:rPr lang="fr-FR" altLang="zh-CN" dirty="0" err="1">
                <a:latin typeface="Arial" panose="020B0604020202020204" pitchFamily="34" charset="0"/>
                <a:ea typeface="SimHei" panose="02010609060101010101" pitchFamily="49" charset="-122"/>
                <a:cs typeface="Arial" panose="020B0604020202020204" pitchFamily="34" charset="0"/>
              </a:rPr>
              <a:t>Aerodynamic</a:t>
            </a:r>
            <a:r>
              <a:rPr lang="fr-FR" altLang="zh-CN" dirty="0">
                <a:latin typeface="Arial" panose="020B0604020202020204" pitchFamily="34" charset="0"/>
                <a:ea typeface="SimHei" panose="02010609060101010101" pitchFamily="49" charset="-122"/>
                <a:cs typeface="Arial" panose="020B0604020202020204" pitchFamily="34" charset="0"/>
              </a:rPr>
              <a:t> Noise </a:t>
            </a:r>
            <a:r>
              <a:rPr lang="fr-FR" altLang="zh-CN" dirty="0" err="1">
                <a:latin typeface="Arial" panose="020B0604020202020204" pitchFamily="34" charset="0"/>
                <a:ea typeface="SimHei" panose="02010609060101010101" pitchFamily="49" charset="-122"/>
                <a:cs typeface="Arial" panose="020B0604020202020204" pitchFamily="34" charset="0"/>
              </a:rPr>
              <a:t>Characteristics</a:t>
            </a:r>
            <a:r>
              <a:rPr lang="fr-FR" altLang="zh-CN" dirty="0">
                <a:latin typeface="Arial" panose="020B0604020202020204" pitchFamily="34" charset="0"/>
                <a:ea typeface="SimHei" panose="02010609060101010101" pitchFamily="49" charset="-122"/>
                <a:cs typeface="Arial" panose="020B0604020202020204" pitchFamily="34" charset="0"/>
              </a:rPr>
              <a:t> of High-Speed Train</a:t>
            </a:r>
          </a:p>
        </p:txBody>
      </p:sp>
      <p:pic>
        <p:nvPicPr>
          <p:cNvPr id="16" name="Picture 2">
            <a:extLst>
              <a:ext uri="{FF2B5EF4-FFF2-40B4-BE49-F238E27FC236}">
                <a16:creationId xmlns:a16="http://schemas.microsoft.com/office/drawing/2014/main" id="{EAC33F6E-F2A7-005B-55D2-2CF24D454186}"/>
              </a:ext>
            </a:extLst>
          </p:cNvPr>
          <p:cNvPicPr>
            <a:picLocks noChangeAspect="1" noChangeArrowheads="1"/>
          </p:cNvPicPr>
          <p:nvPr/>
        </p:nvPicPr>
        <p:blipFill>
          <a:blip r:embed="rId7">
            <a:duotone>
              <a:prstClr val="black"/>
              <a:srgbClr val="8F7A74">
                <a:tint val="45000"/>
                <a:satMod val="400000"/>
              </a:srgbClr>
            </a:duotone>
            <a:extLst>
              <a:ext uri="{28A0092B-C50C-407E-A947-70E740481C1C}">
                <a14:useLocalDpi xmlns:a14="http://schemas.microsoft.com/office/drawing/2010/main" val="0"/>
              </a:ext>
            </a:extLst>
          </a:blip>
          <a:srcRect/>
          <a:stretch>
            <a:fillRect/>
          </a:stretch>
        </p:blipFill>
        <p:spPr bwMode="auto">
          <a:xfrm>
            <a:off x="200934" y="229328"/>
            <a:ext cx="3068469" cy="65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94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a:extLst>
              <a:ext uri="{FF2B5EF4-FFF2-40B4-BE49-F238E27FC236}">
                <a16:creationId xmlns:a16="http://schemas.microsoft.com/office/drawing/2014/main" id="{0BE40551-73D0-4E2C-ADF2-A9735242B066}"/>
              </a:ext>
            </a:extLst>
          </p:cNvPr>
          <p:cNvSpPr>
            <a:spLocks noGrp="1"/>
          </p:cNvSpPr>
          <p:nvPr>
            <p:ph type="title"/>
          </p:nvPr>
        </p:nvSpPr>
        <p:spPr>
          <a:xfrm>
            <a:off x="255638" y="936458"/>
            <a:ext cx="4316362" cy="515464"/>
          </a:xfrm>
        </p:spPr>
        <p:txBody>
          <a:bodyPr>
            <a:normAutofit/>
          </a:bodyPr>
          <a:lstStyle/>
          <a:p>
            <a:r>
              <a:rPr lang="en-US" altLang="zh-CN" sz="2400" b="1" dirty="0">
                <a:latin typeface="DengXian" panose="02010600030101010101" pitchFamily="2" charset="-122"/>
                <a:ea typeface="DengXian" panose="02010600030101010101" pitchFamily="2" charset="-122"/>
              </a:rPr>
              <a:t>Main Results and Conclusions</a:t>
            </a:r>
            <a:endParaRPr lang="zh-CN" altLang="en-US" sz="2400" b="1" dirty="0">
              <a:latin typeface="DengXian" panose="02010600030101010101" pitchFamily="2" charset="-122"/>
              <a:ea typeface="DengXian" panose="02010600030101010101" pitchFamily="2" charset="-122"/>
            </a:endParaRPr>
          </a:p>
        </p:txBody>
      </p:sp>
      <p:sp>
        <p:nvSpPr>
          <p:cNvPr id="5" name="Content Placeholder 2">
            <a:extLst>
              <a:ext uri="{FF2B5EF4-FFF2-40B4-BE49-F238E27FC236}">
                <a16:creationId xmlns:a16="http://schemas.microsoft.com/office/drawing/2014/main" id="{A4970122-77C2-AAA6-B7FB-002911AB3E68}"/>
              </a:ext>
            </a:extLst>
          </p:cNvPr>
          <p:cNvSpPr>
            <a:spLocks noGrp="1"/>
          </p:cNvSpPr>
          <p:nvPr>
            <p:ph idx="1"/>
          </p:nvPr>
        </p:nvSpPr>
        <p:spPr>
          <a:xfrm>
            <a:off x="615921" y="2203557"/>
            <a:ext cx="10960158" cy="3805349"/>
          </a:xfrm>
        </p:spPr>
        <p:txBody>
          <a:bodyPr>
            <a:normAutofit/>
          </a:bodyPr>
          <a:lstStyle/>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AU"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Mechanism of noise reduction</a:t>
            </a:r>
          </a:p>
          <a:p>
            <a:pPr marL="800100" lvl="1" indent="-342900">
              <a:spcBef>
                <a:spcPct val="20000"/>
              </a:spcBef>
              <a:buFont typeface="Arial" panose="020B0604020202020204" pitchFamily="34" charset="0"/>
              <a:buChar char="•"/>
              <a:defRPr/>
            </a:pPr>
            <a:r>
              <a:rPr lang="en-AU" sz="2400" dirty="0">
                <a:latin typeface="Times New Roman" panose="02020603050405020304" pitchFamily="18" charset="0"/>
                <a:cs typeface="Times New Roman" panose="02020603050405020304" pitchFamily="18" charset="0"/>
              </a:rPr>
              <a:t>Interfering with the </a:t>
            </a:r>
            <a:r>
              <a:rPr lang="en-AU" sz="2400" b="1" dirty="0">
                <a:latin typeface="Times New Roman" panose="02020603050405020304" pitchFamily="18" charset="0"/>
                <a:cs typeface="Times New Roman" panose="02020603050405020304" pitchFamily="18" charset="0"/>
              </a:rPr>
              <a:t>flow separation of the shear layer </a:t>
            </a:r>
            <a:r>
              <a:rPr lang="en-AU" sz="2400" dirty="0">
                <a:latin typeface="Times New Roman" panose="02020603050405020304" pitchFamily="18" charset="0"/>
                <a:cs typeface="Times New Roman" panose="02020603050405020304" pitchFamily="18" charset="0"/>
              </a:rPr>
              <a:t>at the front edge of the bogie cabin</a:t>
            </a:r>
          </a:p>
          <a:p>
            <a:pPr marL="800100" lvl="1" indent="-342900">
              <a:spcBef>
                <a:spcPct val="20000"/>
              </a:spcBef>
              <a:buFont typeface="Arial" panose="020B0604020202020204" pitchFamily="34" charset="0"/>
              <a:buChar char="•"/>
              <a:defRPr/>
            </a:pPr>
            <a:r>
              <a:rPr lang="en-AU" sz="2400" dirty="0">
                <a:latin typeface="Times New Roman" panose="02020603050405020304" pitchFamily="18" charset="0"/>
                <a:cs typeface="Times New Roman" panose="02020603050405020304" pitchFamily="18" charset="0"/>
              </a:rPr>
              <a:t>Reducing the </a:t>
            </a:r>
            <a:r>
              <a:rPr lang="en-AU" sz="2400" b="1" dirty="0">
                <a:latin typeface="Times New Roman" panose="02020603050405020304" pitchFamily="18" charset="0"/>
                <a:cs typeface="Times New Roman" panose="02020603050405020304" pitchFamily="18" charset="0"/>
              </a:rPr>
              <a:t>pressure pulsation </a:t>
            </a:r>
            <a:r>
              <a:rPr lang="en-AU" sz="2400" dirty="0">
                <a:latin typeface="Times New Roman" panose="02020603050405020304" pitchFamily="18" charset="0"/>
                <a:cs typeface="Times New Roman" panose="02020603050405020304" pitchFamily="18" charset="0"/>
              </a:rPr>
              <a:t>of the bogie and the surface of the bogie cavity</a:t>
            </a:r>
          </a:p>
          <a:p>
            <a:pPr marL="800100" lvl="1" indent="-342900">
              <a:spcBef>
                <a:spcPct val="20000"/>
              </a:spcBef>
              <a:buFont typeface="Arial" panose="020B0604020202020204" pitchFamily="34" charset="0"/>
              <a:buChar char="•"/>
              <a:defRPr/>
            </a:pPr>
            <a:endParaRPr lang="en-AU" sz="2400" dirty="0">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AU"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Results of noise reduction</a:t>
            </a:r>
          </a:p>
          <a:p>
            <a:pPr marL="800100" lvl="1" indent="-342900">
              <a:spcBef>
                <a:spcPct val="20000"/>
              </a:spcBef>
              <a:buFont typeface="Arial" panose="020B0604020202020204" pitchFamily="34" charset="0"/>
              <a:buChar char="•"/>
              <a:defRPr/>
            </a:pPr>
            <a:r>
              <a:rPr lang="en-US" altLang="zh-CN" sz="2400" kern="0" dirty="0">
                <a:latin typeface="Times New Roman" panose="02020603050405020304" pitchFamily="18" charset="0"/>
                <a:ea typeface="华文中宋" panose="02010600040101010101" pitchFamily="2" charset="-122"/>
                <a:cs typeface="Times New Roman" panose="02020603050405020304" pitchFamily="18" charset="0"/>
              </a:rPr>
              <a:t>Far-field noise: up to 0.5dB(A) under 20kHz</a:t>
            </a:r>
          </a:p>
          <a:p>
            <a:pPr marL="800100" lvl="1" indent="-342900">
              <a:spcBef>
                <a:spcPct val="20000"/>
              </a:spcBef>
              <a:buFont typeface="Arial" panose="020B0604020202020204" pitchFamily="34" charset="0"/>
              <a:buChar char="•"/>
              <a:defRPr/>
            </a:pPr>
            <a:r>
              <a:rPr lang="en-US" altLang="zh-CN" sz="2400" kern="0" dirty="0">
                <a:latin typeface="Times New Roman" panose="02020603050405020304" pitchFamily="18" charset="0"/>
                <a:ea typeface="华文中宋" panose="02010600040101010101" pitchFamily="2" charset="-122"/>
                <a:cs typeface="Times New Roman" panose="02020603050405020304" pitchFamily="18" charset="0"/>
              </a:rPr>
              <a:t>Noise source level: up to 1dB(A) under 20kHz</a:t>
            </a:r>
          </a:p>
          <a:p>
            <a:pPr marL="800100" lvl="1" indent="-342900">
              <a:spcBef>
                <a:spcPct val="20000"/>
              </a:spcBef>
              <a:buFont typeface="Arial" panose="020B0604020202020204" pitchFamily="34" charset="0"/>
              <a:buChar char="•"/>
              <a:defRPr/>
            </a:pPr>
            <a:r>
              <a:rPr lang="en-US" altLang="zh-CN" sz="2400" kern="0" dirty="0">
                <a:latin typeface="Times New Roman" panose="02020603050405020304" pitchFamily="18" charset="0"/>
                <a:ea typeface="华文中宋" panose="02010600040101010101" pitchFamily="2" charset="-122"/>
                <a:cs typeface="Times New Roman" panose="02020603050405020304" pitchFamily="18" charset="0"/>
              </a:rPr>
              <a:t>The method of disturbing flow under </a:t>
            </a:r>
            <a:r>
              <a:rPr lang="en-US" altLang="zh-CN" sz="2400" kern="0" dirty="0" err="1">
                <a:latin typeface="Times New Roman" panose="02020603050405020304" pitchFamily="18" charset="0"/>
                <a:ea typeface="华文中宋" panose="02010600040101010101" pitchFamily="2" charset="-122"/>
                <a:cs typeface="Times New Roman" panose="02020603050405020304" pitchFamily="18" charset="0"/>
              </a:rPr>
              <a:t>snowplough</a:t>
            </a:r>
            <a:r>
              <a:rPr lang="en-US" altLang="zh-CN" sz="2400" kern="0" dirty="0">
                <a:latin typeface="Times New Roman" panose="02020603050405020304" pitchFamily="18" charset="0"/>
                <a:ea typeface="华文中宋" panose="02010600040101010101" pitchFamily="2" charset="-122"/>
                <a:cs typeface="Times New Roman" panose="02020603050405020304" pitchFamily="18" charset="0"/>
              </a:rPr>
              <a:t> is </a:t>
            </a:r>
            <a:r>
              <a:rPr lang="en-US" altLang="zh-CN" sz="2400" b="1" kern="0" dirty="0">
                <a:latin typeface="Times New Roman" panose="02020603050405020304" pitchFamily="18" charset="0"/>
                <a:ea typeface="华文中宋" panose="02010600040101010101" pitchFamily="2" charset="-122"/>
                <a:cs typeface="Times New Roman" panose="02020603050405020304" pitchFamily="18" charset="0"/>
              </a:rPr>
              <a:t>practicable</a:t>
            </a:r>
          </a:p>
        </p:txBody>
      </p:sp>
      <p:sp>
        <p:nvSpPr>
          <p:cNvPr id="6" name="矩形 5">
            <a:extLst>
              <a:ext uri="{FF2B5EF4-FFF2-40B4-BE49-F238E27FC236}">
                <a16:creationId xmlns:a16="http://schemas.microsoft.com/office/drawing/2014/main" id="{0DF2F06E-CBDA-D9CE-0F59-803BD2850D0E}"/>
              </a:ext>
            </a:extLst>
          </p:cNvPr>
          <p:cNvSpPr/>
          <p:nvPr/>
        </p:nvSpPr>
        <p:spPr>
          <a:xfrm>
            <a:off x="255638" y="1530446"/>
            <a:ext cx="6823752" cy="553293"/>
          </a:xfrm>
          <a:prstGeom prst="rect">
            <a:avLst/>
          </a:prstGeom>
        </p:spPr>
        <p:txBody>
          <a:bodyPr wrap="square">
            <a:spAutoFit/>
          </a:bodyPr>
          <a:lstStyle/>
          <a:p>
            <a:pPr marL="342900" indent="-342900">
              <a:lnSpc>
                <a:spcPct val="175000"/>
              </a:lnSpc>
              <a:buFont typeface="Wingdings" pitchFamily="2" charset="2"/>
              <a:buChar char="Ø"/>
            </a:pPr>
            <a:r>
              <a:rPr lang="en-US" altLang="zh-CN" sz="2000" b="1" kern="100" dirty="0">
                <a:solidFill>
                  <a:schemeClr val="accent2"/>
                </a:solidFill>
                <a:latin typeface="Times New Roman" panose="02020603050405020304" pitchFamily="18" charset="0"/>
                <a:ea typeface="宋体" panose="02010600030101010101" pitchFamily="2" charset="-122"/>
                <a:cs typeface="Times New Roman" panose="02020603050405020304" pitchFamily="18" charset="0"/>
              </a:rPr>
              <a:t>Conclusions</a:t>
            </a:r>
          </a:p>
        </p:txBody>
      </p:sp>
      <p:sp>
        <p:nvSpPr>
          <p:cNvPr id="12" name="灯片编号占位符 11">
            <a:extLst>
              <a:ext uri="{FF2B5EF4-FFF2-40B4-BE49-F238E27FC236}">
                <a16:creationId xmlns:a16="http://schemas.microsoft.com/office/drawing/2014/main" id="{8B78A36A-92E1-3479-22E4-093D66D0D3D1}"/>
              </a:ext>
            </a:extLst>
          </p:cNvPr>
          <p:cNvSpPr>
            <a:spLocks noGrp="1"/>
          </p:cNvSpPr>
          <p:nvPr>
            <p:ph type="sldNum" sz="quarter" idx="12"/>
          </p:nvPr>
        </p:nvSpPr>
        <p:spPr/>
        <p:txBody>
          <a:bodyPr/>
          <a:lstStyle/>
          <a:p>
            <a:fld id="{565CE74E-AB26-4998-AD42-012C4C1AD076}" type="slidenum">
              <a:rPr lang="zh-CN" altLang="en-US" smtClean="0"/>
              <a:t>10</a:t>
            </a:fld>
            <a:endParaRPr lang="zh-CN" altLang="en-US"/>
          </a:p>
        </p:txBody>
      </p:sp>
      <p:cxnSp>
        <p:nvCxnSpPr>
          <p:cNvPr id="7" name="直接连接符 28">
            <a:extLst>
              <a:ext uri="{FF2B5EF4-FFF2-40B4-BE49-F238E27FC236}">
                <a16:creationId xmlns:a16="http://schemas.microsoft.com/office/drawing/2014/main" id="{535AA75C-05E0-5042-0ECD-C8CA49C6B45D}"/>
              </a:ext>
            </a:extLst>
          </p:cNvPr>
          <p:cNvCxnSpPr>
            <a:cxnSpLocks/>
          </p:cNvCxnSpPr>
          <p:nvPr/>
        </p:nvCxnSpPr>
        <p:spPr>
          <a:xfrm>
            <a:off x="255639" y="936458"/>
            <a:ext cx="11749548" cy="0"/>
          </a:xfrm>
          <a:prstGeom prst="line">
            <a:avLst/>
          </a:prstGeom>
          <a:noFill/>
          <a:ln w="38100" cap="flat" cmpd="sng" algn="ctr">
            <a:gradFill flip="none" rotWithShape="1">
              <a:gsLst>
                <a:gs pos="0">
                  <a:schemeClr val="bg1"/>
                </a:gs>
                <a:gs pos="100000">
                  <a:srgbClr val="8F7A74"/>
                </a:gs>
              </a:gsLst>
              <a:path path="circle">
                <a:fillToRect l="100000" t="100000"/>
              </a:path>
              <a:tileRect r="-100000" b="-100000"/>
            </a:gradFill>
            <a:prstDash val="solid"/>
          </a:ln>
          <a:effectLst>
            <a:innerShdw blurRad="63500" dist="50800" dir="13500000">
              <a:prstClr val="black">
                <a:alpha val="50000"/>
              </a:prstClr>
            </a:innerShdw>
          </a:effectLst>
          <a:scene3d>
            <a:camera prst="orthographicFront"/>
            <a:lightRig rig="threePt" dir="t"/>
          </a:scene3d>
          <a:sp3d prstMaterial="dkEdge"/>
        </p:spPr>
      </p:cxnSp>
      <p:sp>
        <p:nvSpPr>
          <p:cNvPr id="8" name="文本框 7">
            <a:extLst>
              <a:ext uri="{FF2B5EF4-FFF2-40B4-BE49-F238E27FC236}">
                <a16:creationId xmlns:a16="http://schemas.microsoft.com/office/drawing/2014/main" id="{542CAED2-B522-4C2F-2D50-0F7096BFDF4E}"/>
              </a:ext>
            </a:extLst>
          </p:cNvPr>
          <p:cNvSpPr txBox="1"/>
          <p:nvPr/>
        </p:nvSpPr>
        <p:spPr>
          <a:xfrm>
            <a:off x="3269403" y="201032"/>
            <a:ext cx="8922597" cy="646331"/>
          </a:xfrm>
          <a:prstGeom prst="rect">
            <a:avLst/>
          </a:prstGeom>
          <a:noFill/>
        </p:spPr>
        <p:txBody>
          <a:bodyPr wrap="square">
            <a:spAutoFit/>
          </a:bodyPr>
          <a:lstStyle/>
          <a:p>
            <a:pPr algn="just"/>
            <a:r>
              <a:rPr lang="fr-FR" altLang="zh-CN" dirty="0">
                <a:latin typeface="Arial" panose="020B0604020202020204" pitchFamily="34" charset="0"/>
                <a:ea typeface="SimHei" panose="02010609060101010101" pitchFamily="49" charset="-122"/>
                <a:cs typeface="Arial" panose="020B0604020202020204" pitchFamily="34" charset="0"/>
              </a:rPr>
              <a:t>Impact of Turbulent Flow </a:t>
            </a:r>
            <a:r>
              <a:rPr lang="fr-FR" altLang="zh-CN" dirty="0" err="1">
                <a:latin typeface="Arial" panose="020B0604020202020204" pitchFamily="34" charset="0"/>
                <a:ea typeface="SimHei" panose="02010609060101010101" pitchFamily="49" charset="-122"/>
                <a:cs typeface="Arial" panose="020B0604020202020204" pitchFamily="34" charset="0"/>
              </a:rPr>
              <a:t>underneath</a:t>
            </a:r>
            <a:r>
              <a:rPr lang="fr-FR" altLang="zh-CN" dirty="0">
                <a:latin typeface="Arial" panose="020B0604020202020204" pitchFamily="34" charset="0"/>
                <a:ea typeface="SimHei" panose="02010609060101010101" pitchFamily="49" charset="-122"/>
                <a:cs typeface="Arial" panose="020B0604020202020204" pitchFamily="34" charset="0"/>
              </a:rPr>
              <a:t> the </a:t>
            </a:r>
            <a:r>
              <a:rPr lang="fr-FR" altLang="zh-CN" dirty="0" err="1">
                <a:latin typeface="Arial" panose="020B0604020202020204" pitchFamily="34" charset="0"/>
                <a:ea typeface="SimHei" panose="02010609060101010101" pitchFamily="49" charset="-122"/>
                <a:cs typeface="Arial" panose="020B0604020202020204" pitchFamily="34" charset="0"/>
              </a:rPr>
              <a:t>Rear</a:t>
            </a:r>
            <a:r>
              <a:rPr lang="fr-FR" altLang="zh-CN" dirty="0">
                <a:latin typeface="Arial" panose="020B0604020202020204" pitchFamily="34" charset="0"/>
                <a:ea typeface="SimHei" panose="02010609060101010101" pitchFamily="49" charset="-122"/>
                <a:cs typeface="Arial" panose="020B0604020202020204" pitchFamily="34" charset="0"/>
              </a:rPr>
              <a:t> </a:t>
            </a:r>
            <a:r>
              <a:rPr lang="fr-FR" altLang="zh-CN" dirty="0" err="1">
                <a:latin typeface="Arial" panose="020B0604020202020204" pitchFamily="34" charset="0"/>
                <a:ea typeface="SimHei" panose="02010609060101010101" pitchFamily="49" charset="-122"/>
                <a:cs typeface="Arial" panose="020B0604020202020204" pitchFamily="34" charset="0"/>
              </a:rPr>
              <a:t>Cowcatcher</a:t>
            </a:r>
            <a:r>
              <a:rPr lang="fr-FR" altLang="zh-CN" dirty="0">
                <a:latin typeface="Arial" panose="020B0604020202020204" pitchFamily="34" charset="0"/>
                <a:ea typeface="SimHei" panose="02010609060101010101" pitchFamily="49" charset="-122"/>
                <a:cs typeface="Arial" panose="020B0604020202020204" pitchFamily="34" charset="0"/>
              </a:rPr>
              <a:t> on the Flow Field</a:t>
            </a:r>
            <a:r>
              <a:rPr lang="zh-CN" altLang="en-US" dirty="0">
                <a:latin typeface="Arial" panose="020B0604020202020204" pitchFamily="34" charset="0"/>
                <a:ea typeface="SimHei" panose="02010609060101010101" pitchFamily="49" charset="-122"/>
                <a:cs typeface="Arial" panose="020B0604020202020204" pitchFamily="34" charset="0"/>
              </a:rPr>
              <a:t> </a:t>
            </a:r>
            <a:r>
              <a:rPr lang="fr-FR" altLang="zh-CN" dirty="0">
                <a:latin typeface="Arial" panose="020B0604020202020204" pitchFamily="34" charset="0"/>
                <a:ea typeface="SimHei" panose="02010609060101010101" pitchFamily="49" charset="-122"/>
                <a:cs typeface="Arial" panose="020B0604020202020204" pitchFamily="34" charset="0"/>
              </a:rPr>
              <a:t>of </a:t>
            </a:r>
          </a:p>
          <a:p>
            <a:pPr algn="just"/>
            <a:r>
              <a:rPr lang="fr-FR" altLang="zh-CN" dirty="0">
                <a:latin typeface="Arial" panose="020B0604020202020204" pitchFamily="34" charset="0"/>
                <a:ea typeface="SimHei" panose="02010609060101010101" pitchFamily="49" charset="-122"/>
                <a:cs typeface="Arial" panose="020B0604020202020204" pitchFamily="34" charset="0"/>
              </a:rPr>
              <a:t>Bogie </a:t>
            </a:r>
            <a:r>
              <a:rPr lang="fr-FR" altLang="zh-CN" dirty="0" err="1">
                <a:latin typeface="Arial" panose="020B0604020202020204" pitchFamily="34" charset="0"/>
                <a:ea typeface="SimHei" panose="02010609060101010101" pitchFamily="49" charset="-122"/>
                <a:cs typeface="Arial" panose="020B0604020202020204" pitchFamily="34" charset="0"/>
              </a:rPr>
              <a:t>Region</a:t>
            </a:r>
            <a:r>
              <a:rPr lang="fr-FR" altLang="zh-CN" dirty="0">
                <a:latin typeface="Arial" panose="020B0604020202020204" pitchFamily="34" charset="0"/>
                <a:ea typeface="SimHei" panose="02010609060101010101" pitchFamily="49" charset="-122"/>
                <a:cs typeface="Arial" panose="020B0604020202020204" pitchFamily="34" charset="0"/>
              </a:rPr>
              <a:t> and </a:t>
            </a:r>
            <a:r>
              <a:rPr lang="fr-FR" altLang="zh-CN" dirty="0" err="1">
                <a:latin typeface="Arial" panose="020B0604020202020204" pitchFamily="34" charset="0"/>
                <a:ea typeface="SimHei" panose="02010609060101010101" pitchFamily="49" charset="-122"/>
                <a:cs typeface="Arial" panose="020B0604020202020204" pitchFamily="34" charset="0"/>
              </a:rPr>
              <a:t>Aerodynamic</a:t>
            </a:r>
            <a:r>
              <a:rPr lang="fr-FR" altLang="zh-CN" dirty="0">
                <a:latin typeface="Arial" panose="020B0604020202020204" pitchFamily="34" charset="0"/>
                <a:ea typeface="SimHei" panose="02010609060101010101" pitchFamily="49" charset="-122"/>
                <a:cs typeface="Arial" panose="020B0604020202020204" pitchFamily="34" charset="0"/>
              </a:rPr>
              <a:t> Noise </a:t>
            </a:r>
            <a:r>
              <a:rPr lang="fr-FR" altLang="zh-CN" dirty="0" err="1">
                <a:latin typeface="Arial" panose="020B0604020202020204" pitchFamily="34" charset="0"/>
                <a:ea typeface="SimHei" panose="02010609060101010101" pitchFamily="49" charset="-122"/>
                <a:cs typeface="Arial" panose="020B0604020202020204" pitchFamily="34" charset="0"/>
              </a:rPr>
              <a:t>Characteristics</a:t>
            </a:r>
            <a:r>
              <a:rPr lang="fr-FR" altLang="zh-CN" dirty="0">
                <a:latin typeface="Arial" panose="020B0604020202020204" pitchFamily="34" charset="0"/>
                <a:ea typeface="SimHei" panose="02010609060101010101" pitchFamily="49" charset="-122"/>
                <a:cs typeface="Arial" panose="020B0604020202020204" pitchFamily="34" charset="0"/>
              </a:rPr>
              <a:t> of High-Speed Train</a:t>
            </a:r>
          </a:p>
        </p:txBody>
      </p:sp>
      <p:pic>
        <p:nvPicPr>
          <p:cNvPr id="9" name="Picture 2">
            <a:extLst>
              <a:ext uri="{FF2B5EF4-FFF2-40B4-BE49-F238E27FC236}">
                <a16:creationId xmlns:a16="http://schemas.microsoft.com/office/drawing/2014/main" id="{F41B6DD1-DF26-C122-99B7-DEAF6616D0B1}"/>
              </a:ext>
            </a:extLst>
          </p:cNvPr>
          <p:cNvPicPr>
            <a:picLocks noChangeAspect="1" noChangeArrowheads="1"/>
          </p:cNvPicPr>
          <p:nvPr/>
        </p:nvPicPr>
        <p:blipFill>
          <a:blip r:embed="rId3">
            <a:duotone>
              <a:prstClr val="black"/>
              <a:srgbClr val="8F7A74">
                <a:tint val="45000"/>
                <a:satMod val="400000"/>
              </a:srgbClr>
            </a:duotone>
            <a:extLst>
              <a:ext uri="{28A0092B-C50C-407E-A947-70E740481C1C}">
                <a14:useLocalDpi xmlns:a14="http://schemas.microsoft.com/office/drawing/2010/main" val="0"/>
              </a:ext>
            </a:extLst>
          </a:blip>
          <a:srcRect/>
          <a:stretch>
            <a:fillRect/>
          </a:stretch>
        </p:blipFill>
        <p:spPr bwMode="auto">
          <a:xfrm>
            <a:off x="200934" y="229328"/>
            <a:ext cx="3068469" cy="65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32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093139" y="2235727"/>
            <a:ext cx="8005722" cy="1193273"/>
          </a:xfrm>
        </p:spPr>
        <p:txBody>
          <a:bodyPr>
            <a:noAutofit/>
          </a:bodyPr>
          <a:lstStyle/>
          <a:p>
            <a:r>
              <a:rPr lang="fr-FR" altLang="zh-CN" sz="4000" dirty="0" err="1">
                <a:latin typeface="Arial" panose="020B0604020202020204" pitchFamily="34" charset="0"/>
                <a:ea typeface="黑体" panose="02010609060101010101" pitchFamily="49" charset="-122"/>
                <a:cs typeface="Arial" panose="020B0604020202020204" pitchFamily="34" charset="0"/>
              </a:rPr>
              <a:t>Thanks</a:t>
            </a:r>
            <a:r>
              <a:rPr lang="fr-FR" altLang="zh-CN" sz="4000" dirty="0">
                <a:latin typeface="Arial" panose="020B0604020202020204" pitchFamily="34" charset="0"/>
                <a:ea typeface="黑体" panose="02010609060101010101" pitchFamily="49" charset="-122"/>
                <a:cs typeface="Arial" panose="020B0604020202020204" pitchFamily="34" charset="0"/>
              </a:rPr>
              <a:t> for </a:t>
            </a:r>
            <a:r>
              <a:rPr lang="fr-FR" altLang="zh-CN" sz="4000" dirty="0" err="1">
                <a:latin typeface="Arial" panose="020B0604020202020204" pitchFamily="34" charset="0"/>
                <a:ea typeface="黑体" panose="02010609060101010101" pitchFamily="49" charset="-122"/>
                <a:cs typeface="Arial" panose="020B0604020202020204" pitchFamily="34" charset="0"/>
              </a:rPr>
              <a:t>listening</a:t>
            </a:r>
            <a:r>
              <a:rPr lang="fr-FR" altLang="zh-CN" sz="4000" dirty="0">
                <a:latin typeface="Arial" panose="020B0604020202020204" pitchFamily="34" charset="0"/>
                <a:ea typeface="黑体" panose="02010609060101010101" pitchFamily="49" charset="-122"/>
                <a:cs typeface="Arial" panose="020B0604020202020204" pitchFamily="34" charset="0"/>
              </a:rPr>
              <a:t>.</a:t>
            </a:r>
            <a:br>
              <a:rPr lang="fr-FR" altLang="zh-CN" sz="4000" dirty="0">
                <a:latin typeface="Arial" panose="020B0604020202020204" pitchFamily="34" charset="0"/>
                <a:ea typeface="黑体" panose="02010609060101010101" pitchFamily="49" charset="-122"/>
                <a:cs typeface="Arial" panose="020B0604020202020204" pitchFamily="34" charset="0"/>
              </a:rPr>
            </a:br>
            <a:r>
              <a:rPr lang="fr-FR" altLang="zh-CN" sz="4000" dirty="0" err="1">
                <a:latin typeface="Arial" panose="020B0604020202020204" pitchFamily="34" charset="0"/>
                <a:ea typeface="黑体" panose="02010609060101010101" pitchFamily="49" charset="-122"/>
                <a:cs typeface="Arial" panose="020B0604020202020204" pitchFamily="34" charset="0"/>
              </a:rPr>
              <a:t>Please</a:t>
            </a:r>
            <a:r>
              <a:rPr lang="fr-FR" altLang="zh-CN" sz="4000" dirty="0">
                <a:latin typeface="Arial" panose="020B0604020202020204" pitchFamily="34" charset="0"/>
                <a:ea typeface="黑体" panose="02010609060101010101" pitchFamily="49" charset="-122"/>
                <a:cs typeface="Arial" panose="020B0604020202020204" pitchFamily="34" charset="0"/>
              </a:rPr>
              <a:t> </a:t>
            </a:r>
            <a:r>
              <a:rPr lang="fr-FR" altLang="zh-CN" sz="4000" dirty="0" err="1">
                <a:latin typeface="Arial" panose="020B0604020202020204" pitchFamily="34" charset="0"/>
                <a:ea typeface="黑体" panose="02010609060101010101" pitchFamily="49" charset="-122"/>
                <a:cs typeface="Arial" panose="020B0604020202020204" pitchFamily="34" charset="0"/>
              </a:rPr>
              <a:t>feel</a:t>
            </a:r>
            <a:r>
              <a:rPr lang="fr-FR" altLang="zh-CN" sz="4000" dirty="0">
                <a:latin typeface="Arial" panose="020B0604020202020204" pitchFamily="34" charset="0"/>
                <a:ea typeface="黑体" panose="02010609060101010101" pitchFamily="49" charset="-122"/>
                <a:cs typeface="Arial" panose="020B0604020202020204" pitchFamily="34" charset="0"/>
              </a:rPr>
              <a:t> free to </a:t>
            </a:r>
            <a:r>
              <a:rPr lang="fr-FR" altLang="zh-CN" sz="4000" dirty="0" err="1">
                <a:latin typeface="Arial" panose="020B0604020202020204" pitchFamily="34" charset="0"/>
                <a:ea typeface="黑体" panose="02010609060101010101" pitchFamily="49" charset="-122"/>
                <a:cs typeface="Arial" panose="020B0604020202020204" pitchFamily="34" charset="0"/>
              </a:rPr>
              <a:t>ask</a:t>
            </a:r>
            <a:r>
              <a:rPr lang="fr-FR" altLang="zh-CN" sz="4000" dirty="0">
                <a:latin typeface="Arial" panose="020B0604020202020204" pitchFamily="34" charset="0"/>
                <a:ea typeface="黑体" panose="02010609060101010101" pitchFamily="49" charset="-122"/>
                <a:cs typeface="Arial" panose="020B0604020202020204" pitchFamily="34" charset="0"/>
              </a:rPr>
              <a:t> questions!</a:t>
            </a:r>
            <a:endParaRPr lang="zh-CN" altLang="en-US" sz="4000" dirty="0">
              <a:latin typeface="Arial" panose="020B0604020202020204" pitchFamily="34" charset="0"/>
              <a:ea typeface="黑体" panose="02010609060101010101" pitchFamily="49" charset="-122"/>
              <a:cs typeface="Arial" panose="020B0604020202020204" pitchFamily="34" charset="0"/>
            </a:endParaRPr>
          </a:p>
        </p:txBody>
      </p:sp>
      <p:sp>
        <p:nvSpPr>
          <p:cNvPr id="3" name="矩形 6">
            <a:extLst>
              <a:ext uri="{FF2B5EF4-FFF2-40B4-BE49-F238E27FC236}">
                <a16:creationId xmlns:a16="http://schemas.microsoft.com/office/drawing/2014/main" id="{3654B218-6601-03BD-F37C-9717B6275FF4}"/>
              </a:ext>
            </a:extLst>
          </p:cNvPr>
          <p:cNvSpPr/>
          <p:nvPr/>
        </p:nvSpPr>
        <p:spPr>
          <a:xfrm>
            <a:off x="6254233" y="4534139"/>
            <a:ext cx="2749457" cy="584775"/>
          </a:xfrm>
          <a:prstGeom prst="rect">
            <a:avLst/>
          </a:prstGeom>
        </p:spPr>
        <p:txBody>
          <a:bodyPr wrap="square">
            <a:spAutoFit/>
          </a:bodyPr>
          <a:lstStyle/>
          <a:p>
            <a:pPr algn="ctr"/>
            <a:r>
              <a:rPr lang="en-US" altLang="zh-CN" sz="1600" dirty="0"/>
              <a:t>School of Automotive Studies</a:t>
            </a:r>
          </a:p>
          <a:p>
            <a:pPr algn="ctr"/>
            <a:r>
              <a:rPr lang="en-US" altLang="zh-CN" sz="1600" dirty="0"/>
              <a:t>Tongji University</a:t>
            </a:r>
            <a:endParaRPr lang="zh-CN" altLang="en-US" sz="1600" dirty="0"/>
          </a:p>
        </p:txBody>
      </p:sp>
      <p:pic>
        <p:nvPicPr>
          <p:cNvPr id="4" name="Picture 2">
            <a:extLst>
              <a:ext uri="{FF2B5EF4-FFF2-40B4-BE49-F238E27FC236}">
                <a16:creationId xmlns:a16="http://schemas.microsoft.com/office/drawing/2014/main" id="{A24ED954-760A-01D7-84E6-D60F9013E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869299" y="4501854"/>
            <a:ext cx="3068469" cy="649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48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632D6954-E400-4E7C-8471-A53249BBA148}"/>
              </a:ext>
            </a:extLst>
          </p:cNvPr>
          <p:cNvSpPr txBox="1"/>
          <p:nvPr/>
        </p:nvSpPr>
        <p:spPr>
          <a:xfrm>
            <a:off x="4402019" y="2266539"/>
            <a:ext cx="7819288" cy="2944524"/>
          </a:xfrm>
          <a:prstGeom prst="rect">
            <a:avLst/>
          </a:prstGeom>
          <a:noFill/>
        </p:spPr>
        <p:txBody>
          <a:bodyPr wrap="square" rtlCol="0">
            <a:spAutoFit/>
          </a:bodyPr>
          <a:lstStyle/>
          <a:p>
            <a:pPr marL="514350" indent="-514350">
              <a:lnSpc>
                <a:spcPct val="200000"/>
              </a:lnSpc>
              <a:buFont typeface="+mj-lt"/>
              <a:buAutoNum type="romanUcPeriod"/>
            </a:pPr>
            <a:r>
              <a:rPr lang="en-US" altLang="zh-CN" sz="2400" b="1" dirty="0">
                <a:latin typeface="DengXian" panose="02010600030101010101" pitchFamily="2" charset="-122"/>
                <a:ea typeface="DengXian" panose="02010600030101010101" pitchFamily="2" charset="-122"/>
              </a:rPr>
              <a:t>Research Background</a:t>
            </a:r>
            <a:r>
              <a:rPr lang="zh-CN" altLang="en-US" sz="2400" b="1" dirty="0">
                <a:latin typeface="DengXian" panose="02010600030101010101" pitchFamily="2" charset="-122"/>
                <a:ea typeface="DengXian" panose="02010600030101010101" pitchFamily="2" charset="-122"/>
              </a:rPr>
              <a:t> </a:t>
            </a:r>
            <a:r>
              <a:rPr lang="en-US" altLang="zh-CN" sz="2400" b="1" dirty="0">
                <a:latin typeface="DengXian" panose="02010600030101010101" pitchFamily="2" charset="-122"/>
                <a:ea typeface="DengXian" panose="02010600030101010101" pitchFamily="2" charset="-122"/>
              </a:rPr>
              <a:t>and Problem Statement</a:t>
            </a:r>
          </a:p>
          <a:p>
            <a:pPr marL="514350" indent="-514350">
              <a:lnSpc>
                <a:spcPct val="200000"/>
              </a:lnSpc>
              <a:buFont typeface="+mj-lt"/>
              <a:buAutoNum type="romanUcPeriod"/>
            </a:pPr>
            <a:r>
              <a:rPr lang="en-US" altLang="zh-CN" sz="2400" b="1" dirty="0">
                <a:latin typeface="DengXian" panose="02010600030101010101" pitchFamily="2" charset="-122"/>
                <a:ea typeface="DengXian" panose="02010600030101010101" pitchFamily="2" charset="-122"/>
              </a:rPr>
              <a:t>Research Content and Methodology</a:t>
            </a:r>
          </a:p>
          <a:p>
            <a:pPr marL="514350" indent="-514350">
              <a:lnSpc>
                <a:spcPct val="200000"/>
              </a:lnSpc>
              <a:buFont typeface="+mj-lt"/>
              <a:buAutoNum type="romanUcPeriod"/>
            </a:pPr>
            <a:r>
              <a:rPr lang="en-US" altLang="zh-CN" sz="2400" b="1" dirty="0">
                <a:latin typeface="DengXian" panose="02010600030101010101" pitchFamily="2" charset="-122"/>
                <a:ea typeface="DengXian" panose="02010600030101010101" pitchFamily="2" charset="-122"/>
              </a:rPr>
              <a:t>Main Results and Conclusions</a:t>
            </a:r>
            <a:endParaRPr lang="en-US" altLang="zh-CN" sz="2400" b="1" dirty="0">
              <a:latin typeface="DengXian" panose="02010600030101010101" pitchFamily="2" charset="-122"/>
              <a:ea typeface="DengXian" panose="02010600030101010101" pitchFamily="2" charset="-122"/>
              <a:cs typeface="Times New Roman" panose="02020603050405020304" pitchFamily="18" charset="0"/>
            </a:endParaRPr>
          </a:p>
          <a:p>
            <a:pPr marL="514350" indent="-514350">
              <a:lnSpc>
                <a:spcPct val="200000"/>
              </a:lnSpc>
              <a:buFont typeface="+mj-lt"/>
              <a:buAutoNum type="romanUcPeriod"/>
            </a:pPr>
            <a:r>
              <a:rPr lang="en-US" altLang="zh-CN" sz="2400" b="1" dirty="0">
                <a:latin typeface="DengXian" panose="02010600030101010101" pitchFamily="2" charset="-122"/>
                <a:ea typeface="DengXian" panose="02010600030101010101" pitchFamily="2" charset="-122"/>
                <a:cs typeface="Times New Roman" panose="02020603050405020304" pitchFamily="18" charset="0"/>
              </a:rPr>
              <a:t>Q&amp;A</a:t>
            </a:r>
          </a:p>
        </p:txBody>
      </p:sp>
      <p:sp>
        <p:nvSpPr>
          <p:cNvPr id="8" name="标题 1">
            <a:extLst>
              <a:ext uri="{FF2B5EF4-FFF2-40B4-BE49-F238E27FC236}">
                <a16:creationId xmlns:a16="http://schemas.microsoft.com/office/drawing/2014/main" id="{0BE40551-73D0-4E2C-ADF2-A9735242B066}"/>
              </a:ext>
            </a:extLst>
          </p:cNvPr>
          <p:cNvSpPr>
            <a:spLocks noGrp="1"/>
          </p:cNvSpPr>
          <p:nvPr>
            <p:ph type="title"/>
          </p:nvPr>
        </p:nvSpPr>
        <p:spPr>
          <a:xfrm>
            <a:off x="1391558" y="3481069"/>
            <a:ext cx="2325474" cy="515464"/>
          </a:xfrm>
        </p:spPr>
        <p:txBody>
          <a:bodyPr>
            <a:normAutofit/>
          </a:bodyPr>
          <a:lstStyle/>
          <a:p>
            <a:pPr algn="ctr"/>
            <a:r>
              <a:rPr lang="en-US" altLang="zh-CN" sz="2800" b="1" dirty="0">
                <a:latin typeface="DengXian" panose="02010600030101010101" pitchFamily="2" charset="-122"/>
                <a:ea typeface="DengXian" panose="02010600030101010101" pitchFamily="2" charset="-122"/>
              </a:rPr>
              <a:t>Contents</a:t>
            </a:r>
            <a:endParaRPr lang="zh-CN" altLang="en-US" sz="2800" b="1" dirty="0">
              <a:latin typeface="DengXian" panose="02010600030101010101" pitchFamily="2" charset="-122"/>
              <a:ea typeface="DengXian" panose="02010600030101010101" pitchFamily="2" charset="-122"/>
            </a:endParaRPr>
          </a:p>
        </p:txBody>
      </p:sp>
      <p:cxnSp>
        <p:nvCxnSpPr>
          <p:cNvPr id="11" name="直接连接符 28">
            <a:extLst>
              <a:ext uri="{FF2B5EF4-FFF2-40B4-BE49-F238E27FC236}">
                <a16:creationId xmlns:a16="http://schemas.microsoft.com/office/drawing/2014/main" id="{4E05E2AB-E5D7-4808-BB7A-339BA6702644}"/>
              </a:ext>
            </a:extLst>
          </p:cNvPr>
          <p:cNvCxnSpPr>
            <a:cxnSpLocks/>
          </p:cNvCxnSpPr>
          <p:nvPr/>
        </p:nvCxnSpPr>
        <p:spPr>
          <a:xfrm>
            <a:off x="255639" y="936458"/>
            <a:ext cx="11749548" cy="0"/>
          </a:xfrm>
          <a:prstGeom prst="line">
            <a:avLst/>
          </a:prstGeom>
          <a:noFill/>
          <a:ln w="38100" cap="flat" cmpd="sng" algn="ctr">
            <a:gradFill flip="none" rotWithShape="1">
              <a:gsLst>
                <a:gs pos="0">
                  <a:schemeClr val="bg1"/>
                </a:gs>
                <a:gs pos="100000">
                  <a:srgbClr val="8F7A74"/>
                </a:gs>
              </a:gsLst>
              <a:path path="circle">
                <a:fillToRect l="100000" t="100000"/>
              </a:path>
              <a:tileRect r="-100000" b="-100000"/>
            </a:gradFill>
            <a:prstDash val="solid"/>
          </a:ln>
          <a:effectLst>
            <a:innerShdw blurRad="63500" dist="50800" dir="13500000">
              <a:prstClr val="black">
                <a:alpha val="50000"/>
              </a:prstClr>
            </a:innerShdw>
          </a:effectLst>
          <a:scene3d>
            <a:camera prst="orthographicFront"/>
            <a:lightRig rig="threePt" dir="t"/>
          </a:scene3d>
          <a:sp3d prstMaterial="dkEdge"/>
        </p:spPr>
      </p:cxnSp>
      <p:sp>
        <p:nvSpPr>
          <p:cNvPr id="10" name="文本框 9">
            <a:extLst>
              <a:ext uri="{FF2B5EF4-FFF2-40B4-BE49-F238E27FC236}">
                <a16:creationId xmlns:a16="http://schemas.microsoft.com/office/drawing/2014/main" id="{3DA1E7E3-FFCB-DF4F-B270-DC2B30496FDE}"/>
              </a:ext>
            </a:extLst>
          </p:cNvPr>
          <p:cNvSpPr txBox="1"/>
          <p:nvPr/>
        </p:nvSpPr>
        <p:spPr>
          <a:xfrm>
            <a:off x="3269403" y="201032"/>
            <a:ext cx="8922597" cy="646331"/>
          </a:xfrm>
          <a:prstGeom prst="rect">
            <a:avLst/>
          </a:prstGeom>
          <a:noFill/>
        </p:spPr>
        <p:txBody>
          <a:bodyPr wrap="square">
            <a:spAutoFit/>
          </a:bodyPr>
          <a:lstStyle/>
          <a:p>
            <a:pPr algn="just"/>
            <a:r>
              <a:rPr lang="fr-FR" altLang="zh-CN" dirty="0">
                <a:latin typeface="Arial" panose="020B0604020202020204" pitchFamily="34" charset="0"/>
                <a:ea typeface="SimHei" panose="02010609060101010101" pitchFamily="49" charset="-122"/>
                <a:cs typeface="Arial" panose="020B0604020202020204" pitchFamily="34" charset="0"/>
              </a:rPr>
              <a:t>Impact of Turbulent Flow </a:t>
            </a:r>
            <a:r>
              <a:rPr lang="fr-FR" altLang="zh-CN" dirty="0" err="1">
                <a:latin typeface="Arial" panose="020B0604020202020204" pitchFamily="34" charset="0"/>
                <a:ea typeface="SimHei" panose="02010609060101010101" pitchFamily="49" charset="-122"/>
                <a:cs typeface="Arial" panose="020B0604020202020204" pitchFamily="34" charset="0"/>
              </a:rPr>
              <a:t>underneath</a:t>
            </a:r>
            <a:r>
              <a:rPr lang="fr-FR" altLang="zh-CN" dirty="0">
                <a:latin typeface="Arial" panose="020B0604020202020204" pitchFamily="34" charset="0"/>
                <a:ea typeface="SimHei" panose="02010609060101010101" pitchFamily="49" charset="-122"/>
                <a:cs typeface="Arial" panose="020B0604020202020204" pitchFamily="34" charset="0"/>
              </a:rPr>
              <a:t> the </a:t>
            </a:r>
            <a:r>
              <a:rPr lang="fr-FR" altLang="zh-CN" dirty="0" err="1">
                <a:latin typeface="Arial" panose="020B0604020202020204" pitchFamily="34" charset="0"/>
                <a:ea typeface="SimHei" panose="02010609060101010101" pitchFamily="49" charset="-122"/>
                <a:cs typeface="Arial" panose="020B0604020202020204" pitchFamily="34" charset="0"/>
              </a:rPr>
              <a:t>Rear</a:t>
            </a:r>
            <a:r>
              <a:rPr lang="fr-FR" altLang="zh-CN" dirty="0">
                <a:latin typeface="Arial" panose="020B0604020202020204" pitchFamily="34" charset="0"/>
                <a:ea typeface="SimHei" panose="02010609060101010101" pitchFamily="49" charset="-122"/>
                <a:cs typeface="Arial" panose="020B0604020202020204" pitchFamily="34" charset="0"/>
              </a:rPr>
              <a:t> </a:t>
            </a:r>
            <a:r>
              <a:rPr lang="fr-FR" altLang="zh-CN" dirty="0" err="1">
                <a:latin typeface="Arial" panose="020B0604020202020204" pitchFamily="34" charset="0"/>
                <a:ea typeface="SimHei" panose="02010609060101010101" pitchFamily="49" charset="-122"/>
                <a:cs typeface="Arial" panose="020B0604020202020204" pitchFamily="34" charset="0"/>
              </a:rPr>
              <a:t>Cowcatcher</a:t>
            </a:r>
            <a:r>
              <a:rPr lang="fr-FR" altLang="zh-CN" dirty="0">
                <a:latin typeface="Arial" panose="020B0604020202020204" pitchFamily="34" charset="0"/>
                <a:ea typeface="SimHei" panose="02010609060101010101" pitchFamily="49" charset="-122"/>
                <a:cs typeface="Arial" panose="020B0604020202020204" pitchFamily="34" charset="0"/>
              </a:rPr>
              <a:t> on the Flow Field</a:t>
            </a:r>
            <a:r>
              <a:rPr lang="zh-CN" altLang="en-US" dirty="0">
                <a:latin typeface="Arial" panose="020B0604020202020204" pitchFamily="34" charset="0"/>
                <a:ea typeface="SimHei" panose="02010609060101010101" pitchFamily="49" charset="-122"/>
                <a:cs typeface="Arial" panose="020B0604020202020204" pitchFamily="34" charset="0"/>
              </a:rPr>
              <a:t> </a:t>
            </a:r>
            <a:r>
              <a:rPr lang="fr-FR" altLang="zh-CN" dirty="0">
                <a:latin typeface="Arial" panose="020B0604020202020204" pitchFamily="34" charset="0"/>
                <a:ea typeface="SimHei" panose="02010609060101010101" pitchFamily="49" charset="-122"/>
                <a:cs typeface="Arial" panose="020B0604020202020204" pitchFamily="34" charset="0"/>
              </a:rPr>
              <a:t>of </a:t>
            </a:r>
          </a:p>
          <a:p>
            <a:pPr algn="just"/>
            <a:r>
              <a:rPr lang="fr-FR" altLang="zh-CN" dirty="0">
                <a:latin typeface="Arial" panose="020B0604020202020204" pitchFamily="34" charset="0"/>
                <a:ea typeface="SimHei" panose="02010609060101010101" pitchFamily="49" charset="-122"/>
                <a:cs typeface="Arial" panose="020B0604020202020204" pitchFamily="34" charset="0"/>
              </a:rPr>
              <a:t>Bogie </a:t>
            </a:r>
            <a:r>
              <a:rPr lang="fr-FR" altLang="zh-CN" dirty="0" err="1">
                <a:latin typeface="Arial" panose="020B0604020202020204" pitchFamily="34" charset="0"/>
                <a:ea typeface="SimHei" panose="02010609060101010101" pitchFamily="49" charset="-122"/>
                <a:cs typeface="Arial" panose="020B0604020202020204" pitchFamily="34" charset="0"/>
              </a:rPr>
              <a:t>Region</a:t>
            </a:r>
            <a:r>
              <a:rPr lang="fr-FR" altLang="zh-CN" dirty="0">
                <a:latin typeface="Arial" panose="020B0604020202020204" pitchFamily="34" charset="0"/>
                <a:ea typeface="SimHei" panose="02010609060101010101" pitchFamily="49" charset="-122"/>
                <a:cs typeface="Arial" panose="020B0604020202020204" pitchFamily="34" charset="0"/>
              </a:rPr>
              <a:t> and </a:t>
            </a:r>
            <a:r>
              <a:rPr lang="fr-FR" altLang="zh-CN" dirty="0" err="1">
                <a:latin typeface="Arial" panose="020B0604020202020204" pitchFamily="34" charset="0"/>
                <a:ea typeface="SimHei" panose="02010609060101010101" pitchFamily="49" charset="-122"/>
                <a:cs typeface="Arial" panose="020B0604020202020204" pitchFamily="34" charset="0"/>
              </a:rPr>
              <a:t>Aerodynamic</a:t>
            </a:r>
            <a:r>
              <a:rPr lang="fr-FR" altLang="zh-CN" dirty="0">
                <a:latin typeface="Arial" panose="020B0604020202020204" pitchFamily="34" charset="0"/>
                <a:ea typeface="SimHei" panose="02010609060101010101" pitchFamily="49" charset="-122"/>
                <a:cs typeface="Arial" panose="020B0604020202020204" pitchFamily="34" charset="0"/>
              </a:rPr>
              <a:t> Noise </a:t>
            </a:r>
            <a:r>
              <a:rPr lang="fr-FR" altLang="zh-CN" dirty="0" err="1">
                <a:latin typeface="Arial" panose="020B0604020202020204" pitchFamily="34" charset="0"/>
                <a:ea typeface="SimHei" panose="02010609060101010101" pitchFamily="49" charset="-122"/>
                <a:cs typeface="Arial" panose="020B0604020202020204" pitchFamily="34" charset="0"/>
              </a:rPr>
              <a:t>Characteristics</a:t>
            </a:r>
            <a:r>
              <a:rPr lang="fr-FR" altLang="zh-CN" dirty="0">
                <a:latin typeface="Arial" panose="020B0604020202020204" pitchFamily="34" charset="0"/>
                <a:ea typeface="SimHei" panose="02010609060101010101" pitchFamily="49" charset="-122"/>
                <a:cs typeface="Arial" panose="020B0604020202020204" pitchFamily="34" charset="0"/>
              </a:rPr>
              <a:t> of High-Speed Train</a:t>
            </a:r>
          </a:p>
        </p:txBody>
      </p:sp>
      <p:pic>
        <p:nvPicPr>
          <p:cNvPr id="2" name="Picture 2">
            <a:extLst>
              <a:ext uri="{FF2B5EF4-FFF2-40B4-BE49-F238E27FC236}">
                <a16:creationId xmlns:a16="http://schemas.microsoft.com/office/drawing/2014/main" id="{502E5B9A-15E5-E0B4-1F4D-79B523ED1AF0}"/>
              </a:ext>
            </a:extLst>
          </p:cNvPr>
          <p:cNvPicPr>
            <a:picLocks noChangeAspect="1" noChangeArrowheads="1"/>
          </p:cNvPicPr>
          <p:nvPr/>
        </p:nvPicPr>
        <p:blipFill>
          <a:blip r:embed="rId3">
            <a:duotone>
              <a:prstClr val="black"/>
              <a:srgbClr val="8F7A74">
                <a:tint val="45000"/>
                <a:satMod val="400000"/>
              </a:srgbClr>
            </a:duotone>
            <a:extLst>
              <a:ext uri="{28A0092B-C50C-407E-A947-70E740481C1C}">
                <a14:useLocalDpi xmlns:a14="http://schemas.microsoft.com/office/drawing/2010/main" val="0"/>
              </a:ext>
            </a:extLst>
          </a:blip>
          <a:srcRect/>
          <a:stretch>
            <a:fillRect/>
          </a:stretch>
        </p:blipFill>
        <p:spPr bwMode="auto">
          <a:xfrm>
            <a:off x="200934" y="229328"/>
            <a:ext cx="3068469" cy="652050"/>
          </a:xfrm>
          <a:prstGeom prst="rect">
            <a:avLst/>
          </a:prstGeom>
          <a:noFill/>
          <a:extLst>
            <a:ext uri="{909E8E84-426E-40DD-AFC4-6F175D3DCCD1}">
              <a14:hiddenFill xmlns:a14="http://schemas.microsoft.com/office/drawing/2010/main">
                <a:solidFill>
                  <a:srgbClr val="FFFFFF"/>
                </a:solidFill>
              </a14:hiddenFill>
            </a:ext>
          </a:extLst>
        </p:spPr>
      </p:pic>
      <p:sp>
        <p:nvSpPr>
          <p:cNvPr id="13" name="灯片编号占位符 12">
            <a:extLst>
              <a:ext uri="{FF2B5EF4-FFF2-40B4-BE49-F238E27FC236}">
                <a16:creationId xmlns:a16="http://schemas.microsoft.com/office/drawing/2014/main" id="{D08012E3-3041-A8FF-EF22-A5A1496DE820}"/>
              </a:ext>
            </a:extLst>
          </p:cNvPr>
          <p:cNvSpPr>
            <a:spLocks noGrp="1"/>
          </p:cNvSpPr>
          <p:nvPr>
            <p:ph type="sldNum" sz="quarter" idx="12"/>
          </p:nvPr>
        </p:nvSpPr>
        <p:spPr/>
        <p:txBody>
          <a:bodyPr/>
          <a:lstStyle/>
          <a:p>
            <a:fld id="{565CE74E-AB26-4998-AD42-012C4C1AD076}" type="slidenum">
              <a:rPr lang="zh-CN" altLang="en-US" smtClean="0"/>
              <a:t>1</a:t>
            </a:fld>
            <a:endParaRPr lang="zh-CN" altLang="en-US"/>
          </a:p>
        </p:txBody>
      </p:sp>
      <p:cxnSp>
        <p:nvCxnSpPr>
          <p:cNvPr id="5" name="直线连接符 4">
            <a:extLst>
              <a:ext uri="{FF2B5EF4-FFF2-40B4-BE49-F238E27FC236}">
                <a16:creationId xmlns:a16="http://schemas.microsoft.com/office/drawing/2014/main" id="{248BEFA8-7863-2690-EF50-28D19DB17C0D}"/>
              </a:ext>
            </a:extLst>
          </p:cNvPr>
          <p:cNvCxnSpPr>
            <a:cxnSpLocks/>
          </p:cNvCxnSpPr>
          <p:nvPr/>
        </p:nvCxnSpPr>
        <p:spPr>
          <a:xfrm>
            <a:off x="3880338" y="2266539"/>
            <a:ext cx="0" cy="3208138"/>
          </a:xfrm>
          <a:prstGeom prst="line">
            <a:avLst/>
          </a:prstGeom>
          <a:ln w="19050">
            <a:solidFill>
              <a:schemeClr val="tx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83840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a:extLst>
              <a:ext uri="{FF2B5EF4-FFF2-40B4-BE49-F238E27FC236}">
                <a16:creationId xmlns:a16="http://schemas.microsoft.com/office/drawing/2014/main" id="{0BE40551-73D0-4E2C-ADF2-A9735242B066}"/>
              </a:ext>
            </a:extLst>
          </p:cNvPr>
          <p:cNvSpPr>
            <a:spLocks noGrp="1"/>
          </p:cNvSpPr>
          <p:nvPr>
            <p:ph type="title"/>
          </p:nvPr>
        </p:nvSpPr>
        <p:spPr>
          <a:xfrm>
            <a:off x="255637" y="936458"/>
            <a:ext cx="7320819" cy="515464"/>
          </a:xfrm>
        </p:spPr>
        <p:txBody>
          <a:bodyPr>
            <a:normAutofit/>
          </a:bodyPr>
          <a:lstStyle/>
          <a:p>
            <a:r>
              <a:rPr lang="en-US" altLang="zh-CN" sz="2400" b="1" dirty="0">
                <a:latin typeface="DengXian" panose="02010600030101010101" pitchFamily="2" charset="-122"/>
                <a:ea typeface="DengXian" panose="02010600030101010101" pitchFamily="2" charset="-122"/>
              </a:rPr>
              <a:t>Research Background</a:t>
            </a:r>
            <a:r>
              <a:rPr lang="zh-CN" altLang="en-US" sz="2400" b="1" dirty="0">
                <a:latin typeface="DengXian" panose="02010600030101010101" pitchFamily="2" charset="-122"/>
                <a:ea typeface="DengXian" panose="02010600030101010101" pitchFamily="2" charset="-122"/>
              </a:rPr>
              <a:t> </a:t>
            </a:r>
            <a:r>
              <a:rPr lang="en-US" altLang="zh-CN" sz="2400" b="1" dirty="0">
                <a:latin typeface="DengXian" panose="02010600030101010101" pitchFamily="2" charset="-122"/>
                <a:ea typeface="DengXian" panose="02010600030101010101" pitchFamily="2" charset="-122"/>
              </a:rPr>
              <a:t>and Problem Statement</a:t>
            </a:r>
            <a:endParaRPr lang="zh-CN" altLang="en-US" sz="2400" b="1" dirty="0">
              <a:latin typeface="DengXian" panose="02010600030101010101" pitchFamily="2" charset="-122"/>
              <a:ea typeface="DengXian" panose="02010600030101010101" pitchFamily="2" charset="-122"/>
            </a:endParaRPr>
          </a:p>
        </p:txBody>
      </p:sp>
      <p:pic>
        <p:nvPicPr>
          <p:cNvPr id="5" name="Picture 2">
            <a:extLst>
              <a:ext uri="{FF2B5EF4-FFF2-40B4-BE49-F238E27FC236}">
                <a16:creationId xmlns:a16="http://schemas.microsoft.com/office/drawing/2014/main" id="{4E20635E-2672-18E3-D242-2C99BFD100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692" y="1741422"/>
            <a:ext cx="5806721" cy="337515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图片 6">
            <a:extLst>
              <a:ext uri="{FF2B5EF4-FFF2-40B4-BE49-F238E27FC236}">
                <a16:creationId xmlns:a16="http://schemas.microsoft.com/office/drawing/2014/main" id="{AB5C1AD1-4EBC-A8B5-E737-793D631936EC}"/>
              </a:ext>
            </a:extLst>
          </p:cNvPr>
          <p:cNvPicPr>
            <a:picLocks noChangeAspect="1"/>
          </p:cNvPicPr>
          <p:nvPr/>
        </p:nvPicPr>
        <p:blipFill rotWithShape="1">
          <a:blip r:embed="rId4"/>
          <a:srcRect l="45080"/>
          <a:stretch/>
        </p:blipFill>
        <p:spPr>
          <a:xfrm>
            <a:off x="6506560" y="1741420"/>
            <a:ext cx="5209678" cy="3375156"/>
          </a:xfrm>
          <a:prstGeom prst="rect">
            <a:avLst/>
          </a:prstGeom>
          <a:effectLst>
            <a:outerShdw blurRad="50800" dist="38100" dir="2700000" algn="tl" rotWithShape="0">
              <a:prstClr val="black">
                <a:alpha val="40000"/>
              </a:prstClr>
            </a:outerShdw>
          </a:effectLst>
        </p:spPr>
      </p:pic>
      <p:sp>
        <p:nvSpPr>
          <p:cNvPr id="8" name="Rectangle 42">
            <a:extLst>
              <a:ext uri="{FF2B5EF4-FFF2-40B4-BE49-F238E27FC236}">
                <a16:creationId xmlns:a16="http://schemas.microsoft.com/office/drawing/2014/main" id="{E52E3813-34FE-E2FD-36FD-03C5B1F2AC82}"/>
              </a:ext>
            </a:extLst>
          </p:cNvPr>
          <p:cNvSpPr/>
          <p:nvPr/>
        </p:nvSpPr>
        <p:spPr>
          <a:xfrm>
            <a:off x="255638" y="5324879"/>
            <a:ext cx="12297223" cy="1723406"/>
          </a:xfrm>
          <a:prstGeom prst="rect">
            <a:avLst/>
          </a:prstGeom>
          <a:noFill/>
          <a:ln w="12700" cap="flat" cmpd="sng" algn="ctr">
            <a:noFill/>
            <a:prstDash val="solid"/>
          </a:ln>
          <a:effectLst/>
        </p:spPr>
        <p:txBody>
          <a:bodyPr lIns="91440" tIns="0" rIns="91440" bIns="0" rtlCol="0" anchor="t"/>
          <a:lstStyle/>
          <a:p>
            <a:pPr marL="342900" indent="-342900" algn="just">
              <a:lnSpc>
                <a:spcPct val="200000"/>
              </a:lnSpc>
              <a:buFont typeface="Arial" panose="020B0604020202020204" pitchFamily="34" charset="0"/>
              <a:buChar char="•"/>
              <a:defRPr/>
            </a:pPr>
            <a:r>
              <a:rPr lang="en-US" altLang="zh-CN" sz="2400" b="1" kern="0" dirty="0">
                <a:latin typeface="Times New Roman" panose="02020603050405020304" pitchFamily="18" charset="0"/>
                <a:ea typeface="华文中宋" panose="02010600040101010101" pitchFamily="2" charset="-122"/>
                <a:cs typeface="Times New Roman" panose="02020603050405020304" pitchFamily="18" charset="0"/>
              </a:rPr>
              <a:t>Aerodynamic noise </a:t>
            </a:r>
            <a:r>
              <a:rPr lang="en-US" altLang="zh-CN" sz="2400" kern="0" dirty="0">
                <a:latin typeface="Times New Roman" panose="02020603050405020304" pitchFamily="18" charset="0"/>
                <a:ea typeface="华文中宋" panose="02010600040101010101" pitchFamily="2" charset="-122"/>
                <a:cs typeface="Times New Roman" panose="02020603050405020304" pitchFamily="18" charset="0"/>
              </a:rPr>
              <a:t>becomes predominant as V &gt; 300 kph</a:t>
            </a:r>
          </a:p>
          <a:p>
            <a:pPr marL="342900" indent="-342900" algn="just">
              <a:buFont typeface="Arial" panose="020B0604020202020204" pitchFamily="34" charset="0"/>
              <a:buChar char="•"/>
              <a:defRPr/>
            </a:pPr>
            <a:r>
              <a:rPr lang="en-US" altLang="zh-CN" sz="2400" kern="0" dirty="0">
                <a:latin typeface="Times New Roman" panose="02020603050405020304" pitchFamily="18" charset="0"/>
                <a:ea typeface="华文中宋" panose="02010600040101010101" pitchFamily="2" charset="-122"/>
                <a:cs typeface="Times New Roman" panose="02020603050405020304" pitchFamily="18" charset="0"/>
              </a:rPr>
              <a:t>The </a:t>
            </a:r>
            <a:r>
              <a:rPr lang="en-US" altLang="zh-CN" sz="2400" b="1" kern="0" dirty="0">
                <a:latin typeface="Times New Roman" panose="02020603050405020304" pitchFamily="18" charset="0"/>
                <a:ea typeface="华文中宋" panose="02010600040101010101" pitchFamily="2" charset="-122"/>
                <a:cs typeface="Times New Roman" panose="02020603050405020304" pitchFamily="18" charset="0"/>
              </a:rPr>
              <a:t>bogie area of leading car </a:t>
            </a:r>
            <a:r>
              <a:rPr lang="en-US" altLang="zh-CN" sz="2400" kern="0" dirty="0">
                <a:latin typeface="Times New Roman" panose="02020603050405020304" pitchFamily="18" charset="0"/>
                <a:ea typeface="华文中宋" panose="02010600040101010101" pitchFamily="2" charset="-122"/>
                <a:cs typeface="Times New Roman" panose="02020603050405020304" pitchFamily="18" charset="0"/>
              </a:rPr>
              <a:t>dominates the </a:t>
            </a:r>
            <a:r>
              <a:rPr lang="en-US" altLang="zh-CN" sz="2400" kern="0" dirty="0" err="1">
                <a:latin typeface="Times New Roman" panose="02020603050405020304" pitchFamily="18" charset="0"/>
                <a:ea typeface="华文中宋" panose="02010600040101010101" pitchFamily="2" charset="-122"/>
                <a:cs typeface="Times New Roman" panose="02020603050405020304" pitchFamily="18" charset="0"/>
              </a:rPr>
              <a:t>aeroacoustic</a:t>
            </a:r>
            <a:r>
              <a:rPr lang="en-US" altLang="zh-CN" sz="2400" kern="0" dirty="0">
                <a:latin typeface="Times New Roman" panose="02020603050405020304" pitchFamily="18" charset="0"/>
                <a:ea typeface="华文中宋" panose="02010600040101010101" pitchFamily="2" charset="-122"/>
                <a:cs typeface="Times New Roman" panose="02020603050405020304" pitchFamily="18" charset="0"/>
              </a:rPr>
              <a:t> noise</a:t>
            </a:r>
          </a:p>
        </p:txBody>
      </p:sp>
      <p:sp>
        <p:nvSpPr>
          <p:cNvPr id="9" name="文本框 8">
            <a:extLst>
              <a:ext uri="{FF2B5EF4-FFF2-40B4-BE49-F238E27FC236}">
                <a16:creationId xmlns:a16="http://schemas.microsoft.com/office/drawing/2014/main" id="{1039CAEC-DA64-C191-7A3B-B83F2442B697}"/>
              </a:ext>
            </a:extLst>
          </p:cNvPr>
          <p:cNvSpPr txBox="1"/>
          <p:nvPr/>
        </p:nvSpPr>
        <p:spPr>
          <a:xfrm>
            <a:off x="9718724" y="5324877"/>
            <a:ext cx="2037848" cy="1200329"/>
          </a:xfrm>
          <a:prstGeom prst="rect">
            <a:avLst/>
          </a:prstGeom>
          <a:noFill/>
          <a:ln w="19050">
            <a:solidFill>
              <a:srgbClr val="FF2600"/>
            </a:solidFill>
          </a:ln>
        </p:spPr>
        <p:txBody>
          <a:bodyPr wrap="square">
            <a:spAutoFit/>
          </a:bodyPr>
          <a:lstStyle/>
          <a:p>
            <a:pPr algn="ct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Transportation</a:t>
            </a:r>
          </a:p>
          <a:p>
            <a:pPr algn="ctr"/>
            <a:r>
              <a:rPr lang="en-US" altLang="zh-CN" sz="24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a:t>
            </a:r>
            <a:r>
              <a:rPr kumimoji="0" lang="en-US" altLang="zh-CN" sz="2400" b="0"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nd</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algn="ct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Environment</a:t>
            </a:r>
            <a:endParaRPr lang="zh-CN" altLang="en-US" dirty="0">
              <a:latin typeface="Times New Roman" panose="02020603050405020304" pitchFamily="18" charset="0"/>
              <a:cs typeface="Times New Roman" panose="02020603050405020304" pitchFamily="18" charset="0"/>
            </a:endParaRPr>
          </a:p>
        </p:txBody>
      </p:sp>
      <p:sp>
        <p:nvSpPr>
          <p:cNvPr id="15" name="灯片编号占位符 14">
            <a:extLst>
              <a:ext uri="{FF2B5EF4-FFF2-40B4-BE49-F238E27FC236}">
                <a16:creationId xmlns:a16="http://schemas.microsoft.com/office/drawing/2014/main" id="{B1E0C6BB-C00A-995A-1F4B-6B5333C4E68C}"/>
              </a:ext>
            </a:extLst>
          </p:cNvPr>
          <p:cNvSpPr>
            <a:spLocks noGrp="1"/>
          </p:cNvSpPr>
          <p:nvPr>
            <p:ph type="sldNum" sz="quarter" idx="12"/>
          </p:nvPr>
        </p:nvSpPr>
        <p:spPr/>
        <p:txBody>
          <a:bodyPr/>
          <a:lstStyle/>
          <a:p>
            <a:fld id="{565CE74E-AB26-4998-AD42-012C4C1AD076}" type="slidenum">
              <a:rPr lang="zh-CN" altLang="en-US" smtClean="0"/>
              <a:t>2</a:t>
            </a:fld>
            <a:endParaRPr lang="zh-CN" altLang="en-US"/>
          </a:p>
        </p:txBody>
      </p:sp>
      <p:cxnSp>
        <p:nvCxnSpPr>
          <p:cNvPr id="6" name="直接连接符 28">
            <a:extLst>
              <a:ext uri="{FF2B5EF4-FFF2-40B4-BE49-F238E27FC236}">
                <a16:creationId xmlns:a16="http://schemas.microsoft.com/office/drawing/2014/main" id="{0C2E8183-55A8-29C0-3D61-6FB5615E6CB3}"/>
              </a:ext>
            </a:extLst>
          </p:cNvPr>
          <p:cNvCxnSpPr>
            <a:cxnSpLocks/>
          </p:cNvCxnSpPr>
          <p:nvPr/>
        </p:nvCxnSpPr>
        <p:spPr>
          <a:xfrm>
            <a:off x="255639" y="936458"/>
            <a:ext cx="11749548" cy="0"/>
          </a:xfrm>
          <a:prstGeom prst="line">
            <a:avLst/>
          </a:prstGeom>
          <a:noFill/>
          <a:ln w="38100" cap="flat" cmpd="sng" algn="ctr">
            <a:gradFill flip="none" rotWithShape="1">
              <a:gsLst>
                <a:gs pos="0">
                  <a:schemeClr val="bg1"/>
                </a:gs>
                <a:gs pos="100000">
                  <a:srgbClr val="8F7A74"/>
                </a:gs>
              </a:gsLst>
              <a:path path="circle">
                <a:fillToRect l="100000" t="100000"/>
              </a:path>
              <a:tileRect r="-100000" b="-100000"/>
            </a:gradFill>
            <a:prstDash val="solid"/>
          </a:ln>
          <a:effectLst>
            <a:innerShdw blurRad="63500" dist="50800" dir="13500000">
              <a:prstClr val="black">
                <a:alpha val="50000"/>
              </a:prstClr>
            </a:innerShdw>
          </a:effectLst>
          <a:scene3d>
            <a:camera prst="orthographicFront"/>
            <a:lightRig rig="threePt" dir="t"/>
          </a:scene3d>
          <a:sp3d prstMaterial="dkEdge"/>
        </p:spPr>
      </p:cxnSp>
      <p:sp>
        <p:nvSpPr>
          <p:cNvPr id="10" name="文本框 9">
            <a:extLst>
              <a:ext uri="{FF2B5EF4-FFF2-40B4-BE49-F238E27FC236}">
                <a16:creationId xmlns:a16="http://schemas.microsoft.com/office/drawing/2014/main" id="{0A21EC0A-F54A-7FEB-5FB6-8D3B4F0E1CC1}"/>
              </a:ext>
            </a:extLst>
          </p:cNvPr>
          <p:cNvSpPr txBox="1"/>
          <p:nvPr/>
        </p:nvSpPr>
        <p:spPr>
          <a:xfrm>
            <a:off x="3269403" y="201032"/>
            <a:ext cx="8922597" cy="646331"/>
          </a:xfrm>
          <a:prstGeom prst="rect">
            <a:avLst/>
          </a:prstGeom>
          <a:noFill/>
        </p:spPr>
        <p:txBody>
          <a:bodyPr wrap="square">
            <a:spAutoFit/>
          </a:bodyPr>
          <a:lstStyle/>
          <a:p>
            <a:pPr algn="just"/>
            <a:r>
              <a:rPr lang="fr-FR" altLang="zh-CN" dirty="0">
                <a:latin typeface="Arial" panose="020B0604020202020204" pitchFamily="34" charset="0"/>
                <a:ea typeface="SimHei" panose="02010609060101010101" pitchFamily="49" charset="-122"/>
                <a:cs typeface="Arial" panose="020B0604020202020204" pitchFamily="34" charset="0"/>
              </a:rPr>
              <a:t>Impact of Turbulent Flow </a:t>
            </a:r>
            <a:r>
              <a:rPr lang="fr-FR" altLang="zh-CN" dirty="0" err="1">
                <a:latin typeface="Arial" panose="020B0604020202020204" pitchFamily="34" charset="0"/>
                <a:ea typeface="SimHei" panose="02010609060101010101" pitchFamily="49" charset="-122"/>
                <a:cs typeface="Arial" panose="020B0604020202020204" pitchFamily="34" charset="0"/>
              </a:rPr>
              <a:t>underneath</a:t>
            </a:r>
            <a:r>
              <a:rPr lang="fr-FR" altLang="zh-CN" dirty="0">
                <a:latin typeface="Arial" panose="020B0604020202020204" pitchFamily="34" charset="0"/>
                <a:ea typeface="SimHei" panose="02010609060101010101" pitchFamily="49" charset="-122"/>
                <a:cs typeface="Arial" panose="020B0604020202020204" pitchFamily="34" charset="0"/>
              </a:rPr>
              <a:t> the </a:t>
            </a:r>
            <a:r>
              <a:rPr lang="fr-FR" altLang="zh-CN" dirty="0" err="1">
                <a:latin typeface="Arial" panose="020B0604020202020204" pitchFamily="34" charset="0"/>
                <a:ea typeface="SimHei" panose="02010609060101010101" pitchFamily="49" charset="-122"/>
                <a:cs typeface="Arial" panose="020B0604020202020204" pitchFamily="34" charset="0"/>
              </a:rPr>
              <a:t>Rear</a:t>
            </a:r>
            <a:r>
              <a:rPr lang="fr-FR" altLang="zh-CN" dirty="0">
                <a:latin typeface="Arial" panose="020B0604020202020204" pitchFamily="34" charset="0"/>
                <a:ea typeface="SimHei" panose="02010609060101010101" pitchFamily="49" charset="-122"/>
                <a:cs typeface="Arial" panose="020B0604020202020204" pitchFamily="34" charset="0"/>
              </a:rPr>
              <a:t> </a:t>
            </a:r>
            <a:r>
              <a:rPr lang="fr-FR" altLang="zh-CN" dirty="0" err="1">
                <a:latin typeface="Arial" panose="020B0604020202020204" pitchFamily="34" charset="0"/>
                <a:ea typeface="SimHei" panose="02010609060101010101" pitchFamily="49" charset="-122"/>
                <a:cs typeface="Arial" panose="020B0604020202020204" pitchFamily="34" charset="0"/>
              </a:rPr>
              <a:t>Cowcatcher</a:t>
            </a:r>
            <a:r>
              <a:rPr lang="fr-FR" altLang="zh-CN" dirty="0">
                <a:latin typeface="Arial" panose="020B0604020202020204" pitchFamily="34" charset="0"/>
                <a:ea typeface="SimHei" panose="02010609060101010101" pitchFamily="49" charset="-122"/>
                <a:cs typeface="Arial" panose="020B0604020202020204" pitchFamily="34" charset="0"/>
              </a:rPr>
              <a:t> on the Flow Field</a:t>
            </a:r>
            <a:r>
              <a:rPr lang="zh-CN" altLang="en-US" dirty="0">
                <a:latin typeface="Arial" panose="020B0604020202020204" pitchFamily="34" charset="0"/>
                <a:ea typeface="SimHei" panose="02010609060101010101" pitchFamily="49" charset="-122"/>
                <a:cs typeface="Arial" panose="020B0604020202020204" pitchFamily="34" charset="0"/>
              </a:rPr>
              <a:t> </a:t>
            </a:r>
            <a:r>
              <a:rPr lang="fr-FR" altLang="zh-CN" dirty="0">
                <a:latin typeface="Arial" panose="020B0604020202020204" pitchFamily="34" charset="0"/>
                <a:ea typeface="SimHei" panose="02010609060101010101" pitchFamily="49" charset="-122"/>
                <a:cs typeface="Arial" panose="020B0604020202020204" pitchFamily="34" charset="0"/>
              </a:rPr>
              <a:t>of </a:t>
            </a:r>
          </a:p>
          <a:p>
            <a:pPr algn="just"/>
            <a:r>
              <a:rPr lang="fr-FR" altLang="zh-CN" dirty="0">
                <a:latin typeface="Arial" panose="020B0604020202020204" pitchFamily="34" charset="0"/>
                <a:ea typeface="SimHei" panose="02010609060101010101" pitchFamily="49" charset="-122"/>
                <a:cs typeface="Arial" panose="020B0604020202020204" pitchFamily="34" charset="0"/>
              </a:rPr>
              <a:t>Bogie </a:t>
            </a:r>
            <a:r>
              <a:rPr lang="fr-FR" altLang="zh-CN" dirty="0" err="1">
                <a:latin typeface="Arial" panose="020B0604020202020204" pitchFamily="34" charset="0"/>
                <a:ea typeface="SimHei" panose="02010609060101010101" pitchFamily="49" charset="-122"/>
                <a:cs typeface="Arial" panose="020B0604020202020204" pitchFamily="34" charset="0"/>
              </a:rPr>
              <a:t>Region</a:t>
            </a:r>
            <a:r>
              <a:rPr lang="fr-FR" altLang="zh-CN" dirty="0">
                <a:latin typeface="Arial" panose="020B0604020202020204" pitchFamily="34" charset="0"/>
                <a:ea typeface="SimHei" panose="02010609060101010101" pitchFamily="49" charset="-122"/>
                <a:cs typeface="Arial" panose="020B0604020202020204" pitchFamily="34" charset="0"/>
              </a:rPr>
              <a:t> and </a:t>
            </a:r>
            <a:r>
              <a:rPr lang="fr-FR" altLang="zh-CN" dirty="0" err="1">
                <a:latin typeface="Arial" panose="020B0604020202020204" pitchFamily="34" charset="0"/>
                <a:ea typeface="SimHei" panose="02010609060101010101" pitchFamily="49" charset="-122"/>
                <a:cs typeface="Arial" panose="020B0604020202020204" pitchFamily="34" charset="0"/>
              </a:rPr>
              <a:t>Aerodynamic</a:t>
            </a:r>
            <a:r>
              <a:rPr lang="fr-FR" altLang="zh-CN" dirty="0">
                <a:latin typeface="Arial" panose="020B0604020202020204" pitchFamily="34" charset="0"/>
                <a:ea typeface="SimHei" panose="02010609060101010101" pitchFamily="49" charset="-122"/>
                <a:cs typeface="Arial" panose="020B0604020202020204" pitchFamily="34" charset="0"/>
              </a:rPr>
              <a:t> Noise </a:t>
            </a:r>
            <a:r>
              <a:rPr lang="fr-FR" altLang="zh-CN" dirty="0" err="1">
                <a:latin typeface="Arial" panose="020B0604020202020204" pitchFamily="34" charset="0"/>
                <a:ea typeface="SimHei" panose="02010609060101010101" pitchFamily="49" charset="-122"/>
                <a:cs typeface="Arial" panose="020B0604020202020204" pitchFamily="34" charset="0"/>
              </a:rPr>
              <a:t>Characteristics</a:t>
            </a:r>
            <a:r>
              <a:rPr lang="fr-FR" altLang="zh-CN" dirty="0">
                <a:latin typeface="Arial" panose="020B0604020202020204" pitchFamily="34" charset="0"/>
                <a:ea typeface="SimHei" panose="02010609060101010101" pitchFamily="49" charset="-122"/>
                <a:cs typeface="Arial" panose="020B0604020202020204" pitchFamily="34" charset="0"/>
              </a:rPr>
              <a:t> of High-Speed Train</a:t>
            </a:r>
          </a:p>
        </p:txBody>
      </p:sp>
      <p:pic>
        <p:nvPicPr>
          <p:cNvPr id="11" name="Picture 2">
            <a:extLst>
              <a:ext uri="{FF2B5EF4-FFF2-40B4-BE49-F238E27FC236}">
                <a16:creationId xmlns:a16="http://schemas.microsoft.com/office/drawing/2014/main" id="{B3F01B13-BBFF-106F-4FCC-4ED686E47905}"/>
              </a:ext>
            </a:extLst>
          </p:cNvPr>
          <p:cNvPicPr>
            <a:picLocks noChangeAspect="1" noChangeArrowheads="1"/>
          </p:cNvPicPr>
          <p:nvPr/>
        </p:nvPicPr>
        <p:blipFill>
          <a:blip r:embed="rId5">
            <a:duotone>
              <a:prstClr val="black"/>
              <a:srgbClr val="8F7A74">
                <a:tint val="45000"/>
                <a:satMod val="400000"/>
              </a:srgbClr>
            </a:duotone>
            <a:extLst>
              <a:ext uri="{28A0092B-C50C-407E-A947-70E740481C1C}">
                <a14:useLocalDpi xmlns:a14="http://schemas.microsoft.com/office/drawing/2010/main" val="0"/>
              </a:ext>
            </a:extLst>
          </a:blip>
          <a:srcRect/>
          <a:stretch>
            <a:fillRect/>
          </a:stretch>
        </p:blipFill>
        <p:spPr bwMode="auto">
          <a:xfrm>
            <a:off x="200934" y="229328"/>
            <a:ext cx="3068469" cy="65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41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a:extLst>
              <a:ext uri="{FF2B5EF4-FFF2-40B4-BE49-F238E27FC236}">
                <a16:creationId xmlns:a16="http://schemas.microsoft.com/office/drawing/2014/main" id="{0BE40551-73D0-4E2C-ADF2-A9735242B066}"/>
              </a:ext>
            </a:extLst>
          </p:cNvPr>
          <p:cNvSpPr>
            <a:spLocks noGrp="1"/>
          </p:cNvSpPr>
          <p:nvPr>
            <p:ph type="title"/>
          </p:nvPr>
        </p:nvSpPr>
        <p:spPr>
          <a:xfrm>
            <a:off x="255638" y="936458"/>
            <a:ext cx="6819778" cy="515464"/>
          </a:xfrm>
        </p:spPr>
        <p:txBody>
          <a:bodyPr>
            <a:normAutofit/>
          </a:bodyPr>
          <a:lstStyle/>
          <a:p>
            <a:r>
              <a:rPr lang="en-US" altLang="zh-CN" sz="2400" b="1" dirty="0">
                <a:latin typeface="DengXian" panose="02010600030101010101" pitchFamily="2" charset="-122"/>
                <a:ea typeface="DengXian" panose="02010600030101010101" pitchFamily="2" charset="-122"/>
              </a:rPr>
              <a:t>Research Background and Problem Statement</a:t>
            </a:r>
            <a:endParaRPr lang="zh-CN" altLang="en-US" sz="2400" b="1" dirty="0">
              <a:latin typeface="DengXian" panose="02010600030101010101" pitchFamily="2" charset="-122"/>
              <a:ea typeface="DengXian" panose="02010600030101010101" pitchFamily="2" charset="-122"/>
            </a:endParaRPr>
          </a:p>
        </p:txBody>
      </p:sp>
      <p:pic>
        <p:nvPicPr>
          <p:cNvPr id="6" name="Picture 2">
            <a:extLst>
              <a:ext uri="{FF2B5EF4-FFF2-40B4-BE49-F238E27FC236}">
                <a16:creationId xmlns:a16="http://schemas.microsoft.com/office/drawing/2014/main" id="{7016B103-1B7C-50EB-1817-F97381A5CD1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34850" b="22178"/>
          <a:stretch/>
        </p:blipFill>
        <p:spPr bwMode="auto">
          <a:xfrm>
            <a:off x="367917" y="1467445"/>
            <a:ext cx="11458687" cy="328266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42">
            <a:extLst>
              <a:ext uri="{FF2B5EF4-FFF2-40B4-BE49-F238E27FC236}">
                <a16:creationId xmlns:a16="http://schemas.microsoft.com/office/drawing/2014/main" id="{1433A0A2-50FA-6EC5-09DB-169CE69A95C2}"/>
              </a:ext>
            </a:extLst>
          </p:cNvPr>
          <p:cNvSpPr/>
          <p:nvPr/>
        </p:nvSpPr>
        <p:spPr>
          <a:xfrm>
            <a:off x="367917" y="5030278"/>
            <a:ext cx="8459193" cy="1322757"/>
          </a:xfrm>
          <a:prstGeom prst="rect">
            <a:avLst/>
          </a:prstGeom>
          <a:noFill/>
          <a:ln w="12700" cap="flat" cmpd="sng" algn="ctr">
            <a:noFill/>
            <a:prstDash val="solid"/>
          </a:ln>
          <a:effectLst/>
        </p:spPr>
        <p:txBody>
          <a:bodyPr lIns="91440" tIns="0" rIns="91440" bIns="0" rtlCol="0" anchor="t"/>
          <a:lstStyle/>
          <a:p>
            <a:pPr marL="285750" indent="-285750">
              <a:spcBef>
                <a:spcPct val="20000"/>
              </a:spcBef>
              <a:buFont typeface="Arial" panose="020B0604020202020204" pitchFamily="34" charset="0"/>
              <a:buChar char="–"/>
              <a:defRPr/>
            </a:pPr>
            <a:r>
              <a:rPr kumimoji="0" lang="en-AU" altLang="zh-C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Fairings</a:t>
            </a:r>
          </a:p>
          <a:p>
            <a:pPr marL="685800" lvl="1" indent="-228600">
              <a:spcBef>
                <a:spcPct val="20000"/>
              </a:spcBef>
              <a:buFont typeface="Arial" panose="020B0604020202020204" pitchFamily="34" charset="0"/>
              <a:buChar char="•"/>
              <a:defRPr/>
            </a:pP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zh-CN" altLang="en-US" sz="24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AU" altLang="zh-C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Direct and effective</a:t>
            </a:r>
          </a:p>
          <a:p>
            <a:pPr marL="685800" lvl="1" indent="-228600">
              <a:spcBef>
                <a:spcPct val="20000"/>
              </a:spcBef>
              <a:buFont typeface="Arial" panose="020B0604020202020204" pitchFamily="34" charset="0"/>
              <a:buChar char="•"/>
              <a:defRPr/>
            </a:pPr>
            <a:r>
              <a:rPr lang="zh-CN" altLang="en-US" sz="2400" dirty="0">
                <a:solidFill>
                  <a:prstClr val="black"/>
                </a:solidFill>
                <a:latin typeface="Times New Roman" panose="02020603050405020304" pitchFamily="18" charset="0"/>
                <a:cs typeface="Times New Roman" panose="02020603050405020304" pitchFamily="18" charset="0"/>
              </a:rPr>
              <a:t> </a:t>
            </a:r>
            <a:r>
              <a:rPr lang="zh-CN" altLang="en-US" sz="2400" dirty="0">
                <a:solidFill>
                  <a:srgbClr val="FF0000"/>
                </a:solidFill>
                <a:latin typeface="Times New Roman" panose="02020603050405020304" pitchFamily="18" charset="0"/>
                <a:cs typeface="Times New Roman" panose="02020603050405020304" pitchFamily="18" charset="0"/>
              </a:rPr>
              <a:t>✗</a:t>
            </a:r>
            <a:r>
              <a:rPr lang="zh-CN" altLang="en-US" sz="2400" dirty="0">
                <a:solidFill>
                  <a:prstClr val="black"/>
                </a:solidFill>
                <a:latin typeface="Times New Roman" panose="02020603050405020304" pitchFamily="18" charset="0"/>
                <a:cs typeface="Times New Roman" panose="02020603050405020304" pitchFamily="18" charset="0"/>
              </a:rPr>
              <a:t> </a:t>
            </a:r>
            <a:r>
              <a:rPr lang="en-AU" altLang="zh-CN" sz="2400" dirty="0">
                <a:solidFill>
                  <a:prstClr val="black"/>
                </a:solidFill>
                <a:latin typeface="Times New Roman" panose="02020603050405020304" pitchFamily="18" charset="0"/>
                <a:cs typeface="Times New Roman" panose="02020603050405020304" pitchFamily="18" charset="0"/>
              </a:rPr>
              <a:t>Limited by safety and reliability</a:t>
            </a:r>
            <a:endParaRPr kumimoji="0" lang="en-AU" altLang="zh-C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 name="矩形 9">
            <a:extLst>
              <a:ext uri="{FF2B5EF4-FFF2-40B4-BE49-F238E27FC236}">
                <a16:creationId xmlns:a16="http://schemas.microsoft.com/office/drawing/2014/main" id="{9C530CC8-5D5F-E582-1640-EAFF7752C734}"/>
              </a:ext>
            </a:extLst>
          </p:cNvPr>
          <p:cNvSpPr/>
          <p:nvPr/>
        </p:nvSpPr>
        <p:spPr>
          <a:xfrm>
            <a:off x="4427701" y="3530455"/>
            <a:ext cx="2647715" cy="899694"/>
          </a:xfrm>
          <a:prstGeom prst="rect">
            <a:avLst/>
          </a:prstGeom>
          <a:noFill/>
          <a:ln w="38100">
            <a:solidFill>
              <a:srgbClr val="FF2600"/>
            </a:solidFill>
            <a:extLst>
              <a:ext uri="{C807C97D-BFC1-408E-A445-0C87EB9F89A2}">
                <ask:lineSketchStyleProps xmlns:ask="http://schemas.microsoft.com/office/drawing/2018/sketchyshapes">
                  <ask:type>
                    <ask:lineSketchNone/>
                  </ask:type>
                </ask:lineSketchStyleProps>
              </a:ext>
            </a:extLst>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1" name="直线箭头连接符 10">
            <a:extLst>
              <a:ext uri="{FF2B5EF4-FFF2-40B4-BE49-F238E27FC236}">
                <a16:creationId xmlns:a16="http://schemas.microsoft.com/office/drawing/2014/main" id="{E90ABB81-FB46-832F-AABC-BEAE416B0A70}"/>
              </a:ext>
            </a:extLst>
          </p:cNvPr>
          <p:cNvCxnSpPr>
            <a:cxnSpLocks/>
          </p:cNvCxnSpPr>
          <p:nvPr/>
        </p:nvCxnSpPr>
        <p:spPr>
          <a:xfrm>
            <a:off x="7075416" y="4409710"/>
            <a:ext cx="1047306" cy="1076859"/>
          </a:xfrm>
          <a:prstGeom prst="straightConnector1">
            <a:avLst/>
          </a:prstGeom>
          <a:ln w="38100">
            <a:solidFill>
              <a:srgbClr val="FF2600"/>
            </a:solidFill>
            <a:tailEnd type="triangle"/>
          </a:ln>
          <a:effectLst/>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EC411B84-C6F8-07F1-7586-E7FABE7EB7D8}"/>
              </a:ext>
            </a:extLst>
          </p:cNvPr>
          <p:cNvSpPr txBox="1"/>
          <p:nvPr/>
        </p:nvSpPr>
        <p:spPr>
          <a:xfrm>
            <a:off x="7512988" y="5486569"/>
            <a:ext cx="3160176" cy="461665"/>
          </a:xfrm>
          <a:prstGeom prst="rect">
            <a:avLst/>
          </a:prstGeom>
          <a:noFill/>
        </p:spPr>
        <p:txBody>
          <a:bodyPr wrap="square">
            <a:spAutoFit/>
          </a:bodyPr>
          <a:lstStyle/>
          <a:p>
            <a:r>
              <a:rPr kumimoji="0" lang="en-AU"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Semi</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-closed</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fairings</a:t>
            </a:r>
            <a:endParaRPr lang="zh-CN" altLang="en-US" dirty="0">
              <a:latin typeface="Times New Roman" panose="02020603050405020304" pitchFamily="18" charset="0"/>
              <a:cs typeface="Times New Roman" panose="02020603050405020304" pitchFamily="18" charset="0"/>
            </a:endParaRPr>
          </a:p>
        </p:txBody>
      </p:sp>
      <p:sp>
        <p:nvSpPr>
          <p:cNvPr id="16" name="灯片编号占位符 15">
            <a:extLst>
              <a:ext uri="{FF2B5EF4-FFF2-40B4-BE49-F238E27FC236}">
                <a16:creationId xmlns:a16="http://schemas.microsoft.com/office/drawing/2014/main" id="{F516B541-5074-CE79-19E4-4BCB6D3DA03D}"/>
              </a:ext>
            </a:extLst>
          </p:cNvPr>
          <p:cNvSpPr>
            <a:spLocks noGrp="1"/>
          </p:cNvSpPr>
          <p:nvPr>
            <p:ph type="sldNum" sz="quarter" idx="12"/>
          </p:nvPr>
        </p:nvSpPr>
        <p:spPr/>
        <p:txBody>
          <a:bodyPr/>
          <a:lstStyle/>
          <a:p>
            <a:fld id="{565CE74E-AB26-4998-AD42-012C4C1AD076}" type="slidenum">
              <a:rPr lang="zh-CN" altLang="en-US" smtClean="0"/>
              <a:t>3</a:t>
            </a:fld>
            <a:endParaRPr lang="zh-CN" altLang="en-US"/>
          </a:p>
        </p:txBody>
      </p:sp>
      <p:cxnSp>
        <p:nvCxnSpPr>
          <p:cNvPr id="5" name="直接连接符 28">
            <a:extLst>
              <a:ext uri="{FF2B5EF4-FFF2-40B4-BE49-F238E27FC236}">
                <a16:creationId xmlns:a16="http://schemas.microsoft.com/office/drawing/2014/main" id="{B96C5122-85C4-922E-4D19-D4FB11445FEC}"/>
              </a:ext>
            </a:extLst>
          </p:cNvPr>
          <p:cNvCxnSpPr>
            <a:cxnSpLocks/>
          </p:cNvCxnSpPr>
          <p:nvPr/>
        </p:nvCxnSpPr>
        <p:spPr>
          <a:xfrm>
            <a:off x="255639" y="936458"/>
            <a:ext cx="11749548" cy="0"/>
          </a:xfrm>
          <a:prstGeom prst="line">
            <a:avLst/>
          </a:prstGeom>
          <a:noFill/>
          <a:ln w="38100" cap="flat" cmpd="sng" algn="ctr">
            <a:gradFill flip="none" rotWithShape="1">
              <a:gsLst>
                <a:gs pos="0">
                  <a:schemeClr val="bg1"/>
                </a:gs>
                <a:gs pos="100000">
                  <a:srgbClr val="8F7A74"/>
                </a:gs>
              </a:gsLst>
              <a:path path="circle">
                <a:fillToRect l="100000" t="100000"/>
              </a:path>
              <a:tileRect r="-100000" b="-100000"/>
            </a:gradFill>
            <a:prstDash val="solid"/>
          </a:ln>
          <a:effectLst>
            <a:innerShdw blurRad="63500" dist="50800" dir="13500000">
              <a:prstClr val="black">
                <a:alpha val="50000"/>
              </a:prstClr>
            </a:innerShdw>
          </a:effectLst>
          <a:scene3d>
            <a:camera prst="orthographicFront"/>
            <a:lightRig rig="threePt" dir="t"/>
          </a:scene3d>
          <a:sp3d prstMaterial="dkEdge"/>
        </p:spPr>
      </p:cxnSp>
      <p:sp>
        <p:nvSpPr>
          <p:cNvPr id="7" name="文本框 6">
            <a:extLst>
              <a:ext uri="{FF2B5EF4-FFF2-40B4-BE49-F238E27FC236}">
                <a16:creationId xmlns:a16="http://schemas.microsoft.com/office/drawing/2014/main" id="{8964D285-0BBC-DC5B-5A37-3C3F17636CC1}"/>
              </a:ext>
            </a:extLst>
          </p:cNvPr>
          <p:cNvSpPr txBox="1"/>
          <p:nvPr/>
        </p:nvSpPr>
        <p:spPr>
          <a:xfrm>
            <a:off x="3269403" y="201032"/>
            <a:ext cx="8922597" cy="646331"/>
          </a:xfrm>
          <a:prstGeom prst="rect">
            <a:avLst/>
          </a:prstGeom>
          <a:noFill/>
        </p:spPr>
        <p:txBody>
          <a:bodyPr wrap="square">
            <a:spAutoFit/>
          </a:bodyPr>
          <a:lstStyle/>
          <a:p>
            <a:pPr algn="just"/>
            <a:r>
              <a:rPr lang="fr-FR" altLang="zh-CN" dirty="0">
                <a:latin typeface="Arial" panose="020B0604020202020204" pitchFamily="34" charset="0"/>
                <a:ea typeface="SimHei" panose="02010609060101010101" pitchFamily="49" charset="-122"/>
                <a:cs typeface="Arial" panose="020B0604020202020204" pitchFamily="34" charset="0"/>
              </a:rPr>
              <a:t>Impact of Turbulent Flow </a:t>
            </a:r>
            <a:r>
              <a:rPr lang="fr-FR" altLang="zh-CN" dirty="0" err="1">
                <a:latin typeface="Arial" panose="020B0604020202020204" pitchFamily="34" charset="0"/>
                <a:ea typeface="SimHei" panose="02010609060101010101" pitchFamily="49" charset="-122"/>
                <a:cs typeface="Arial" panose="020B0604020202020204" pitchFamily="34" charset="0"/>
              </a:rPr>
              <a:t>underneath</a:t>
            </a:r>
            <a:r>
              <a:rPr lang="fr-FR" altLang="zh-CN" dirty="0">
                <a:latin typeface="Arial" panose="020B0604020202020204" pitchFamily="34" charset="0"/>
                <a:ea typeface="SimHei" panose="02010609060101010101" pitchFamily="49" charset="-122"/>
                <a:cs typeface="Arial" panose="020B0604020202020204" pitchFamily="34" charset="0"/>
              </a:rPr>
              <a:t> the </a:t>
            </a:r>
            <a:r>
              <a:rPr lang="fr-FR" altLang="zh-CN" dirty="0" err="1">
                <a:latin typeface="Arial" panose="020B0604020202020204" pitchFamily="34" charset="0"/>
                <a:ea typeface="SimHei" panose="02010609060101010101" pitchFamily="49" charset="-122"/>
                <a:cs typeface="Arial" panose="020B0604020202020204" pitchFamily="34" charset="0"/>
              </a:rPr>
              <a:t>Rear</a:t>
            </a:r>
            <a:r>
              <a:rPr lang="fr-FR" altLang="zh-CN" dirty="0">
                <a:latin typeface="Arial" panose="020B0604020202020204" pitchFamily="34" charset="0"/>
                <a:ea typeface="SimHei" panose="02010609060101010101" pitchFamily="49" charset="-122"/>
                <a:cs typeface="Arial" panose="020B0604020202020204" pitchFamily="34" charset="0"/>
              </a:rPr>
              <a:t> </a:t>
            </a:r>
            <a:r>
              <a:rPr lang="fr-FR" altLang="zh-CN" dirty="0" err="1">
                <a:latin typeface="Arial" panose="020B0604020202020204" pitchFamily="34" charset="0"/>
                <a:ea typeface="SimHei" panose="02010609060101010101" pitchFamily="49" charset="-122"/>
                <a:cs typeface="Arial" panose="020B0604020202020204" pitchFamily="34" charset="0"/>
              </a:rPr>
              <a:t>Cowcatcher</a:t>
            </a:r>
            <a:r>
              <a:rPr lang="fr-FR" altLang="zh-CN" dirty="0">
                <a:latin typeface="Arial" panose="020B0604020202020204" pitchFamily="34" charset="0"/>
                <a:ea typeface="SimHei" panose="02010609060101010101" pitchFamily="49" charset="-122"/>
                <a:cs typeface="Arial" panose="020B0604020202020204" pitchFamily="34" charset="0"/>
              </a:rPr>
              <a:t> on the Flow Field</a:t>
            </a:r>
            <a:r>
              <a:rPr lang="zh-CN" altLang="en-US" dirty="0">
                <a:latin typeface="Arial" panose="020B0604020202020204" pitchFamily="34" charset="0"/>
                <a:ea typeface="SimHei" panose="02010609060101010101" pitchFamily="49" charset="-122"/>
                <a:cs typeface="Arial" panose="020B0604020202020204" pitchFamily="34" charset="0"/>
              </a:rPr>
              <a:t> </a:t>
            </a:r>
            <a:r>
              <a:rPr lang="fr-FR" altLang="zh-CN" dirty="0">
                <a:latin typeface="Arial" panose="020B0604020202020204" pitchFamily="34" charset="0"/>
                <a:ea typeface="SimHei" panose="02010609060101010101" pitchFamily="49" charset="-122"/>
                <a:cs typeface="Arial" panose="020B0604020202020204" pitchFamily="34" charset="0"/>
              </a:rPr>
              <a:t>of </a:t>
            </a:r>
          </a:p>
          <a:p>
            <a:pPr algn="just"/>
            <a:r>
              <a:rPr lang="fr-FR" altLang="zh-CN" dirty="0">
                <a:latin typeface="Arial" panose="020B0604020202020204" pitchFamily="34" charset="0"/>
                <a:ea typeface="SimHei" panose="02010609060101010101" pitchFamily="49" charset="-122"/>
                <a:cs typeface="Arial" panose="020B0604020202020204" pitchFamily="34" charset="0"/>
              </a:rPr>
              <a:t>Bogie </a:t>
            </a:r>
            <a:r>
              <a:rPr lang="fr-FR" altLang="zh-CN" dirty="0" err="1">
                <a:latin typeface="Arial" panose="020B0604020202020204" pitchFamily="34" charset="0"/>
                <a:ea typeface="SimHei" panose="02010609060101010101" pitchFamily="49" charset="-122"/>
                <a:cs typeface="Arial" panose="020B0604020202020204" pitchFamily="34" charset="0"/>
              </a:rPr>
              <a:t>Region</a:t>
            </a:r>
            <a:r>
              <a:rPr lang="fr-FR" altLang="zh-CN" dirty="0">
                <a:latin typeface="Arial" panose="020B0604020202020204" pitchFamily="34" charset="0"/>
                <a:ea typeface="SimHei" panose="02010609060101010101" pitchFamily="49" charset="-122"/>
                <a:cs typeface="Arial" panose="020B0604020202020204" pitchFamily="34" charset="0"/>
              </a:rPr>
              <a:t> and </a:t>
            </a:r>
            <a:r>
              <a:rPr lang="fr-FR" altLang="zh-CN" dirty="0" err="1">
                <a:latin typeface="Arial" panose="020B0604020202020204" pitchFamily="34" charset="0"/>
                <a:ea typeface="SimHei" panose="02010609060101010101" pitchFamily="49" charset="-122"/>
                <a:cs typeface="Arial" panose="020B0604020202020204" pitchFamily="34" charset="0"/>
              </a:rPr>
              <a:t>Aerodynamic</a:t>
            </a:r>
            <a:r>
              <a:rPr lang="fr-FR" altLang="zh-CN" dirty="0">
                <a:latin typeface="Arial" panose="020B0604020202020204" pitchFamily="34" charset="0"/>
                <a:ea typeface="SimHei" panose="02010609060101010101" pitchFamily="49" charset="-122"/>
                <a:cs typeface="Arial" panose="020B0604020202020204" pitchFamily="34" charset="0"/>
              </a:rPr>
              <a:t> Noise </a:t>
            </a:r>
            <a:r>
              <a:rPr lang="fr-FR" altLang="zh-CN" dirty="0" err="1">
                <a:latin typeface="Arial" panose="020B0604020202020204" pitchFamily="34" charset="0"/>
                <a:ea typeface="SimHei" panose="02010609060101010101" pitchFamily="49" charset="-122"/>
                <a:cs typeface="Arial" panose="020B0604020202020204" pitchFamily="34" charset="0"/>
              </a:rPr>
              <a:t>Characteristics</a:t>
            </a:r>
            <a:r>
              <a:rPr lang="fr-FR" altLang="zh-CN" dirty="0">
                <a:latin typeface="Arial" panose="020B0604020202020204" pitchFamily="34" charset="0"/>
                <a:ea typeface="SimHei" panose="02010609060101010101" pitchFamily="49" charset="-122"/>
                <a:cs typeface="Arial" panose="020B0604020202020204" pitchFamily="34" charset="0"/>
              </a:rPr>
              <a:t> of High-Speed Train</a:t>
            </a:r>
          </a:p>
        </p:txBody>
      </p:sp>
      <p:pic>
        <p:nvPicPr>
          <p:cNvPr id="8" name="Picture 2">
            <a:extLst>
              <a:ext uri="{FF2B5EF4-FFF2-40B4-BE49-F238E27FC236}">
                <a16:creationId xmlns:a16="http://schemas.microsoft.com/office/drawing/2014/main" id="{01829189-5F1F-E191-ADE0-69B3337AACF6}"/>
              </a:ext>
            </a:extLst>
          </p:cNvPr>
          <p:cNvPicPr>
            <a:picLocks noChangeAspect="1" noChangeArrowheads="1"/>
          </p:cNvPicPr>
          <p:nvPr/>
        </p:nvPicPr>
        <p:blipFill>
          <a:blip r:embed="rId5">
            <a:duotone>
              <a:prstClr val="black"/>
              <a:srgbClr val="8F7A74">
                <a:tint val="45000"/>
                <a:satMod val="400000"/>
              </a:srgbClr>
            </a:duotone>
            <a:extLst>
              <a:ext uri="{28A0092B-C50C-407E-A947-70E740481C1C}">
                <a14:useLocalDpi xmlns:a14="http://schemas.microsoft.com/office/drawing/2010/main" val="0"/>
              </a:ext>
            </a:extLst>
          </a:blip>
          <a:srcRect/>
          <a:stretch>
            <a:fillRect/>
          </a:stretch>
        </p:blipFill>
        <p:spPr bwMode="auto">
          <a:xfrm>
            <a:off x="200934" y="229328"/>
            <a:ext cx="3068469" cy="65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47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7">
            <a:extLst>
              <a:ext uri="{FF2B5EF4-FFF2-40B4-BE49-F238E27FC236}">
                <a16:creationId xmlns:a16="http://schemas.microsoft.com/office/drawing/2014/main" id="{BB581F9B-53C3-BCCB-3166-12A62394C0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01" t="21339" r="2283"/>
          <a:stretch/>
        </p:blipFill>
        <p:spPr bwMode="auto">
          <a:xfrm>
            <a:off x="255637" y="1988649"/>
            <a:ext cx="7226942" cy="2712617"/>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图片 1">
            <a:extLst>
              <a:ext uri="{FF2B5EF4-FFF2-40B4-BE49-F238E27FC236}">
                <a16:creationId xmlns:a16="http://schemas.microsoft.com/office/drawing/2014/main" id="{EFF830A9-8A95-CD24-FD40-530CCA5BFF6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59" t="462" r="23957" b="6713"/>
          <a:stretch/>
        </p:blipFill>
        <p:spPr bwMode="auto">
          <a:xfrm>
            <a:off x="7792768" y="1510137"/>
            <a:ext cx="3445179" cy="1953249"/>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图片 9">
            <a:extLst>
              <a:ext uri="{FF2B5EF4-FFF2-40B4-BE49-F238E27FC236}">
                <a16:creationId xmlns:a16="http://schemas.microsoft.com/office/drawing/2014/main" id="{C3F58438-5B8E-A5AD-B805-2E10C8C72C0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15" t="1255" r="25359" b="7372"/>
          <a:stretch/>
        </p:blipFill>
        <p:spPr bwMode="auto">
          <a:xfrm>
            <a:off x="7792771" y="4289879"/>
            <a:ext cx="3445179" cy="1953249"/>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3" name="组合 12">
            <a:extLst>
              <a:ext uri="{FF2B5EF4-FFF2-40B4-BE49-F238E27FC236}">
                <a16:creationId xmlns:a16="http://schemas.microsoft.com/office/drawing/2014/main" id="{3CE0A26F-490B-45DE-0C8E-152871053F0B}"/>
              </a:ext>
            </a:extLst>
          </p:cNvPr>
          <p:cNvGrpSpPr/>
          <p:nvPr/>
        </p:nvGrpSpPr>
        <p:grpSpPr>
          <a:xfrm>
            <a:off x="1244067" y="2748018"/>
            <a:ext cx="6548704" cy="2779741"/>
            <a:chOff x="1443388" y="2907999"/>
            <a:chExt cx="6548704" cy="2779741"/>
          </a:xfrm>
        </p:grpSpPr>
        <p:sp>
          <p:nvSpPr>
            <p:cNvPr id="15" name="矩形 14">
              <a:extLst>
                <a:ext uri="{FF2B5EF4-FFF2-40B4-BE49-F238E27FC236}">
                  <a16:creationId xmlns:a16="http://schemas.microsoft.com/office/drawing/2014/main" id="{3F37A949-8234-C8A9-CB4F-AC216E177DEE}"/>
                </a:ext>
              </a:extLst>
            </p:cNvPr>
            <p:cNvSpPr/>
            <p:nvPr/>
          </p:nvSpPr>
          <p:spPr>
            <a:xfrm>
              <a:off x="1443388" y="3456994"/>
              <a:ext cx="2304256" cy="706203"/>
            </a:xfrm>
            <a:prstGeom prst="rect">
              <a:avLst/>
            </a:prstGeom>
            <a:noFill/>
            <a:ln w="19050">
              <a:solidFill>
                <a:srgbClr val="F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6" name="直接箭头连接符 6">
              <a:extLst>
                <a:ext uri="{FF2B5EF4-FFF2-40B4-BE49-F238E27FC236}">
                  <a16:creationId xmlns:a16="http://schemas.microsoft.com/office/drawing/2014/main" id="{CFFD61D2-4F65-541D-BB00-52765BD29325}"/>
                </a:ext>
              </a:extLst>
            </p:cNvPr>
            <p:cNvCxnSpPr>
              <a:cxnSpLocks/>
              <a:stCxn id="15" idx="3"/>
            </p:cNvCxnSpPr>
            <p:nvPr/>
          </p:nvCxnSpPr>
          <p:spPr>
            <a:xfrm>
              <a:off x="3747644" y="3810096"/>
              <a:ext cx="3805219" cy="0"/>
            </a:xfrm>
            <a:prstGeom prst="straightConnector1">
              <a:avLst/>
            </a:prstGeom>
            <a:ln w="19050">
              <a:solidFill>
                <a:srgbClr val="FF2600"/>
              </a:solidFill>
              <a:tailEnd type="none" w="lg" len="lg"/>
            </a:ln>
          </p:spPr>
          <p:style>
            <a:lnRef idx="1">
              <a:schemeClr val="accent6"/>
            </a:lnRef>
            <a:fillRef idx="0">
              <a:schemeClr val="accent6"/>
            </a:fillRef>
            <a:effectRef idx="0">
              <a:schemeClr val="accent6"/>
            </a:effectRef>
            <a:fontRef idx="minor">
              <a:schemeClr val="tx1"/>
            </a:fontRef>
          </p:style>
        </p:cxnSp>
        <p:cxnSp>
          <p:nvCxnSpPr>
            <p:cNvPr id="17" name="连接符: 肘形 12">
              <a:extLst>
                <a:ext uri="{FF2B5EF4-FFF2-40B4-BE49-F238E27FC236}">
                  <a16:creationId xmlns:a16="http://schemas.microsoft.com/office/drawing/2014/main" id="{4A6E0723-914E-7BE0-E5DB-803AF3659064}"/>
                </a:ext>
              </a:extLst>
            </p:cNvPr>
            <p:cNvCxnSpPr>
              <a:cxnSpLocks/>
              <a:endCxn id="7" idx="1"/>
            </p:cNvCxnSpPr>
            <p:nvPr/>
          </p:nvCxnSpPr>
          <p:spPr>
            <a:xfrm rot="5400000" flipH="1" flipV="1">
              <a:off x="7170141" y="3290720"/>
              <a:ext cx="1204669" cy="439228"/>
            </a:xfrm>
            <a:prstGeom prst="bentConnector2">
              <a:avLst/>
            </a:prstGeom>
            <a:ln w="19050">
              <a:solidFill>
                <a:srgbClr val="FF26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连接符: 肘形 16">
              <a:extLst>
                <a:ext uri="{FF2B5EF4-FFF2-40B4-BE49-F238E27FC236}">
                  <a16:creationId xmlns:a16="http://schemas.microsoft.com/office/drawing/2014/main" id="{74F486BE-1F9D-424E-27CC-4DDBFF9E2CD2}"/>
                </a:ext>
              </a:extLst>
            </p:cNvPr>
            <p:cNvCxnSpPr>
              <a:cxnSpLocks/>
              <a:endCxn id="8" idx="1"/>
            </p:cNvCxnSpPr>
            <p:nvPr/>
          </p:nvCxnSpPr>
          <p:spPr>
            <a:xfrm rot="16200000" flipH="1">
              <a:off x="6833655" y="4529303"/>
              <a:ext cx="1877645" cy="439229"/>
            </a:xfrm>
            <a:prstGeom prst="bentConnector2">
              <a:avLst/>
            </a:prstGeom>
            <a:ln w="19050">
              <a:solidFill>
                <a:srgbClr val="FF2600"/>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24" name="文本框 23">
            <a:extLst>
              <a:ext uri="{FF2B5EF4-FFF2-40B4-BE49-F238E27FC236}">
                <a16:creationId xmlns:a16="http://schemas.microsoft.com/office/drawing/2014/main" id="{0527374E-D4C0-863E-BC64-5AA6094E4079}"/>
              </a:ext>
            </a:extLst>
          </p:cNvPr>
          <p:cNvSpPr txBox="1"/>
          <p:nvPr/>
        </p:nvSpPr>
        <p:spPr>
          <a:xfrm>
            <a:off x="11237949" y="2478052"/>
            <a:ext cx="892133" cy="369332"/>
          </a:xfrm>
          <a:prstGeom prst="rect">
            <a:avLst/>
          </a:prstGeom>
          <a:noFill/>
        </p:spPr>
        <p:txBody>
          <a:bodyPr wrap="square">
            <a:spAutoFit/>
          </a:bodyPr>
          <a:lstStyle/>
          <a:p>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华文中宋" panose="02010600040101010101" pitchFamily="2" charset="-122"/>
                <a:cs typeface="Times New Roman" panose="02020603050405020304" pitchFamily="18" charset="0"/>
              </a:rPr>
              <a:t>Case A</a:t>
            </a:r>
            <a:endParaRPr lang="zh-CN" altLang="en-US" sz="1400" dirty="0"/>
          </a:p>
        </p:txBody>
      </p:sp>
      <p:sp>
        <p:nvSpPr>
          <p:cNvPr id="25" name="文本框 24">
            <a:extLst>
              <a:ext uri="{FF2B5EF4-FFF2-40B4-BE49-F238E27FC236}">
                <a16:creationId xmlns:a16="http://schemas.microsoft.com/office/drawing/2014/main" id="{00BEFC6F-96E7-BA6E-149A-FD84422CEC27}"/>
              </a:ext>
            </a:extLst>
          </p:cNvPr>
          <p:cNvSpPr txBox="1"/>
          <p:nvPr/>
        </p:nvSpPr>
        <p:spPr>
          <a:xfrm>
            <a:off x="11237949" y="5266503"/>
            <a:ext cx="892133" cy="369332"/>
          </a:xfrm>
          <a:prstGeom prst="rect">
            <a:avLst/>
          </a:prstGeom>
          <a:noFill/>
        </p:spPr>
        <p:txBody>
          <a:bodyPr wrap="square">
            <a:spAutoFit/>
          </a:bodyPr>
          <a:lstStyle/>
          <a:p>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华文中宋" panose="02010600040101010101" pitchFamily="2" charset="-122"/>
                <a:cs typeface="Times New Roman" panose="02020603050405020304" pitchFamily="18" charset="0"/>
              </a:rPr>
              <a:t>Case B</a:t>
            </a:r>
          </a:p>
        </p:txBody>
      </p:sp>
      <p:sp>
        <p:nvSpPr>
          <p:cNvPr id="27" name="文本框 26">
            <a:extLst>
              <a:ext uri="{FF2B5EF4-FFF2-40B4-BE49-F238E27FC236}">
                <a16:creationId xmlns:a16="http://schemas.microsoft.com/office/drawing/2014/main" id="{A7F66F64-03CB-2C25-183B-6602A3115A18}"/>
              </a:ext>
            </a:extLst>
          </p:cNvPr>
          <p:cNvSpPr txBox="1"/>
          <p:nvPr/>
        </p:nvSpPr>
        <p:spPr>
          <a:xfrm>
            <a:off x="423026" y="4369753"/>
            <a:ext cx="6485002" cy="1883657"/>
          </a:xfrm>
          <a:prstGeom prst="rect">
            <a:avLst/>
          </a:prstGeom>
          <a:noFill/>
        </p:spPr>
        <p:txBody>
          <a:bodyPr wrap="square">
            <a:spAutoFit/>
          </a:bodyPr>
          <a:lstStyle/>
          <a:p>
            <a:pPr marL="285750" marR="0" lvl="0" indent="-285750" algn="just" defTabSz="1219044"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altLang="zh-CN" sz="2000" b="1" kern="0" dirty="0">
                <a:latin typeface="Times New Roman" panose="02020603050405020304" pitchFamily="18" charset="0"/>
                <a:ea typeface="华文中宋" panose="02010600040101010101" pitchFamily="2" charset="-122"/>
                <a:cs typeface="Times New Roman" panose="02020603050405020304" pitchFamily="18" charset="0"/>
              </a:rPr>
              <a:t>3</a:t>
            </a:r>
            <a:r>
              <a:rPr lang="en-US" altLang="zh-CN" sz="2000" b="1" kern="0" baseline="30000" dirty="0">
                <a:latin typeface="Times New Roman" panose="02020603050405020304" pitchFamily="18" charset="0"/>
                <a:ea typeface="华文中宋" panose="02010600040101010101" pitchFamily="2" charset="-122"/>
                <a:cs typeface="Times New Roman" panose="02020603050405020304" pitchFamily="18" charset="0"/>
              </a:rPr>
              <a:t>rd</a:t>
            </a:r>
            <a:r>
              <a:rPr lang="en-US" altLang="zh-CN" sz="2000" b="1" kern="0" dirty="0">
                <a:latin typeface="Times New Roman" panose="02020603050405020304" pitchFamily="18" charset="0"/>
                <a:ea typeface="华文中宋" panose="02010600040101010101" pitchFamily="2" charset="-122"/>
                <a:cs typeface="Times New Roman" panose="02020603050405020304" pitchFamily="18" charset="0"/>
              </a:rPr>
              <a:t> Scaled Model </a:t>
            </a:r>
            <a:r>
              <a:rPr lang="en-US" altLang="zh-CN" sz="2000" kern="0" dirty="0">
                <a:latin typeface="Times New Roman" panose="02020603050405020304" pitchFamily="18" charset="0"/>
                <a:ea typeface="华文中宋" panose="02010600040101010101" pitchFamily="2" charset="-122"/>
                <a:cs typeface="Times New Roman" panose="02020603050405020304" pitchFamily="18" charset="0"/>
              </a:rPr>
              <a:t>of A High-speed Train Nose Car</a:t>
            </a:r>
          </a:p>
          <a:p>
            <a:pPr marL="285750" marR="0" lvl="0" indent="-285750" algn="just" defTabSz="1219044"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2000" b="1" i="0" u="none" strike="noStrike" kern="0" cap="none" normalizeH="0" baseline="0" noProof="0" dirty="0">
                <a:ln>
                  <a:noFill/>
                </a:ln>
                <a:effectLst/>
                <a:uLnTx/>
                <a:uFillTx/>
                <a:latin typeface="Times New Roman" panose="02020603050405020304" pitchFamily="18" charset="0"/>
                <a:ea typeface="华文中宋" panose="02010600040101010101" pitchFamily="2" charset="-122"/>
                <a:cs typeface="Times New Roman" panose="02020603050405020304" pitchFamily="18" charset="0"/>
              </a:rPr>
              <a:t>Streamlined</a:t>
            </a:r>
            <a:r>
              <a:rPr kumimoji="0" lang="en-US" altLang="zh-CN" sz="2000" b="0" i="0" u="none" strike="noStrike" kern="0" cap="none" normalizeH="0" baseline="0" noProof="0" dirty="0">
                <a:ln>
                  <a:noFill/>
                </a:ln>
                <a:effectLst/>
                <a:uLnTx/>
                <a:uFillTx/>
                <a:latin typeface="Times New Roman" panose="02020603050405020304" pitchFamily="18" charset="0"/>
                <a:ea typeface="华文中宋" panose="02010600040101010101" pitchFamily="2" charset="-122"/>
                <a:cs typeface="Times New Roman" panose="02020603050405020304" pitchFamily="18" charset="0"/>
              </a:rPr>
              <a:t> </a:t>
            </a:r>
            <a:r>
              <a:rPr lang="en-US" altLang="zh-CN" sz="2000" kern="0" dirty="0">
                <a:latin typeface="Times New Roman" panose="02020603050405020304" pitchFamily="18" charset="0"/>
                <a:ea typeface="华文中宋" panose="02010600040101010101" pitchFamily="2" charset="-122"/>
                <a:cs typeface="Times New Roman" panose="02020603050405020304" pitchFamily="18" charset="0"/>
              </a:rPr>
              <a:t>Rear Section</a:t>
            </a:r>
          </a:p>
          <a:p>
            <a:pPr marL="285750" marR="0" lvl="0" indent="-285750" algn="just" defTabSz="1219044"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2000" b="0" i="0" u="none" strike="noStrike" kern="0" cap="none" normalizeH="0" baseline="0" noProof="0" dirty="0">
                <a:ln>
                  <a:noFill/>
                </a:ln>
                <a:effectLst/>
                <a:uLnTx/>
                <a:uFillTx/>
                <a:latin typeface="Times New Roman" panose="02020603050405020304" pitchFamily="18" charset="0"/>
                <a:ea typeface="华文中宋" panose="02010600040101010101" pitchFamily="2" charset="-122"/>
                <a:cs typeface="Times New Roman" panose="02020603050405020304" pitchFamily="18" charset="0"/>
              </a:rPr>
              <a:t>Case A: </a:t>
            </a:r>
            <a:r>
              <a:rPr lang="en-US" altLang="zh-CN" sz="2000" b="1" kern="0" dirty="0">
                <a:latin typeface="Times New Roman" panose="02020603050405020304" pitchFamily="18" charset="0"/>
                <a:ea typeface="华文中宋" panose="02010600040101010101" pitchFamily="2" charset="-122"/>
                <a:cs typeface="Times New Roman" panose="02020603050405020304" pitchFamily="18" charset="0"/>
              </a:rPr>
              <a:t>Baseline</a:t>
            </a:r>
            <a:r>
              <a:rPr lang="en-US" altLang="zh-CN" sz="2000" kern="0" dirty="0">
                <a:latin typeface="Times New Roman" panose="02020603050405020304" pitchFamily="18" charset="0"/>
                <a:ea typeface="华文中宋" panose="02010600040101010101" pitchFamily="2" charset="-122"/>
                <a:cs typeface="Times New Roman" panose="02020603050405020304" pitchFamily="18" charset="0"/>
              </a:rPr>
              <a:t>	Case B: </a:t>
            </a:r>
            <a:r>
              <a:rPr lang="en-US" altLang="zh-CN" sz="2000" b="1" kern="0" dirty="0">
                <a:latin typeface="Times New Roman" panose="02020603050405020304" pitchFamily="18" charset="0"/>
                <a:ea typeface="华文中宋" panose="02010600040101010101" pitchFamily="2" charset="-122"/>
                <a:cs typeface="Times New Roman" panose="02020603050405020304" pitchFamily="18" charset="0"/>
              </a:rPr>
              <a:t>Optimized</a:t>
            </a:r>
            <a:r>
              <a:rPr lang="en-US" altLang="zh-CN" sz="2000" kern="0" dirty="0">
                <a:latin typeface="Times New Roman" panose="02020603050405020304" pitchFamily="18" charset="0"/>
                <a:ea typeface="华文中宋" panose="02010600040101010101" pitchFamily="2" charset="-122"/>
                <a:cs typeface="Times New Roman" panose="02020603050405020304" pitchFamily="18" charset="0"/>
              </a:rPr>
              <a:t> Model</a:t>
            </a:r>
          </a:p>
          <a:p>
            <a:pPr marL="285750" marR="0" lvl="0" indent="-285750" algn="just" defTabSz="1219044"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2000" b="0" i="0" u="none" strike="noStrike" kern="0" cap="none" normalizeH="0" baseline="0" noProof="0" dirty="0">
                <a:ln>
                  <a:noFill/>
                </a:ln>
                <a:effectLst/>
                <a:uLnTx/>
                <a:uFillTx/>
                <a:latin typeface="Times New Roman" panose="02020603050405020304" pitchFamily="18" charset="0"/>
                <a:ea typeface="华文中宋" panose="02010600040101010101" pitchFamily="2" charset="-122"/>
                <a:cs typeface="Times New Roman" panose="02020603050405020304" pitchFamily="18" charset="0"/>
              </a:rPr>
              <a:t>L: 5.8m    W: 1.4m    H: 1.1m</a:t>
            </a:r>
          </a:p>
        </p:txBody>
      </p:sp>
      <p:sp>
        <p:nvSpPr>
          <p:cNvPr id="33" name="标题 1">
            <a:extLst>
              <a:ext uri="{FF2B5EF4-FFF2-40B4-BE49-F238E27FC236}">
                <a16:creationId xmlns:a16="http://schemas.microsoft.com/office/drawing/2014/main" id="{11A3192B-833E-005A-1642-2C46B8A8FD2F}"/>
              </a:ext>
            </a:extLst>
          </p:cNvPr>
          <p:cNvSpPr>
            <a:spLocks noGrp="1"/>
          </p:cNvSpPr>
          <p:nvPr>
            <p:ph type="title"/>
          </p:nvPr>
        </p:nvSpPr>
        <p:spPr>
          <a:xfrm>
            <a:off x="255638" y="936458"/>
            <a:ext cx="6819778" cy="515464"/>
          </a:xfrm>
        </p:spPr>
        <p:txBody>
          <a:bodyPr>
            <a:normAutofit/>
          </a:bodyPr>
          <a:lstStyle/>
          <a:p>
            <a:r>
              <a:rPr lang="en-US" altLang="zh-CN" sz="2400" b="1" dirty="0">
                <a:latin typeface="DengXian" panose="02010600030101010101" pitchFamily="2" charset="-122"/>
                <a:ea typeface="DengXian" panose="02010600030101010101" pitchFamily="2" charset="-122"/>
              </a:rPr>
              <a:t>Research Content and Methodology</a:t>
            </a:r>
            <a:endParaRPr lang="zh-CN" altLang="en-US" sz="2400" b="1" dirty="0">
              <a:latin typeface="DengXian" panose="02010600030101010101" pitchFamily="2" charset="-122"/>
              <a:ea typeface="DengXian" panose="02010600030101010101" pitchFamily="2" charset="-122"/>
            </a:endParaRPr>
          </a:p>
        </p:txBody>
      </p:sp>
      <p:sp>
        <p:nvSpPr>
          <p:cNvPr id="39" name="矩形 38">
            <a:extLst>
              <a:ext uri="{FF2B5EF4-FFF2-40B4-BE49-F238E27FC236}">
                <a16:creationId xmlns:a16="http://schemas.microsoft.com/office/drawing/2014/main" id="{BDDE6391-3D27-C58C-D82B-0EA337B694EE}"/>
              </a:ext>
            </a:extLst>
          </p:cNvPr>
          <p:cNvSpPr/>
          <p:nvPr/>
        </p:nvSpPr>
        <p:spPr>
          <a:xfrm>
            <a:off x="255638" y="1530446"/>
            <a:ext cx="6823752" cy="553293"/>
          </a:xfrm>
          <a:prstGeom prst="rect">
            <a:avLst/>
          </a:prstGeom>
        </p:spPr>
        <p:txBody>
          <a:bodyPr wrap="square">
            <a:spAutoFit/>
          </a:bodyPr>
          <a:lstStyle/>
          <a:p>
            <a:pPr marL="342900" indent="-342900">
              <a:lnSpc>
                <a:spcPct val="175000"/>
              </a:lnSpc>
              <a:buFont typeface="Wingdings" pitchFamily="2" charset="2"/>
              <a:buChar char="Ø"/>
            </a:pPr>
            <a:r>
              <a:rPr lang="en-US" altLang="zh-CN" sz="2000" b="1" kern="100" dirty="0">
                <a:solidFill>
                  <a:schemeClr val="accent2"/>
                </a:solidFill>
                <a:latin typeface="Times New Roman" panose="02020603050405020304" pitchFamily="18" charset="0"/>
                <a:ea typeface="宋体" panose="02010600030101010101" pitchFamily="2" charset="-122"/>
                <a:cs typeface="Times New Roman" panose="02020603050405020304" pitchFamily="18" charset="0"/>
              </a:rPr>
              <a:t>Model</a:t>
            </a:r>
          </a:p>
        </p:txBody>
      </p:sp>
      <p:sp>
        <p:nvSpPr>
          <p:cNvPr id="14" name="灯片编号占位符 13">
            <a:extLst>
              <a:ext uri="{FF2B5EF4-FFF2-40B4-BE49-F238E27FC236}">
                <a16:creationId xmlns:a16="http://schemas.microsoft.com/office/drawing/2014/main" id="{1A39C0C3-8C19-253F-F32F-B76BE00C8354}"/>
              </a:ext>
            </a:extLst>
          </p:cNvPr>
          <p:cNvSpPr>
            <a:spLocks noGrp="1"/>
          </p:cNvSpPr>
          <p:nvPr>
            <p:ph type="sldNum" sz="quarter" idx="12"/>
          </p:nvPr>
        </p:nvSpPr>
        <p:spPr/>
        <p:txBody>
          <a:bodyPr/>
          <a:lstStyle/>
          <a:p>
            <a:fld id="{565CE74E-AB26-4998-AD42-012C4C1AD076}" type="slidenum">
              <a:rPr lang="zh-CN" altLang="en-US" smtClean="0"/>
              <a:t>4</a:t>
            </a:fld>
            <a:endParaRPr lang="zh-CN" altLang="en-US"/>
          </a:p>
        </p:txBody>
      </p:sp>
      <p:cxnSp>
        <p:nvCxnSpPr>
          <p:cNvPr id="6" name="直接连接符 28">
            <a:extLst>
              <a:ext uri="{FF2B5EF4-FFF2-40B4-BE49-F238E27FC236}">
                <a16:creationId xmlns:a16="http://schemas.microsoft.com/office/drawing/2014/main" id="{B544B602-7109-7DE7-9414-BE2342A3F5F5}"/>
              </a:ext>
            </a:extLst>
          </p:cNvPr>
          <p:cNvCxnSpPr>
            <a:cxnSpLocks/>
          </p:cNvCxnSpPr>
          <p:nvPr/>
        </p:nvCxnSpPr>
        <p:spPr>
          <a:xfrm>
            <a:off x="255639" y="936458"/>
            <a:ext cx="11749548" cy="0"/>
          </a:xfrm>
          <a:prstGeom prst="line">
            <a:avLst/>
          </a:prstGeom>
          <a:noFill/>
          <a:ln w="38100" cap="flat" cmpd="sng" algn="ctr">
            <a:gradFill flip="none" rotWithShape="1">
              <a:gsLst>
                <a:gs pos="0">
                  <a:schemeClr val="bg1"/>
                </a:gs>
                <a:gs pos="100000">
                  <a:srgbClr val="8F7A74"/>
                </a:gs>
              </a:gsLst>
              <a:path path="circle">
                <a:fillToRect l="100000" t="100000"/>
              </a:path>
              <a:tileRect r="-100000" b="-100000"/>
            </a:gradFill>
            <a:prstDash val="solid"/>
          </a:ln>
          <a:effectLst>
            <a:innerShdw blurRad="63500" dist="50800" dir="13500000">
              <a:prstClr val="black">
                <a:alpha val="50000"/>
              </a:prstClr>
            </a:innerShdw>
          </a:effectLst>
          <a:scene3d>
            <a:camera prst="orthographicFront"/>
            <a:lightRig rig="threePt" dir="t"/>
          </a:scene3d>
          <a:sp3d prstMaterial="dkEdge"/>
        </p:spPr>
      </p:cxnSp>
      <p:sp>
        <p:nvSpPr>
          <p:cNvPr id="9" name="文本框 8">
            <a:extLst>
              <a:ext uri="{FF2B5EF4-FFF2-40B4-BE49-F238E27FC236}">
                <a16:creationId xmlns:a16="http://schemas.microsoft.com/office/drawing/2014/main" id="{6AEC81FC-B887-117F-9B9B-74FF9CA49FBC}"/>
              </a:ext>
            </a:extLst>
          </p:cNvPr>
          <p:cNvSpPr txBox="1"/>
          <p:nvPr/>
        </p:nvSpPr>
        <p:spPr>
          <a:xfrm>
            <a:off x="3269403" y="201032"/>
            <a:ext cx="8922597" cy="646331"/>
          </a:xfrm>
          <a:prstGeom prst="rect">
            <a:avLst/>
          </a:prstGeom>
          <a:noFill/>
        </p:spPr>
        <p:txBody>
          <a:bodyPr wrap="square">
            <a:spAutoFit/>
          </a:bodyPr>
          <a:lstStyle/>
          <a:p>
            <a:pPr algn="just"/>
            <a:r>
              <a:rPr lang="fr-FR" altLang="zh-CN" dirty="0">
                <a:latin typeface="Arial" panose="020B0604020202020204" pitchFamily="34" charset="0"/>
                <a:ea typeface="SimHei" panose="02010609060101010101" pitchFamily="49" charset="-122"/>
                <a:cs typeface="Arial" panose="020B0604020202020204" pitchFamily="34" charset="0"/>
              </a:rPr>
              <a:t>Impact of Turbulent Flow </a:t>
            </a:r>
            <a:r>
              <a:rPr lang="fr-FR" altLang="zh-CN" dirty="0" err="1">
                <a:latin typeface="Arial" panose="020B0604020202020204" pitchFamily="34" charset="0"/>
                <a:ea typeface="SimHei" panose="02010609060101010101" pitchFamily="49" charset="-122"/>
                <a:cs typeface="Arial" panose="020B0604020202020204" pitchFamily="34" charset="0"/>
              </a:rPr>
              <a:t>underneath</a:t>
            </a:r>
            <a:r>
              <a:rPr lang="fr-FR" altLang="zh-CN" dirty="0">
                <a:latin typeface="Arial" panose="020B0604020202020204" pitchFamily="34" charset="0"/>
                <a:ea typeface="SimHei" panose="02010609060101010101" pitchFamily="49" charset="-122"/>
                <a:cs typeface="Arial" panose="020B0604020202020204" pitchFamily="34" charset="0"/>
              </a:rPr>
              <a:t> the </a:t>
            </a:r>
            <a:r>
              <a:rPr lang="fr-FR" altLang="zh-CN" dirty="0" err="1">
                <a:latin typeface="Arial" panose="020B0604020202020204" pitchFamily="34" charset="0"/>
                <a:ea typeface="SimHei" panose="02010609060101010101" pitchFamily="49" charset="-122"/>
                <a:cs typeface="Arial" panose="020B0604020202020204" pitchFamily="34" charset="0"/>
              </a:rPr>
              <a:t>Rear</a:t>
            </a:r>
            <a:r>
              <a:rPr lang="fr-FR" altLang="zh-CN" dirty="0">
                <a:latin typeface="Arial" panose="020B0604020202020204" pitchFamily="34" charset="0"/>
                <a:ea typeface="SimHei" panose="02010609060101010101" pitchFamily="49" charset="-122"/>
                <a:cs typeface="Arial" panose="020B0604020202020204" pitchFamily="34" charset="0"/>
              </a:rPr>
              <a:t> </a:t>
            </a:r>
            <a:r>
              <a:rPr lang="fr-FR" altLang="zh-CN" dirty="0" err="1">
                <a:latin typeface="Arial" panose="020B0604020202020204" pitchFamily="34" charset="0"/>
                <a:ea typeface="SimHei" panose="02010609060101010101" pitchFamily="49" charset="-122"/>
                <a:cs typeface="Arial" panose="020B0604020202020204" pitchFamily="34" charset="0"/>
              </a:rPr>
              <a:t>Cowcatcher</a:t>
            </a:r>
            <a:r>
              <a:rPr lang="fr-FR" altLang="zh-CN" dirty="0">
                <a:latin typeface="Arial" panose="020B0604020202020204" pitchFamily="34" charset="0"/>
                <a:ea typeface="SimHei" panose="02010609060101010101" pitchFamily="49" charset="-122"/>
                <a:cs typeface="Arial" panose="020B0604020202020204" pitchFamily="34" charset="0"/>
              </a:rPr>
              <a:t> on the Flow Field</a:t>
            </a:r>
            <a:r>
              <a:rPr lang="zh-CN" altLang="en-US" dirty="0">
                <a:latin typeface="Arial" panose="020B0604020202020204" pitchFamily="34" charset="0"/>
                <a:ea typeface="SimHei" panose="02010609060101010101" pitchFamily="49" charset="-122"/>
                <a:cs typeface="Arial" panose="020B0604020202020204" pitchFamily="34" charset="0"/>
              </a:rPr>
              <a:t> </a:t>
            </a:r>
            <a:r>
              <a:rPr lang="fr-FR" altLang="zh-CN" dirty="0">
                <a:latin typeface="Arial" panose="020B0604020202020204" pitchFamily="34" charset="0"/>
                <a:ea typeface="SimHei" panose="02010609060101010101" pitchFamily="49" charset="-122"/>
                <a:cs typeface="Arial" panose="020B0604020202020204" pitchFamily="34" charset="0"/>
              </a:rPr>
              <a:t>of </a:t>
            </a:r>
          </a:p>
          <a:p>
            <a:pPr algn="just"/>
            <a:r>
              <a:rPr lang="fr-FR" altLang="zh-CN" dirty="0">
                <a:latin typeface="Arial" panose="020B0604020202020204" pitchFamily="34" charset="0"/>
                <a:ea typeface="SimHei" panose="02010609060101010101" pitchFamily="49" charset="-122"/>
                <a:cs typeface="Arial" panose="020B0604020202020204" pitchFamily="34" charset="0"/>
              </a:rPr>
              <a:t>Bogie </a:t>
            </a:r>
            <a:r>
              <a:rPr lang="fr-FR" altLang="zh-CN" dirty="0" err="1">
                <a:latin typeface="Arial" panose="020B0604020202020204" pitchFamily="34" charset="0"/>
                <a:ea typeface="SimHei" panose="02010609060101010101" pitchFamily="49" charset="-122"/>
                <a:cs typeface="Arial" panose="020B0604020202020204" pitchFamily="34" charset="0"/>
              </a:rPr>
              <a:t>Region</a:t>
            </a:r>
            <a:r>
              <a:rPr lang="fr-FR" altLang="zh-CN" dirty="0">
                <a:latin typeface="Arial" panose="020B0604020202020204" pitchFamily="34" charset="0"/>
                <a:ea typeface="SimHei" panose="02010609060101010101" pitchFamily="49" charset="-122"/>
                <a:cs typeface="Arial" panose="020B0604020202020204" pitchFamily="34" charset="0"/>
              </a:rPr>
              <a:t> and </a:t>
            </a:r>
            <a:r>
              <a:rPr lang="fr-FR" altLang="zh-CN" dirty="0" err="1">
                <a:latin typeface="Arial" panose="020B0604020202020204" pitchFamily="34" charset="0"/>
                <a:ea typeface="SimHei" panose="02010609060101010101" pitchFamily="49" charset="-122"/>
                <a:cs typeface="Arial" panose="020B0604020202020204" pitchFamily="34" charset="0"/>
              </a:rPr>
              <a:t>Aerodynamic</a:t>
            </a:r>
            <a:r>
              <a:rPr lang="fr-FR" altLang="zh-CN" dirty="0">
                <a:latin typeface="Arial" panose="020B0604020202020204" pitchFamily="34" charset="0"/>
                <a:ea typeface="SimHei" panose="02010609060101010101" pitchFamily="49" charset="-122"/>
                <a:cs typeface="Arial" panose="020B0604020202020204" pitchFamily="34" charset="0"/>
              </a:rPr>
              <a:t> Noise </a:t>
            </a:r>
            <a:r>
              <a:rPr lang="fr-FR" altLang="zh-CN" dirty="0" err="1">
                <a:latin typeface="Arial" panose="020B0604020202020204" pitchFamily="34" charset="0"/>
                <a:ea typeface="SimHei" panose="02010609060101010101" pitchFamily="49" charset="-122"/>
                <a:cs typeface="Arial" panose="020B0604020202020204" pitchFamily="34" charset="0"/>
              </a:rPr>
              <a:t>Characteristics</a:t>
            </a:r>
            <a:r>
              <a:rPr lang="fr-FR" altLang="zh-CN" dirty="0">
                <a:latin typeface="Arial" panose="020B0604020202020204" pitchFamily="34" charset="0"/>
                <a:ea typeface="SimHei" panose="02010609060101010101" pitchFamily="49" charset="-122"/>
                <a:cs typeface="Arial" panose="020B0604020202020204" pitchFamily="34" charset="0"/>
              </a:rPr>
              <a:t> of High-Speed Train</a:t>
            </a:r>
          </a:p>
        </p:txBody>
      </p:sp>
      <p:pic>
        <p:nvPicPr>
          <p:cNvPr id="10" name="Picture 2">
            <a:extLst>
              <a:ext uri="{FF2B5EF4-FFF2-40B4-BE49-F238E27FC236}">
                <a16:creationId xmlns:a16="http://schemas.microsoft.com/office/drawing/2014/main" id="{87BCA657-2FCE-6252-19E9-EC17CFD9095B}"/>
              </a:ext>
            </a:extLst>
          </p:cNvPr>
          <p:cNvPicPr>
            <a:picLocks noChangeAspect="1" noChangeArrowheads="1"/>
          </p:cNvPicPr>
          <p:nvPr/>
        </p:nvPicPr>
        <p:blipFill>
          <a:blip r:embed="rId6">
            <a:duotone>
              <a:prstClr val="black"/>
              <a:srgbClr val="8F7A74">
                <a:tint val="45000"/>
                <a:satMod val="400000"/>
              </a:srgbClr>
            </a:duotone>
            <a:extLst>
              <a:ext uri="{28A0092B-C50C-407E-A947-70E740481C1C}">
                <a14:useLocalDpi xmlns:a14="http://schemas.microsoft.com/office/drawing/2010/main" val="0"/>
              </a:ext>
            </a:extLst>
          </a:blip>
          <a:srcRect/>
          <a:stretch>
            <a:fillRect/>
          </a:stretch>
        </p:blipFill>
        <p:spPr bwMode="auto">
          <a:xfrm>
            <a:off x="200934" y="229328"/>
            <a:ext cx="3068469" cy="65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046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50B0A0C9-0AB9-4A12-7075-3E0A408BDCBC}"/>
              </a:ext>
            </a:extLst>
          </p:cNvPr>
          <p:cNvSpPr txBox="1">
            <a:spLocks/>
          </p:cNvSpPr>
          <p:nvPr/>
        </p:nvSpPr>
        <p:spPr>
          <a:xfrm>
            <a:off x="255638" y="936458"/>
            <a:ext cx="6819778" cy="5154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b="1">
                <a:latin typeface="DengXian" panose="02010600030101010101" pitchFamily="2" charset="-122"/>
                <a:ea typeface="DengXian" panose="02010600030101010101" pitchFamily="2" charset="-122"/>
              </a:rPr>
              <a:t>Research Content and Methodology</a:t>
            </a:r>
            <a:endParaRPr lang="zh-CN" altLang="en-US" sz="2400" b="1" dirty="0">
              <a:latin typeface="DengXian" panose="02010600030101010101" pitchFamily="2" charset="-122"/>
              <a:ea typeface="DengXian" panose="02010600030101010101" pitchFamily="2" charset="-122"/>
            </a:endParaRPr>
          </a:p>
        </p:txBody>
      </p:sp>
      <p:pic>
        <p:nvPicPr>
          <p:cNvPr id="13" name="图片 12">
            <a:extLst>
              <a:ext uri="{FF2B5EF4-FFF2-40B4-BE49-F238E27FC236}">
                <a16:creationId xmlns:a16="http://schemas.microsoft.com/office/drawing/2014/main" id="{9E1535AD-26BA-D84C-D172-67AE74D6753C}"/>
              </a:ext>
            </a:extLst>
          </p:cNvPr>
          <p:cNvPicPr>
            <a:picLocks noChangeAspect="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l="14690" t="30902" r="20267" b="20146"/>
          <a:stretch/>
        </p:blipFill>
        <p:spPr>
          <a:xfrm>
            <a:off x="874220" y="1451922"/>
            <a:ext cx="10443560" cy="3603613"/>
          </a:xfrm>
          <a:prstGeom prst="rect">
            <a:avLst/>
          </a:prstGeom>
        </p:spPr>
      </p:pic>
      <p:grpSp>
        <p:nvGrpSpPr>
          <p:cNvPr id="16" name="组合 15">
            <a:extLst>
              <a:ext uri="{FF2B5EF4-FFF2-40B4-BE49-F238E27FC236}">
                <a16:creationId xmlns:a16="http://schemas.microsoft.com/office/drawing/2014/main" id="{C630FF7F-56A1-A5FD-DA50-BB2E709F5422}"/>
              </a:ext>
            </a:extLst>
          </p:cNvPr>
          <p:cNvGrpSpPr/>
          <p:nvPr/>
        </p:nvGrpSpPr>
        <p:grpSpPr>
          <a:xfrm>
            <a:off x="1775519" y="4165628"/>
            <a:ext cx="1850429" cy="986326"/>
            <a:chOff x="479375" y="3032791"/>
            <a:chExt cx="1850429" cy="986326"/>
          </a:xfrm>
        </p:grpSpPr>
        <p:sp>
          <p:nvSpPr>
            <p:cNvPr id="17" name="矩形 16">
              <a:extLst>
                <a:ext uri="{FF2B5EF4-FFF2-40B4-BE49-F238E27FC236}">
                  <a16:creationId xmlns:a16="http://schemas.microsoft.com/office/drawing/2014/main" id="{CE3965CF-8066-6E64-7A8F-A348604C3F3A}"/>
                </a:ext>
              </a:extLst>
            </p:cNvPr>
            <p:cNvSpPr/>
            <p:nvPr/>
          </p:nvSpPr>
          <p:spPr>
            <a:xfrm>
              <a:off x="479375" y="3032791"/>
              <a:ext cx="1850429" cy="828257"/>
            </a:xfrm>
            <a:prstGeom prst="rect">
              <a:avLst/>
            </a:prstGeom>
            <a:noFill/>
            <a:ln w="38100">
              <a:solidFill>
                <a:srgbClr val="F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8" name="直接箭头连接符 7">
              <a:extLst>
                <a:ext uri="{FF2B5EF4-FFF2-40B4-BE49-F238E27FC236}">
                  <a16:creationId xmlns:a16="http://schemas.microsoft.com/office/drawing/2014/main" id="{B9CE32FE-8384-DD1E-1210-218FBFDEBAED}"/>
                </a:ext>
              </a:extLst>
            </p:cNvPr>
            <p:cNvCxnSpPr>
              <a:cxnSpLocks/>
              <a:stCxn id="17" idx="2"/>
              <a:endCxn id="19" idx="0"/>
            </p:cNvCxnSpPr>
            <p:nvPr/>
          </p:nvCxnSpPr>
          <p:spPr>
            <a:xfrm flipH="1">
              <a:off x="780458" y="3861048"/>
              <a:ext cx="624132" cy="158069"/>
            </a:xfrm>
            <a:prstGeom prst="straightConnector1">
              <a:avLst/>
            </a:prstGeom>
            <a:ln w="28575">
              <a:solidFill>
                <a:srgbClr val="FF2600"/>
              </a:solidFill>
              <a:tailEnd type="triangle"/>
            </a:ln>
          </p:spPr>
          <p:style>
            <a:lnRef idx="1">
              <a:schemeClr val="accent1"/>
            </a:lnRef>
            <a:fillRef idx="0">
              <a:schemeClr val="accent1"/>
            </a:fillRef>
            <a:effectRef idx="0">
              <a:schemeClr val="accent1"/>
            </a:effectRef>
            <a:fontRef idx="minor">
              <a:schemeClr val="tx1"/>
            </a:fontRef>
          </p:style>
        </p:cxnSp>
      </p:grpSp>
      <p:pic>
        <p:nvPicPr>
          <p:cNvPr id="19" name="图片 18">
            <a:extLst>
              <a:ext uri="{FF2B5EF4-FFF2-40B4-BE49-F238E27FC236}">
                <a16:creationId xmlns:a16="http://schemas.microsoft.com/office/drawing/2014/main" id="{D52112E6-1A32-F57F-C7AC-7618356DF6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834" y="5151954"/>
            <a:ext cx="2643535" cy="1205304"/>
          </a:xfrm>
          <a:prstGeom prst="rect">
            <a:avLst/>
          </a:prstGeom>
        </p:spPr>
      </p:pic>
      <p:sp>
        <p:nvSpPr>
          <p:cNvPr id="22" name="矩形 21">
            <a:extLst>
              <a:ext uri="{FF2B5EF4-FFF2-40B4-BE49-F238E27FC236}">
                <a16:creationId xmlns:a16="http://schemas.microsoft.com/office/drawing/2014/main" id="{4F3E97FE-FE28-EBAA-735D-72787081EF8F}"/>
              </a:ext>
            </a:extLst>
          </p:cNvPr>
          <p:cNvSpPr/>
          <p:nvPr/>
        </p:nvSpPr>
        <p:spPr>
          <a:xfrm>
            <a:off x="9892145" y="6304707"/>
            <a:ext cx="2299855" cy="556371"/>
          </a:xfrm>
          <a:prstGeom prst="rect">
            <a:avLst/>
          </a:prstGeom>
        </p:spPr>
        <p:txBody>
          <a:bodyPr wrap="square">
            <a:spAutoFit/>
          </a:bodyPr>
          <a:lstStyle/>
          <a:p>
            <a:pPr marL="342900" indent="-342900">
              <a:lnSpc>
                <a:spcPct val="175000"/>
              </a:lnSpc>
              <a:buFont typeface="Wingdings" pitchFamily="2" charset="2"/>
              <a:buChar char="Ø"/>
            </a:pPr>
            <a:r>
              <a:rPr lang="en-US" altLang="zh-CN" sz="2000" b="1" kern="100" dirty="0">
                <a:solidFill>
                  <a:schemeClr val="accent2"/>
                </a:solidFill>
                <a:latin typeface="Times New Roman" panose="02020603050405020304" pitchFamily="18" charset="0"/>
                <a:ea typeface="宋体" panose="02010600030101010101" pitchFamily="2" charset="-122"/>
                <a:cs typeface="Times New Roman" panose="02020603050405020304" pitchFamily="18" charset="0"/>
              </a:rPr>
              <a:t>CFD Simulation</a:t>
            </a:r>
          </a:p>
        </p:txBody>
      </p:sp>
      <p:sp>
        <p:nvSpPr>
          <p:cNvPr id="25" name="文本框 24">
            <a:extLst>
              <a:ext uri="{FF2B5EF4-FFF2-40B4-BE49-F238E27FC236}">
                <a16:creationId xmlns:a16="http://schemas.microsoft.com/office/drawing/2014/main" id="{E5812066-B5E4-4164-40D7-B8462FC0655D}"/>
              </a:ext>
            </a:extLst>
          </p:cNvPr>
          <p:cNvSpPr txBox="1"/>
          <p:nvPr/>
        </p:nvSpPr>
        <p:spPr>
          <a:xfrm>
            <a:off x="5140065" y="5110835"/>
            <a:ext cx="6723383" cy="1428468"/>
          </a:xfrm>
          <a:prstGeom prst="rect">
            <a:avLst/>
          </a:prstGeom>
          <a:noFill/>
        </p:spPr>
        <p:txBody>
          <a:bodyPr wrap="square">
            <a:spAutoFit/>
          </a:bodyPr>
          <a:lstStyle/>
          <a:p>
            <a:pPr marL="285750" marR="0" lvl="0" indent="-285750" algn="just" defTabSz="1219044"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altLang="zh-CN" sz="2000" b="1" kern="0" dirty="0">
                <a:latin typeface="Times New Roman" panose="02020603050405020304" pitchFamily="18" charset="0"/>
                <a:ea typeface="华文中宋" panose="02010600040101010101" pitchFamily="2" charset="-122"/>
                <a:cs typeface="Times New Roman" panose="02020603050405020304" pitchFamily="18" charset="0"/>
              </a:rPr>
              <a:t>Unstructured </a:t>
            </a:r>
            <a:r>
              <a:rPr lang="en-US" altLang="zh-CN" sz="2000" kern="0" dirty="0">
                <a:latin typeface="Times New Roman" panose="02020603050405020304" pitchFamily="18" charset="0"/>
                <a:ea typeface="华文中宋" panose="02010600040101010101" pitchFamily="2" charset="-122"/>
                <a:cs typeface="Times New Roman" panose="02020603050405020304" pitchFamily="18" charset="0"/>
              </a:rPr>
              <a:t>Mesh: Trimmed Hex Grid	</a:t>
            </a:r>
            <a:r>
              <a:rPr lang="en-US" altLang="zh-CN" sz="2000" b="1" i="1" kern="0" dirty="0">
                <a:latin typeface="Times New Roman" panose="02020603050405020304" pitchFamily="18" charset="0"/>
                <a:ea typeface="华文中宋" panose="02010600040101010101" pitchFamily="2" charset="-122"/>
                <a:cs typeface="Times New Roman" panose="02020603050405020304" pitchFamily="18" charset="0"/>
              </a:rPr>
              <a:t>N</a:t>
            </a:r>
            <a:r>
              <a:rPr lang="en-US" altLang="zh-CN" sz="2000" b="1" kern="0" dirty="0">
                <a:latin typeface="Times New Roman" panose="02020603050405020304" pitchFamily="18" charset="0"/>
                <a:ea typeface="华文中宋" panose="02010600040101010101" pitchFamily="2" charset="-122"/>
                <a:cs typeface="Times New Roman" panose="02020603050405020304" pitchFamily="18" charset="0"/>
              </a:rPr>
              <a:t>=120 Million</a:t>
            </a:r>
          </a:p>
          <a:p>
            <a:pPr marL="285750" marR="0" lvl="0" indent="-285750" algn="just" defTabSz="1219044"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2000" b="1" i="0" u="none" strike="noStrike" kern="0" cap="none" normalizeH="0" baseline="0" noProof="0" dirty="0">
                <a:ln>
                  <a:noFill/>
                </a:ln>
                <a:effectLst/>
                <a:uLnTx/>
                <a:uFillTx/>
                <a:latin typeface="Times New Roman" panose="02020603050405020304" pitchFamily="18" charset="0"/>
                <a:ea typeface="华文中宋" panose="02010600040101010101" pitchFamily="2" charset="-122"/>
                <a:cs typeface="Times New Roman" panose="02020603050405020304" pitchFamily="18" charset="0"/>
              </a:rPr>
              <a:t>Transient CFD </a:t>
            </a:r>
            <a:r>
              <a:rPr kumimoji="0" lang="en-US" altLang="zh-CN" sz="2000" i="0" u="none" strike="noStrike" kern="0" cap="none" normalizeH="0" baseline="0" noProof="0" dirty="0">
                <a:ln>
                  <a:noFill/>
                </a:ln>
                <a:effectLst/>
                <a:uLnTx/>
                <a:uFillTx/>
                <a:latin typeface="Times New Roman" panose="02020603050405020304" pitchFamily="18" charset="0"/>
                <a:ea typeface="华文中宋" panose="02010600040101010101" pitchFamily="2" charset="-122"/>
                <a:cs typeface="Times New Roman" panose="02020603050405020304" pitchFamily="18" charset="0"/>
              </a:rPr>
              <a:t>Simulation: </a:t>
            </a:r>
            <a:r>
              <a:rPr kumimoji="0" lang="en-US" altLang="zh-CN" sz="2000" b="1" i="0" u="none" strike="noStrike" kern="0" cap="none" normalizeH="0" baseline="0" noProof="0" dirty="0">
                <a:ln>
                  <a:noFill/>
                </a:ln>
                <a:effectLst/>
                <a:uLnTx/>
                <a:uFillTx/>
                <a:latin typeface="Times New Roman" panose="02020603050405020304" pitchFamily="18" charset="0"/>
                <a:ea typeface="华文中宋" panose="02010600040101010101" pitchFamily="2" charset="-122"/>
                <a:cs typeface="Times New Roman" panose="02020603050405020304" pitchFamily="18" charset="0"/>
              </a:rPr>
              <a:t>LES</a:t>
            </a:r>
            <a:r>
              <a:rPr kumimoji="0" lang="en-US" altLang="zh-CN" sz="2000" i="0" u="none" strike="noStrike" kern="0" cap="none" normalizeH="0" baseline="0" noProof="0" dirty="0">
                <a:ln>
                  <a:noFill/>
                </a:ln>
                <a:effectLst/>
                <a:uLnTx/>
                <a:uFillTx/>
                <a:latin typeface="Times New Roman" panose="02020603050405020304" pitchFamily="18" charset="0"/>
                <a:ea typeface="华文中宋" panose="02010600040101010101" pitchFamily="2" charset="-122"/>
                <a:cs typeface="Times New Roman" panose="02020603050405020304" pitchFamily="18" charset="0"/>
              </a:rPr>
              <a:t> + </a:t>
            </a:r>
            <a:r>
              <a:rPr kumimoji="0" lang="en-US" altLang="zh-CN" sz="2000" b="1" i="0" u="none" strike="noStrike" kern="0" cap="none" normalizeH="0" baseline="0" noProof="0" dirty="0">
                <a:ln>
                  <a:noFill/>
                </a:ln>
                <a:effectLst/>
                <a:uLnTx/>
                <a:uFillTx/>
                <a:latin typeface="Times New Roman" panose="02020603050405020304" pitchFamily="18" charset="0"/>
                <a:ea typeface="华文中宋" panose="02010600040101010101" pitchFamily="2" charset="-122"/>
                <a:cs typeface="Times New Roman" panose="02020603050405020304" pitchFamily="18" charset="0"/>
              </a:rPr>
              <a:t>FW-H	</a:t>
            </a:r>
            <a:r>
              <a:rPr kumimoji="0" lang="en-US" altLang="zh-CN" sz="2000" b="1" i="1" u="none" strike="noStrike" kern="0" cap="none" normalizeH="0" baseline="0" noProof="0" dirty="0">
                <a:ln>
                  <a:noFill/>
                </a:ln>
                <a:effectLst/>
                <a:uLnTx/>
                <a:uFillTx/>
                <a:latin typeface="Times New Roman" panose="02020603050405020304" pitchFamily="18" charset="0"/>
                <a:ea typeface="华文中宋" panose="02010600040101010101" pitchFamily="2" charset="-122"/>
                <a:cs typeface="Times New Roman" panose="02020603050405020304" pitchFamily="18" charset="0"/>
              </a:rPr>
              <a:t>U</a:t>
            </a:r>
            <a:r>
              <a:rPr kumimoji="0" lang="en-US" altLang="zh-CN" sz="2000" b="1" i="0" u="none" strike="noStrike" kern="0" cap="none" normalizeH="0" baseline="0" noProof="0" dirty="0">
                <a:ln>
                  <a:noFill/>
                </a:ln>
                <a:effectLst/>
                <a:uLnTx/>
                <a:uFillTx/>
                <a:latin typeface="Times New Roman" panose="02020603050405020304" pitchFamily="18" charset="0"/>
                <a:ea typeface="华文中宋" panose="02010600040101010101" pitchFamily="2" charset="-122"/>
                <a:cs typeface="Times New Roman" panose="02020603050405020304" pitchFamily="18" charset="0"/>
              </a:rPr>
              <a:t>=250kph</a:t>
            </a:r>
            <a:endParaRPr lang="en-US" altLang="zh-CN" sz="2000" b="1" kern="0" dirty="0">
              <a:latin typeface="Times New Roman" panose="02020603050405020304" pitchFamily="18" charset="0"/>
              <a:ea typeface="华文中宋" panose="02010600040101010101" pitchFamily="2" charset="-122"/>
              <a:cs typeface="Times New Roman" panose="02020603050405020304" pitchFamily="18" charset="0"/>
            </a:endParaRPr>
          </a:p>
          <a:p>
            <a:pPr marL="285750" indent="-285750" algn="just" defTabSz="1219044">
              <a:lnSpc>
                <a:spcPct val="150000"/>
              </a:lnSpc>
              <a:buFont typeface="Arial" panose="020B0604020202020204" pitchFamily="34" charset="0"/>
              <a:buChar char="•"/>
              <a:defRPr/>
            </a:pPr>
            <a:r>
              <a:rPr kumimoji="0" lang="en-US" altLang="zh-CN" sz="2000" b="0" i="0" u="none" strike="noStrike" kern="0" cap="none" normalizeH="0" baseline="0" noProof="0" dirty="0">
                <a:ln>
                  <a:noFill/>
                </a:ln>
                <a:effectLst/>
                <a:uLnTx/>
                <a:uFillTx/>
                <a:latin typeface="Times New Roman" panose="02020603050405020304" pitchFamily="18" charset="0"/>
                <a:ea typeface="华文中宋" panose="02010600040101010101" pitchFamily="2" charset="-122"/>
                <a:cs typeface="Times New Roman" panose="02020603050405020304" pitchFamily="18" charset="0"/>
              </a:rPr>
              <a:t>Wall y</a:t>
            </a:r>
            <a:r>
              <a:rPr kumimoji="0" lang="en-US" altLang="zh-CN" sz="2000" b="0" i="0" u="none" strike="noStrike" kern="0" cap="none" normalizeH="0" baseline="30000" noProof="0" dirty="0">
                <a:ln>
                  <a:noFill/>
                </a:ln>
                <a:effectLst/>
                <a:uLnTx/>
                <a:uFillTx/>
                <a:latin typeface="Times New Roman" panose="02020603050405020304" pitchFamily="18" charset="0"/>
                <a:ea typeface="华文中宋" panose="02010600040101010101" pitchFamily="2" charset="-122"/>
                <a:cs typeface="Times New Roman" panose="02020603050405020304" pitchFamily="18" charset="0"/>
              </a:rPr>
              <a:t>+</a:t>
            </a:r>
            <a:r>
              <a:rPr kumimoji="0" lang="en-US" altLang="zh-CN" sz="2000" b="0" i="0" u="none" strike="noStrike" kern="0" cap="none" normalizeH="0" baseline="0" noProof="0" dirty="0">
                <a:ln>
                  <a:noFill/>
                </a:ln>
                <a:effectLst/>
                <a:uLnTx/>
                <a:uFillTx/>
                <a:latin typeface="Times New Roman" panose="02020603050405020304" pitchFamily="18" charset="0"/>
                <a:ea typeface="华文中宋" panose="02010600040101010101" pitchFamily="2" charset="-122"/>
                <a:cs typeface="Times New Roman" panose="02020603050405020304" pitchFamily="18" charset="0"/>
              </a:rPr>
              <a:t> ⪍ 1             Courant-Friedrichs-Lewy Number ⪍ 1</a:t>
            </a:r>
            <a:endParaRPr lang="en-US" altLang="zh-CN" sz="2000" kern="0" dirty="0">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11" name="灯片编号占位符 10">
            <a:extLst>
              <a:ext uri="{FF2B5EF4-FFF2-40B4-BE49-F238E27FC236}">
                <a16:creationId xmlns:a16="http://schemas.microsoft.com/office/drawing/2014/main" id="{469544C8-5ABB-833A-41C4-09CFF1618BE8}"/>
              </a:ext>
            </a:extLst>
          </p:cNvPr>
          <p:cNvSpPr>
            <a:spLocks noGrp="1"/>
          </p:cNvSpPr>
          <p:nvPr>
            <p:ph type="sldNum" sz="quarter" idx="12"/>
          </p:nvPr>
        </p:nvSpPr>
        <p:spPr/>
        <p:txBody>
          <a:bodyPr/>
          <a:lstStyle/>
          <a:p>
            <a:fld id="{565CE74E-AB26-4998-AD42-012C4C1AD076}" type="slidenum">
              <a:rPr lang="zh-CN" altLang="en-US" smtClean="0"/>
              <a:t>5</a:t>
            </a:fld>
            <a:endParaRPr lang="zh-CN" altLang="en-US"/>
          </a:p>
        </p:txBody>
      </p:sp>
      <p:cxnSp>
        <p:nvCxnSpPr>
          <p:cNvPr id="5" name="直接连接符 28">
            <a:extLst>
              <a:ext uri="{FF2B5EF4-FFF2-40B4-BE49-F238E27FC236}">
                <a16:creationId xmlns:a16="http://schemas.microsoft.com/office/drawing/2014/main" id="{E18A3CBD-ACE7-7BAF-AC56-098C89AD447F}"/>
              </a:ext>
            </a:extLst>
          </p:cNvPr>
          <p:cNvCxnSpPr>
            <a:cxnSpLocks/>
          </p:cNvCxnSpPr>
          <p:nvPr/>
        </p:nvCxnSpPr>
        <p:spPr>
          <a:xfrm>
            <a:off x="255639" y="936458"/>
            <a:ext cx="11749548" cy="0"/>
          </a:xfrm>
          <a:prstGeom prst="line">
            <a:avLst/>
          </a:prstGeom>
          <a:noFill/>
          <a:ln w="38100" cap="flat" cmpd="sng" algn="ctr">
            <a:gradFill flip="none" rotWithShape="1">
              <a:gsLst>
                <a:gs pos="0">
                  <a:schemeClr val="bg1"/>
                </a:gs>
                <a:gs pos="100000">
                  <a:srgbClr val="8F7A74"/>
                </a:gs>
              </a:gsLst>
              <a:path path="circle">
                <a:fillToRect l="100000" t="100000"/>
              </a:path>
              <a:tileRect r="-100000" b="-100000"/>
            </a:gradFill>
            <a:prstDash val="solid"/>
          </a:ln>
          <a:effectLst>
            <a:innerShdw blurRad="63500" dist="50800" dir="13500000">
              <a:prstClr val="black">
                <a:alpha val="50000"/>
              </a:prstClr>
            </a:innerShdw>
          </a:effectLst>
          <a:scene3d>
            <a:camera prst="orthographicFront"/>
            <a:lightRig rig="threePt" dir="t"/>
          </a:scene3d>
          <a:sp3d prstMaterial="dkEdge"/>
        </p:spPr>
      </p:cxnSp>
      <p:sp>
        <p:nvSpPr>
          <p:cNvPr id="6" name="文本框 5">
            <a:extLst>
              <a:ext uri="{FF2B5EF4-FFF2-40B4-BE49-F238E27FC236}">
                <a16:creationId xmlns:a16="http://schemas.microsoft.com/office/drawing/2014/main" id="{8CDC0EFF-3024-FF8E-1876-9BC486260726}"/>
              </a:ext>
            </a:extLst>
          </p:cNvPr>
          <p:cNvSpPr txBox="1"/>
          <p:nvPr/>
        </p:nvSpPr>
        <p:spPr>
          <a:xfrm>
            <a:off x="3269403" y="201032"/>
            <a:ext cx="8922597" cy="646331"/>
          </a:xfrm>
          <a:prstGeom prst="rect">
            <a:avLst/>
          </a:prstGeom>
          <a:noFill/>
        </p:spPr>
        <p:txBody>
          <a:bodyPr wrap="square">
            <a:spAutoFit/>
          </a:bodyPr>
          <a:lstStyle/>
          <a:p>
            <a:pPr algn="just"/>
            <a:r>
              <a:rPr lang="fr-FR" altLang="zh-CN" dirty="0">
                <a:latin typeface="Arial" panose="020B0604020202020204" pitchFamily="34" charset="0"/>
                <a:ea typeface="SimHei" panose="02010609060101010101" pitchFamily="49" charset="-122"/>
                <a:cs typeface="Arial" panose="020B0604020202020204" pitchFamily="34" charset="0"/>
              </a:rPr>
              <a:t>Impact of Turbulent Flow </a:t>
            </a:r>
            <a:r>
              <a:rPr lang="fr-FR" altLang="zh-CN" dirty="0" err="1">
                <a:latin typeface="Arial" panose="020B0604020202020204" pitchFamily="34" charset="0"/>
                <a:ea typeface="SimHei" panose="02010609060101010101" pitchFamily="49" charset="-122"/>
                <a:cs typeface="Arial" panose="020B0604020202020204" pitchFamily="34" charset="0"/>
              </a:rPr>
              <a:t>underneath</a:t>
            </a:r>
            <a:r>
              <a:rPr lang="fr-FR" altLang="zh-CN" dirty="0">
                <a:latin typeface="Arial" panose="020B0604020202020204" pitchFamily="34" charset="0"/>
                <a:ea typeface="SimHei" panose="02010609060101010101" pitchFamily="49" charset="-122"/>
                <a:cs typeface="Arial" panose="020B0604020202020204" pitchFamily="34" charset="0"/>
              </a:rPr>
              <a:t> the </a:t>
            </a:r>
            <a:r>
              <a:rPr lang="fr-FR" altLang="zh-CN" dirty="0" err="1">
                <a:latin typeface="Arial" panose="020B0604020202020204" pitchFamily="34" charset="0"/>
                <a:ea typeface="SimHei" panose="02010609060101010101" pitchFamily="49" charset="-122"/>
                <a:cs typeface="Arial" panose="020B0604020202020204" pitchFamily="34" charset="0"/>
              </a:rPr>
              <a:t>Rear</a:t>
            </a:r>
            <a:r>
              <a:rPr lang="fr-FR" altLang="zh-CN" dirty="0">
                <a:latin typeface="Arial" panose="020B0604020202020204" pitchFamily="34" charset="0"/>
                <a:ea typeface="SimHei" panose="02010609060101010101" pitchFamily="49" charset="-122"/>
                <a:cs typeface="Arial" panose="020B0604020202020204" pitchFamily="34" charset="0"/>
              </a:rPr>
              <a:t> </a:t>
            </a:r>
            <a:r>
              <a:rPr lang="fr-FR" altLang="zh-CN" dirty="0" err="1">
                <a:latin typeface="Arial" panose="020B0604020202020204" pitchFamily="34" charset="0"/>
                <a:ea typeface="SimHei" panose="02010609060101010101" pitchFamily="49" charset="-122"/>
                <a:cs typeface="Arial" panose="020B0604020202020204" pitchFamily="34" charset="0"/>
              </a:rPr>
              <a:t>Cowcatcher</a:t>
            </a:r>
            <a:r>
              <a:rPr lang="fr-FR" altLang="zh-CN" dirty="0">
                <a:latin typeface="Arial" panose="020B0604020202020204" pitchFamily="34" charset="0"/>
                <a:ea typeface="SimHei" panose="02010609060101010101" pitchFamily="49" charset="-122"/>
                <a:cs typeface="Arial" panose="020B0604020202020204" pitchFamily="34" charset="0"/>
              </a:rPr>
              <a:t> on the Flow Field</a:t>
            </a:r>
            <a:r>
              <a:rPr lang="zh-CN" altLang="en-US" dirty="0">
                <a:latin typeface="Arial" panose="020B0604020202020204" pitchFamily="34" charset="0"/>
                <a:ea typeface="SimHei" panose="02010609060101010101" pitchFamily="49" charset="-122"/>
                <a:cs typeface="Arial" panose="020B0604020202020204" pitchFamily="34" charset="0"/>
              </a:rPr>
              <a:t> </a:t>
            </a:r>
            <a:r>
              <a:rPr lang="fr-FR" altLang="zh-CN" dirty="0">
                <a:latin typeface="Arial" panose="020B0604020202020204" pitchFamily="34" charset="0"/>
                <a:ea typeface="SimHei" panose="02010609060101010101" pitchFamily="49" charset="-122"/>
                <a:cs typeface="Arial" panose="020B0604020202020204" pitchFamily="34" charset="0"/>
              </a:rPr>
              <a:t>of </a:t>
            </a:r>
          </a:p>
          <a:p>
            <a:pPr algn="just"/>
            <a:r>
              <a:rPr lang="fr-FR" altLang="zh-CN" dirty="0">
                <a:latin typeface="Arial" panose="020B0604020202020204" pitchFamily="34" charset="0"/>
                <a:ea typeface="SimHei" panose="02010609060101010101" pitchFamily="49" charset="-122"/>
                <a:cs typeface="Arial" panose="020B0604020202020204" pitchFamily="34" charset="0"/>
              </a:rPr>
              <a:t>Bogie </a:t>
            </a:r>
            <a:r>
              <a:rPr lang="fr-FR" altLang="zh-CN" dirty="0" err="1">
                <a:latin typeface="Arial" panose="020B0604020202020204" pitchFamily="34" charset="0"/>
                <a:ea typeface="SimHei" panose="02010609060101010101" pitchFamily="49" charset="-122"/>
                <a:cs typeface="Arial" panose="020B0604020202020204" pitchFamily="34" charset="0"/>
              </a:rPr>
              <a:t>Region</a:t>
            </a:r>
            <a:r>
              <a:rPr lang="fr-FR" altLang="zh-CN" dirty="0">
                <a:latin typeface="Arial" panose="020B0604020202020204" pitchFamily="34" charset="0"/>
                <a:ea typeface="SimHei" panose="02010609060101010101" pitchFamily="49" charset="-122"/>
                <a:cs typeface="Arial" panose="020B0604020202020204" pitchFamily="34" charset="0"/>
              </a:rPr>
              <a:t> and </a:t>
            </a:r>
            <a:r>
              <a:rPr lang="fr-FR" altLang="zh-CN" dirty="0" err="1">
                <a:latin typeface="Arial" panose="020B0604020202020204" pitchFamily="34" charset="0"/>
                <a:ea typeface="SimHei" panose="02010609060101010101" pitchFamily="49" charset="-122"/>
                <a:cs typeface="Arial" panose="020B0604020202020204" pitchFamily="34" charset="0"/>
              </a:rPr>
              <a:t>Aerodynamic</a:t>
            </a:r>
            <a:r>
              <a:rPr lang="fr-FR" altLang="zh-CN" dirty="0">
                <a:latin typeface="Arial" panose="020B0604020202020204" pitchFamily="34" charset="0"/>
                <a:ea typeface="SimHei" panose="02010609060101010101" pitchFamily="49" charset="-122"/>
                <a:cs typeface="Arial" panose="020B0604020202020204" pitchFamily="34" charset="0"/>
              </a:rPr>
              <a:t> Noise </a:t>
            </a:r>
            <a:r>
              <a:rPr lang="fr-FR" altLang="zh-CN" dirty="0" err="1">
                <a:latin typeface="Arial" panose="020B0604020202020204" pitchFamily="34" charset="0"/>
                <a:ea typeface="SimHei" panose="02010609060101010101" pitchFamily="49" charset="-122"/>
                <a:cs typeface="Arial" panose="020B0604020202020204" pitchFamily="34" charset="0"/>
              </a:rPr>
              <a:t>Characteristics</a:t>
            </a:r>
            <a:r>
              <a:rPr lang="fr-FR" altLang="zh-CN" dirty="0">
                <a:latin typeface="Arial" panose="020B0604020202020204" pitchFamily="34" charset="0"/>
                <a:ea typeface="SimHei" panose="02010609060101010101" pitchFamily="49" charset="-122"/>
                <a:cs typeface="Arial" panose="020B0604020202020204" pitchFamily="34" charset="0"/>
              </a:rPr>
              <a:t> of High-Speed Train</a:t>
            </a:r>
          </a:p>
        </p:txBody>
      </p:sp>
      <p:pic>
        <p:nvPicPr>
          <p:cNvPr id="7" name="Picture 2">
            <a:extLst>
              <a:ext uri="{FF2B5EF4-FFF2-40B4-BE49-F238E27FC236}">
                <a16:creationId xmlns:a16="http://schemas.microsoft.com/office/drawing/2014/main" id="{2508C7A4-E834-31EE-13BA-C6E499D36180}"/>
              </a:ext>
            </a:extLst>
          </p:cNvPr>
          <p:cNvPicPr>
            <a:picLocks noChangeAspect="1" noChangeArrowheads="1"/>
          </p:cNvPicPr>
          <p:nvPr/>
        </p:nvPicPr>
        <p:blipFill>
          <a:blip r:embed="rId5">
            <a:duotone>
              <a:prstClr val="black"/>
              <a:srgbClr val="8F7A74">
                <a:tint val="45000"/>
                <a:satMod val="400000"/>
              </a:srgbClr>
            </a:duotone>
            <a:extLst>
              <a:ext uri="{28A0092B-C50C-407E-A947-70E740481C1C}">
                <a14:useLocalDpi xmlns:a14="http://schemas.microsoft.com/office/drawing/2010/main" val="0"/>
              </a:ext>
            </a:extLst>
          </a:blip>
          <a:srcRect/>
          <a:stretch>
            <a:fillRect/>
          </a:stretch>
        </p:blipFill>
        <p:spPr bwMode="auto">
          <a:xfrm>
            <a:off x="200934" y="229328"/>
            <a:ext cx="3068469" cy="65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52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50B0A0C9-0AB9-4A12-7075-3E0A408BDCBC}"/>
              </a:ext>
            </a:extLst>
          </p:cNvPr>
          <p:cNvSpPr txBox="1">
            <a:spLocks/>
          </p:cNvSpPr>
          <p:nvPr/>
        </p:nvSpPr>
        <p:spPr>
          <a:xfrm>
            <a:off x="255638" y="936458"/>
            <a:ext cx="6819778" cy="5154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b="1">
                <a:latin typeface="DengXian" panose="02010600030101010101" pitchFamily="2" charset="-122"/>
                <a:ea typeface="DengXian" panose="02010600030101010101" pitchFamily="2" charset="-122"/>
              </a:rPr>
              <a:t>Research Content and Methodology</a:t>
            </a:r>
            <a:endParaRPr lang="zh-CN" altLang="en-US" sz="2400" b="1" dirty="0">
              <a:latin typeface="DengXian" panose="02010600030101010101" pitchFamily="2" charset="-122"/>
              <a:ea typeface="DengXian" panose="02010600030101010101" pitchFamily="2" charset="-122"/>
            </a:endParaRPr>
          </a:p>
        </p:txBody>
      </p:sp>
      <p:sp>
        <p:nvSpPr>
          <p:cNvPr id="22" name="矩形 21">
            <a:extLst>
              <a:ext uri="{FF2B5EF4-FFF2-40B4-BE49-F238E27FC236}">
                <a16:creationId xmlns:a16="http://schemas.microsoft.com/office/drawing/2014/main" id="{4F3E97FE-FE28-EBAA-735D-72787081EF8F}"/>
              </a:ext>
            </a:extLst>
          </p:cNvPr>
          <p:cNvSpPr/>
          <p:nvPr/>
        </p:nvSpPr>
        <p:spPr>
          <a:xfrm>
            <a:off x="10367158" y="6304707"/>
            <a:ext cx="1824842" cy="556371"/>
          </a:xfrm>
          <a:prstGeom prst="rect">
            <a:avLst/>
          </a:prstGeom>
        </p:spPr>
        <p:txBody>
          <a:bodyPr wrap="square">
            <a:spAutoFit/>
          </a:bodyPr>
          <a:lstStyle/>
          <a:p>
            <a:pPr marL="342900" indent="-342900">
              <a:lnSpc>
                <a:spcPct val="175000"/>
              </a:lnSpc>
              <a:buFont typeface="Wingdings" pitchFamily="2" charset="2"/>
              <a:buChar char="Ø"/>
            </a:pPr>
            <a:r>
              <a:rPr lang="en-US" altLang="zh-CN" sz="2000" b="1" kern="100" dirty="0">
                <a:solidFill>
                  <a:schemeClr val="accent2"/>
                </a:solidFill>
                <a:latin typeface="Times New Roman" panose="02020603050405020304" pitchFamily="18" charset="0"/>
                <a:ea typeface="宋体" panose="02010600030101010101" pitchFamily="2" charset="-122"/>
                <a:cs typeface="Times New Roman" panose="02020603050405020304" pitchFamily="18" charset="0"/>
              </a:rPr>
              <a:t>Experiment</a:t>
            </a:r>
          </a:p>
        </p:txBody>
      </p:sp>
      <p:sp>
        <p:nvSpPr>
          <p:cNvPr id="25" name="文本框 24">
            <a:extLst>
              <a:ext uri="{FF2B5EF4-FFF2-40B4-BE49-F238E27FC236}">
                <a16:creationId xmlns:a16="http://schemas.microsoft.com/office/drawing/2014/main" id="{E5812066-B5E4-4164-40D7-B8462FC0655D}"/>
              </a:ext>
            </a:extLst>
          </p:cNvPr>
          <p:cNvSpPr txBox="1"/>
          <p:nvPr/>
        </p:nvSpPr>
        <p:spPr>
          <a:xfrm>
            <a:off x="255637" y="5207308"/>
            <a:ext cx="11749548" cy="1421992"/>
          </a:xfrm>
          <a:prstGeom prst="rect">
            <a:avLst/>
          </a:prstGeom>
          <a:noFill/>
        </p:spPr>
        <p:txBody>
          <a:bodyPr wrap="square">
            <a:spAutoFit/>
          </a:bodyPr>
          <a:lstStyle/>
          <a:p>
            <a:pPr marL="285750" marR="0" lvl="0" indent="-285750" algn="just" defTabSz="1219044"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altLang="zh-CN" sz="2000" b="1" kern="0" dirty="0" err="1">
                <a:latin typeface="Times New Roman" panose="02020603050405020304" pitchFamily="18" charset="0"/>
                <a:ea typeface="华文中宋" panose="02010600040101010101" pitchFamily="2" charset="-122"/>
                <a:cs typeface="Times New Roman" panose="02020603050405020304" pitchFamily="18" charset="0"/>
              </a:rPr>
              <a:t>Aeroacoustic</a:t>
            </a:r>
            <a:r>
              <a:rPr lang="en-US" altLang="zh-CN" sz="2000" b="1" kern="0" dirty="0">
                <a:latin typeface="Times New Roman" panose="02020603050405020304" pitchFamily="18" charset="0"/>
                <a:ea typeface="华文中宋" panose="02010600040101010101" pitchFamily="2" charset="-122"/>
                <a:cs typeface="Times New Roman" panose="02020603050405020304" pitchFamily="18" charset="0"/>
              </a:rPr>
              <a:t> </a:t>
            </a:r>
            <a:r>
              <a:rPr lang="en-US" altLang="zh-CN" sz="2000" kern="0" dirty="0">
                <a:latin typeface="Times New Roman" panose="02020603050405020304" pitchFamily="18" charset="0"/>
                <a:ea typeface="华文中宋" panose="02010600040101010101" pitchFamily="2" charset="-122"/>
                <a:cs typeface="Times New Roman" panose="02020603050405020304" pitchFamily="18" charset="0"/>
              </a:rPr>
              <a:t>Experiment</a:t>
            </a:r>
            <a:r>
              <a:rPr lang="en-US" altLang="zh-CN" sz="2000" b="1" kern="0" dirty="0">
                <a:latin typeface="Times New Roman" panose="02020603050405020304" pitchFamily="18" charset="0"/>
                <a:ea typeface="华文中宋" panose="02010600040101010101" pitchFamily="2" charset="-122"/>
                <a:cs typeface="Times New Roman" panose="02020603050405020304" pitchFamily="18" charset="0"/>
              </a:rPr>
              <a:t> </a:t>
            </a:r>
            <a:r>
              <a:rPr lang="en-US" altLang="zh-CN" sz="2000" kern="0" dirty="0">
                <a:latin typeface="Times New Roman" panose="02020603050405020304" pitchFamily="18" charset="0"/>
                <a:ea typeface="华文中宋" panose="02010600040101010101" pitchFamily="2" charset="-122"/>
                <a:cs typeface="Times New Roman" panose="02020603050405020304" pitchFamily="18" charset="0"/>
              </a:rPr>
              <a:t>in </a:t>
            </a:r>
            <a:r>
              <a:rPr lang="en-US" altLang="zh-CN" sz="2000" b="1" kern="0" dirty="0">
                <a:latin typeface="Times New Roman" panose="02020603050405020304" pitchFamily="18" charset="0"/>
                <a:ea typeface="华文中宋" panose="02010600040101010101" pitchFamily="2" charset="-122"/>
                <a:cs typeface="Times New Roman" panose="02020603050405020304" pitchFamily="18" charset="0"/>
              </a:rPr>
              <a:t>SAWTC </a:t>
            </a:r>
            <a:r>
              <a:rPr lang="en-US" altLang="zh-CN" sz="2000" kern="0" dirty="0">
                <a:latin typeface="Times New Roman" panose="02020603050405020304" pitchFamily="18" charset="0"/>
                <a:ea typeface="华文中宋" panose="02010600040101010101" pitchFamily="2" charset="-122"/>
                <a:cs typeface="Times New Roman" panose="02020603050405020304" pitchFamily="18" charset="0"/>
              </a:rPr>
              <a:t>at </a:t>
            </a:r>
            <a:r>
              <a:rPr lang="en-US" altLang="zh-CN" sz="2000" b="1" kern="0" dirty="0">
                <a:latin typeface="Times New Roman" panose="02020603050405020304" pitchFamily="18" charset="0"/>
                <a:ea typeface="华文中宋" panose="02010600040101010101" pitchFamily="2" charset="-122"/>
                <a:cs typeface="Times New Roman" panose="02020603050405020304" pitchFamily="18" charset="0"/>
              </a:rPr>
              <a:t>Tongji University</a:t>
            </a:r>
          </a:p>
          <a:p>
            <a:pPr marL="285750" indent="-285750" algn="just" defTabSz="1219044">
              <a:lnSpc>
                <a:spcPct val="150000"/>
              </a:lnSpc>
              <a:buFont typeface="Arial" panose="020B0604020202020204" pitchFamily="34" charset="0"/>
              <a:buChar char="•"/>
              <a:defRPr/>
            </a:pPr>
            <a:r>
              <a:rPr kumimoji="0" lang="en-US" altLang="zh-CN" sz="2000" i="0" u="none" strike="noStrike" kern="0" cap="none" normalizeH="0" baseline="0" noProof="0" dirty="0" err="1">
                <a:ln>
                  <a:noFill/>
                </a:ln>
                <a:effectLst/>
                <a:uLnTx/>
                <a:uFillTx/>
                <a:latin typeface="Times New Roman" panose="02020603050405020304" pitchFamily="18" charset="0"/>
                <a:ea typeface="华文中宋" panose="02010600040101010101" pitchFamily="2" charset="-122"/>
                <a:cs typeface="Times New Roman" panose="02020603050405020304" pitchFamily="18" charset="0"/>
              </a:rPr>
              <a:t>Nozzel</a:t>
            </a:r>
            <a:r>
              <a:rPr kumimoji="0" lang="en-US" altLang="zh-CN" sz="2000" i="0" u="none" strike="noStrike" kern="0" cap="none" normalizeH="0" baseline="0" noProof="0" dirty="0">
                <a:ln>
                  <a:noFill/>
                </a:ln>
                <a:effectLst/>
                <a:uLnTx/>
                <a:uFillTx/>
                <a:latin typeface="Times New Roman" panose="02020603050405020304" pitchFamily="18" charset="0"/>
                <a:ea typeface="华文中宋" panose="02010600040101010101" pitchFamily="2" charset="-122"/>
                <a:cs typeface="Times New Roman" panose="02020603050405020304" pitchFamily="18" charset="0"/>
              </a:rPr>
              <a:t> area 27m</a:t>
            </a:r>
            <a:r>
              <a:rPr kumimoji="0" lang="en-US" altLang="zh-CN" sz="2000" i="0" u="none" strike="noStrike" kern="0" cap="none" normalizeH="0" baseline="30000" noProof="0" dirty="0">
                <a:ln>
                  <a:noFill/>
                </a:ln>
                <a:effectLst/>
                <a:uLnTx/>
                <a:uFillTx/>
                <a:latin typeface="Times New Roman" panose="02020603050405020304" pitchFamily="18" charset="0"/>
                <a:ea typeface="华文中宋" panose="02010600040101010101" pitchFamily="2" charset="-122"/>
                <a:cs typeface="Times New Roman" panose="02020603050405020304" pitchFamily="18" charset="0"/>
              </a:rPr>
              <a:t>2</a:t>
            </a:r>
            <a:r>
              <a:rPr kumimoji="0" lang="en-US" altLang="zh-CN" sz="2000" i="0" u="none" strike="noStrike" kern="0" cap="none" normalizeH="0" baseline="0" noProof="0" dirty="0">
                <a:ln>
                  <a:noFill/>
                </a:ln>
                <a:effectLst/>
                <a:uLnTx/>
                <a:uFillTx/>
                <a:latin typeface="Times New Roman" panose="02020603050405020304" pitchFamily="18" charset="0"/>
                <a:ea typeface="华文中宋" panose="02010600040101010101" pitchFamily="2" charset="-122"/>
                <a:cs typeface="Times New Roman" panose="02020603050405020304" pitchFamily="18" charset="0"/>
              </a:rPr>
              <a:t> 	160kph: </a:t>
            </a:r>
            <a:r>
              <a:rPr kumimoji="0" lang="en-US" altLang="zh-CN" sz="2000" i="0" u="none" strike="noStrike" kern="0" cap="none" normalizeH="0" baseline="0" noProof="0" dirty="0" err="1">
                <a:ln>
                  <a:noFill/>
                </a:ln>
                <a:effectLst/>
                <a:uLnTx/>
                <a:uFillTx/>
                <a:latin typeface="Times New Roman" panose="02020603050405020304" pitchFamily="18" charset="0"/>
                <a:ea typeface="华文中宋" panose="02010600040101010101" pitchFamily="2" charset="-122"/>
                <a:cs typeface="Times New Roman" panose="02020603050405020304" pitchFamily="18" charset="0"/>
              </a:rPr>
              <a:t>OASPL</a:t>
            </a:r>
            <a:r>
              <a:rPr kumimoji="0" lang="en-US" altLang="zh-CN" sz="2000" i="0" u="none" strike="noStrike" kern="0" cap="none" normalizeH="0" baseline="-25000" noProof="0" dirty="0" err="1">
                <a:ln>
                  <a:noFill/>
                </a:ln>
                <a:effectLst/>
                <a:uLnTx/>
                <a:uFillTx/>
                <a:latin typeface="Times New Roman" panose="02020603050405020304" pitchFamily="18" charset="0"/>
                <a:ea typeface="华文中宋" panose="02010600040101010101" pitchFamily="2" charset="-122"/>
                <a:cs typeface="Times New Roman" panose="02020603050405020304" pitchFamily="18" charset="0"/>
              </a:rPr>
              <a:t>bg</a:t>
            </a:r>
            <a:r>
              <a:rPr kumimoji="0" lang="en-US" altLang="zh-CN" sz="2000" i="0" u="none" strike="noStrike" kern="0" cap="none" normalizeH="0" baseline="0" noProof="0" dirty="0">
                <a:ln>
                  <a:noFill/>
                </a:ln>
                <a:effectLst/>
                <a:uLnTx/>
                <a:uFillTx/>
                <a:latin typeface="Times New Roman" panose="02020603050405020304" pitchFamily="18" charset="0"/>
                <a:ea typeface="华文中宋" panose="02010600040101010101" pitchFamily="2" charset="-122"/>
                <a:cs typeface="Times New Roman" panose="02020603050405020304" pitchFamily="18" charset="0"/>
              </a:rPr>
              <a:t> &lt; 61dB(A)	Sampling rate = 48kHz	            Sampling time = 10s</a:t>
            </a:r>
          </a:p>
          <a:p>
            <a:pPr marL="285750" indent="-285750" algn="just" defTabSz="1219044">
              <a:lnSpc>
                <a:spcPct val="150000"/>
              </a:lnSpc>
              <a:buFont typeface="Arial" panose="020B0604020202020204" pitchFamily="34" charset="0"/>
              <a:buChar char="•"/>
              <a:defRPr/>
            </a:pPr>
            <a:r>
              <a:rPr kumimoji="0" lang="en-US" altLang="zh-CN" sz="2000" b="0" i="0" u="none" strike="noStrike" kern="0" cap="none" normalizeH="0" baseline="0" noProof="0" dirty="0">
                <a:ln>
                  <a:noFill/>
                </a:ln>
                <a:effectLst/>
                <a:uLnTx/>
                <a:uFillTx/>
                <a:latin typeface="Times New Roman" panose="02020603050405020304" pitchFamily="18" charset="0"/>
                <a:ea typeface="华文中宋" panose="02010600040101010101" pitchFamily="2" charset="-122"/>
                <a:cs typeface="Times New Roman" panose="02020603050405020304" pitchFamily="18" charset="0"/>
              </a:rPr>
              <a:t>Static pressure gradient  &lt; 0.001 m</a:t>
            </a:r>
            <a:r>
              <a:rPr kumimoji="0" lang="en-US" altLang="zh-CN" sz="2000" b="0" i="0" u="none" strike="noStrike" kern="0" cap="none" normalizeH="0" baseline="30000" noProof="0" dirty="0">
                <a:ln>
                  <a:noFill/>
                </a:ln>
                <a:effectLst/>
                <a:uLnTx/>
                <a:uFillTx/>
                <a:latin typeface="Times New Roman" panose="02020603050405020304" pitchFamily="18" charset="0"/>
                <a:ea typeface="华文中宋" panose="02010600040101010101" pitchFamily="2" charset="-122"/>
                <a:cs typeface="Times New Roman" panose="02020603050405020304" pitchFamily="18" charset="0"/>
              </a:rPr>
              <a:t>-1</a:t>
            </a:r>
            <a:r>
              <a:rPr kumimoji="0" lang="en-US" altLang="zh-CN" sz="2000" b="0" i="0" u="none" strike="noStrike" kern="0" cap="none" normalizeH="0" noProof="0" dirty="0">
                <a:ln>
                  <a:noFill/>
                </a:ln>
                <a:effectLst/>
                <a:uLnTx/>
                <a:uFillTx/>
                <a:latin typeface="Times New Roman" panose="02020603050405020304" pitchFamily="18" charset="0"/>
                <a:ea typeface="华文中宋" panose="02010600040101010101" pitchFamily="2" charset="-122"/>
                <a:cs typeface="Times New Roman" panose="02020603050405020304" pitchFamily="18" charset="0"/>
              </a:rPr>
              <a:t>  		Blockage ratio &lt; 5%</a:t>
            </a:r>
          </a:p>
        </p:txBody>
      </p:sp>
      <p:pic>
        <p:nvPicPr>
          <p:cNvPr id="5" name="图片 4">
            <a:extLst>
              <a:ext uri="{FF2B5EF4-FFF2-40B4-BE49-F238E27FC236}">
                <a16:creationId xmlns:a16="http://schemas.microsoft.com/office/drawing/2014/main" id="{72A59021-58C3-338D-3773-2A3CF54E76B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76"/>
          <a:stretch/>
        </p:blipFill>
        <p:spPr bwMode="auto">
          <a:xfrm>
            <a:off x="372521" y="1451922"/>
            <a:ext cx="8237089" cy="3712430"/>
          </a:xfrm>
          <a:prstGeom prst="rect">
            <a:avLst/>
          </a:prstGeom>
          <a:ln>
            <a:noFill/>
          </a:ln>
          <a:extLst>
            <a:ext uri="{53640926-AAD7-44D8-BBD7-CCE9431645EC}">
              <a14:shadowObscured xmlns:a14="http://schemas.microsoft.com/office/drawing/2010/main"/>
            </a:ext>
          </a:extLst>
        </p:spPr>
      </p:pic>
      <p:pic>
        <p:nvPicPr>
          <p:cNvPr id="6" name="图片 5">
            <a:extLst>
              <a:ext uri="{FF2B5EF4-FFF2-40B4-BE49-F238E27FC236}">
                <a16:creationId xmlns:a16="http://schemas.microsoft.com/office/drawing/2014/main" id="{8DC5DDCA-94CA-9C69-7C2D-452F977D5D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047" t="12508" r="7255" b="25960"/>
          <a:stretch/>
        </p:blipFill>
        <p:spPr bwMode="auto">
          <a:xfrm>
            <a:off x="8655112" y="1577919"/>
            <a:ext cx="3350075" cy="1043805"/>
          </a:xfrm>
          <a:prstGeom prst="rect">
            <a:avLst/>
          </a:prstGeom>
          <a:ln>
            <a:noFill/>
          </a:ln>
          <a:extLst>
            <a:ext uri="{53640926-AAD7-44D8-BBD7-CCE9431645EC}">
              <a14:shadowObscured xmlns:a14="http://schemas.microsoft.com/office/drawing/2010/main"/>
            </a:ext>
          </a:extLst>
        </p:spPr>
      </p:pic>
      <p:pic>
        <p:nvPicPr>
          <p:cNvPr id="7" name="图片 6">
            <a:extLst>
              <a:ext uri="{FF2B5EF4-FFF2-40B4-BE49-F238E27FC236}">
                <a16:creationId xmlns:a16="http://schemas.microsoft.com/office/drawing/2014/main" id="{1281CEF3-DADF-3C62-1C83-EFB8C57E732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681" t="11703" r="35544" b="10787"/>
          <a:stretch/>
        </p:blipFill>
        <p:spPr bwMode="auto">
          <a:xfrm>
            <a:off x="8868997" y="3576568"/>
            <a:ext cx="2818282" cy="1630740"/>
          </a:xfrm>
          <a:prstGeom prst="rect">
            <a:avLst/>
          </a:prstGeom>
          <a:ln>
            <a:noFill/>
          </a:ln>
          <a:extLst>
            <a:ext uri="{53640926-AAD7-44D8-BBD7-CCE9431645EC}">
              <a14:shadowObscured xmlns:a14="http://schemas.microsoft.com/office/drawing/2010/main"/>
            </a:ext>
          </a:extLst>
        </p:spPr>
      </p:pic>
      <p:sp>
        <p:nvSpPr>
          <p:cNvPr id="14" name="灯片编号占位符 13">
            <a:extLst>
              <a:ext uri="{FF2B5EF4-FFF2-40B4-BE49-F238E27FC236}">
                <a16:creationId xmlns:a16="http://schemas.microsoft.com/office/drawing/2014/main" id="{19CA3553-8F87-CEA0-DF56-CE81C3CCC844}"/>
              </a:ext>
            </a:extLst>
          </p:cNvPr>
          <p:cNvSpPr>
            <a:spLocks noGrp="1"/>
          </p:cNvSpPr>
          <p:nvPr>
            <p:ph type="sldNum" sz="quarter" idx="12"/>
          </p:nvPr>
        </p:nvSpPr>
        <p:spPr/>
        <p:txBody>
          <a:bodyPr/>
          <a:lstStyle/>
          <a:p>
            <a:fld id="{565CE74E-AB26-4998-AD42-012C4C1AD076}" type="slidenum">
              <a:rPr lang="zh-CN" altLang="en-US" smtClean="0"/>
              <a:t>6</a:t>
            </a:fld>
            <a:endParaRPr lang="zh-CN" altLang="en-US"/>
          </a:p>
        </p:txBody>
      </p:sp>
      <p:cxnSp>
        <p:nvCxnSpPr>
          <p:cNvPr id="9" name="直接连接符 28">
            <a:extLst>
              <a:ext uri="{FF2B5EF4-FFF2-40B4-BE49-F238E27FC236}">
                <a16:creationId xmlns:a16="http://schemas.microsoft.com/office/drawing/2014/main" id="{6CA0854E-5736-4B20-2F0E-F9D31BFC519C}"/>
              </a:ext>
            </a:extLst>
          </p:cNvPr>
          <p:cNvCxnSpPr>
            <a:cxnSpLocks/>
          </p:cNvCxnSpPr>
          <p:nvPr/>
        </p:nvCxnSpPr>
        <p:spPr>
          <a:xfrm>
            <a:off x="255639" y="936458"/>
            <a:ext cx="11749548" cy="0"/>
          </a:xfrm>
          <a:prstGeom prst="line">
            <a:avLst/>
          </a:prstGeom>
          <a:noFill/>
          <a:ln w="38100" cap="flat" cmpd="sng" algn="ctr">
            <a:gradFill flip="none" rotWithShape="1">
              <a:gsLst>
                <a:gs pos="0">
                  <a:schemeClr val="bg1"/>
                </a:gs>
                <a:gs pos="100000">
                  <a:srgbClr val="8F7A74"/>
                </a:gs>
              </a:gsLst>
              <a:path path="circle">
                <a:fillToRect l="100000" t="100000"/>
              </a:path>
              <a:tileRect r="-100000" b="-100000"/>
            </a:gradFill>
            <a:prstDash val="solid"/>
          </a:ln>
          <a:effectLst>
            <a:innerShdw blurRad="63500" dist="50800" dir="13500000">
              <a:prstClr val="black">
                <a:alpha val="50000"/>
              </a:prstClr>
            </a:innerShdw>
          </a:effectLst>
          <a:scene3d>
            <a:camera prst="orthographicFront"/>
            <a:lightRig rig="threePt" dir="t"/>
          </a:scene3d>
          <a:sp3d prstMaterial="dkEdge"/>
        </p:spPr>
      </p:cxnSp>
      <p:sp>
        <p:nvSpPr>
          <p:cNvPr id="10" name="文本框 9">
            <a:extLst>
              <a:ext uri="{FF2B5EF4-FFF2-40B4-BE49-F238E27FC236}">
                <a16:creationId xmlns:a16="http://schemas.microsoft.com/office/drawing/2014/main" id="{51869D4D-DCD6-FEBE-74B3-DF29AE5A5C3F}"/>
              </a:ext>
            </a:extLst>
          </p:cNvPr>
          <p:cNvSpPr txBox="1"/>
          <p:nvPr/>
        </p:nvSpPr>
        <p:spPr>
          <a:xfrm>
            <a:off x="3269403" y="201032"/>
            <a:ext cx="8922597" cy="646331"/>
          </a:xfrm>
          <a:prstGeom prst="rect">
            <a:avLst/>
          </a:prstGeom>
          <a:noFill/>
        </p:spPr>
        <p:txBody>
          <a:bodyPr wrap="square">
            <a:spAutoFit/>
          </a:bodyPr>
          <a:lstStyle/>
          <a:p>
            <a:pPr algn="just"/>
            <a:r>
              <a:rPr lang="fr-FR" altLang="zh-CN" dirty="0">
                <a:latin typeface="Arial" panose="020B0604020202020204" pitchFamily="34" charset="0"/>
                <a:ea typeface="SimHei" panose="02010609060101010101" pitchFamily="49" charset="-122"/>
                <a:cs typeface="Arial" panose="020B0604020202020204" pitchFamily="34" charset="0"/>
              </a:rPr>
              <a:t>Impact of Turbulent Flow </a:t>
            </a:r>
            <a:r>
              <a:rPr lang="fr-FR" altLang="zh-CN" dirty="0" err="1">
                <a:latin typeface="Arial" panose="020B0604020202020204" pitchFamily="34" charset="0"/>
                <a:ea typeface="SimHei" panose="02010609060101010101" pitchFamily="49" charset="-122"/>
                <a:cs typeface="Arial" panose="020B0604020202020204" pitchFamily="34" charset="0"/>
              </a:rPr>
              <a:t>underneath</a:t>
            </a:r>
            <a:r>
              <a:rPr lang="fr-FR" altLang="zh-CN" dirty="0">
                <a:latin typeface="Arial" panose="020B0604020202020204" pitchFamily="34" charset="0"/>
                <a:ea typeface="SimHei" panose="02010609060101010101" pitchFamily="49" charset="-122"/>
                <a:cs typeface="Arial" panose="020B0604020202020204" pitchFamily="34" charset="0"/>
              </a:rPr>
              <a:t> the </a:t>
            </a:r>
            <a:r>
              <a:rPr lang="fr-FR" altLang="zh-CN" dirty="0" err="1">
                <a:latin typeface="Arial" panose="020B0604020202020204" pitchFamily="34" charset="0"/>
                <a:ea typeface="SimHei" panose="02010609060101010101" pitchFamily="49" charset="-122"/>
                <a:cs typeface="Arial" panose="020B0604020202020204" pitchFamily="34" charset="0"/>
              </a:rPr>
              <a:t>Rear</a:t>
            </a:r>
            <a:r>
              <a:rPr lang="fr-FR" altLang="zh-CN" dirty="0">
                <a:latin typeface="Arial" panose="020B0604020202020204" pitchFamily="34" charset="0"/>
                <a:ea typeface="SimHei" panose="02010609060101010101" pitchFamily="49" charset="-122"/>
                <a:cs typeface="Arial" panose="020B0604020202020204" pitchFamily="34" charset="0"/>
              </a:rPr>
              <a:t> </a:t>
            </a:r>
            <a:r>
              <a:rPr lang="fr-FR" altLang="zh-CN" dirty="0" err="1">
                <a:latin typeface="Arial" panose="020B0604020202020204" pitchFamily="34" charset="0"/>
                <a:ea typeface="SimHei" panose="02010609060101010101" pitchFamily="49" charset="-122"/>
                <a:cs typeface="Arial" panose="020B0604020202020204" pitchFamily="34" charset="0"/>
              </a:rPr>
              <a:t>Cowcatcher</a:t>
            </a:r>
            <a:r>
              <a:rPr lang="fr-FR" altLang="zh-CN" dirty="0">
                <a:latin typeface="Arial" panose="020B0604020202020204" pitchFamily="34" charset="0"/>
                <a:ea typeface="SimHei" panose="02010609060101010101" pitchFamily="49" charset="-122"/>
                <a:cs typeface="Arial" panose="020B0604020202020204" pitchFamily="34" charset="0"/>
              </a:rPr>
              <a:t> on the Flow Field</a:t>
            </a:r>
            <a:r>
              <a:rPr lang="zh-CN" altLang="en-US" dirty="0">
                <a:latin typeface="Arial" panose="020B0604020202020204" pitchFamily="34" charset="0"/>
                <a:ea typeface="SimHei" panose="02010609060101010101" pitchFamily="49" charset="-122"/>
                <a:cs typeface="Arial" panose="020B0604020202020204" pitchFamily="34" charset="0"/>
              </a:rPr>
              <a:t> </a:t>
            </a:r>
            <a:r>
              <a:rPr lang="fr-FR" altLang="zh-CN" dirty="0">
                <a:latin typeface="Arial" panose="020B0604020202020204" pitchFamily="34" charset="0"/>
                <a:ea typeface="SimHei" panose="02010609060101010101" pitchFamily="49" charset="-122"/>
                <a:cs typeface="Arial" panose="020B0604020202020204" pitchFamily="34" charset="0"/>
              </a:rPr>
              <a:t>of </a:t>
            </a:r>
          </a:p>
          <a:p>
            <a:pPr algn="just"/>
            <a:r>
              <a:rPr lang="fr-FR" altLang="zh-CN" dirty="0">
                <a:latin typeface="Arial" panose="020B0604020202020204" pitchFamily="34" charset="0"/>
                <a:ea typeface="SimHei" panose="02010609060101010101" pitchFamily="49" charset="-122"/>
                <a:cs typeface="Arial" panose="020B0604020202020204" pitchFamily="34" charset="0"/>
              </a:rPr>
              <a:t>Bogie </a:t>
            </a:r>
            <a:r>
              <a:rPr lang="fr-FR" altLang="zh-CN" dirty="0" err="1">
                <a:latin typeface="Arial" panose="020B0604020202020204" pitchFamily="34" charset="0"/>
                <a:ea typeface="SimHei" panose="02010609060101010101" pitchFamily="49" charset="-122"/>
                <a:cs typeface="Arial" panose="020B0604020202020204" pitchFamily="34" charset="0"/>
              </a:rPr>
              <a:t>Region</a:t>
            </a:r>
            <a:r>
              <a:rPr lang="fr-FR" altLang="zh-CN" dirty="0">
                <a:latin typeface="Arial" panose="020B0604020202020204" pitchFamily="34" charset="0"/>
                <a:ea typeface="SimHei" panose="02010609060101010101" pitchFamily="49" charset="-122"/>
                <a:cs typeface="Arial" panose="020B0604020202020204" pitchFamily="34" charset="0"/>
              </a:rPr>
              <a:t> and </a:t>
            </a:r>
            <a:r>
              <a:rPr lang="fr-FR" altLang="zh-CN" dirty="0" err="1">
                <a:latin typeface="Arial" panose="020B0604020202020204" pitchFamily="34" charset="0"/>
                <a:ea typeface="SimHei" panose="02010609060101010101" pitchFamily="49" charset="-122"/>
                <a:cs typeface="Arial" panose="020B0604020202020204" pitchFamily="34" charset="0"/>
              </a:rPr>
              <a:t>Aerodynamic</a:t>
            </a:r>
            <a:r>
              <a:rPr lang="fr-FR" altLang="zh-CN" dirty="0">
                <a:latin typeface="Arial" panose="020B0604020202020204" pitchFamily="34" charset="0"/>
                <a:ea typeface="SimHei" panose="02010609060101010101" pitchFamily="49" charset="-122"/>
                <a:cs typeface="Arial" panose="020B0604020202020204" pitchFamily="34" charset="0"/>
              </a:rPr>
              <a:t> Noise </a:t>
            </a:r>
            <a:r>
              <a:rPr lang="fr-FR" altLang="zh-CN" dirty="0" err="1">
                <a:latin typeface="Arial" panose="020B0604020202020204" pitchFamily="34" charset="0"/>
                <a:ea typeface="SimHei" panose="02010609060101010101" pitchFamily="49" charset="-122"/>
                <a:cs typeface="Arial" panose="020B0604020202020204" pitchFamily="34" charset="0"/>
              </a:rPr>
              <a:t>Characteristics</a:t>
            </a:r>
            <a:r>
              <a:rPr lang="fr-FR" altLang="zh-CN" dirty="0">
                <a:latin typeface="Arial" panose="020B0604020202020204" pitchFamily="34" charset="0"/>
                <a:ea typeface="SimHei" panose="02010609060101010101" pitchFamily="49" charset="-122"/>
                <a:cs typeface="Arial" panose="020B0604020202020204" pitchFamily="34" charset="0"/>
              </a:rPr>
              <a:t> of High-Speed Train</a:t>
            </a:r>
          </a:p>
        </p:txBody>
      </p:sp>
      <p:pic>
        <p:nvPicPr>
          <p:cNvPr id="11" name="Picture 2">
            <a:extLst>
              <a:ext uri="{FF2B5EF4-FFF2-40B4-BE49-F238E27FC236}">
                <a16:creationId xmlns:a16="http://schemas.microsoft.com/office/drawing/2014/main" id="{28F618C1-6361-A02F-F660-2BAD7FEB5DC3}"/>
              </a:ext>
            </a:extLst>
          </p:cNvPr>
          <p:cNvPicPr>
            <a:picLocks noChangeAspect="1" noChangeArrowheads="1"/>
          </p:cNvPicPr>
          <p:nvPr/>
        </p:nvPicPr>
        <p:blipFill>
          <a:blip r:embed="rId6">
            <a:duotone>
              <a:prstClr val="black"/>
              <a:srgbClr val="8F7A74">
                <a:tint val="45000"/>
                <a:satMod val="400000"/>
              </a:srgbClr>
            </a:duotone>
            <a:extLst>
              <a:ext uri="{28A0092B-C50C-407E-A947-70E740481C1C}">
                <a14:useLocalDpi xmlns:a14="http://schemas.microsoft.com/office/drawing/2010/main" val="0"/>
              </a:ext>
            </a:extLst>
          </a:blip>
          <a:srcRect/>
          <a:stretch>
            <a:fillRect/>
          </a:stretch>
        </p:blipFill>
        <p:spPr bwMode="auto">
          <a:xfrm>
            <a:off x="200934" y="229328"/>
            <a:ext cx="3068469" cy="65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95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a:extLst>
              <a:ext uri="{FF2B5EF4-FFF2-40B4-BE49-F238E27FC236}">
                <a16:creationId xmlns:a16="http://schemas.microsoft.com/office/drawing/2014/main" id="{0BE40551-73D0-4E2C-ADF2-A9735242B066}"/>
              </a:ext>
            </a:extLst>
          </p:cNvPr>
          <p:cNvSpPr>
            <a:spLocks noGrp="1"/>
          </p:cNvSpPr>
          <p:nvPr>
            <p:ph type="title"/>
          </p:nvPr>
        </p:nvSpPr>
        <p:spPr>
          <a:xfrm>
            <a:off x="255638" y="936458"/>
            <a:ext cx="4316362" cy="515464"/>
          </a:xfrm>
        </p:spPr>
        <p:txBody>
          <a:bodyPr>
            <a:normAutofit/>
          </a:bodyPr>
          <a:lstStyle/>
          <a:p>
            <a:r>
              <a:rPr lang="en-US" altLang="zh-CN" sz="2400" b="1" dirty="0">
                <a:latin typeface="DengXian" panose="02010600030101010101" pitchFamily="2" charset="-122"/>
                <a:ea typeface="DengXian" panose="02010600030101010101" pitchFamily="2" charset="-122"/>
              </a:rPr>
              <a:t>Main Results and Conclusions</a:t>
            </a:r>
            <a:endParaRPr lang="zh-CN" altLang="en-US" sz="2400" b="1" dirty="0">
              <a:latin typeface="DengXian" panose="02010600030101010101" pitchFamily="2" charset="-122"/>
              <a:ea typeface="DengXian" panose="02010600030101010101" pitchFamily="2" charset="-122"/>
            </a:endParaRPr>
          </a:p>
        </p:txBody>
      </p:sp>
      <p:sp>
        <p:nvSpPr>
          <p:cNvPr id="5" name="矩形 4">
            <a:extLst>
              <a:ext uri="{FF2B5EF4-FFF2-40B4-BE49-F238E27FC236}">
                <a16:creationId xmlns:a16="http://schemas.microsoft.com/office/drawing/2014/main" id="{CBFCEA1D-458A-7F3C-FAF6-EB5B46817DCB}"/>
              </a:ext>
            </a:extLst>
          </p:cNvPr>
          <p:cNvSpPr/>
          <p:nvPr/>
        </p:nvSpPr>
        <p:spPr>
          <a:xfrm>
            <a:off x="255638" y="1530446"/>
            <a:ext cx="6823752" cy="553293"/>
          </a:xfrm>
          <a:prstGeom prst="rect">
            <a:avLst/>
          </a:prstGeom>
        </p:spPr>
        <p:txBody>
          <a:bodyPr wrap="square">
            <a:spAutoFit/>
          </a:bodyPr>
          <a:lstStyle/>
          <a:p>
            <a:pPr marL="342900" indent="-342900">
              <a:lnSpc>
                <a:spcPct val="175000"/>
              </a:lnSpc>
              <a:buFont typeface="Wingdings" pitchFamily="2" charset="2"/>
              <a:buChar char="Ø"/>
            </a:pPr>
            <a:r>
              <a:rPr lang="en-US" altLang="zh-CN" sz="2000" b="1" kern="100" dirty="0">
                <a:solidFill>
                  <a:schemeClr val="accent2"/>
                </a:solidFill>
                <a:latin typeface="Times New Roman" panose="02020603050405020304" pitchFamily="18" charset="0"/>
                <a:ea typeface="宋体" panose="02010600030101010101" pitchFamily="2" charset="-122"/>
                <a:cs typeface="Times New Roman" panose="02020603050405020304" pitchFamily="18" charset="0"/>
              </a:rPr>
              <a:t>Results: Vortex Structure</a:t>
            </a:r>
          </a:p>
        </p:txBody>
      </p:sp>
      <p:pic>
        <p:nvPicPr>
          <p:cNvPr id="7" name="图片 6">
            <a:extLst>
              <a:ext uri="{FF2B5EF4-FFF2-40B4-BE49-F238E27FC236}">
                <a16:creationId xmlns:a16="http://schemas.microsoft.com/office/drawing/2014/main" id="{A5FF6428-2C7E-1A1A-77DD-B650D573C1EC}"/>
              </a:ext>
            </a:extLst>
          </p:cNvPr>
          <p:cNvPicPr>
            <a:picLocks noChangeAspect="1"/>
          </p:cNvPicPr>
          <p:nvPr/>
        </p:nvPicPr>
        <p:blipFill rotWithShape="1">
          <a:blip r:embed="rId3">
            <a:extLst>
              <a:ext uri="{28A0092B-C50C-407E-A947-70E740481C1C}">
                <a14:useLocalDpi xmlns:a14="http://schemas.microsoft.com/office/drawing/2010/main" val="0"/>
              </a:ext>
            </a:extLst>
          </a:blip>
          <a:srcRect l="1963" t="36011" r="3456" b="35142"/>
          <a:stretch/>
        </p:blipFill>
        <p:spPr bwMode="auto">
          <a:xfrm>
            <a:off x="308501" y="2083738"/>
            <a:ext cx="7174857" cy="1947943"/>
          </a:xfrm>
          <a:prstGeom prst="rect">
            <a:avLst/>
          </a:prstGeom>
          <a:ln>
            <a:noFill/>
          </a:ln>
          <a:extLst>
            <a:ext uri="{53640926-AAD7-44D8-BBD7-CCE9431645EC}">
              <a14:shadowObscured xmlns:a14="http://schemas.microsoft.com/office/drawing/2010/main"/>
            </a:ext>
          </a:extLst>
        </p:spPr>
      </p:pic>
      <p:pic>
        <p:nvPicPr>
          <p:cNvPr id="8" name="图片 7">
            <a:extLst>
              <a:ext uri="{FF2B5EF4-FFF2-40B4-BE49-F238E27FC236}">
                <a16:creationId xmlns:a16="http://schemas.microsoft.com/office/drawing/2014/main" id="{90257D71-E730-517B-495B-58453161699F}"/>
              </a:ext>
            </a:extLst>
          </p:cNvPr>
          <p:cNvPicPr>
            <a:picLocks noChangeAspect="1"/>
          </p:cNvPicPr>
          <p:nvPr/>
        </p:nvPicPr>
        <p:blipFill rotWithShape="1">
          <a:blip r:embed="rId4">
            <a:extLst>
              <a:ext uri="{28A0092B-C50C-407E-A947-70E740481C1C}">
                <a14:useLocalDpi xmlns:a14="http://schemas.microsoft.com/office/drawing/2010/main" val="0"/>
              </a:ext>
            </a:extLst>
          </a:blip>
          <a:srcRect l="4132" t="36043" r="1402" b="35122"/>
          <a:stretch/>
        </p:blipFill>
        <p:spPr bwMode="auto">
          <a:xfrm>
            <a:off x="308502" y="4174956"/>
            <a:ext cx="7171206" cy="1947943"/>
          </a:xfrm>
          <a:prstGeom prst="rect">
            <a:avLst/>
          </a:prstGeom>
          <a:ln>
            <a:noFill/>
          </a:ln>
          <a:extLst>
            <a:ext uri="{53640926-AAD7-44D8-BBD7-CCE9431645EC}">
              <a14:shadowObscured xmlns:a14="http://schemas.microsoft.com/office/drawing/2010/main"/>
            </a:ext>
          </a:extLst>
        </p:spPr>
      </p:pic>
      <p:pic>
        <p:nvPicPr>
          <p:cNvPr id="13" name="图片 12">
            <a:extLst>
              <a:ext uri="{FF2B5EF4-FFF2-40B4-BE49-F238E27FC236}">
                <a16:creationId xmlns:a16="http://schemas.microsoft.com/office/drawing/2014/main" id="{32DF762D-A2EE-56B9-7FB4-315338943688}"/>
              </a:ext>
            </a:extLst>
          </p:cNvPr>
          <p:cNvPicPr>
            <a:picLocks noChangeAspect="1"/>
          </p:cNvPicPr>
          <p:nvPr/>
        </p:nvPicPr>
        <p:blipFill rotWithShape="1">
          <a:blip r:embed="rId5">
            <a:extLst>
              <a:ext uri="{28A0092B-C50C-407E-A947-70E740481C1C}">
                <a14:useLocalDpi xmlns:a14="http://schemas.microsoft.com/office/drawing/2010/main" val="0"/>
              </a:ext>
            </a:extLst>
          </a:blip>
          <a:srcRect l="28519" t="78486" r="36428" b="12831"/>
          <a:stretch/>
        </p:blipFill>
        <p:spPr bwMode="auto">
          <a:xfrm>
            <a:off x="8609534" y="3409788"/>
            <a:ext cx="2989763" cy="658368"/>
          </a:xfrm>
          <a:prstGeom prst="rect">
            <a:avLst/>
          </a:prstGeom>
          <a:ln>
            <a:noFill/>
          </a:ln>
          <a:extLst>
            <a:ext uri="{53640926-AAD7-44D8-BBD7-CCE9431645EC}">
              <a14:shadowObscured xmlns:a14="http://schemas.microsoft.com/office/drawing/2010/main"/>
            </a:ext>
          </a:extLst>
        </p:spPr>
      </p:pic>
      <p:sp>
        <p:nvSpPr>
          <p:cNvPr id="15" name="文本框 14">
            <a:extLst>
              <a:ext uri="{FF2B5EF4-FFF2-40B4-BE49-F238E27FC236}">
                <a16:creationId xmlns:a16="http://schemas.microsoft.com/office/drawing/2014/main" id="{53FBDEFB-9EBD-4ADC-74F0-1BB4862BB133}"/>
              </a:ext>
            </a:extLst>
          </p:cNvPr>
          <p:cNvSpPr txBox="1"/>
          <p:nvPr/>
        </p:nvSpPr>
        <p:spPr>
          <a:xfrm>
            <a:off x="278313" y="4663500"/>
            <a:ext cx="1080120" cy="369332"/>
          </a:xfrm>
          <a:prstGeom prst="rect">
            <a:avLst/>
          </a:prstGeom>
          <a:noFill/>
        </p:spPr>
        <p:txBody>
          <a:bodyPr wrap="square">
            <a:spAutoFit/>
          </a:bodyPr>
          <a:lstStyle/>
          <a:p>
            <a:pPr algn="ctr"/>
            <a:r>
              <a:rPr lang="fr-FR" altLang="zh-CN" dirty="0">
                <a:latin typeface="Times New Roman" panose="02020603050405020304" pitchFamily="18" charset="0"/>
                <a:cs typeface="Times New Roman" panose="02020603050405020304" pitchFamily="18" charset="0"/>
              </a:rPr>
              <a:t>Case B</a:t>
            </a:r>
            <a:endParaRPr lang="zh-CN" altLang="en-US" dirty="0">
              <a:latin typeface="Times New Roman" panose="02020603050405020304" pitchFamily="18" charset="0"/>
              <a:cs typeface="Times New Roman" panose="02020603050405020304" pitchFamily="18" charset="0"/>
            </a:endParaRPr>
          </a:p>
        </p:txBody>
      </p:sp>
      <p:sp>
        <p:nvSpPr>
          <p:cNvPr id="16" name="文本框 15">
            <a:extLst>
              <a:ext uri="{FF2B5EF4-FFF2-40B4-BE49-F238E27FC236}">
                <a16:creationId xmlns:a16="http://schemas.microsoft.com/office/drawing/2014/main" id="{A78F3CA9-DA56-9827-2382-99B17BC4414F}"/>
              </a:ext>
            </a:extLst>
          </p:cNvPr>
          <p:cNvSpPr txBox="1"/>
          <p:nvPr/>
        </p:nvSpPr>
        <p:spPr>
          <a:xfrm>
            <a:off x="308502" y="2571847"/>
            <a:ext cx="1080120" cy="369332"/>
          </a:xfrm>
          <a:prstGeom prst="rect">
            <a:avLst/>
          </a:prstGeom>
          <a:noFill/>
        </p:spPr>
        <p:txBody>
          <a:bodyPr wrap="square">
            <a:spAutoFit/>
          </a:bodyPr>
          <a:lstStyle/>
          <a:p>
            <a:pPr algn="ctr"/>
            <a:r>
              <a:rPr lang="fr-FR" altLang="zh-CN" dirty="0">
                <a:latin typeface="Times New Roman" panose="02020603050405020304" pitchFamily="18" charset="0"/>
                <a:cs typeface="Times New Roman" panose="02020603050405020304" pitchFamily="18" charset="0"/>
              </a:rPr>
              <a:t>Case A</a:t>
            </a:r>
            <a:endParaRPr lang="zh-CN" altLang="en-US" dirty="0">
              <a:latin typeface="Times New Roman" panose="02020603050405020304" pitchFamily="18" charset="0"/>
              <a:cs typeface="Times New Roman" panose="02020603050405020304" pitchFamily="18" charset="0"/>
            </a:endParaRPr>
          </a:p>
        </p:txBody>
      </p:sp>
      <p:sp>
        <p:nvSpPr>
          <p:cNvPr id="17" name="Rectangle 42">
            <a:extLst>
              <a:ext uri="{FF2B5EF4-FFF2-40B4-BE49-F238E27FC236}">
                <a16:creationId xmlns:a16="http://schemas.microsoft.com/office/drawing/2014/main" id="{D26EBAF3-6507-6F6C-24FB-C4F9E465B301}"/>
              </a:ext>
            </a:extLst>
          </p:cNvPr>
          <p:cNvSpPr/>
          <p:nvPr/>
        </p:nvSpPr>
        <p:spPr>
          <a:xfrm>
            <a:off x="7368934" y="4330929"/>
            <a:ext cx="4731256" cy="2221689"/>
          </a:xfrm>
          <a:prstGeom prst="rect">
            <a:avLst/>
          </a:prstGeom>
          <a:noFill/>
          <a:ln w="12700" cap="flat" cmpd="sng" algn="ctr">
            <a:noFill/>
            <a:prstDash val="solid"/>
          </a:ln>
          <a:effectLst/>
        </p:spPr>
        <p:txBody>
          <a:bodyPr lIns="91440" tIns="0" rIns="91440" bIns="0" rtlCol="0" anchor="t"/>
          <a:lstStyle/>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AU"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Q-plot</a:t>
            </a:r>
          </a:p>
          <a:p>
            <a:pPr marL="800100" lvl="1" indent="-342900">
              <a:spcBef>
                <a:spcPct val="20000"/>
              </a:spcBef>
              <a:buFont typeface="Arial" panose="020B0604020202020204" pitchFamily="34" charset="0"/>
              <a:buChar char="•"/>
              <a:defRPr/>
            </a:pPr>
            <a:r>
              <a:rPr lang="en-US" altLang="zh-CN" sz="2400" kern="0" dirty="0">
                <a:latin typeface="Times New Roman" panose="02020603050405020304" pitchFamily="18" charset="0"/>
                <a:ea typeface="华文中宋" panose="02010600040101010101" pitchFamily="2" charset="-122"/>
                <a:cs typeface="Times New Roman" panose="02020603050405020304" pitchFamily="18" charset="0"/>
              </a:rPr>
              <a:t>Large-scale coherent vortices</a:t>
            </a:r>
          </a:p>
          <a:p>
            <a:pPr marL="800100" lvl="1" indent="-342900">
              <a:spcBef>
                <a:spcPct val="20000"/>
              </a:spcBef>
              <a:buFont typeface="Arial" panose="020B0604020202020204" pitchFamily="34" charset="0"/>
              <a:buChar char="•"/>
              <a:defRPr/>
            </a:pPr>
            <a:r>
              <a:rPr lang="en-US" altLang="zh-CN" sz="2400" kern="0" dirty="0">
                <a:latin typeface="Times New Roman" panose="02020603050405020304" pitchFamily="18" charset="0"/>
                <a:ea typeface="华文中宋" panose="02010600040101010101" pitchFamily="2" charset="-122"/>
                <a:cs typeface="Times New Roman" panose="02020603050405020304" pitchFamily="18" charset="0"/>
              </a:rPr>
              <a:t>Irregular turbulence vortices</a:t>
            </a:r>
          </a:p>
          <a:p>
            <a:pPr marL="800100" lvl="1" indent="-342900">
              <a:spcBef>
                <a:spcPct val="20000"/>
              </a:spcBef>
              <a:buFont typeface="Arial" panose="020B0604020202020204" pitchFamily="34" charset="0"/>
              <a:buChar char="•"/>
              <a:defRPr/>
            </a:pPr>
            <a:r>
              <a:rPr lang="en-US" altLang="zh-CN" sz="2400" kern="0" dirty="0">
                <a:latin typeface="Times New Roman" panose="02020603050405020304" pitchFamily="18" charset="0"/>
                <a:ea typeface="华文中宋" panose="02010600040101010101" pitchFamily="2" charset="-122"/>
                <a:cs typeface="Times New Roman" panose="02020603050405020304" pitchFamily="18" charset="0"/>
              </a:rPr>
              <a:t>Impingement on the cavity</a:t>
            </a:r>
          </a:p>
          <a:p>
            <a:pPr marL="800100" lvl="1" indent="-342900">
              <a:spcBef>
                <a:spcPct val="20000"/>
              </a:spcBef>
              <a:buFont typeface="Arial" panose="020B0604020202020204" pitchFamily="34" charset="0"/>
              <a:buChar char="•"/>
              <a:defRPr/>
            </a:pPr>
            <a:r>
              <a:rPr lang="en-US" altLang="zh-CN" sz="2400" kern="0" dirty="0">
                <a:latin typeface="Times New Roman" panose="02020603050405020304" pitchFamily="18" charset="0"/>
                <a:ea typeface="华文中宋" panose="02010600040101010101" pitchFamily="2" charset="-122"/>
                <a:cs typeface="Times New Roman" panose="02020603050405020304" pitchFamily="18" charset="0"/>
              </a:rPr>
              <a:t>Velocity distribution</a:t>
            </a:r>
          </a:p>
          <a:p>
            <a:pPr marL="800100" lvl="1" indent="-342900">
              <a:spcBef>
                <a:spcPct val="20000"/>
              </a:spcBef>
              <a:buFont typeface="Arial" panose="020B0604020202020204" pitchFamily="34" charset="0"/>
              <a:buChar char="•"/>
              <a:defRPr/>
            </a:pPr>
            <a:endParaRPr lang="en-US" altLang="zh-CN" sz="2400" kern="0" dirty="0">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18" name="文本框 17">
            <a:extLst>
              <a:ext uri="{FF2B5EF4-FFF2-40B4-BE49-F238E27FC236}">
                <a16:creationId xmlns:a16="http://schemas.microsoft.com/office/drawing/2014/main" id="{A8B3A413-848D-7D21-FB6C-200E6FDFB33C}"/>
              </a:ext>
            </a:extLst>
          </p:cNvPr>
          <p:cNvSpPr txBox="1"/>
          <p:nvPr/>
        </p:nvSpPr>
        <p:spPr>
          <a:xfrm>
            <a:off x="9897690" y="1984141"/>
            <a:ext cx="1080120" cy="369332"/>
          </a:xfrm>
          <a:prstGeom prst="rect">
            <a:avLst/>
          </a:prstGeom>
          <a:noFill/>
          <a:ln w="19050">
            <a:solidFill>
              <a:srgbClr val="8F7A74"/>
            </a:solidFill>
          </a:ln>
        </p:spPr>
        <p:txBody>
          <a:bodyPr wrap="square">
            <a:spAutoFit/>
          </a:bodyPr>
          <a:lstStyle/>
          <a:p>
            <a:pPr algn="ctr"/>
            <a:r>
              <a:rPr lang="el-GR" altLang="zh-CN" b="0" i="1" u="none" strike="noStrike" dirty="0">
                <a:solidFill>
                  <a:srgbClr val="FF0000"/>
                </a:solidFill>
                <a:effectLst/>
                <a:latin typeface="Calibri" panose="020F0502020204030204" pitchFamily="34" charset="0"/>
                <a:cs typeface="Calibri" panose="020F0502020204030204" pitchFamily="34" charset="0"/>
              </a:rPr>
              <a:t>α</a:t>
            </a:r>
            <a:r>
              <a:rPr lang="en-US" altLang="zh-CN" b="0" i="1" u="none" strike="noStrike" dirty="0">
                <a:solidFill>
                  <a:srgbClr val="FF0000"/>
                </a:solidFill>
                <a:effectLst/>
                <a:latin typeface="Calibri" panose="020F0502020204030204" pitchFamily="34" charset="0"/>
                <a:cs typeface="Calibri" panose="020F0502020204030204" pitchFamily="34" charset="0"/>
              </a:rPr>
              <a:t> </a:t>
            </a:r>
            <a:r>
              <a:rPr lang="en-US" altLang="zh-CN" dirty="0">
                <a:solidFill>
                  <a:srgbClr val="FF0000"/>
                </a:solidFill>
                <a:latin typeface="Calibri" panose="020F0502020204030204" pitchFamily="34" charset="0"/>
                <a:ea typeface="SimSun" panose="02010600030101010101" pitchFamily="2" charset="-122"/>
                <a:cs typeface="Calibri" panose="020F0502020204030204" pitchFamily="34" charset="0"/>
              </a:rPr>
              <a:t>= 20</a:t>
            </a:r>
            <a:endParaRPr lang="zh-CN" altLang="en-US" dirty="0">
              <a:solidFill>
                <a:srgbClr val="FF0000"/>
              </a:solidFill>
              <a:latin typeface="Calibri" panose="020F0502020204030204" pitchFamily="34" charset="0"/>
              <a:ea typeface="SimSun" panose="02010600030101010101" pitchFamily="2" charset="-122"/>
              <a:cs typeface="Calibri" panose="020F0502020204030204" pitchFamily="34" charset="0"/>
            </a:endParaRPr>
          </a:p>
        </p:txBody>
      </p:sp>
      <p:sp>
        <p:nvSpPr>
          <p:cNvPr id="19" name="文本框 18">
            <a:extLst>
              <a:ext uri="{FF2B5EF4-FFF2-40B4-BE49-F238E27FC236}">
                <a16:creationId xmlns:a16="http://schemas.microsoft.com/office/drawing/2014/main" id="{7E3E6B46-820C-8340-521B-CA2BFA107719}"/>
              </a:ext>
            </a:extLst>
          </p:cNvPr>
          <p:cNvSpPr txBox="1"/>
          <p:nvPr/>
        </p:nvSpPr>
        <p:spPr>
          <a:xfrm>
            <a:off x="9607223" y="2718919"/>
            <a:ext cx="1661053" cy="400110"/>
          </a:xfrm>
          <a:prstGeom prst="rect">
            <a:avLst/>
          </a:prstGeom>
          <a:noFill/>
        </p:spPr>
        <p:txBody>
          <a:bodyPr wrap="square">
            <a:spAutoFit/>
          </a:bodyPr>
          <a:lstStyle/>
          <a:p>
            <a:pPr algn="ctr"/>
            <a:r>
              <a:rPr lang="el-GR" altLang="zh-CN" sz="2000" b="0" i="1" u="none" strike="noStrike" dirty="0">
                <a:solidFill>
                  <a:srgbClr val="333333"/>
                </a:solidFill>
                <a:effectLst/>
                <a:latin typeface="Calibri" panose="020F0502020204030204" pitchFamily="34" charset="0"/>
                <a:cs typeface="Calibri" panose="020F0502020204030204" pitchFamily="34" charset="0"/>
              </a:rPr>
              <a:t>α</a:t>
            </a:r>
            <a:r>
              <a:rPr lang="en-US" altLang="zh-CN" sz="2000" b="0" i="1" u="none" strike="noStrike" dirty="0">
                <a:solidFill>
                  <a:srgbClr val="333333"/>
                </a:solidFill>
                <a:effectLst/>
                <a:latin typeface="Calibri" panose="020F0502020204030204" pitchFamily="34" charset="0"/>
                <a:cs typeface="Calibri" panose="020F0502020204030204" pitchFamily="34" charset="0"/>
              </a:rPr>
              <a:t> </a:t>
            </a:r>
            <a:r>
              <a:rPr lang="en-US" altLang="zh-CN" sz="2000" dirty="0">
                <a:latin typeface="Calibri" panose="020F0502020204030204" pitchFamily="34" charset="0"/>
                <a:ea typeface="SimSun" panose="02010600030101010101" pitchFamily="2" charset="-122"/>
                <a:cs typeface="Calibri" panose="020F0502020204030204" pitchFamily="34" charset="0"/>
              </a:rPr>
              <a:t>= </a:t>
            </a:r>
            <a:r>
              <a:rPr lang="en-US" altLang="zh-CN" sz="2000" i="1" dirty="0">
                <a:latin typeface="Calibri" panose="020F0502020204030204" pitchFamily="34" charset="0"/>
                <a:ea typeface="SimSun" panose="02010600030101010101" pitchFamily="2" charset="-122"/>
                <a:cs typeface="Calibri" panose="020F0502020204030204" pitchFamily="34" charset="0"/>
              </a:rPr>
              <a:t>Q</a:t>
            </a:r>
            <a:r>
              <a:rPr lang="en-US" altLang="zh-CN" sz="2000" dirty="0">
                <a:latin typeface="Calibri" panose="020F0502020204030204" pitchFamily="34" charset="0"/>
                <a:ea typeface="SimSun" panose="02010600030101010101" pitchFamily="2" charset="-122"/>
                <a:cs typeface="Calibri" panose="020F0502020204030204" pitchFamily="34" charset="0"/>
              </a:rPr>
              <a:t>/(</a:t>
            </a:r>
            <a:r>
              <a:rPr lang="en-US" altLang="zh-CN" sz="2000" i="1" dirty="0">
                <a:latin typeface="Calibri" panose="020F0502020204030204" pitchFamily="34" charset="0"/>
                <a:ea typeface="SimSun" panose="02010600030101010101" pitchFamily="2" charset="-122"/>
                <a:cs typeface="Calibri" panose="020F0502020204030204" pitchFamily="34" charset="0"/>
              </a:rPr>
              <a:t>U</a:t>
            </a:r>
            <a:r>
              <a:rPr lang="en-US" altLang="zh-CN" sz="2000" baseline="-25000" dirty="0">
                <a:latin typeface="Calibri" panose="020F0502020204030204" pitchFamily="34" charset="0"/>
                <a:ea typeface="SimSun" panose="02010600030101010101" pitchFamily="2" charset="-122"/>
                <a:cs typeface="Calibri" panose="020F0502020204030204" pitchFamily="34" charset="0"/>
              </a:rPr>
              <a:t>∞</a:t>
            </a:r>
            <a:r>
              <a:rPr lang="en-US" altLang="zh-CN" sz="2000" dirty="0">
                <a:latin typeface="Calibri" panose="020F0502020204030204" pitchFamily="34" charset="0"/>
                <a:ea typeface="SimSun" panose="02010600030101010101" pitchFamily="2" charset="-122"/>
                <a:cs typeface="Calibri" panose="020F0502020204030204" pitchFamily="34" charset="0"/>
              </a:rPr>
              <a:t>/</a:t>
            </a:r>
            <a:r>
              <a:rPr lang="en-US" altLang="zh-CN" sz="2000" i="1" dirty="0">
                <a:latin typeface="Calibri" panose="020F0502020204030204" pitchFamily="34" charset="0"/>
                <a:ea typeface="SimSun" panose="02010600030101010101" pitchFamily="2" charset="-122"/>
                <a:cs typeface="Calibri" panose="020F0502020204030204" pitchFamily="34" charset="0"/>
              </a:rPr>
              <a:t>D</a:t>
            </a:r>
            <a:r>
              <a:rPr lang="en-US" altLang="zh-CN" sz="2000" dirty="0">
                <a:latin typeface="Calibri" panose="020F0502020204030204" pitchFamily="34" charset="0"/>
                <a:ea typeface="SimSun" panose="02010600030101010101" pitchFamily="2" charset="-122"/>
                <a:cs typeface="Calibri" panose="020F0502020204030204" pitchFamily="34" charset="0"/>
              </a:rPr>
              <a:t>)</a:t>
            </a:r>
            <a:r>
              <a:rPr lang="en-US" altLang="zh-CN" sz="2000" baseline="30000" dirty="0">
                <a:latin typeface="Calibri" panose="020F0502020204030204" pitchFamily="34" charset="0"/>
                <a:ea typeface="SimSun" panose="02010600030101010101" pitchFamily="2" charset="-122"/>
                <a:cs typeface="Calibri" panose="020F0502020204030204" pitchFamily="34" charset="0"/>
              </a:rPr>
              <a:t>2</a:t>
            </a:r>
            <a:endParaRPr lang="zh-CN" altLang="en-US" sz="2000" dirty="0">
              <a:latin typeface="Calibri" panose="020F0502020204030204" pitchFamily="34" charset="0"/>
              <a:ea typeface="SimSun" panose="02010600030101010101" pitchFamily="2" charset="-122"/>
              <a:cs typeface="Calibri" panose="020F0502020204030204" pitchFamily="34" charset="0"/>
            </a:endParaRPr>
          </a:p>
        </p:txBody>
      </p:sp>
      <p:sp>
        <p:nvSpPr>
          <p:cNvPr id="20" name="文本框 19">
            <a:extLst>
              <a:ext uri="{FF2B5EF4-FFF2-40B4-BE49-F238E27FC236}">
                <a16:creationId xmlns:a16="http://schemas.microsoft.com/office/drawing/2014/main" id="{37CF5ED3-D620-9C9B-CDE6-FF731DFE8311}"/>
              </a:ext>
            </a:extLst>
          </p:cNvPr>
          <p:cNvSpPr txBox="1"/>
          <p:nvPr/>
        </p:nvSpPr>
        <p:spPr>
          <a:xfrm>
            <a:off x="363738" y="6272519"/>
            <a:ext cx="6607552" cy="369332"/>
          </a:xfrm>
          <a:prstGeom prst="rect">
            <a:avLst/>
          </a:prstGeom>
          <a:noFill/>
        </p:spPr>
        <p:txBody>
          <a:bodyPr wrap="square">
            <a:spAutoFit/>
          </a:bodyPr>
          <a:lstStyle/>
          <a:p>
            <a:r>
              <a:rPr lang="fr-FR" altLang="zh-CN" dirty="0">
                <a:latin typeface="Times New Roman" panose="02020603050405020304" pitchFamily="18" charset="0"/>
                <a:cs typeface="Times New Roman" panose="02020603050405020304" pitchFamily="18" charset="0"/>
              </a:rPr>
              <a:t>Iso-surfaces of the </a:t>
            </a:r>
            <a:r>
              <a:rPr lang="fr-FR" altLang="zh-CN" dirty="0" err="1">
                <a:latin typeface="Times New Roman" panose="02020603050405020304" pitchFamily="18" charset="0"/>
                <a:cs typeface="Times New Roman" panose="02020603050405020304" pitchFamily="18" charset="0"/>
              </a:rPr>
              <a:t>instantaneous</a:t>
            </a:r>
            <a:r>
              <a:rPr lang="fr-FR" altLang="zh-CN" dirty="0">
                <a:latin typeface="Times New Roman" panose="02020603050405020304" pitchFamily="18" charset="0"/>
                <a:cs typeface="Times New Roman" panose="02020603050405020304" pitchFamily="18" charset="0"/>
              </a:rPr>
              <a:t> </a:t>
            </a:r>
            <a:r>
              <a:rPr lang="fr-FR" altLang="zh-CN" dirty="0" err="1">
                <a:latin typeface="Times New Roman" panose="02020603050405020304" pitchFamily="18" charset="0"/>
                <a:cs typeface="Times New Roman" panose="02020603050405020304" pitchFamily="18" charset="0"/>
              </a:rPr>
              <a:t>normalized</a:t>
            </a:r>
            <a:r>
              <a:rPr lang="fr-FR" altLang="zh-CN" dirty="0">
                <a:latin typeface="Times New Roman" panose="02020603050405020304" pitchFamily="18" charset="0"/>
                <a:cs typeface="Times New Roman" panose="02020603050405020304" pitchFamily="18" charset="0"/>
              </a:rPr>
              <a:t> 𝑄-</a:t>
            </a:r>
            <a:r>
              <a:rPr lang="fr-FR" altLang="zh-CN" dirty="0" err="1">
                <a:latin typeface="Times New Roman" panose="02020603050405020304" pitchFamily="18" charset="0"/>
                <a:cs typeface="Times New Roman" panose="02020603050405020304" pitchFamily="18" charset="0"/>
              </a:rPr>
              <a:t>criterion</a:t>
            </a:r>
            <a:r>
              <a:rPr lang="fr-FR" altLang="zh-CN" dirty="0">
                <a:latin typeface="Times New Roman" panose="02020603050405020304" pitchFamily="18" charset="0"/>
                <a:cs typeface="Times New Roman" panose="02020603050405020304" pitchFamily="18" charset="0"/>
              </a:rPr>
              <a:t> (</a:t>
            </a:r>
            <a:r>
              <a:rPr lang="fr-FR" altLang="zh-CN" dirty="0" err="1">
                <a:latin typeface="Times New Roman" panose="02020603050405020304" pitchFamily="18" charset="0"/>
                <a:cs typeface="Times New Roman" panose="02020603050405020304" pitchFamily="18" charset="0"/>
              </a:rPr>
              <a:t>side</a:t>
            </a:r>
            <a:r>
              <a:rPr lang="fr-FR" altLang="zh-CN" dirty="0">
                <a:latin typeface="Times New Roman" panose="02020603050405020304" pitchFamily="18" charset="0"/>
                <a:cs typeface="Times New Roman" panose="02020603050405020304" pitchFamily="18" charset="0"/>
              </a:rPr>
              <a:t> </a:t>
            </a:r>
            <a:r>
              <a:rPr lang="fr-FR" altLang="zh-CN" dirty="0" err="1">
                <a:latin typeface="Times New Roman" panose="02020603050405020304" pitchFamily="18" charset="0"/>
                <a:cs typeface="Times New Roman" panose="02020603050405020304" pitchFamily="18" charset="0"/>
              </a:rPr>
              <a:t>views</a:t>
            </a:r>
            <a:r>
              <a:rPr lang="fr-FR" altLang="zh-CN" dirty="0">
                <a:latin typeface="Times New Roman" panose="02020603050405020304" pitchFamily="18" charset="0"/>
                <a:cs typeface="Times New Roman" panose="02020603050405020304" pitchFamily="18" charset="0"/>
              </a:rPr>
              <a:t>) </a:t>
            </a:r>
            <a:endParaRPr lang="zh-CN" altLang="en-US" dirty="0">
              <a:latin typeface="Times New Roman" panose="02020603050405020304" pitchFamily="18" charset="0"/>
              <a:cs typeface="Times New Roman" panose="02020603050405020304" pitchFamily="18" charset="0"/>
            </a:endParaRPr>
          </a:p>
        </p:txBody>
      </p:sp>
      <p:sp>
        <p:nvSpPr>
          <p:cNvPr id="21" name="灯片编号占位符 20">
            <a:extLst>
              <a:ext uri="{FF2B5EF4-FFF2-40B4-BE49-F238E27FC236}">
                <a16:creationId xmlns:a16="http://schemas.microsoft.com/office/drawing/2014/main" id="{08E295A0-2B65-0DB1-3ED8-8CCEEA694397}"/>
              </a:ext>
            </a:extLst>
          </p:cNvPr>
          <p:cNvSpPr>
            <a:spLocks noGrp="1"/>
          </p:cNvSpPr>
          <p:nvPr>
            <p:ph type="sldNum" sz="quarter" idx="12"/>
          </p:nvPr>
        </p:nvSpPr>
        <p:spPr/>
        <p:txBody>
          <a:bodyPr/>
          <a:lstStyle/>
          <a:p>
            <a:fld id="{565CE74E-AB26-4998-AD42-012C4C1AD076}" type="slidenum">
              <a:rPr lang="zh-CN" altLang="en-US" smtClean="0"/>
              <a:t>7</a:t>
            </a:fld>
            <a:endParaRPr lang="zh-CN" altLang="en-US"/>
          </a:p>
        </p:txBody>
      </p:sp>
      <p:cxnSp>
        <p:nvCxnSpPr>
          <p:cNvPr id="6" name="直接连接符 28">
            <a:extLst>
              <a:ext uri="{FF2B5EF4-FFF2-40B4-BE49-F238E27FC236}">
                <a16:creationId xmlns:a16="http://schemas.microsoft.com/office/drawing/2014/main" id="{F65F1979-8F20-F322-677A-391C4C7A7023}"/>
              </a:ext>
            </a:extLst>
          </p:cNvPr>
          <p:cNvCxnSpPr>
            <a:cxnSpLocks/>
          </p:cNvCxnSpPr>
          <p:nvPr/>
        </p:nvCxnSpPr>
        <p:spPr>
          <a:xfrm>
            <a:off x="255639" y="936458"/>
            <a:ext cx="11749548" cy="0"/>
          </a:xfrm>
          <a:prstGeom prst="line">
            <a:avLst/>
          </a:prstGeom>
          <a:noFill/>
          <a:ln w="38100" cap="flat" cmpd="sng" algn="ctr">
            <a:gradFill flip="none" rotWithShape="1">
              <a:gsLst>
                <a:gs pos="0">
                  <a:schemeClr val="bg1"/>
                </a:gs>
                <a:gs pos="100000">
                  <a:srgbClr val="8F7A74"/>
                </a:gs>
              </a:gsLst>
              <a:path path="circle">
                <a:fillToRect l="100000" t="100000"/>
              </a:path>
              <a:tileRect r="-100000" b="-100000"/>
            </a:gradFill>
            <a:prstDash val="solid"/>
          </a:ln>
          <a:effectLst>
            <a:innerShdw blurRad="63500" dist="50800" dir="13500000">
              <a:prstClr val="black">
                <a:alpha val="50000"/>
              </a:prstClr>
            </a:innerShdw>
          </a:effectLst>
          <a:scene3d>
            <a:camera prst="orthographicFront"/>
            <a:lightRig rig="threePt" dir="t"/>
          </a:scene3d>
          <a:sp3d prstMaterial="dkEdge"/>
        </p:spPr>
      </p:cxnSp>
      <p:sp>
        <p:nvSpPr>
          <p:cNvPr id="9" name="文本框 8">
            <a:extLst>
              <a:ext uri="{FF2B5EF4-FFF2-40B4-BE49-F238E27FC236}">
                <a16:creationId xmlns:a16="http://schemas.microsoft.com/office/drawing/2014/main" id="{59616E58-FE29-C0D3-F4A8-6759E91DD413}"/>
              </a:ext>
            </a:extLst>
          </p:cNvPr>
          <p:cNvSpPr txBox="1"/>
          <p:nvPr/>
        </p:nvSpPr>
        <p:spPr>
          <a:xfrm>
            <a:off x="3269403" y="201032"/>
            <a:ext cx="8922597" cy="646331"/>
          </a:xfrm>
          <a:prstGeom prst="rect">
            <a:avLst/>
          </a:prstGeom>
          <a:noFill/>
        </p:spPr>
        <p:txBody>
          <a:bodyPr wrap="square">
            <a:spAutoFit/>
          </a:bodyPr>
          <a:lstStyle/>
          <a:p>
            <a:pPr algn="just"/>
            <a:r>
              <a:rPr lang="fr-FR" altLang="zh-CN" dirty="0">
                <a:latin typeface="Arial" panose="020B0604020202020204" pitchFamily="34" charset="0"/>
                <a:ea typeface="SimHei" panose="02010609060101010101" pitchFamily="49" charset="-122"/>
                <a:cs typeface="Arial" panose="020B0604020202020204" pitchFamily="34" charset="0"/>
              </a:rPr>
              <a:t>Impact of Turbulent Flow </a:t>
            </a:r>
            <a:r>
              <a:rPr lang="fr-FR" altLang="zh-CN" dirty="0" err="1">
                <a:latin typeface="Arial" panose="020B0604020202020204" pitchFamily="34" charset="0"/>
                <a:ea typeface="SimHei" panose="02010609060101010101" pitchFamily="49" charset="-122"/>
                <a:cs typeface="Arial" panose="020B0604020202020204" pitchFamily="34" charset="0"/>
              </a:rPr>
              <a:t>underneath</a:t>
            </a:r>
            <a:r>
              <a:rPr lang="fr-FR" altLang="zh-CN" dirty="0">
                <a:latin typeface="Arial" panose="020B0604020202020204" pitchFamily="34" charset="0"/>
                <a:ea typeface="SimHei" panose="02010609060101010101" pitchFamily="49" charset="-122"/>
                <a:cs typeface="Arial" panose="020B0604020202020204" pitchFamily="34" charset="0"/>
              </a:rPr>
              <a:t> the </a:t>
            </a:r>
            <a:r>
              <a:rPr lang="fr-FR" altLang="zh-CN" dirty="0" err="1">
                <a:latin typeface="Arial" panose="020B0604020202020204" pitchFamily="34" charset="0"/>
                <a:ea typeface="SimHei" panose="02010609060101010101" pitchFamily="49" charset="-122"/>
                <a:cs typeface="Arial" panose="020B0604020202020204" pitchFamily="34" charset="0"/>
              </a:rPr>
              <a:t>Rear</a:t>
            </a:r>
            <a:r>
              <a:rPr lang="fr-FR" altLang="zh-CN" dirty="0">
                <a:latin typeface="Arial" panose="020B0604020202020204" pitchFamily="34" charset="0"/>
                <a:ea typeface="SimHei" panose="02010609060101010101" pitchFamily="49" charset="-122"/>
                <a:cs typeface="Arial" panose="020B0604020202020204" pitchFamily="34" charset="0"/>
              </a:rPr>
              <a:t> </a:t>
            </a:r>
            <a:r>
              <a:rPr lang="fr-FR" altLang="zh-CN" dirty="0" err="1">
                <a:latin typeface="Arial" panose="020B0604020202020204" pitchFamily="34" charset="0"/>
                <a:ea typeface="SimHei" panose="02010609060101010101" pitchFamily="49" charset="-122"/>
                <a:cs typeface="Arial" panose="020B0604020202020204" pitchFamily="34" charset="0"/>
              </a:rPr>
              <a:t>Cowcatcher</a:t>
            </a:r>
            <a:r>
              <a:rPr lang="fr-FR" altLang="zh-CN" dirty="0">
                <a:latin typeface="Arial" panose="020B0604020202020204" pitchFamily="34" charset="0"/>
                <a:ea typeface="SimHei" panose="02010609060101010101" pitchFamily="49" charset="-122"/>
                <a:cs typeface="Arial" panose="020B0604020202020204" pitchFamily="34" charset="0"/>
              </a:rPr>
              <a:t> on the Flow Field</a:t>
            </a:r>
            <a:r>
              <a:rPr lang="zh-CN" altLang="en-US" dirty="0">
                <a:latin typeface="Arial" panose="020B0604020202020204" pitchFamily="34" charset="0"/>
                <a:ea typeface="SimHei" panose="02010609060101010101" pitchFamily="49" charset="-122"/>
                <a:cs typeface="Arial" panose="020B0604020202020204" pitchFamily="34" charset="0"/>
              </a:rPr>
              <a:t> </a:t>
            </a:r>
            <a:r>
              <a:rPr lang="fr-FR" altLang="zh-CN" dirty="0">
                <a:latin typeface="Arial" panose="020B0604020202020204" pitchFamily="34" charset="0"/>
                <a:ea typeface="SimHei" panose="02010609060101010101" pitchFamily="49" charset="-122"/>
                <a:cs typeface="Arial" panose="020B0604020202020204" pitchFamily="34" charset="0"/>
              </a:rPr>
              <a:t>of </a:t>
            </a:r>
          </a:p>
          <a:p>
            <a:pPr algn="just"/>
            <a:r>
              <a:rPr lang="fr-FR" altLang="zh-CN" dirty="0">
                <a:latin typeface="Arial" panose="020B0604020202020204" pitchFamily="34" charset="0"/>
                <a:ea typeface="SimHei" panose="02010609060101010101" pitchFamily="49" charset="-122"/>
                <a:cs typeface="Arial" panose="020B0604020202020204" pitchFamily="34" charset="0"/>
              </a:rPr>
              <a:t>Bogie </a:t>
            </a:r>
            <a:r>
              <a:rPr lang="fr-FR" altLang="zh-CN" dirty="0" err="1">
                <a:latin typeface="Arial" panose="020B0604020202020204" pitchFamily="34" charset="0"/>
                <a:ea typeface="SimHei" panose="02010609060101010101" pitchFamily="49" charset="-122"/>
                <a:cs typeface="Arial" panose="020B0604020202020204" pitchFamily="34" charset="0"/>
              </a:rPr>
              <a:t>Region</a:t>
            </a:r>
            <a:r>
              <a:rPr lang="fr-FR" altLang="zh-CN" dirty="0">
                <a:latin typeface="Arial" panose="020B0604020202020204" pitchFamily="34" charset="0"/>
                <a:ea typeface="SimHei" panose="02010609060101010101" pitchFamily="49" charset="-122"/>
                <a:cs typeface="Arial" panose="020B0604020202020204" pitchFamily="34" charset="0"/>
              </a:rPr>
              <a:t> and </a:t>
            </a:r>
            <a:r>
              <a:rPr lang="fr-FR" altLang="zh-CN" dirty="0" err="1">
                <a:latin typeface="Arial" panose="020B0604020202020204" pitchFamily="34" charset="0"/>
                <a:ea typeface="SimHei" panose="02010609060101010101" pitchFamily="49" charset="-122"/>
                <a:cs typeface="Arial" panose="020B0604020202020204" pitchFamily="34" charset="0"/>
              </a:rPr>
              <a:t>Aerodynamic</a:t>
            </a:r>
            <a:r>
              <a:rPr lang="fr-FR" altLang="zh-CN" dirty="0">
                <a:latin typeface="Arial" panose="020B0604020202020204" pitchFamily="34" charset="0"/>
                <a:ea typeface="SimHei" panose="02010609060101010101" pitchFamily="49" charset="-122"/>
                <a:cs typeface="Arial" panose="020B0604020202020204" pitchFamily="34" charset="0"/>
              </a:rPr>
              <a:t> Noise </a:t>
            </a:r>
            <a:r>
              <a:rPr lang="fr-FR" altLang="zh-CN" dirty="0" err="1">
                <a:latin typeface="Arial" panose="020B0604020202020204" pitchFamily="34" charset="0"/>
                <a:ea typeface="SimHei" panose="02010609060101010101" pitchFamily="49" charset="-122"/>
                <a:cs typeface="Arial" panose="020B0604020202020204" pitchFamily="34" charset="0"/>
              </a:rPr>
              <a:t>Characteristics</a:t>
            </a:r>
            <a:r>
              <a:rPr lang="fr-FR" altLang="zh-CN" dirty="0">
                <a:latin typeface="Arial" panose="020B0604020202020204" pitchFamily="34" charset="0"/>
                <a:ea typeface="SimHei" panose="02010609060101010101" pitchFamily="49" charset="-122"/>
                <a:cs typeface="Arial" panose="020B0604020202020204" pitchFamily="34" charset="0"/>
              </a:rPr>
              <a:t> of High-Speed Train</a:t>
            </a:r>
          </a:p>
        </p:txBody>
      </p:sp>
      <p:pic>
        <p:nvPicPr>
          <p:cNvPr id="10" name="Picture 2">
            <a:extLst>
              <a:ext uri="{FF2B5EF4-FFF2-40B4-BE49-F238E27FC236}">
                <a16:creationId xmlns:a16="http://schemas.microsoft.com/office/drawing/2014/main" id="{E53603A6-B965-63DF-2FAC-ED2EE7E983D6}"/>
              </a:ext>
            </a:extLst>
          </p:cNvPr>
          <p:cNvPicPr>
            <a:picLocks noChangeAspect="1" noChangeArrowheads="1"/>
          </p:cNvPicPr>
          <p:nvPr/>
        </p:nvPicPr>
        <p:blipFill>
          <a:blip r:embed="rId6">
            <a:duotone>
              <a:prstClr val="black"/>
              <a:srgbClr val="8F7A74">
                <a:tint val="45000"/>
                <a:satMod val="400000"/>
              </a:srgbClr>
            </a:duotone>
            <a:extLst>
              <a:ext uri="{28A0092B-C50C-407E-A947-70E740481C1C}">
                <a14:useLocalDpi xmlns:a14="http://schemas.microsoft.com/office/drawing/2010/main" val="0"/>
              </a:ext>
            </a:extLst>
          </a:blip>
          <a:srcRect/>
          <a:stretch>
            <a:fillRect/>
          </a:stretch>
        </p:blipFill>
        <p:spPr bwMode="auto">
          <a:xfrm>
            <a:off x="200934" y="229328"/>
            <a:ext cx="3068469" cy="65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00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a:extLst>
              <a:ext uri="{FF2B5EF4-FFF2-40B4-BE49-F238E27FC236}">
                <a16:creationId xmlns:a16="http://schemas.microsoft.com/office/drawing/2014/main" id="{0BE40551-73D0-4E2C-ADF2-A9735242B066}"/>
              </a:ext>
            </a:extLst>
          </p:cNvPr>
          <p:cNvSpPr>
            <a:spLocks noGrp="1"/>
          </p:cNvSpPr>
          <p:nvPr>
            <p:ph type="title"/>
          </p:nvPr>
        </p:nvSpPr>
        <p:spPr>
          <a:xfrm>
            <a:off x="255638" y="936458"/>
            <a:ext cx="4316362" cy="515464"/>
          </a:xfrm>
        </p:spPr>
        <p:txBody>
          <a:bodyPr>
            <a:normAutofit/>
          </a:bodyPr>
          <a:lstStyle/>
          <a:p>
            <a:r>
              <a:rPr lang="en-US" altLang="zh-CN" sz="2400" b="1" dirty="0">
                <a:latin typeface="DengXian" panose="02010600030101010101" pitchFamily="2" charset="-122"/>
                <a:ea typeface="DengXian" panose="02010600030101010101" pitchFamily="2" charset="-122"/>
              </a:rPr>
              <a:t>Main Results and Conclusions</a:t>
            </a:r>
            <a:endParaRPr lang="zh-CN" altLang="en-US" sz="2400" b="1" dirty="0">
              <a:latin typeface="DengXian" panose="02010600030101010101" pitchFamily="2" charset="-122"/>
              <a:ea typeface="DengXian" panose="02010600030101010101" pitchFamily="2" charset="-122"/>
            </a:endParaRPr>
          </a:p>
        </p:txBody>
      </p:sp>
      <p:graphicFrame>
        <p:nvGraphicFramePr>
          <p:cNvPr id="5" name="表格 22">
            <a:extLst>
              <a:ext uri="{FF2B5EF4-FFF2-40B4-BE49-F238E27FC236}">
                <a16:creationId xmlns:a16="http://schemas.microsoft.com/office/drawing/2014/main" id="{4EF28324-7786-B710-ED15-CE6611B3CB7E}"/>
              </a:ext>
            </a:extLst>
          </p:cNvPr>
          <p:cNvGraphicFramePr>
            <a:graphicFrameLocks noGrp="1"/>
          </p:cNvGraphicFramePr>
          <p:nvPr>
            <p:extLst>
              <p:ext uri="{D42A27DB-BD31-4B8C-83A1-F6EECF244321}">
                <p14:modId xmlns:p14="http://schemas.microsoft.com/office/powerpoint/2010/main" val="1647519327"/>
              </p:ext>
            </p:extLst>
          </p:nvPr>
        </p:nvGraphicFramePr>
        <p:xfrm>
          <a:off x="5925306" y="4144488"/>
          <a:ext cx="5799015" cy="1999560"/>
        </p:xfrm>
        <a:graphic>
          <a:graphicData uri="http://schemas.openxmlformats.org/drawingml/2006/table">
            <a:tbl>
              <a:tblPr firstRow="1" bandRow="1">
                <a:tableStyleId>{F5AB1C69-6EDB-4FF4-983F-18BD219EF322}</a:tableStyleId>
              </a:tblPr>
              <a:tblGrid>
                <a:gridCol w="2041908">
                  <a:extLst>
                    <a:ext uri="{9D8B030D-6E8A-4147-A177-3AD203B41FA5}">
                      <a16:colId xmlns:a16="http://schemas.microsoft.com/office/drawing/2014/main" val="4153611815"/>
                    </a:ext>
                  </a:extLst>
                </a:gridCol>
                <a:gridCol w="857599">
                  <a:extLst>
                    <a:ext uri="{9D8B030D-6E8A-4147-A177-3AD203B41FA5}">
                      <a16:colId xmlns:a16="http://schemas.microsoft.com/office/drawing/2014/main" val="3511840853"/>
                    </a:ext>
                  </a:extLst>
                </a:gridCol>
                <a:gridCol w="1449754">
                  <a:extLst>
                    <a:ext uri="{9D8B030D-6E8A-4147-A177-3AD203B41FA5}">
                      <a16:colId xmlns:a16="http://schemas.microsoft.com/office/drawing/2014/main" val="4059674388"/>
                    </a:ext>
                  </a:extLst>
                </a:gridCol>
                <a:gridCol w="1449754">
                  <a:extLst>
                    <a:ext uri="{9D8B030D-6E8A-4147-A177-3AD203B41FA5}">
                      <a16:colId xmlns:a16="http://schemas.microsoft.com/office/drawing/2014/main" val="3543137439"/>
                    </a:ext>
                  </a:extLst>
                </a:gridCol>
              </a:tblGrid>
              <a:tr h="499890">
                <a:tc>
                  <a:txBody>
                    <a:bodyPr/>
                    <a:lstStyle/>
                    <a:p>
                      <a:pPr algn="ctr"/>
                      <a:r>
                        <a:rPr lang="en-US" altLang="zh-CN" dirty="0">
                          <a:latin typeface="Times New Roman" panose="02020603050405020304" pitchFamily="18" charset="0"/>
                          <a:cs typeface="Times New Roman" panose="02020603050405020304" pitchFamily="18" charset="0"/>
                        </a:rPr>
                        <a:t>Receiver</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No.1</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No.2</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No.3</a:t>
                      </a:r>
                      <a:endParaRPr lang="zh-CN"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217696667"/>
                  </a:ext>
                </a:extLst>
              </a:tr>
              <a:tr h="499890">
                <a:tc>
                  <a:txBody>
                    <a:bodyPr/>
                    <a:lstStyle/>
                    <a:p>
                      <a:pPr algn="ctr"/>
                      <a:r>
                        <a:rPr lang="en-US" altLang="zh-CN" dirty="0">
                          <a:latin typeface="Times New Roman" panose="02020603050405020304" pitchFamily="18" charset="0"/>
                          <a:cs typeface="Times New Roman" panose="02020603050405020304" pitchFamily="18" charset="0"/>
                        </a:rPr>
                        <a:t>Case 1</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87.2</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87.0</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86.7</a:t>
                      </a:r>
                      <a:endParaRPr lang="zh-CN"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158138385"/>
                  </a:ext>
                </a:extLst>
              </a:tr>
              <a:tr h="499890">
                <a:tc>
                  <a:txBody>
                    <a:bodyPr/>
                    <a:lstStyle/>
                    <a:p>
                      <a:pPr algn="ctr"/>
                      <a:r>
                        <a:rPr lang="en-US" altLang="zh-CN" dirty="0">
                          <a:latin typeface="Times New Roman" panose="02020603050405020304" pitchFamily="18" charset="0"/>
                          <a:cs typeface="Times New Roman" panose="02020603050405020304" pitchFamily="18" charset="0"/>
                        </a:rPr>
                        <a:t>Case 2</a:t>
                      </a: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86.8</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86.6</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86.2</a:t>
                      </a:r>
                      <a:endParaRPr lang="zh-CN"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375576108"/>
                  </a:ext>
                </a:extLst>
              </a:tr>
              <a:tr h="499890">
                <a:tc>
                  <a:txBody>
                    <a:bodyPr/>
                    <a:lstStyle/>
                    <a:p>
                      <a:pPr algn="ctr"/>
                      <a:r>
                        <a:rPr lang="en-US" altLang="zh-CN" dirty="0">
                          <a:latin typeface="Times New Roman" panose="02020603050405020304" pitchFamily="18" charset="0"/>
                          <a:cs typeface="Times New Roman" panose="02020603050405020304" pitchFamily="18" charset="0"/>
                        </a:rPr>
                        <a:t>Reduction/dB(A)</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0.4</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0.4</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0.5</a:t>
                      </a:r>
                      <a:endParaRPr lang="zh-CN"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875572778"/>
                  </a:ext>
                </a:extLst>
              </a:tr>
            </a:tbl>
          </a:graphicData>
        </a:graphic>
      </p:graphicFrame>
      <p:sp>
        <p:nvSpPr>
          <p:cNvPr id="6" name="Rectangle 42">
            <a:extLst>
              <a:ext uri="{FF2B5EF4-FFF2-40B4-BE49-F238E27FC236}">
                <a16:creationId xmlns:a16="http://schemas.microsoft.com/office/drawing/2014/main" id="{9EC315B8-3F0C-248C-689C-F541B6B61BB3}"/>
              </a:ext>
            </a:extLst>
          </p:cNvPr>
          <p:cNvSpPr/>
          <p:nvPr/>
        </p:nvSpPr>
        <p:spPr>
          <a:xfrm>
            <a:off x="5811430" y="1807092"/>
            <a:ext cx="5945142" cy="4416673"/>
          </a:xfrm>
          <a:prstGeom prst="rect">
            <a:avLst/>
          </a:prstGeom>
          <a:noFill/>
          <a:ln w="12700" cap="flat" cmpd="sng" algn="ctr">
            <a:noFill/>
            <a:prstDash val="solid"/>
          </a:ln>
          <a:effectLst/>
        </p:spPr>
        <p:txBody>
          <a:bodyPr lIns="91440" tIns="0" rIns="91440" bIns="0" rtlCol="0" anchor="t"/>
          <a:lstStyle/>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AU"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Far-field noise</a:t>
            </a:r>
            <a:r>
              <a:rPr lang="zh-CN" altLang="en-US"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measurement results</a:t>
            </a:r>
            <a:endParaRPr lang="en-AU"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marL="800100" lvl="1" indent="-342900">
              <a:spcBef>
                <a:spcPct val="20000"/>
              </a:spcBef>
              <a:buFont typeface="Arial" panose="020B0604020202020204" pitchFamily="34" charset="0"/>
              <a:buChar char="•"/>
              <a:defRPr/>
            </a:pPr>
            <a:r>
              <a:rPr lang="en-US" altLang="zh-CN" sz="2400" kern="0" dirty="0">
                <a:latin typeface="Times New Roman" panose="02020603050405020304" pitchFamily="18" charset="0"/>
                <a:ea typeface="华文中宋" panose="02010600040101010101" pitchFamily="2" charset="-122"/>
                <a:cs typeface="Times New Roman" panose="02020603050405020304" pitchFamily="18" charset="0"/>
              </a:rPr>
              <a:t>Receiver No.2</a:t>
            </a:r>
          </a:p>
          <a:p>
            <a:pPr marL="800100" lvl="1" indent="-342900">
              <a:spcBef>
                <a:spcPct val="20000"/>
              </a:spcBef>
              <a:buFont typeface="Arial" panose="020B0604020202020204" pitchFamily="34" charset="0"/>
              <a:buChar char="•"/>
              <a:defRPr/>
            </a:pPr>
            <a:r>
              <a:rPr lang="en-US" altLang="zh-CN" sz="2400" kern="0" dirty="0">
                <a:latin typeface="Times New Roman" panose="02020603050405020304" pitchFamily="18" charset="0"/>
                <a:ea typeface="华文中宋" panose="02010600040101010101" pitchFamily="2" charset="-122"/>
                <a:cs typeface="Times New Roman" panose="02020603050405020304" pitchFamily="18" charset="0"/>
              </a:rPr>
              <a:t>Case 1: OASPL = 87.0dB</a:t>
            </a:r>
          </a:p>
          <a:p>
            <a:pPr marL="800100" lvl="1" indent="-342900">
              <a:spcBef>
                <a:spcPct val="20000"/>
              </a:spcBef>
              <a:buFont typeface="Arial" panose="020B0604020202020204" pitchFamily="34" charset="0"/>
              <a:buChar char="•"/>
              <a:defRPr/>
            </a:pPr>
            <a:r>
              <a:rPr lang="en-US" altLang="zh-CN" sz="2400" kern="0" dirty="0">
                <a:latin typeface="Times New Roman" panose="02020603050405020304" pitchFamily="18" charset="0"/>
                <a:ea typeface="华文中宋" panose="02010600040101010101" pitchFamily="2" charset="-122"/>
                <a:cs typeface="Times New Roman" panose="02020603050405020304" pitchFamily="18" charset="0"/>
              </a:rPr>
              <a:t>Case 2: OASPL = 86.6dB</a:t>
            </a:r>
          </a:p>
          <a:p>
            <a:pPr marL="800100" lvl="1" indent="-342900">
              <a:spcBef>
                <a:spcPct val="20000"/>
              </a:spcBef>
              <a:buFont typeface="Arial" panose="020B0604020202020204" pitchFamily="34" charset="0"/>
              <a:buChar char="•"/>
              <a:defRPr/>
            </a:pPr>
            <a:r>
              <a:rPr lang="en-US" altLang="zh-CN" sz="2400" kern="0" dirty="0">
                <a:latin typeface="Times New Roman" panose="02020603050405020304" pitchFamily="18" charset="0"/>
                <a:ea typeface="华文中宋" panose="02010600040101010101" pitchFamily="2" charset="-122"/>
                <a:cs typeface="Times New Roman" panose="02020603050405020304" pitchFamily="18" charset="0"/>
              </a:rPr>
              <a:t>Reduction: 0.4dB</a:t>
            </a:r>
          </a:p>
        </p:txBody>
      </p:sp>
      <p:pic>
        <p:nvPicPr>
          <p:cNvPr id="8" name="图片 7">
            <a:extLst>
              <a:ext uri="{FF2B5EF4-FFF2-40B4-BE49-F238E27FC236}">
                <a16:creationId xmlns:a16="http://schemas.microsoft.com/office/drawing/2014/main" id="{6835D798-4FA1-40A8-05C1-6EBD890E36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11" t="6170" r="6672" b="1583"/>
          <a:stretch/>
        </p:blipFill>
        <p:spPr bwMode="auto">
          <a:xfrm>
            <a:off x="467679" y="2113763"/>
            <a:ext cx="4703995" cy="4416673"/>
          </a:xfrm>
          <a:prstGeom prst="rect">
            <a:avLst/>
          </a:prstGeom>
          <a:noFill/>
          <a:ln>
            <a:noFill/>
          </a:ln>
          <a:extLst>
            <a:ext uri="{53640926-AAD7-44D8-BBD7-CCE9431645EC}">
              <a14:shadowObscured xmlns:a14="http://schemas.microsoft.com/office/drawing/2010/main"/>
            </a:ext>
          </a:extLst>
        </p:spPr>
      </p:pic>
      <p:cxnSp>
        <p:nvCxnSpPr>
          <p:cNvPr id="9" name="直线连接符 8">
            <a:extLst>
              <a:ext uri="{FF2B5EF4-FFF2-40B4-BE49-F238E27FC236}">
                <a16:creationId xmlns:a16="http://schemas.microsoft.com/office/drawing/2014/main" id="{CBAD2F9A-D5BD-407B-19D4-8643DE51EAF7}"/>
              </a:ext>
            </a:extLst>
          </p:cNvPr>
          <p:cNvCxnSpPr>
            <a:cxnSpLocks/>
          </p:cNvCxnSpPr>
          <p:nvPr/>
        </p:nvCxnSpPr>
        <p:spPr>
          <a:xfrm>
            <a:off x="3443482" y="3337900"/>
            <a:ext cx="0" cy="2664296"/>
          </a:xfrm>
          <a:prstGeom prst="line">
            <a:avLst/>
          </a:prstGeom>
          <a:ln w="19050"/>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0" name="直线箭头连接符 9">
            <a:extLst>
              <a:ext uri="{FF2B5EF4-FFF2-40B4-BE49-F238E27FC236}">
                <a16:creationId xmlns:a16="http://schemas.microsoft.com/office/drawing/2014/main" id="{76A70C1F-4468-D7C2-2B9B-8191632F63C8}"/>
              </a:ext>
            </a:extLst>
          </p:cNvPr>
          <p:cNvCxnSpPr>
            <a:cxnSpLocks/>
          </p:cNvCxnSpPr>
          <p:nvPr/>
        </p:nvCxnSpPr>
        <p:spPr>
          <a:xfrm flipH="1">
            <a:off x="2867418" y="4720128"/>
            <a:ext cx="576064" cy="0"/>
          </a:xfrm>
          <a:prstGeom prst="straightConnector1">
            <a:avLst/>
          </a:prstGeom>
          <a:ln w="38100">
            <a:solidFill>
              <a:srgbClr val="FF2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直线连接符 10">
            <a:extLst>
              <a:ext uri="{FF2B5EF4-FFF2-40B4-BE49-F238E27FC236}">
                <a16:creationId xmlns:a16="http://schemas.microsoft.com/office/drawing/2014/main" id="{43382D28-531E-DB10-5513-828815864EE6}"/>
              </a:ext>
            </a:extLst>
          </p:cNvPr>
          <p:cNvCxnSpPr>
            <a:cxnSpLocks/>
          </p:cNvCxnSpPr>
          <p:nvPr/>
        </p:nvCxnSpPr>
        <p:spPr>
          <a:xfrm>
            <a:off x="1499266" y="4366648"/>
            <a:ext cx="0" cy="1635548"/>
          </a:xfrm>
          <a:prstGeom prst="line">
            <a:avLst/>
          </a:prstGeom>
          <a:ln w="19050"/>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2" name="直线箭头连接符 11">
            <a:extLst>
              <a:ext uri="{FF2B5EF4-FFF2-40B4-BE49-F238E27FC236}">
                <a16:creationId xmlns:a16="http://schemas.microsoft.com/office/drawing/2014/main" id="{B622C368-A885-869D-F263-83D38FE67BC1}"/>
              </a:ext>
            </a:extLst>
          </p:cNvPr>
          <p:cNvCxnSpPr>
            <a:cxnSpLocks/>
          </p:cNvCxnSpPr>
          <p:nvPr/>
        </p:nvCxnSpPr>
        <p:spPr>
          <a:xfrm>
            <a:off x="1499266" y="4706052"/>
            <a:ext cx="576064" cy="0"/>
          </a:xfrm>
          <a:prstGeom prst="straightConnector1">
            <a:avLst/>
          </a:prstGeom>
          <a:ln w="38100">
            <a:solidFill>
              <a:srgbClr val="FF2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331BF620-747D-EA44-1990-BBB98096E8BF}"/>
              </a:ext>
            </a:extLst>
          </p:cNvPr>
          <p:cNvSpPr txBox="1"/>
          <p:nvPr/>
        </p:nvSpPr>
        <p:spPr>
          <a:xfrm>
            <a:off x="3113012" y="6026407"/>
            <a:ext cx="1080120" cy="369332"/>
          </a:xfrm>
          <a:prstGeom prst="rect">
            <a:avLst/>
          </a:prstGeom>
          <a:noFill/>
        </p:spPr>
        <p:txBody>
          <a:bodyPr wrap="square">
            <a:spAutoFit/>
          </a:bodyPr>
          <a:lstStyle/>
          <a:p>
            <a:pPr algn="ctr"/>
            <a:r>
              <a:rPr lang="fr-FR" altLang="zh-CN" dirty="0">
                <a:latin typeface="Times New Roman" panose="02020603050405020304" pitchFamily="18" charset="0"/>
                <a:cs typeface="Times New Roman" panose="02020603050405020304" pitchFamily="18" charset="0"/>
              </a:rPr>
              <a:t>1300</a:t>
            </a:r>
            <a:endParaRPr lang="zh-CN" altLang="en-US" dirty="0">
              <a:latin typeface="Times New Roman" panose="02020603050405020304" pitchFamily="18" charset="0"/>
              <a:cs typeface="Times New Roman" panose="02020603050405020304" pitchFamily="18" charset="0"/>
            </a:endParaRPr>
          </a:p>
        </p:txBody>
      </p:sp>
      <p:sp>
        <p:nvSpPr>
          <p:cNvPr id="15" name="矩形 14">
            <a:extLst>
              <a:ext uri="{FF2B5EF4-FFF2-40B4-BE49-F238E27FC236}">
                <a16:creationId xmlns:a16="http://schemas.microsoft.com/office/drawing/2014/main" id="{77A630F1-0B61-A00F-BDD0-EDC8D737112C}"/>
              </a:ext>
            </a:extLst>
          </p:cNvPr>
          <p:cNvSpPr/>
          <p:nvPr/>
        </p:nvSpPr>
        <p:spPr>
          <a:xfrm>
            <a:off x="255638" y="1530446"/>
            <a:ext cx="6823752" cy="553293"/>
          </a:xfrm>
          <a:prstGeom prst="rect">
            <a:avLst/>
          </a:prstGeom>
        </p:spPr>
        <p:txBody>
          <a:bodyPr wrap="square">
            <a:spAutoFit/>
          </a:bodyPr>
          <a:lstStyle/>
          <a:p>
            <a:pPr marL="342900" indent="-342900">
              <a:lnSpc>
                <a:spcPct val="175000"/>
              </a:lnSpc>
              <a:buFont typeface="Wingdings" pitchFamily="2" charset="2"/>
              <a:buChar char="Ø"/>
            </a:pPr>
            <a:r>
              <a:rPr lang="en-US" altLang="zh-CN" sz="2000" b="1" kern="100" dirty="0">
                <a:solidFill>
                  <a:schemeClr val="accent2"/>
                </a:solidFill>
                <a:latin typeface="Times New Roman" panose="02020603050405020304" pitchFamily="18" charset="0"/>
                <a:ea typeface="宋体" panose="02010600030101010101" pitchFamily="2" charset="-122"/>
                <a:cs typeface="Times New Roman" panose="02020603050405020304" pitchFamily="18" charset="0"/>
              </a:rPr>
              <a:t>Results: Far-field Aeroacoustics</a:t>
            </a:r>
          </a:p>
        </p:txBody>
      </p:sp>
      <p:sp>
        <p:nvSpPr>
          <p:cNvPr id="17" name="文本框 16">
            <a:extLst>
              <a:ext uri="{FF2B5EF4-FFF2-40B4-BE49-F238E27FC236}">
                <a16:creationId xmlns:a16="http://schemas.microsoft.com/office/drawing/2014/main" id="{7B974C96-AFA2-C782-79B2-FDE97CDE4970}"/>
              </a:ext>
            </a:extLst>
          </p:cNvPr>
          <p:cNvSpPr txBox="1"/>
          <p:nvPr/>
        </p:nvSpPr>
        <p:spPr>
          <a:xfrm>
            <a:off x="3443482" y="2289321"/>
            <a:ext cx="1507093" cy="369332"/>
          </a:xfrm>
          <a:prstGeom prst="rect">
            <a:avLst/>
          </a:prstGeom>
          <a:noFill/>
        </p:spPr>
        <p:txBody>
          <a:bodyPr wrap="square">
            <a:spAutoFit/>
          </a:bodyPr>
          <a:lstStyle/>
          <a:p>
            <a:r>
              <a:rPr lang="en-US" altLang="zh-CN" sz="1800" kern="0" dirty="0">
                <a:latin typeface="Times New Roman" panose="02020603050405020304" pitchFamily="18" charset="0"/>
                <a:ea typeface="华文中宋" panose="02010600040101010101" pitchFamily="2" charset="-122"/>
                <a:cs typeface="Times New Roman" panose="02020603050405020304" pitchFamily="18" charset="0"/>
              </a:rPr>
              <a:t>Receiver No.2</a:t>
            </a:r>
            <a:endParaRPr lang="zh-CN" altLang="en-US" dirty="0"/>
          </a:p>
        </p:txBody>
      </p:sp>
      <p:sp>
        <p:nvSpPr>
          <p:cNvPr id="21" name="灯片编号占位符 20">
            <a:extLst>
              <a:ext uri="{FF2B5EF4-FFF2-40B4-BE49-F238E27FC236}">
                <a16:creationId xmlns:a16="http://schemas.microsoft.com/office/drawing/2014/main" id="{3F13D8FF-8AE7-3D6B-22A3-BA6ECAEB7C49}"/>
              </a:ext>
            </a:extLst>
          </p:cNvPr>
          <p:cNvSpPr>
            <a:spLocks noGrp="1"/>
          </p:cNvSpPr>
          <p:nvPr>
            <p:ph type="sldNum" sz="quarter" idx="12"/>
          </p:nvPr>
        </p:nvSpPr>
        <p:spPr/>
        <p:txBody>
          <a:bodyPr/>
          <a:lstStyle/>
          <a:p>
            <a:fld id="{565CE74E-AB26-4998-AD42-012C4C1AD076}" type="slidenum">
              <a:rPr lang="zh-CN" altLang="en-US" smtClean="0"/>
              <a:t>8</a:t>
            </a:fld>
            <a:endParaRPr lang="zh-CN" altLang="en-US"/>
          </a:p>
        </p:txBody>
      </p:sp>
      <p:cxnSp>
        <p:nvCxnSpPr>
          <p:cNvPr id="7" name="直接连接符 28">
            <a:extLst>
              <a:ext uri="{FF2B5EF4-FFF2-40B4-BE49-F238E27FC236}">
                <a16:creationId xmlns:a16="http://schemas.microsoft.com/office/drawing/2014/main" id="{972FB90F-E503-7960-700F-0F422C15EBC5}"/>
              </a:ext>
            </a:extLst>
          </p:cNvPr>
          <p:cNvCxnSpPr>
            <a:cxnSpLocks/>
          </p:cNvCxnSpPr>
          <p:nvPr/>
        </p:nvCxnSpPr>
        <p:spPr>
          <a:xfrm>
            <a:off x="255639" y="936458"/>
            <a:ext cx="11749548" cy="0"/>
          </a:xfrm>
          <a:prstGeom prst="line">
            <a:avLst/>
          </a:prstGeom>
          <a:noFill/>
          <a:ln w="38100" cap="flat" cmpd="sng" algn="ctr">
            <a:gradFill flip="none" rotWithShape="1">
              <a:gsLst>
                <a:gs pos="0">
                  <a:schemeClr val="bg1"/>
                </a:gs>
                <a:gs pos="100000">
                  <a:srgbClr val="8F7A74"/>
                </a:gs>
              </a:gsLst>
              <a:path path="circle">
                <a:fillToRect l="100000" t="100000"/>
              </a:path>
              <a:tileRect r="-100000" b="-100000"/>
            </a:gradFill>
            <a:prstDash val="solid"/>
          </a:ln>
          <a:effectLst>
            <a:innerShdw blurRad="63500" dist="50800" dir="13500000">
              <a:prstClr val="black">
                <a:alpha val="50000"/>
              </a:prstClr>
            </a:innerShdw>
          </a:effectLst>
          <a:scene3d>
            <a:camera prst="orthographicFront"/>
            <a:lightRig rig="threePt" dir="t"/>
          </a:scene3d>
          <a:sp3d prstMaterial="dkEdge"/>
        </p:spPr>
      </p:cxnSp>
      <p:sp>
        <p:nvSpPr>
          <p:cNvPr id="16" name="文本框 15">
            <a:extLst>
              <a:ext uri="{FF2B5EF4-FFF2-40B4-BE49-F238E27FC236}">
                <a16:creationId xmlns:a16="http://schemas.microsoft.com/office/drawing/2014/main" id="{66EAA079-4A3F-BCE9-31ED-402052401687}"/>
              </a:ext>
            </a:extLst>
          </p:cNvPr>
          <p:cNvSpPr txBox="1"/>
          <p:nvPr/>
        </p:nvSpPr>
        <p:spPr>
          <a:xfrm>
            <a:off x="3269403" y="201032"/>
            <a:ext cx="8922597" cy="646331"/>
          </a:xfrm>
          <a:prstGeom prst="rect">
            <a:avLst/>
          </a:prstGeom>
          <a:noFill/>
        </p:spPr>
        <p:txBody>
          <a:bodyPr wrap="square">
            <a:spAutoFit/>
          </a:bodyPr>
          <a:lstStyle/>
          <a:p>
            <a:pPr algn="just"/>
            <a:r>
              <a:rPr lang="fr-FR" altLang="zh-CN" dirty="0">
                <a:latin typeface="Arial" panose="020B0604020202020204" pitchFamily="34" charset="0"/>
                <a:ea typeface="SimHei" panose="02010609060101010101" pitchFamily="49" charset="-122"/>
                <a:cs typeface="Arial" panose="020B0604020202020204" pitchFamily="34" charset="0"/>
              </a:rPr>
              <a:t>Impact of Turbulent Flow </a:t>
            </a:r>
            <a:r>
              <a:rPr lang="fr-FR" altLang="zh-CN" dirty="0" err="1">
                <a:latin typeface="Arial" panose="020B0604020202020204" pitchFamily="34" charset="0"/>
                <a:ea typeface="SimHei" panose="02010609060101010101" pitchFamily="49" charset="-122"/>
                <a:cs typeface="Arial" panose="020B0604020202020204" pitchFamily="34" charset="0"/>
              </a:rPr>
              <a:t>underneath</a:t>
            </a:r>
            <a:r>
              <a:rPr lang="fr-FR" altLang="zh-CN" dirty="0">
                <a:latin typeface="Arial" panose="020B0604020202020204" pitchFamily="34" charset="0"/>
                <a:ea typeface="SimHei" panose="02010609060101010101" pitchFamily="49" charset="-122"/>
                <a:cs typeface="Arial" panose="020B0604020202020204" pitchFamily="34" charset="0"/>
              </a:rPr>
              <a:t> the </a:t>
            </a:r>
            <a:r>
              <a:rPr lang="fr-FR" altLang="zh-CN" dirty="0" err="1">
                <a:latin typeface="Arial" panose="020B0604020202020204" pitchFamily="34" charset="0"/>
                <a:ea typeface="SimHei" panose="02010609060101010101" pitchFamily="49" charset="-122"/>
                <a:cs typeface="Arial" panose="020B0604020202020204" pitchFamily="34" charset="0"/>
              </a:rPr>
              <a:t>Rear</a:t>
            </a:r>
            <a:r>
              <a:rPr lang="fr-FR" altLang="zh-CN" dirty="0">
                <a:latin typeface="Arial" panose="020B0604020202020204" pitchFamily="34" charset="0"/>
                <a:ea typeface="SimHei" panose="02010609060101010101" pitchFamily="49" charset="-122"/>
                <a:cs typeface="Arial" panose="020B0604020202020204" pitchFamily="34" charset="0"/>
              </a:rPr>
              <a:t> </a:t>
            </a:r>
            <a:r>
              <a:rPr lang="fr-FR" altLang="zh-CN" dirty="0" err="1">
                <a:latin typeface="Arial" panose="020B0604020202020204" pitchFamily="34" charset="0"/>
                <a:ea typeface="SimHei" panose="02010609060101010101" pitchFamily="49" charset="-122"/>
                <a:cs typeface="Arial" panose="020B0604020202020204" pitchFamily="34" charset="0"/>
              </a:rPr>
              <a:t>Cowcatcher</a:t>
            </a:r>
            <a:r>
              <a:rPr lang="fr-FR" altLang="zh-CN" dirty="0">
                <a:latin typeface="Arial" panose="020B0604020202020204" pitchFamily="34" charset="0"/>
                <a:ea typeface="SimHei" panose="02010609060101010101" pitchFamily="49" charset="-122"/>
                <a:cs typeface="Arial" panose="020B0604020202020204" pitchFamily="34" charset="0"/>
              </a:rPr>
              <a:t> on the Flow Field</a:t>
            </a:r>
            <a:r>
              <a:rPr lang="zh-CN" altLang="en-US" dirty="0">
                <a:latin typeface="Arial" panose="020B0604020202020204" pitchFamily="34" charset="0"/>
                <a:ea typeface="SimHei" panose="02010609060101010101" pitchFamily="49" charset="-122"/>
                <a:cs typeface="Arial" panose="020B0604020202020204" pitchFamily="34" charset="0"/>
              </a:rPr>
              <a:t> </a:t>
            </a:r>
            <a:r>
              <a:rPr lang="fr-FR" altLang="zh-CN" dirty="0">
                <a:latin typeface="Arial" panose="020B0604020202020204" pitchFamily="34" charset="0"/>
                <a:ea typeface="SimHei" panose="02010609060101010101" pitchFamily="49" charset="-122"/>
                <a:cs typeface="Arial" panose="020B0604020202020204" pitchFamily="34" charset="0"/>
              </a:rPr>
              <a:t>of </a:t>
            </a:r>
          </a:p>
          <a:p>
            <a:pPr algn="just"/>
            <a:r>
              <a:rPr lang="fr-FR" altLang="zh-CN" dirty="0">
                <a:latin typeface="Arial" panose="020B0604020202020204" pitchFamily="34" charset="0"/>
                <a:ea typeface="SimHei" panose="02010609060101010101" pitchFamily="49" charset="-122"/>
                <a:cs typeface="Arial" panose="020B0604020202020204" pitchFamily="34" charset="0"/>
              </a:rPr>
              <a:t>Bogie </a:t>
            </a:r>
            <a:r>
              <a:rPr lang="fr-FR" altLang="zh-CN" dirty="0" err="1">
                <a:latin typeface="Arial" panose="020B0604020202020204" pitchFamily="34" charset="0"/>
                <a:ea typeface="SimHei" panose="02010609060101010101" pitchFamily="49" charset="-122"/>
                <a:cs typeface="Arial" panose="020B0604020202020204" pitchFamily="34" charset="0"/>
              </a:rPr>
              <a:t>Region</a:t>
            </a:r>
            <a:r>
              <a:rPr lang="fr-FR" altLang="zh-CN" dirty="0">
                <a:latin typeface="Arial" panose="020B0604020202020204" pitchFamily="34" charset="0"/>
                <a:ea typeface="SimHei" panose="02010609060101010101" pitchFamily="49" charset="-122"/>
                <a:cs typeface="Arial" panose="020B0604020202020204" pitchFamily="34" charset="0"/>
              </a:rPr>
              <a:t> and </a:t>
            </a:r>
            <a:r>
              <a:rPr lang="fr-FR" altLang="zh-CN" dirty="0" err="1">
                <a:latin typeface="Arial" panose="020B0604020202020204" pitchFamily="34" charset="0"/>
                <a:ea typeface="SimHei" panose="02010609060101010101" pitchFamily="49" charset="-122"/>
                <a:cs typeface="Arial" panose="020B0604020202020204" pitchFamily="34" charset="0"/>
              </a:rPr>
              <a:t>Aerodynamic</a:t>
            </a:r>
            <a:r>
              <a:rPr lang="fr-FR" altLang="zh-CN" dirty="0">
                <a:latin typeface="Arial" panose="020B0604020202020204" pitchFamily="34" charset="0"/>
                <a:ea typeface="SimHei" panose="02010609060101010101" pitchFamily="49" charset="-122"/>
                <a:cs typeface="Arial" panose="020B0604020202020204" pitchFamily="34" charset="0"/>
              </a:rPr>
              <a:t> Noise </a:t>
            </a:r>
            <a:r>
              <a:rPr lang="fr-FR" altLang="zh-CN" dirty="0" err="1">
                <a:latin typeface="Arial" panose="020B0604020202020204" pitchFamily="34" charset="0"/>
                <a:ea typeface="SimHei" panose="02010609060101010101" pitchFamily="49" charset="-122"/>
                <a:cs typeface="Arial" panose="020B0604020202020204" pitchFamily="34" charset="0"/>
              </a:rPr>
              <a:t>Characteristics</a:t>
            </a:r>
            <a:r>
              <a:rPr lang="fr-FR" altLang="zh-CN" dirty="0">
                <a:latin typeface="Arial" panose="020B0604020202020204" pitchFamily="34" charset="0"/>
                <a:ea typeface="SimHei" panose="02010609060101010101" pitchFamily="49" charset="-122"/>
                <a:cs typeface="Arial" panose="020B0604020202020204" pitchFamily="34" charset="0"/>
              </a:rPr>
              <a:t> of High-Speed Train</a:t>
            </a:r>
          </a:p>
        </p:txBody>
      </p:sp>
      <p:pic>
        <p:nvPicPr>
          <p:cNvPr id="18" name="Picture 2">
            <a:extLst>
              <a:ext uri="{FF2B5EF4-FFF2-40B4-BE49-F238E27FC236}">
                <a16:creationId xmlns:a16="http://schemas.microsoft.com/office/drawing/2014/main" id="{1614B465-80A6-2E58-6689-2F6CFB6A099C}"/>
              </a:ext>
            </a:extLst>
          </p:cNvPr>
          <p:cNvPicPr>
            <a:picLocks noChangeAspect="1" noChangeArrowheads="1"/>
          </p:cNvPicPr>
          <p:nvPr/>
        </p:nvPicPr>
        <p:blipFill>
          <a:blip r:embed="rId4">
            <a:duotone>
              <a:prstClr val="black"/>
              <a:srgbClr val="8F7A74">
                <a:tint val="45000"/>
                <a:satMod val="400000"/>
              </a:srgbClr>
            </a:duotone>
            <a:extLst>
              <a:ext uri="{28A0092B-C50C-407E-A947-70E740481C1C}">
                <a14:useLocalDpi xmlns:a14="http://schemas.microsoft.com/office/drawing/2010/main" val="0"/>
              </a:ext>
            </a:extLst>
          </a:blip>
          <a:srcRect/>
          <a:stretch>
            <a:fillRect/>
          </a:stretch>
        </p:blipFill>
        <p:spPr bwMode="auto">
          <a:xfrm>
            <a:off x="200934" y="229328"/>
            <a:ext cx="3068469" cy="65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555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5664</TotalTime>
  <Words>1641</Words>
  <Application>Microsoft Macintosh PowerPoint</Application>
  <PresentationFormat>宽屏</PresentationFormat>
  <Paragraphs>157</Paragraphs>
  <Slides>12</Slides>
  <Notes>12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12</vt:i4>
      </vt:variant>
    </vt:vector>
  </HeadingPairs>
  <TitlesOfParts>
    <vt:vector size="21" baseType="lpstr">
      <vt:lpstr>DengXian</vt:lpstr>
      <vt:lpstr>DengXian</vt:lpstr>
      <vt:lpstr>Arial</vt:lpstr>
      <vt:lpstr>Calibri</vt:lpstr>
      <vt:lpstr>Calibri Light</vt:lpstr>
      <vt:lpstr>Comic Sans MS</vt:lpstr>
      <vt:lpstr>Times New Roman</vt:lpstr>
      <vt:lpstr>Wingdings</vt:lpstr>
      <vt:lpstr>Office 主题</vt:lpstr>
      <vt:lpstr>Impact of Turbulent Flow underneath the Rear Cowcatcher on the Flow Field of Bogie Region and Aerodynamic Noise Characteristics of  High-Speed Train</vt:lpstr>
      <vt:lpstr>Contents</vt:lpstr>
      <vt:lpstr>Research Background and Problem Statement</vt:lpstr>
      <vt:lpstr>Research Background and Problem Statement</vt:lpstr>
      <vt:lpstr>Research Content and Methodology</vt:lpstr>
      <vt:lpstr>PowerPoint 演示文稿</vt:lpstr>
      <vt:lpstr>PowerPoint 演示文稿</vt:lpstr>
      <vt:lpstr>Main Results and Conclusions</vt:lpstr>
      <vt:lpstr>Main Results and Conclusions</vt:lpstr>
      <vt:lpstr>Main Results and Conclusions</vt:lpstr>
      <vt:lpstr>Main Results and Conclusions</vt:lpstr>
      <vt:lpstr>Thanks for listening. Please feel free to ask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转向架气动噪声及仿生学对气动噪声控制的研究</dc:title>
  <dc:creator>xiaojie zhang</dc:creator>
  <cp:lastModifiedBy>Guanda Cheng</cp:lastModifiedBy>
  <cp:revision>260</cp:revision>
  <dcterms:created xsi:type="dcterms:W3CDTF">2019-08-20T13:22:42Z</dcterms:created>
  <dcterms:modified xsi:type="dcterms:W3CDTF">2024-11-05T11:06:07Z</dcterms:modified>
</cp:coreProperties>
</file>