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media/image11.svg" ContentType="image/svg+xml"/>
  <Override PartName="/ppt/media/image15.svg" ContentType="image/svg+xml"/>
  <Override PartName="/ppt/media/image1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sldIdLst>
    <p:sldId id="263" r:id="rId4"/>
    <p:sldId id="453" r:id="rId6"/>
    <p:sldId id="267" r:id="rId7"/>
    <p:sldId id="412" r:id="rId8"/>
    <p:sldId id="424" r:id="rId9"/>
    <p:sldId id="454" r:id="rId10"/>
    <p:sldId id="282" r:id="rId11"/>
    <p:sldId id="414" r:id="rId12"/>
    <p:sldId id="268" r:id="rId13"/>
    <p:sldId id="257" r:id="rId14"/>
    <p:sldId id="283" r:id="rId15"/>
    <p:sldId id="455" r:id="rId16"/>
    <p:sldId id="403" r:id="rId17"/>
    <p:sldId id="419" r:id="rId18"/>
    <p:sldId id="449" r:id="rId19"/>
    <p:sldId id="416" r:id="rId20"/>
    <p:sldId id="417" r:id="rId21"/>
    <p:sldId id="418" r:id="rId22"/>
    <p:sldId id="422" r:id="rId23"/>
    <p:sldId id="420" r:id="rId24"/>
    <p:sldId id="423" r:id="rId25"/>
    <p:sldId id="452" r:id="rId26"/>
    <p:sldId id="393" r:id="rId27"/>
    <p:sldId id="45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05-04T07:51:15"/>
    </inkml:context>
    <inkml:brush xml:id="br0">
      <inkml:brushProperty name="width" value="0.05" units="cm"/>
      <inkml:brushProperty name="height" value="0.05" units="cm"/>
      <inkml:brushProperty name="color" value="#e71224"/>
    </inkml:brush>
  </inkml:definitions>
  <inkml:trace contextRef="#ctx0" brushRef="#br0">144.000 16.000,'0.000'0.000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D804-380F-43BF-A65D-565134DA05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9DA23-2F58-4F6F-A2C5-E44F6BB7BA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682B4F-A973-40C3-B8ED-678F181342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682B4F-A973-40C3-B8ED-678F181342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wdp"/><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image" Target="../media/image1.png"/><Relationship Id="rId3" Type="http://schemas.microsoft.com/office/2007/relationships/hdphoto" Target="../media/image3.wdp"/><Relationship Id="rId2" Type="http://schemas.openxmlformats.org/officeDocument/2006/relationships/image" Target="../media/image3.wdp"/><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wd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image" Target="../media/image1.png"/><Relationship Id="rId3" Type="http://schemas.microsoft.com/office/2007/relationships/hdphoto" Target="../media/image3.wdp"/><Relationship Id="rId2" Type="http://schemas.openxmlformats.org/officeDocument/2006/relationships/image" Target="../media/image3.wd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3570316" y="4835740"/>
            <a:ext cx="5051367" cy="107649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主讲人：</a:t>
            </a:r>
            <a:endParaRPr lang="en-US" altLang="zh-CN" dirty="0"/>
          </a:p>
          <a:p>
            <a:r>
              <a:rPr lang="zh-CN" altLang="en-US" dirty="0"/>
              <a:t>同济大学城市交通研究院</a:t>
            </a:r>
            <a:endParaRPr lang="zh-CN" altLang="en-US" dirty="0"/>
          </a:p>
        </p:txBody>
      </p:sp>
      <p:sp>
        <p:nvSpPr>
          <p:cNvPr id="4" name="日期占位符 3"/>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123305" y="136526"/>
            <a:ext cx="3458095" cy="714150"/>
          </a:xfrm>
          <a:prstGeom prst="rect">
            <a:avLst/>
          </a:prstGeom>
        </p:spPr>
      </p:pic>
      <p:sp>
        <p:nvSpPr>
          <p:cNvPr id="8" name="平行四边形 7"/>
          <p:cNvSpPr/>
          <p:nvPr userDrawn="1"/>
        </p:nvSpPr>
        <p:spPr>
          <a:xfrm>
            <a:off x="-1665" y="2352979"/>
            <a:ext cx="8793307" cy="22045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4861">
                <a:moveTo>
                  <a:pt x="4157" y="1976812"/>
                </a:moveTo>
                <a:cubicBezTo>
                  <a:pt x="2771" y="1322877"/>
                  <a:pt x="1386" y="653935"/>
                  <a:pt x="0" y="0"/>
                </a:cubicBezTo>
                <a:lnTo>
                  <a:pt x="9296366" y="6432"/>
                </a:lnTo>
                <a:lnTo>
                  <a:pt x="7862421" y="1984861"/>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8"/>
          <p:cNvSpPr/>
          <p:nvPr userDrawn="1"/>
        </p:nvSpPr>
        <p:spPr>
          <a:xfrm>
            <a:off x="8209741" y="2374784"/>
            <a:ext cx="1554477" cy="192975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7595" y="0"/>
                </a:lnTo>
                <a:lnTo>
                  <a:pt x="10000" y="0"/>
                </a:lnTo>
                <a:lnTo>
                  <a:pt x="2246" y="10000"/>
                </a:lnTo>
                <a:lnTo>
                  <a:pt x="0" y="10000"/>
                </a:lnTo>
                <a:close/>
              </a:path>
            </a:pathLst>
          </a:custGeom>
          <a:solidFill>
            <a:srgbClr val="00519C"/>
          </a:solidFill>
          <a:ln>
            <a:solidFill>
              <a:srgbClr val="00519C"/>
            </a:solidFill>
          </a:ln>
          <a:effectLst>
            <a:outerShdw blurRad="50800" dist="139700" dir="5400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数据 8"/>
          <p:cNvSpPr/>
          <p:nvPr userDrawn="1"/>
        </p:nvSpPr>
        <p:spPr>
          <a:xfrm>
            <a:off x="10035779" y="2336694"/>
            <a:ext cx="1547272" cy="3035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2810"/>
              <a:gd name="connsiteY0-172" fmla="*/ 11483 h 11484"/>
              <a:gd name="connsiteX1-173" fmla="*/ 8771 w 12810"/>
              <a:gd name="connsiteY1-174" fmla="*/ 0 h 11484"/>
              <a:gd name="connsiteX2-175" fmla="*/ 12810 w 12810"/>
              <a:gd name="connsiteY2-176" fmla="*/ 9101 h 11484"/>
              <a:gd name="connsiteX3-177" fmla="*/ 2299 w 12810"/>
              <a:gd name="connsiteY3-178" fmla="*/ 11484 h 11484"/>
              <a:gd name="connsiteX4-179" fmla="*/ 0 w 12810"/>
              <a:gd name="connsiteY4-180" fmla="*/ 11483 h 11484"/>
              <a:gd name="connsiteX0-181" fmla="*/ 0 w 12810"/>
              <a:gd name="connsiteY0-182" fmla="*/ 11483 h 11557"/>
              <a:gd name="connsiteX1-183" fmla="*/ 8771 w 12810"/>
              <a:gd name="connsiteY1-184" fmla="*/ 0 h 11557"/>
              <a:gd name="connsiteX2-185" fmla="*/ 12810 w 12810"/>
              <a:gd name="connsiteY2-186" fmla="*/ 9101 h 11557"/>
              <a:gd name="connsiteX3-187" fmla="*/ 10755 w 12810"/>
              <a:gd name="connsiteY3-188" fmla="*/ 11557 h 11557"/>
              <a:gd name="connsiteX4-189" fmla="*/ 0 w 12810"/>
              <a:gd name="connsiteY4-190" fmla="*/ 11483 h 11557"/>
              <a:gd name="connsiteX0-191" fmla="*/ 0 w 12810"/>
              <a:gd name="connsiteY0-192" fmla="*/ 2419 h 2493"/>
              <a:gd name="connsiteX1-193" fmla="*/ 2072 w 12810"/>
              <a:gd name="connsiteY1-194" fmla="*/ 0 h 2493"/>
              <a:gd name="connsiteX2-195" fmla="*/ 12810 w 12810"/>
              <a:gd name="connsiteY2-196" fmla="*/ 37 h 2493"/>
              <a:gd name="connsiteX3-197" fmla="*/ 10755 w 12810"/>
              <a:gd name="connsiteY3-198" fmla="*/ 2493 h 2493"/>
              <a:gd name="connsiteX4-199" fmla="*/ 0 w 12810"/>
              <a:gd name="connsiteY4-200" fmla="*/ 2419 h 2493"/>
              <a:gd name="connsiteX0-201" fmla="*/ 0 w 10000"/>
              <a:gd name="connsiteY0-202" fmla="*/ 9703 h 10000"/>
              <a:gd name="connsiteX1-203" fmla="*/ 2399 w 10000"/>
              <a:gd name="connsiteY1-204" fmla="*/ 0 h 10000"/>
              <a:gd name="connsiteX2-205" fmla="*/ 10000 w 10000"/>
              <a:gd name="connsiteY2-206" fmla="*/ 148 h 10000"/>
              <a:gd name="connsiteX3-207" fmla="*/ 8396 w 10000"/>
              <a:gd name="connsiteY3-208" fmla="*/ 10000 h 10000"/>
              <a:gd name="connsiteX4-209" fmla="*/ 0 w 10000"/>
              <a:gd name="connsiteY4-210" fmla="*/ 9703 h 10000"/>
              <a:gd name="connsiteX0-211" fmla="*/ 0 w 8304"/>
              <a:gd name="connsiteY0-212" fmla="*/ 10296 h 10296"/>
              <a:gd name="connsiteX1-213" fmla="*/ 703 w 8304"/>
              <a:gd name="connsiteY1-214" fmla="*/ 0 h 10296"/>
              <a:gd name="connsiteX2-215" fmla="*/ 8304 w 8304"/>
              <a:gd name="connsiteY2-216" fmla="*/ 148 h 10296"/>
              <a:gd name="connsiteX3-217" fmla="*/ 6700 w 8304"/>
              <a:gd name="connsiteY3-218" fmla="*/ 10000 h 10296"/>
              <a:gd name="connsiteX4-219" fmla="*/ 0 w 8304"/>
              <a:gd name="connsiteY4-220" fmla="*/ 10296 h 10296"/>
              <a:gd name="connsiteX0-221" fmla="*/ 0 w 10064"/>
              <a:gd name="connsiteY0-222" fmla="*/ 10000 h 10000"/>
              <a:gd name="connsiteX1-223" fmla="*/ 911 w 10064"/>
              <a:gd name="connsiteY1-224" fmla="*/ 0 h 10000"/>
              <a:gd name="connsiteX2-225" fmla="*/ 10064 w 10064"/>
              <a:gd name="connsiteY2-226" fmla="*/ 144 h 10000"/>
              <a:gd name="connsiteX3-227" fmla="*/ 8132 w 10064"/>
              <a:gd name="connsiteY3-228" fmla="*/ 9713 h 10000"/>
              <a:gd name="connsiteX4-229" fmla="*/ 0 w 10064"/>
              <a:gd name="connsiteY4-230" fmla="*/ 10000 h 10000"/>
              <a:gd name="connsiteX0-231" fmla="*/ 0 w 10064"/>
              <a:gd name="connsiteY0-232" fmla="*/ 10000 h 10000"/>
              <a:gd name="connsiteX1-233" fmla="*/ 911 w 10064"/>
              <a:gd name="connsiteY1-234" fmla="*/ 0 h 10000"/>
              <a:gd name="connsiteX2-235" fmla="*/ 10064 w 10064"/>
              <a:gd name="connsiteY2-236" fmla="*/ 144 h 10000"/>
              <a:gd name="connsiteX3-237" fmla="*/ 6584 w 10064"/>
              <a:gd name="connsiteY3-238" fmla="*/ 9878 h 10000"/>
              <a:gd name="connsiteX4-239" fmla="*/ 0 w 10064"/>
              <a:gd name="connsiteY4-240" fmla="*/ 10000 h 10000"/>
              <a:gd name="connsiteX0-241" fmla="*/ 0 w 7814"/>
              <a:gd name="connsiteY0-242" fmla="*/ 10021 h 10021"/>
              <a:gd name="connsiteX1-243" fmla="*/ 911 w 7814"/>
              <a:gd name="connsiteY1-244" fmla="*/ 21 h 10021"/>
              <a:gd name="connsiteX2-245" fmla="*/ 7814 w 7814"/>
              <a:gd name="connsiteY2-246" fmla="*/ 0 h 10021"/>
              <a:gd name="connsiteX3-247" fmla="*/ 6584 w 7814"/>
              <a:gd name="connsiteY3-248" fmla="*/ 9899 h 10021"/>
              <a:gd name="connsiteX4-249" fmla="*/ 0 w 7814"/>
              <a:gd name="connsiteY4-250" fmla="*/ 10021 h 10021"/>
              <a:gd name="connsiteX0-251" fmla="*/ 0 w 10000"/>
              <a:gd name="connsiteY0-252" fmla="*/ 10000 h 10000"/>
              <a:gd name="connsiteX1-253" fmla="*/ 1166 w 10000"/>
              <a:gd name="connsiteY1-254" fmla="*/ 21 h 10000"/>
              <a:gd name="connsiteX2-255" fmla="*/ 10000 w 10000"/>
              <a:gd name="connsiteY2-256" fmla="*/ 0 h 10000"/>
              <a:gd name="connsiteX3-257" fmla="*/ 8426 w 10000"/>
              <a:gd name="connsiteY3-258" fmla="*/ 9878 h 10000"/>
              <a:gd name="connsiteX4-259" fmla="*/ 0 w 10000"/>
              <a:gd name="connsiteY4-260" fmla="*/ 10000 h 10000"/>
              <a:gd name="connsiteX0-261" fmla="*/ 0 w 10000"/>
              <a:gd name="connsiteY0-262" fmla="*/ 10000 h 10000"/>
              <a:gd name="connsiteX1-263" fmla="*/ 1391 w 10000"/>
              <a:gd name="connsiteY1-264" fmla="*/ 21 h 10000"/>
              <a:gd name="connsiteX2-265" fmla="*/ 10000 w 10000"/>
              <a:gd name="connsiteY2-266" fmla="*/ 0 h 10000"/>
              <a:gd name="connsiteX3-267" fmla="*/ 8426 w 10000"/>
              <a:gd name="connsiteY3-268" fmla="*/ 9878 h 10000"/>
              <a:gd name="connsiteX4-269" fmla="*/ 0 w 10000"/>
              <a:gd name="connsiteY4-270" fmla="*/ 10000 h 10000"/>
              <a:gd name="connsiteX0-271" fmla="*/ 1749 w 11749"/>
              <a:gd name="connsiteY0-272" fmla="*/ 10143 h 10143"/>
              <a:gd name="connsiteX1-273" fmla="*/ 36 w 11749"/>
              <a:gd name="connsiteY1-274" fmla="*/ 0 h 10143"/>
              <a:gd name="connsiteX2-275" fmla="*/ 11749 w 11749"/>
              <a:gd name="connsiteY2-276" fmla="*/ 143 h 10143"/>
              <a:gd name="connsiteX3-277" fmla="*/ 10175 w 11749"/>
              <a:gd name="connsiteY3-278" fmla="*/ 10021 h 10143"/>
              <a:gd name="connsiteX4-279" fmla="*/ 1749 w 11749"/>
              <a:gd name="connsiteY4-280" fmla="*/ 10143 h 10143"/>
              <a:gd name="connsiteX0-281" fmla="*/ 0 w 13267"/>
              <a:gd name="connsiteY0-282" fmla="*/ 10472 h 10472"/>
              <a:gd name="connsiteX1-283" fmla="*/ 1554 w 13267"/>
              <a:gd name="connsiteY1-284" fmla="*/ 0 h 10472"/>
              <a:gd name="connsiteX2-285" fmla="*/ 13267 w 13267"/>
              <a:gd name="connsiteY2-286" fmla="*/ 143 h 10472"/>
              <a:gd name="connsiteX3-287" fmla="*/ 11693 w 13267"/>
              <a:gd name="connsiteY3-288" fmla="*/ 10021 h 10472"/>
              <a:gd name="connsiteX4-289" fmla="*/ 0 w 13267"/>
              <a:gd name="connsiteY4-290" fmla="*/ 10472 h 104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67" h="10472">
                <a:moveTo>
                  <a:pt x="0" y="10472"/>
                </a:moveTo>
                <a:cubicBezTo>
                  <a:pt x="361" y="7146"/>
                  <a:pt x="1193" y="3326"/>
                  <a:pt x="1554" y="0"/>
                </a:cubicBezTo>
                <a:lnTo>
                  <a:pt x="13267" y="143"/>
                </a:lnTo>
                <a:lnTo>
                  <a:pt x="11693" y="10021"/>
                </a:lnTo>
                <a:lnTo>
                  <a:pt x="0" y="10472"/>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数据 8"/>
          <p:cNvSpPr/>
          <p:nvPr userDrawn="1"/>
        </p:nvSpPr>
        <p:spPr>
          <a:xfrm>
            <a:off x="10213646" y="2341447"/>
            <a:ext cx="1737283" cy="22161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 h="11484">
                <a:moveTo>
                  <a:pt x="0" y="11483"/>
                </a:moveTo>
                <a:lnTo>
                  <a:pt x="8771" y="0"/>
                </a:lnTo>
                <a:lnTo>
                  <a:pt x="11176" y="0"/>
                </a:lnTo>
                <a:lnTo>
                  <a:pt x="2299" y="11484"/>
                </a:lnTo>
                <a:lnTo>
                  <a:pt x="0" y="11483"/>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数据 8"/>
          <p:cNvSpPr/>
          <p:nvPr userDrawn="1"/>
        </p:nvSpPr>
        <p:spPr>
          <a:xfrm>
            <a:off x="9538988" y="2788579"/>
            <a:ext cx="1446596" cy="17605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9306"/>
              <a:gd name="connsiteY0-142" fmla="*/ 9086 h 10000"/>
              <a:gd name="connsiteX1-143" fmla="*/ 6901 w 9306"/>
              <a:gd name="connsiteY1-144" fmla="*/ 0 h 10000"/>
              <a:gd name="connsiteX2-145" fmla="*/ 9306 w 9306"/>
              <a:gd name="connsiteY2-146" fmla="*/ 0 h 10000"/>
              <a:gd name="connsiteX3-147" fmla="*/ 1552 w 9306"/>
              <a:gd name="connsiteY3-148" fmla="*/ 10000 h 10000"/>
              <a:gd name="connsiteX4-149" fmla="*/ 0 w 9306"/>
              <a:gd name="connsiteY4-150" fmla="*/ 9086 h 10000"/>
              <a:gd name="connsiteX0-151" fmla="*/ 0 w 10000"/>
              <a:gd name="connsiteY0-152" fmla="*/ 9086 h 9123"/>
              <a:gd name="connsiteX1-153" fmla="*/ 7416 w 10000"/>
              <a:gd name="connsiteY1-154" fmla="*/ 0 h 9123"/>
              <a:gd name="connsiteX2-155" fmla="*/ 10000 w 10000"/>
              <a:gd name="connsiteY2-156" fmla="*/ 0 h 9123"/>
              <a:gd name="connsiteX3-157" fmla="*/ 2414 w 10000"/>
              <a:gd name="connsiteY3-158" fmla="*/ 9123 h 9123"/>
              <a:gd name="connsiteX4-159" fmla="*/ 0 w 10000"/>
              <a:gd name="connsiteY4-160" fmla="*/ 9086 h 91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9123">
                <a:moveTo>
                  <a:pt x="0" y="9086"/>
                </a:moveTo>
                <a:lnTo>
                  <a:pt x="7416" y="0"/>
                </a:lnTo>
                <a:lnTo>
                  <a:pt x="10000" y="0"/>
                </a:lnTo>
                <a:lnTo>
                  <a:pt x="2414" y="9123"/>
                </a:lnTo>
                <a:lnTo>
                  <a:pt x="0" y="9086"/>
                </a:lnTo>
                <a:close/>
              </a:path>
            </a:pathLst>
          </a:custGeom>
          <a:solidFill>
            <a:srgbClr val="8CC63F"/>
          </a:solidFill>
          <a:ln>
            <a:solidFill>
              <a:srgbClr val="8CC63F"/>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7"/>
          <p:cNvSpPr/>
          <p:nvPr userDrawn="1"/>
        </p:nvSpPr>
        <p:spPr>
          <a:xfrm rot="10800000">
            <a:off x="10849458" y="2346273"/>
            <a:ext cx="1358515" cy="2211297"/>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数据 8"/>
          <p:cNvSpPr/>
          <p:nvPr userDrawn="1"/>
        </p:nvSpPr>
        <p:spPr>
          <a:xfrm>
            <a:off x="8853787" y="2641543"/>
            <a:ext cx="1561167" cy="19160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7546 w 11176"/>
              <a:gd name="connsiteY1-174" fmla="*/ 1592 h 11484"/>
              <a:gd name="connsiteX2-175" fmla="*/ 11176 w 11176"/>
              <a:gd name="connsiteY2-176" fmla="*/ 0 h 11484"/>
              <a:gd name="connsiteX3-177" fmla="*/ 2299 w 11176"/>
              <a:gd name="connsiteY3-178" fmla="*/ 11484 h 11484"/>
              <a:gd name="connsiteX4-179" fmla="*/ 0 w 11176"/>
              <a:gd name="connsiteY4-180" fmla="*/ 11483 h 11484"/>
              <a:gd name="connsiteX0-181" fmla="*/ 0 w 10012"/>
              <a:gd name="connsiteY0-182" fmla="*/ 9916 h 9917"/>
              <a:gd name="connsiteX1-183" fmla="*/ 7546 w 10012"/>
              <a:gd name="connsiteY1-184" fmla="*/ 25 h 9917"/>
              <a:gd name="connsiteX2-185" fmla="*/ 10012 w 10012"/>
              <a:gd name="connsiteY2-186" fmla="*/ 0 h 9917"/>
              <a:gd name="connsiteX3-187" fmla="*/ 2299 w 10012"/>
              <a:gd name="connsiteY3-188" fmla="*/ 9917 h 9917"/>
              <a:gd name="connsiteX4-189" fmla="*/ 0 w 10012"/>
              <a:gd name="connsiteY4-190" fmla="*/ 9916 h 9917"/>
              <a:gd name="connsiteX0-191" fmla="*/ 0 w 10031"/>
              <a:gd name="connsiteY0-192" fmla="*/ 10011 h 10012"/>
              <a:gd name="connsiteX1-193" fmla="*/ 7537 w 10031"/>
              <a:gd name="connsiteY1-194" fmla="*/ 37 h 10012"/>
              <a:gd name="connsiteX2-195" fmla="*/ 10031 w 10031"/>
              <a:gd name="connsiteY2-196" fmla="*/ 0 h 10012"/>
              <a:gd name="connsiteX3-197" fmla="*/ 2296 w 10031"/>
              <a:gd name="connsiteY3-198" fmla="*/ 10012 h 10012"/>
              <a:gd name="connsiteX4-199" fmla="*/ 0 w 10031"/>
              <a:gd name="connsiteY4-200" fmla="*/ 10011 h 10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1" h="10012">
                <a:moveTo>
                  <a:pt x="0" y="10011"/>
                </a:moveTo>
                <a:lnTo>
                  <a:pt x="7537" y="37"/>
                </a:lnTo>
                <a:lnTo>
                  <a:pt x="10031" y="0"/>
                </a:lnTo>
                <a:lnTo>
                  <a:pt x="2296" y="10012"/>
                </a:lnTo>
                <a:lnTo>
                  <a:pt x="0" y="10011"/>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数据 8"/>
          <p:cNvSpPr/>
          <p:nvPr userDrawn="1"/>
        </p:nvSpPr>
        <p:spPr>
          <a:xfrm>
            <a:off x="7823772" y="2332108"/>
            <a:ext cx="1587276" cy="19515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211"/>
              <a:gd name="connsiteY0-172" fmla="*/ 10113 h 11484"/>
              <a:gd name="connsiteX1-173" fmla="*/ 7806 w 10211"/>
              <a:gd name="connsiteY1-174" fmla="*/ 0 h 11484"/>
              <a:gd name="connsiteX2-175" fmla="*/ 10211 w 10211"/>
              <a:gd name="connsiteY2-176" fmla="*/ 0 h 11484"/>
              <a:gd name="connsiteX3-177" fmla="*/ 1334 w 10211"/>
              <a:gd name="connsiteY3-178" fmla="*/ 11484 h 11484"/>
              <a:gd name="connsiteX4-179" fmla="*/ 0 w 10211"/>
              <a:gd name="connsiteY4-180" fmla="*/ 10113 h 11484"/>
              <a:gd name="connsiteX0-181" fmla="*/ 0 w 10211"/>
              <a:gd name="connsiteY0-182" fmla="*/ 10113 h 10113"/>
              <a:gd name="connsiteX1-183" fmla="*/ 7806 w 10211"/>
              <a:gd name="connsiteY1-184" fmla="*/ 0 h 10113"/>
              <a:gd name="connsiteX2-185" fmla="*/ 10211 w 10211"/>
              <a:gd name="connsiteY2-186" fmla="*/ 0 h 10113"/>
              <a:gd name="connsiteX3-187" fmla="*/ 2514 w 10211"/>
              <a:gd name="connsiteY3-188" fmla="*/ 10077 h 10113"/>
              <a:gd name="connsiteX4-189" fmla="*/ 0 w 10211"/>
              <a:gd name="connsiteY4-190" fmla="*/ 10113 h 101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1" h="10113">
                <a:moveTo>
                  <a:pt x="0" y="10113"/>
                </a:moveTo>
                <a:lnTo>
                  <a:pt x="7806" y="0"/>
                </a:lnTo>
                <a:lnTo>
                  <a:pt x="10211" y="0"/>
                </a:lnTo>
                <a:lnTo>
                  <a:pt x="2514" y="10077"/>
                </a:lnTo>
                <a:lnTo>
                  <a:pt x="0" y="10113"/>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数据 8"/>
          <p:cNvSpPr/>
          <p:nvPr userDrawn="1"/>
        </p:nvSpPr>
        <p:spPr>
          <a:xfrm>
            <a:off x="8569265" y="2329688"/>
            <a:ext cx="1575307" cy="194576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134"/>
              <a:gd name="connsiteY0-172" fmla="*/ 10052 h 11484"/>
              <a:gd name="connsiteX1-173" fmla="*/ 7729 w 10134"/>
              <a:gd name="connsiteY1-174" fmla="*/ 0 h 11484"/>
              <a:gd name="connsiteX2-175" fmla="*/ 10134 w 10134"/>
              <a:gd name="connsiteY2-176" fmla="*/ 0 h 11484"/>
              <a:gd name="connsiteX3-177" fmla="*/ 1257 w 10134"/>
              <a:gd name="connsiteY3-178" fmla="*/ 11484 h 11484"/>
              <a:gd name="connsiteX4-179" fmla="*/ 0 w 10134"/>
              <a:gd name="connsiteY4-180" fmla="*/ 10052 h 11484"/>
              <a:gd name="connsiteX0-181" fmla="*/ 0 w 10134"/>
              <a:gd name="connsiteY0-182" fmla="*/ 10052 h 10053"/>
              <a:gd name="connsiteX1-183" fmla="*/ 7729 w 10134"/>
              <a:gd name="connsiteY1-184" fmla="*/ 0 h 10053"/>
              <a:gd name="connsiteX2-185" fmla="*/ 10134 w 10134"/>
              <a:gd name="connsiteY2-186" fmla="*/ 0 h 10053"/>
              <a:gd name="connsiteX3-187" fmla="*/ 2253 w 10134"/>
              <a:gd name="connsiteY3-188" fmla="*/ 10053 h 10053"/>
              <a:gd name="connsiteX4-189" fmla="*/ 0 w 10134"/>
              <a:gd name="connsiteY4-190" fmla="*/ 10052 h 100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34" h="10053">
                <a:moveTo>
                  <a:pt x="0" y="10052"/>
                </a:moveTo>
                <a:lnTo>
                  <a:pt x="7729" y="0"/>
                </a:lnTo>
                <a:lnTo>
                  <a:pt x="10134" y="0"/>
                </a:lnTo>
                <a:lnTo>
                  <a:pt x="2253" y="10053"/>
                </a:lnTo>
                <a:lnTo>
                  <a:pt x="0" y="10052"/>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数据 8"/>
          <p:cNvSpPr/>
          <p:nvPr userDrawn="1"/>
        </p:nvSpPr>
        <p:spPr>
          <a:xfrm>
            <a:off x="7665251" y="4275453"/>
            <a:ext cx="1252655" cy="27990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897 w 11176"/>
              <a:gd name="connsiteY1-174" fmla="*/ 10341 h 11484"/>
              <a:gd name="connsiteX2-175" fmla="*/ 11176 w 11176"/>
              <a:gd name="connsiteY2-176" fmla="*/ 0 h 11484"/>
              <a:gd name="connsiteX3-177" fmla="*/ 2299 w 11176"/>
              <a:gd name="connsiteY3-178" fmla="*/ 11484 h 11484"/>
              <a:gd name="connsiteX4-179" fmla="*/ 0 w 11176"/>
              <a:gd name="connsiteY4-180" fmla="*/ 11483 h 11484"/>
              <a:gd name="connsiteX0-181" fmla="*/ 0 w 3272"/>
              <a:gd name="connsiteY0-182" fmla="*/ 1216 h 1217"/>
              <a:gd name="connsiteX1-183" fmla="*/ 897 w 3272"/>
              <a:gd name="connsiteY1-184" fmla="*/ 74 h 1217"/>
              <a:gd name="connsiteX2-185" fmla="*/ 3272 w 3272"/>
              <a:gd name="connsiteY2-186" fmla="*/ 0 h 1217"/>
              <a:gd name="connsiteX3-187" fmla="*/ 2299 w 3272"/>
              <a:gd name="connsiteY3-188" fmla="*/ 1217 h 1217"/>
              <a:gd name="connsiteX4-189" fmla="*/ 0 w 3272"/>
              <a:gd name="connsiteY4-190" fmla="*/ 1216 h 1217"/>
              <a:gd name="connsiteX0-191" fmla="*/ 0 w 10000"/>
              <a:gd name="connsiteY0-192" fmla="*/ 11209 h 11217"/>
              <a:gd name="connsiteX1-193" fmla="*/ 3396 w 10000"/>
              <a:gd name="connsiteY1-194" fmla="*/ 0 h 11217"/>
              <a:gd name="connsiteX2-195" fmla="*/ 10000 w 10000"/>
              <a:gd name="connsiteY2-196" fmla="*/ 1217 h 11217"/>
              <a:gd name="connsiteX3-197" fmla="*/ 7026 w 10000"/>
              <a:gd name="connsiteY3-198" fmla="*/ 11217 h 11217"/>
              <a:gd name="connsiteX4-199" fmla="*/ 0 w 10000"/>
              <a:gd name="connsiteY4-200" fmla="*/ 11209 h 11217"/>
              <a:gd name="connsiteX0-201" fmla="*/ 0 w 10094"/>
              <a:gd name="connsiteY0-202" fmla="*/ 11614 h 11622"/>
              <a:gd name="connsiteX1-203" fmla="*/ 3396 w 10094"/>
              <a:gd name="connsiteY1-204" fmla="*/ 405 h 11622"/>
              <a:gd name="connsiteX2-205" fmla="*/ 10094 w 10094"/>
              <a:gd name="connsiteY2-206" fmla="*/ 0 h 11622"/>
              <a:gd name="connsiteX3-207" fmla="*/ 7026 w 10094"/>
              <a:gd name="connsiteY3-208" fmla="*/ 11622 h 11622"/>
              <a:gd name="connsiteX4-209" fmla="*/ 0 w 10094"/>
              <a:gd name="connsiteY4-210" fmla="*/ 11614 h 11622"/>
              <a:gd name="connsiteX0-211" fmla="*/ 0 w 10094"/>
              <a:gd name="connsiteY0-212" fmla="*/ 11615 h 11623"/>
              <a:gd name="connsiteX1-213" fmla="*/ 4154 w 10094"/>
              <a:gd name="connsiteY1-214" fmla="*/ 0 h 11623"/>
              <a:gd name="connsiteX2-215" fmla="*/ 10094 w 10094"/>
              <a:gd name="connsiteY2-216" fmla="*/ 1 h 11623"/>
              <a:gd name="connsiteX3-217" fmla="*/ 7026 w 10094"/>
              <a:gd name="connsiteY3-218" fmla="*/ 11623 h 11623"/>
              <a:gd name="connsiteX4-219" fmla="*/ 0 w 10094"/>
              <a:gd name="connsiteY4-220" fmla="*/ 11615 h 11623"/>
              <a:gd name="connsiteX0-221" fmla="*/ 0 w 9125"/>
              <a:gd name="connsiteY0-222" fmla="*/ 12122 h 12122"/>
              <a:gd name="connsiteX1-223" fmla="*/ 3185 w 9125"/>
              <a:gd name="connsiteY1-224" fmla="*/ 0 h 12122"/>
              <a:gd name="connsiteX2-225" fmla="*/ 9125 w 9125"/>
              <a:gd name="connsiteY2-226" fmla="*/ 1 h 12122"/>
              <a:gd name="connsiteX3-227" fmla="*/ 6057 w 9125"/>
              <a:gd name="connsiteY3-228" fmla="*/ 11623 h 12122"/>
              <a:gd name="connsiteX4-229" fmla="*/ 0 w 9125"/>
              <a:gd name="connsiteY4-230" fmla="*/ 12122 h 12122"/>
              <a:gd name="connsiteX0-231" fmla="*/ 0 w 10092"/>
              <a:gd name="connsiteY0-232" fmla="*/ 9916 h 9916"/>
              <a:gd name="connsiteX1-233" fmla="*/ 3582 w 10092"/>
              <a:gd name="connsiteY1-234" fmla="*/ 0 h 9916"/>
              <a:gd name="connsiteX2-235" fmla="*/ 10092 w 10092"/>
              <a:gd name="connsiteY2-236" fmla="*/ 1 h 9916"/>
              <a:gd name="connsiteX3-237" fmla="*/ 6730 w 10092"/>
              <a:gd name="connsiteY3-238" fmla="*/ 9588 h 9916"/>
              <a:gd name="connsiteX4-239" fmla="*/ 0 w 10092"/>
              <a:gd name="connsiteY4-240" fmla="*/ 9916 h 9916"/>
              <a:gd name="connsiteX0-241" fmla="*/ 0 w 10000"/>
              <a:gd name="connsiteY0-242" fmla="*/ 10000 h 10000"/>
              <a:gd name="connsiteX1-243" fmla="*/ 3549 w 10000"/>
              <a:gd name="connsiteY1-244" fmla="*/ 0 h 10000"/>
              <a:gd name="connsiteX2-245" fmla="*/ 10000 w 10000"/>
              <a:gd name="connsiteY2-246" fmla="*/ 1 h 10000"/>
              <a:gd name="connsiteX3-247" fmla="*/ 6943 w 10000"/>
              <a:gd name="connsiteY3-248" fmla="*/ 9416 h 10000"/>
              <a:gd name="connsiteX4-249" fmla="*/ 0 w 10000"/>
              <a:gd name="connsiteY4-250" fmla="*/ 10000 h 10000"/>
              <a:gd name="connsiteX0-251" fmla="*/ 0 w 9771"/>
              <a:gd name="connsiteY0-252" fmla="*/ 9494 h 9494"/>
              <a:gd name="connsiteX1-253" fmla="*/ 3320 w 9771"/>
              <a:gd name="connsiteY1-254" fmla="*/ 0 h 9494"/>
              <a:gd name="connsiteX2-255" fmla="*/ 9771 w 9771"/>
              <a:gd name="connsiteY2-256" fmla="*/ 1 h 9494"/>
              <a:gd name="connsiteX3-257" fmla="*/ 6714 w 9771"/>
              <a:gd name="connsiteY3-258" fmla="*/ 9416 h 9494"/>
              <a:gd name="connsiteX4-259" fmla="*/ 0 w 9771"/>
              <a:gd name="connsiteY4-260" fmla="*/ 9494 h 9494"/>
              <a:gd name="connsiteX0-261" fmla="*/ 4066 w 14066"/>
              <a:gd name="connsiteY0-262" fmla="*/ 10178 h 10178"/>
              <a:gd name="connsiteX1-263" fmla="*/ 0 w 14066"/>
              <a:gd name="connsiteY1-264" fmla="*/ 0 h 10178"/>
              <a:gd name="connsiteX2-265" fmla="*/ 14066 w 14066"/>
              <a:gd name="connsiteY2-266" fmla="*/ 179 h 10178"/>
              <a:gd name="connsiteX3-267" fmla="*/ 10937 w 14066"/>
              <a:gd name="connsiteY3-268" fmla="*/ 10096 h 10178"/>
              <a:gd name="connsiteX4-269" fmla="*/ 4066 w 14066"/>
              <a:gd name="connsiteY4-270" fmla="*/ 10178 h 10178"/>
              <a:gd name="connsiteX0-271" fmla="*/ 0 w 17280"/>
              <a:gd name="connsiteY0-272" fmla="*/ 10711 h 10711"/>
              <a:gd name="connsiteX1-273" fmla="*/ 3214 w 17280"/>
              <a:gd name="connsiteY1-274" fmla="*/ 0 h 10711"/>
              <a:gd name="connsiteX2-275" fmla="*/ 17280 w 17280"/>
              <a:gd name="connsiteY2-276" fmla="*/ 179 h 10711"/>
              <a:gd name="connsiteX3-277" fmla="*/ 14151 w 17280"/>
              <a:gd name="connsiteY3-278" fmla="*/ 10096 h 10711"/>
              <a:gd name="connsiteX4-279" fmla="*/ 0 w 17280"/>
              <a:gd name="connsiteY4-280" fmla="*/ 10711 h 10711"/>
              <a:gd name="connsiteX0-281" fmla="*/ 0 w 17280"/>
              <a:gd name="connsiteY0-282" fmla="*/ 10444 h 10444"/>
              <a:gd name="connsiteX1-283" fmla="*/ 3214 w 17280"/>
              <a:gd name="connsiteY1-284" fmla="*/ 0 h 10444"/>
              <a:gd name="connsiteX2-285" fmla="*/ 17280 w 17280"/>
              <a:gd name="connsiteY2-286" fmla="*/ 179 h 10444"/>
              <a:gd name="connsiteX3-287" fmla="*/ 14151 w 17280"/>
              <a:gd name="connsiteY3-288" fmla="*/ 10096 h 10444"/>
              <a:gd name="connsiteX4-289" fmla="*/ 0 w 17280"/>
              <a:gd name="connsiteY4-290" fmla="*/ 10444 h 10444"/>
              <a:gd name="connsiteX0-291" fmla="*/ 0 w 21385"/>
              <a:gd name="connsiteY0-292" fmla="*/ 10444 h 10444"/>
              <a:gd name="connsiteX1-293" fmla="*/ 3214 w 21385"/>
              <a:gd name="connsiteY1-294" fmla="*/ 0 h 10444"/>
              <a:gd name="connsiteX2-295" fmla="*/ 17280 w 21385"/>
              <a:gd name="connsiteY2-296" fmla="*/ 179 h 10444"/>
              <a:gd name="connsiteX3-297" fmla="*/ 21385 w 21385"/>
              <a:gd name="connsiteY3-298" fmla="*/ 10096 h 10444"/>
              <a:gd name="connsiteX4-299" fmla="*/ 0 w 21385"/>
              <a:gd name="connsiteY4-300" fmla="*/ 10444 h 10444"/>
              <a:gd name="connsiteX0-301" fmla="*/ 0 w 24560"/>
              <a:gd name="connsiteY0-302" fmla="*/ 10444 h 10444"/>
              <a:gd name="connsiteX1-303" fmla="*/ 3214 w 24560"/>
              <a:gd name="connsiteY1-304" fmla="*/ 0 h 10444"/>
              <a:gd name="connsiteX2-305" fmla="*/ 24560 w 24560"/>
              <a:gd name="connsiteY2-306" fmla="*/ 90 h 10444"/>
              <a:gd name="connsiteX3-307" fmla="*/ 21385 w 24560"/>
              <a:gd name="connsiteY3-308" fmla="*/ 10096 h 10444"/>
              <a:gd name="connsiteX4-309" fmla="*/ 0 w 24560"/>
              <a:gd name="connsiteY4-310" fmla="*/ 10444 h 10444"/>
              <a:gd name="connsiteX0-311" fmla="*/ 0 w 24237"/>
              <a:gd name="connsiteY0-312" fmla="*/ 10444 h 10444"/>
              <a:gd name="connsiteX1-313" fmla="*/ 3214 w 24237"/>
              <a:gd name="connsiteY1-314" fmla="*/ 0 h 10444"/>
              <a:gd name="connsiteX2-315" fmla="*/ 24237 w 24237"/>
              <a:gd name="connsiteY2-316" fmla="*/ 90 h 10444"/>
              <a:gd name="connsiteX3-317" fmla="*/ 21385 w 24237"/>
              <a:gd name="connsiteY3-318" fmla="*/ 10096 h 10444"/>
              <a:gd name="connsiteX4-319" fmla="*/ 0 w 24237"/>
              <a:gd name="connsiteY4-320" fmla="*/ 10444 h 10444"/>
              <a:gd name="connsiteX0-321" fmla="*/ 0 w 24237"/>
              <a:gd name="connsiteY0-322" fmla="*/ 10444 h 10444"/>
              <a:gd name="connsiteX1-323" fmla="*/ 3214 w 24237"/>
              <a:gd name="connsiteY1-324" fmla="*/ 0 h 10444"/>
              <a:gd name="connsiteX2-325" fmla="*/ 24237 w 24237"/>
              <a:gd name="connsiteY2-326" fmla="*/ 90 h 10444"/>
              <a:gd name="connsiteX3-327" fmla="*/ 21201 w 24237"/>
              <a:gd name="connsiteY3-328" fmla="*/ 10096 h 10444"/>
              <a:gd name="connsiteX4-329" fmla="*/ 0 w 24237"/>
              <a:gd name="connsiteY4-330" fmla="*/ 10444 h 104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37" h="10444">
                <a:moveTo>
                  <a:pt x="0" y="10444"/>
                </a:moveTo>
                <a:lnTo>
                  <a:pt x="3214" y="0"/>
                </a:lnTo>
                <a:lnTo>
                  <a:pt x="24237" y="90"/>
                </a:lnTo>
                <a:lnTo>
                  <a:pt x="21201" y="10096"/>
                </a:lnTo>
                <a:lnTo>
                  <a:pt x="0" y="10444"/>
                </a:lnTo>
                <a:close/>
              </a:path>
            </a:pathLst>
          </a:custGeom>
          <a:solidFill>
            <a:schemeClr val="bg1"/>
          </a:solidFill>
          <a:ln>
            <a:solidFill>
              <a:schemeClr val="bg1"/>
            </a:solidFill>
          </a:ln>
          <a:effectLst>
            <a:outerShdw blurRad="50800" dist="139700" dir="5400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281101" y="3024397"/>
            <a:ext cx="6963295" cy="911954"/>
          </a:xfrm>
        </p:spPr>
        <p:txBody>
          <a:bodyPr anchor="b">
            <a:noAutofit/>
          </a:bodyPr>
          <a:lstStyle>
            <a:lvl1pPr algn="ctr">
              <a:defRPr sz="4400">
                <a:solidFill>
                  <a:schemeClr val="bg1"/>
                </a:solidFill>
                <a:latin typeface="+mn-ea"/>
                <a:ea typeface="+mn-ea"/>
              </a:defRPr>
            </a:lvl1pPr>
          </a:lstStyle>
          <a:p>
            <a:r>
              <a:rPr lang="zh-CN" altLang="en-US" dirty="0"/>
              <a:t>单击此处编辑母版标题样式</a:t>
            </a:r>
            <a:endParaRPr lang="zh-CN" altLang="en-US" dirty="0"/>
          </a:p>
        </p:txBody>
      </p:sp>
      <p:pic>
        <p:nvPicPr>
          <p:cNvPr id="21" name="图片 20"/>
          <p:cNvPicPr/>
          <p:nvPr userDrawn="1"/>
        </p:nvPicPr>
        <p:blipFill>
          <a:blip r:embed="rId3">
            <a:extLst>
              <a:ext uri="{BEBA8EAE-BF5A-486C-A8C5-ECC9F3942E4B}">
                <a14:imgProps xmlns:a14="http://schemas.microsoft.com/office/drawing/2010/main">
                  <a14:imgLayer r:embed="rId4">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934726"/>
            <a:ext cx="10515600" cy="755962"/>
          </a:xfrm>
        </p:spPr>
        <p:txBody>
          <a:bodyPr>
            <a:normAutofit/>
          </a:bodyPr>
          <a:lstStyle>
            <a:lvl1pPr algn="ctr">
              <a:defRPr sz="4000" b="1">
                <a:latin typeface="+mn-ea"/>
                <a:ea typeface="+mn-ea"/>
              </a:defRPr>
            </a:lvl1pPr>
          </a:lstStyle>
          <a:p>
            <a:r>
              <a:rPr lang="zh-CN" altLang="en-US" dirty="0"/>
              <a:t>目录</a:t>
            </a:r>
            <a:endParaRPr lang="zh-CN" altLang="en-US" dirty="0"/>
          </a:p>
        </p:txBody>
      </p:sp>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6" name="Picture 3" descr="C:\Users\Administrator\Desktop\交通运输\零件\交通运输ppt 零件-12.png"/>
          <p:cNvPicPr>
            <a:picLocks noChangeAspect="1" noChangeArrowheads="1"/>
          </p:cNvPicPr>
          <p:nvPr userDrawn="1"/>
        </p:nvPicPr>
        <p:blipFill>
          <a:blip r:embed="rId2" cstate="print"/>
          <a:srcRect/>
          <a:stretch>
            <a:fillRect/>
          </a:stretch>
        </p:blipFill>
        <p:spPr bwMode="auto">
          <a:xfrm>
            <a:off x="1" y="958740"/>
            <a:ext cx="5327074" cy="1456360"/>
          </a:xfrm>
          <a:prstGeom prst="rect">
            <a:avLst/>
          </a:prstGeom>
          <a:noFill/>
        </p:spPr>
      </p:pic>
      <p:pic>
        <p:nvPicPr>
          <p:cNvPr id="7" name="Picture 4" descr="C:\Users\Administrator\Desktop\交通运输\零件\交通运输ppt 零件-13.png"/>
          <p:cNvPicPr>
            <a:picLocks noChangeAspect="1" noChangeArrowheads="1"/>
          </p:cNvPicPr>
          <p:nvPr userDrawn="1"/>
        </p:nvPicPr>
        <p:blipFill>
          <a:blip r:embed="rId2" cstate="print">
            <a:duotone>
              <a:schemeClr val="accent6">
                <a:shade val="45000"/>
                <a:satMod val="135000"/>
              </a:schemeClr>
              <a:prstClr val="white"/>
            </a:duotone>
          </a:blip>
          <a:srcRect/>
          <a:stretch>
            <a:fillRect/>
          </a:stretch>
        </p:blipFill>
        <p:spPr bwMode="auto">
          <a:xfrm>
            <a:off x="5" y="2010336"/>
            <a:ext cx="5327076" cy="1042185"/>
          </a:xfrm>
          <a:prstGeom prst="rect">
            <a:avLst/>
          </a:prstGeom>
          <a:noFill/>
        </p:spPr>
      </p:pic>
      <p:pic>
        <p:nvPicPr>
          <p:cNvPr id="8" name="Picture 5" descr="C:\Users\Administrator\Desktop\交通运输\零件\交通运输ppt 零件-14.png"/>
          <p:cNvPicPr>
            <a:picLocks noChangeAspect="1" noChangeArrowheads="1"/>
          </p:cNvPicPr>
          <p:nvPr userDrawn="1"/>
        </p:nvPicPr>
        <p:blipFill>
          <a:blip r:embed="rId2" cstate="print"/>
          <a:srcRect/>
          <a:stretch>
            <a:fillRect/>
          </a:stretch>
        </p:blipFill>
        <p:spPr bwMode="auto">
          <a:xfrm>
            <a:off x="5" y="2984055"/>
            <a:ext cx="5327074" cy="907130"/>
          </a:xfrm>
          <a:prstGeom prst="rect">
            <a:avLst/>
          </a:prstGeom>
          <a:noFill/>
        </p:spPr>
      </p:pic>
      <p:pic>
        <p:nvPicPr>
          <p:cNvPr id="9" name="Picture 6" descr="C:\Users\Administrator\Desktop\交通运输\零件\交通运输ppt 零件-15.png"/>
          <p:cNvPicPr>
            <a:picLocks noChangeAspect="1" noChangeArrowheads="1"/>
          </p:cNvPicPr>
          <p:nvPr userDrawn="1"/>
        </p:nvPicPr>
        <p:blipFill>
          <a:blip r:embed="rId2" cstate="print">
            <a:duotone>
              <a:schemeClr val="accent6">
                <a:shade val="45000"/>
                <a:satMod val="135000"/>
              </a:schemeClr>
              <a:prstClr val="white"/>
            </a:duotone>
          </a:blip>
          <a:srcRect/>
          <a:stretch>
            <a:fillRect/>
          </a:stretch>
        </p:blipFill>
        <p:spPr bwMode="auto">
          <a:xfrm>
            <a:off x="2" y="3819319"/>
            <a:ext cx="5327074" cy="1042186"/>
          </a:xfrm>
          <a:prstGeom prst="rect">
            <a:avLst/>
          </a:prstGeom>
          <a:noFill/>
        </p:spPr>
      </p:pic>
      <p:pic>
        <p:nvPicPr>
          <p:cNvPr id="10" name="Picture 7" descr="C:\Users\Administrator\Desktop\交通运输\零件\交通运输ppt 零件-16.png"/>
          <p:cNvPicPr>
            <a:picLocks noChangeAspect="1" noChangeArrowheads="1"/>
          </p:cNvPicPr>
          <p:nvPr userDrawn="1"/>
        </p:nvPicPr>
        <p:blipFill>
          <a:blip r:embed="rId2" cstate="print"/>
          <a:srcRect/>
          <a:stretch>
            <a:fillRect/>
          </a:stretch>
        </p:blipFill>
        <p:spPr bwMode="auto">
          <a:xfrm>
            <a:off x="5" y="4463094"/>
            <a:ext cx="5327074" cy="1483370"/>
          </a:xfrm>
          <a:prstGeom prst="rect">
            <a:avLst/>
          </a:prstGeom>
          <a:noFill/>
        </p:spPr>
      </p:pic>
      <p:sp>
        <p:nvSpPr>
          <p:cNvPr id="16" name="标题 1"/>
          <p:cNvSpPr txBox="1"/>
          <p:nvPr userDrawn="1"/>
        </p:nvSpPr>
        <p:spPr>
          <a:xfrm>
            <a:off x="5392019" y="1815079"/>
            <a:ext cx="4460558" cy="3046426"/>
          </a:xfrm>
          <a:prstGeom prst="rect">
            <a:avLst/>
          </a:prstGeom>
        </p:spPr>
        <p:txBody>
          <a:bodyPr vert="horz" lIns="91440" tIns="45720" rIns="91440" bIns="45720" rtlCol="0" anchor="t">
            <a:noAutofit/>
          </a:bodyPr>
          <a:lstStyle>
            <a:lvl1pPr algn="l" defTabSz="914400" rtl="0" eaLnBrk="1" latinLnBrk="0" hangingPunct="1">
              <a:lnSpc>
                <a:spcPts val="3800"/>
              </a:lnSpc>
              <a:spcBef>
                <a:spcPct val="0"/>
              </a:spcBef>
              <a:buFont typeface="Wingdings" panose="05000000000000000000" pitchFamily="2" charset="2"/>
              <a:buNone/>
              <a:defRPr sz="2200" b="1" kern="1200" cap="all">
                <a:solidFill>
                  <a:schemeClr val="tx1">
                    <a:lumMod val="85000"/>
                    <a:lumOff val="15000"/>
                  </a:schemeClr>
                </a:solidFill>
                <a:latin typeface="微软雅黑" panose="020B0503020204020204" pitchFamily="34" charset="-122"/>
                <a:ea typeface="微软雅黑" panose="020B0503020204020204" pitchFamily="34" charset="-122"/>
                <a:cs typeface="+mj-cs"/>
              </a:defRPr>
            </a:lvl1pPr>
          </a:lstStyle>
          <a:p>
            <a:pPr>
              <a:lnSpc>
                <a:spcPct val="200000"/>
              </a:lnSpc>
            </a:pPr>
            <a:r>
              <a:rPr lang="zh-CN" altLang="en-US" sz="2000" dirty="0"/>
              <a:t>第一节  单击编辑章节标题</a:t>
            </a:r>
            <a:br>
              <a:rPr lang="en-US" altLang="zh-CN" sz="2000" dirty="0"/>
            </a:br>
            <a:r>
              <a:rPr lang="zh-CN" altLang="en-US" sz="2000" dirty="0"/>
              <a:t>第二节  单击编辑章节标题</a:t>
            </a:r>
            <a:br>
              <a:rPr lang="en-US" altLang="zh-CN" sz="2000" dirty="0"/>
            </a:br>
            <a:r>
              <a:rPr lang="zh-CN" altLang="en-US" sz="2000" dirty="0"/>
              <a:t>第三节  单击编辑章节标题</a:t>
            </a:r>
            <a:br>
              <a:rPr lang="en-US" altLang="zh-CN" sz="2000" dirty="0"/>
            </a:br>
            <a:r>
              <a:rPr lang="zh-CN" altLang="en-US" sz="2000" dirty="0"/>
              <a:t>第四节  单击编辑章节标题</a:t>
            </a:r>
            <a:br>
              <a:rPr lang="en-US" altLang="zh-CN" sz="2000" dirty="0"/>
            </a:br>
            <a:r>
              <a:rPr lang="zh-CN" altLang="en-US" sz="2000" dirty="0"/>
              <a:t>第五节  单击编辑章节标题</a:t>
            </a:r>
            <a:br>
              <a:rPr lang="en-US" altLang="zh-CN" sz="2000" dirty="0"/>
            </a:br>
            <a:endParaRPr lang="zh-CN" altLang="en-US" sz="2000" dirty="0"/>
          </a:p>
        </p:txBody>
      </p:sp>
      <p:pic>
        <p:nvPicPr>
          <p:cNvPr id="17" name="图片 16"/>
          <p:cNvPicPr>
            <a:picLocks noChangeAspect="1"/>
          </p:cNvPicPr>
          <p:nvPr userDrawn="1"/>
        </p:nvPicPr>
        <p:blipFill>
          <a:blip r:embed="rId3"/>
          <a:stretch>
            <a:fillRect/>
          </a:stretch>
        </p:blipFill>
        <p:spPr>
          <a:xfrm>
            <a:off x="123305" y="136526"/>
            <a:ext cx="3458095" cy="714150"/>
          </a:xfrm>
          <a:prstGeom prst="rect">
            <a:avLst/>
          </a:prstGeom>
        </p:spPr>
      </p:pic>
      <p:pic>
        <p:nvPicPr>
          <p:cNvPr id="18" name="图片 17"/>
          <p:cNvPicPr/>
          <p:nvPr userDrawn="1"/>
        </p:nvPicPr>
        <p:blipFill>
          <a:blip r:embed="rId4">
            <a:extLst>
              <a:ext uri="{BEBA8EAE-BF5A-486C-A8C5-ECC9F3942E4B}">
                <a14:imgProps xmlns:a14="http://schemas.microsoft.com/office/drawing/2010/main">
                  <a14:imgLayer r:embed="rId5">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19"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2" name="标题 1"/>
          <p:cNvSpPr>
            <a:spLocks noGrp="1"/>
          </p:cNvSpPr>
          <p:nvPr>
            <p:ph type="title"/>
          </p:nvPr>
        </p:nvSpPr>
        <p:spPr>
          <a:xfrm>
            <a:off x="838200" y="718398"/>
            <a:ext cx="10515600" cy="97229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9858374" y="136525"/>
            <a:ext cx="1095375" cy="365125"/>
          </a:xfrm>
        </p:spPr>
        <p:txBody>
          <a:bodyPr/>
          <a:lstStyle/>
          <a:p>
            <a:fld id="{50B3365A-2AB1-404D-9041-0D18E18537C7}"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D2954C-C39F-4447-B79E-84761DF66E42}" type="slidenum">
              <a:rPr lang="zh-CN" altLang="en-US" smtClean="0"/>
            </a:fld>
            <a:endParaRPr lang="zh-CN" altLang="en-US"/>
          </a:p>
        </p:txBody>
      </p:sp>
      <p:sp>
        <p:nvSpPr>
          <p:cNvPr id="16"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5000" y="638175"/>
            <a:ext cx="10515600" cy="718398"/>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7" name="日期占位符 3"/>
          <p:cNvSpPr txBox="1"/>
          <p:nvPr userDrawn="1"/>
        </p:nvSpPr>
        <p:spPr>
          <a:xfrm>
            <a:off x="9858374" y="136525"/>
            <a:ext cx="109537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3365A-2AB1-404D-9041-0D18E18537C7}" type="datetimeFigureOut">
              <a:rPr lang="zh-CN" altLang="en-US" smtClean="0"/>
            </a:fld>
            <a:endParaRPr lang="zh-CN" altLang="en-US" dirty="0"/>
          </a:p>
        </p:txBody>
      </p:sp>
      <p:sp>
        <p:nvSpPr>
          <p:cNvPr id="8"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6" name="日期占位符 3"/>
          <p:cNvSpPr txBox="1"/>
          <p:nvPr userDrawn="1"/>
        </p:nvSpPr>
        <p:spPr>
          <a:xfrm>
            <a:off x="9858374" y="136525"/>
            <a:ext cx="109537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3365A-2AB1-404D-9041-0D18E18537C7}" type="datetimeFigureOut">
              <a:rPr lang="zh-CN" altLang="en-US" smtClean="0"/>
            </a:fld>
            <a:endParaRPr lang="zh-CN" altLang="en-US" dirty="0"/>
          </a:p>
        </p:txBody>
      </p:sp>
      <p:sp>
        <p:nvSpPr>
          <p:cNvPr id="7"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sp>
        <p:nvSpPr>
          <p:cNvPr id="19" name="平行四边形 7"/>
          <p:cNvSpPr/>
          <p:nvPr userDrawn="1"/>
        </p:nvSpPr>
        <p:spPr>
          <a:xfrm>
            <a:off x="0" y="2313825"/>
            <a:ext cx="8393871" cy="3080083"/>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4157 w 9296366"/>
              <a:gd name="connsiteY0-42" fmla="*/ 1976812 h 1989784"/>
              <a:gd name="connsiteX1-43" fmla="*/ 0 w 9296366"/>
              <a:gd name="connsiteY1-44" fmla="*/ 0 h 1989784"/>
              <a:gd name="connsiteX2-45" fmla="*/ 9296366 w 9296366"/>
              <a:gd name="connsiteY2-46" fmla="*/ 6432 h 1989784"/>
              <a:gd name="connsiteX3-47" fmla="*/ 7201835 w 9296366"/>
              <a:gd name="connsiteY3-48" fmla="*/ 1989784 h 1989784"/>
              <a:gd name="connsiteX4-49" fmla="*/ 4157 w 9296366"/>
              <a:gd name="connsiteY4-50" fmla="*/ 1976812 h 19897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9784">
                <a:moveTo>
                  <a:pt x="4157" y="1976812"/>
                </a:moveTo>
                <a:cubicBezTo>
                  <a:pt x="2771" y="1322877"/>
                  <a:pt x="1386" y="653935"/>
                  <a:pt x="0" y="0"/>
                </a:cubicBezTo>
                <a:lnTo>
                  <a:pt x="9296366" y="6432"/>
                </a:lnTo>
                <a:lnTo>
                  <a:pt x="7201835" y="1989784"/>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数据 8"/>
          <p:cNvSpPr/>
          <p:nvPr userDrawn="1"/>
        </p:nvSpPr>
        <p:spPr>
          <a:xfrm>
            <a:off x="7621348" y="2854831"/>
            <a:ext cx="1554477" cy="192975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7595" y="0"/>
                </a:lnTo>
                <a:lnTo>
                  <a:pt x="10000" y="0"/>
                </a:lnTo>
                <a:lnTo>
                  <a:pt x="2246" y="10000"/>
                </a:lnTo>
                <a:lnTo>
                  <a:pt x="0" y="10000"/>
                </a:lnTo>
                <a:close/>
              </a:path>
            </a:pathLst>
          </a:custGeom>
          <a:solidFill>
            <a:srgbClr val="00519C"/>
          </a:solidFill>
          <a:ln>
            <a:solidFill>
              <a:srgbClr val="00519C"/>
            </a:solidFill>
          </a:ln>
          <a:effectLst>
            <a:outerShdw blurRad="50800" dist="139700" dir="5400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数据 8"/>
          <p:cNvSpPr/>
          <p:nvPr userDrawn="1"/>
        </p:nvSpPr>
        <p:spPr>
          <a:xfrm>
            <a:off x="9447386" y="2816741"/>
            <a:ext cx="1547272" cy="3035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2810"/>
              <a:gd name="connsiteY0-172" fmla="*/ 11483 h 11484"/>
              <a:gd name="connsiteX1-173" fmla="*/ 8771 w 12810"/>
              <a:gd name="connsiteY1-174" fmla="*/ 0 h 11484"/>
              <a:gd name="connsiteX2-175" fmla="*/ 12810 w 12810"/>
              <a:gd name="connsiteY2-176" fmla="*/ 9101 h 11484"/>
              <a:gd name="connsiteX3-177" fmla="*/ 2299 w 12810"/>
              <a:gd name="connsiteY3-178" fmla="*/ 11484 h 11484"/>
              <a:gd name="connsiteX4-179" fmla="*/ 0 w 12810"/>
              <a:gd name="connsiteY4-180" fmla="*/ 11483 h 11484"/>
              <a:gd name="connsiteX0-181" fmla="*/ 0 w 12810"/>
              <a:gd name="connsiteY0-182" fmla="*/ 11483 h 11557"/>
              <a:gd name="connsiteX1-183" fmla="*/ 8771 w 12810"/>
              <a:gd name="connsiteY1-184" fmla="*/ 0 h 11557"/>
              <a:gd name="connsiteX2-185" fmla="*/ 12810 w 12810"/>
              <a:gd name="connsiteY2-186" fmla="*/ 9101 h 11557"/>
              <a:gd name="connsiteX3-187" fmla="*/ 10755 w 12810"/>
              <a:gd name="connsiteY3-188" fmla="*/ 11557 h 11557"/>
              <a:gd name="connsiteX4-189" fmla="*/ 0 w 12810"/>
              <a:gd name="connsiteY4-190" fmla="*/ 11483 h 11557"/>
              <a:gd name="connsiteX0-191" fmla="*/ 0 w 12810"/>
              <a:gd name="connsiteY0-192" fmla="*/ 2419 h 2493"/>
              <a:gd name="connsiteX1-193" fmla="*/ 2072 w 12810"/>
              <a:gd name="connsiteY1-194" fmla="*/ 0 h 2493"/>
              <a:gd name="connsiteX2-195" fmla="*/ 12810 w 12810"/>
              <a:gd name="connsiteY2-196" fmla="*/ 37 h 2493"/>
              <a:gd name="connsiteX3-197" fmla="*/ 10755 w 12810"/>
              <a:gd name="connsiteY3-198" fmla="*/ 2493 h 2493"/>
              <a:gd name="connsiteX4-199" fmla="*/ 0 w 12810"/>
              <a:gd name="connsiteY4-200" fmla="*/ 2419 h 2493"/>
              <a:gd name="connsiteX0-201" fmla="*/ 0 w 10000"/>
              <a:gd name="connsiteY0-202" fmla="*/ 9703 h 10000"/>
              <a:gd name="connsiteX1-203" fmla="*/ 2399 w 10000"/>
              <a:gd name="connsiteY1-204" fmla="*/ 0 h 10000"/>
              <a:gd name="connsiteX2-205" fmla="*/ 10000 w 10000"/>
              <a:gd name="connsiteY2-206" fmla="*/ 148 h 10000"/>
              <a:gd name="connsiteX3-207" fmla="*/ 8396 w 10000"/>
              <a:gd name="connsiteY3-208" fmla="*/ 10000 h 10000"/>
              <a:gd name="connsiteX4-209" fmla="*/ 0 w 10000"/>
              <a:gd name="connsiteY4-210" fmla="*/ 9703 h 10000"/>
              <a:gd name="connsiteX0-211" fmla="*/ 0 w 8304"/>
              <a:gd name="connsiteY0-212" fmla="*/ 10296 h 10296"/>
              <a:gd name="connsiteX1-213" fmla="*/ 703 w 8304"/>
              <a:gd name="connsiteY1-214" fmla="*/ 0 h 10296"/>
              <a:gd name="connsiteX2-215" fmla="*/ 8304 w 8304"/>
              <a:gd name="connsiteY2-216" fmla="*/ 148 h 10296"/>
              <a:gd name="connsiteX3-217" fmla="*/ 6700 w 8304"/>
              <a:gd name="connsiteY3-218" fmla="*/ 10000 h 10296"/>
              <a:gd name="connsiteX4-219" fmla="*/ 0 w 8304"/>
              <a:gd name="connsiteY4-220" fmla="*/ 10296 h 10296"/>
              <a:gd name="connsiteX0-221" fmla="*/ 0 w 10064"/>
              <a:gd name="connsiteY0-222" fmla="*/ 10000 h 10000"/>
              <a:gd name="connsiteX1-223" fmla="*/ 911 w 10064"/>
              <a:gd name="connsiteY1-224" fmla="*/ 0 h 10000"/>
              <a:gd name="connsiteX2-225" fmla="*/ 10064 w 10064"/>
              <a:gd name="connsiteY2-226" fmla="*/ 144 h 10000"/>
              <a:gd name="connsiteX3-227" fmla="*/ 8132 w 10064"/>
              <a:gd name="connsiteY3-228" fmla="*/ 9713 h 10000"/>
              <a:gd name="connsiteX4-229" fmla="*/ 0 w 10064"/>
              <a:gd name="connsiteY4-230" fmla="*/ 10000 h 10000"/>
              <a:gd name="connsiteX0-231" fmla="*/ 0 w 10064"/>
              <a:gd name="connsiteY0-232" fmla="*/ 10000 h 10000"/>
              <a:gd name="connsiteX1-233" fmla="*/ 911 w 10064"/>
              <a:gd name="connsiteY1-234" fmla="*/ 0 h 10000"/>
              <a:gd name="connsiteX2-235" fmla="*/ 10064 w 10064"/>
              <a:gd name="connsiteY2-236" fmla="*/ 144 h 10000"/>
              <a:gd name="connsiteX3-237" fmla="*/ 6584 w 10064"/>
              <a:gd name="connsiteY3-238" fmla="*/ 9878 h 10000"/>
              <a:gd name="connsiteX4-239" fmla="*/ 0 w 10064"/>
              <a:gd name="connsiteY4-240" fmla="*/ 10000 h 10000"/>
              <a:gd name="connsiteX0-241" fmla="*/ 0 w 7814"/>
              <a:gd name="connsiteY0-242" fmla="*/ 10021 h 10021"/>
              <a:gd name="connsiteX1-243" fmla="*/ 911 w 7814"/>
              <a:gd name="connsiteY1-244" fmla="*/ 21 h 10021"/>
              <a:gd name="connsiteX2-245" fmla="*/ 7814 w 7814"/>
              <a:gd name="connsiteY2-246" fmla="*/ 0 h 10021"/>
              <a:gd name="connsiteX3-247" fmla="*/ 6584 w 7814"/>
              <a:gd name="connsiteY3-248" fmla="*/ 9899 h 10021"/>
              <a:gd name="connsiteX4-249" fmla="*/ 0 w 7814"/>
              <a:gd name="connsiteY4-250" fmla="*/ 10021 h 10021"/>
              <a:gd name="connsiteX0-251" fmla="*/ 0 w 10000"/>
              <a:gd name="connsiteY0-252" fmla="*/ 10000 h 10000"/>
              <a:gd name="connsiteX1-253" fmla="*/ 1166 w 10000"/>
              <a:gd name="connsiteY1-254" fmla="*/ 21 h 10000"/>
              <a:gd name="connsiteX2-255" fmla="*/ 10000 w 10000"/>
              <a:gd name="connsiteY2-256" fmla="*/ 0 h 10000"/>
              <a:gd name="connsiteX3-257" fmla="*/ 8426 w 10000"/>
              <a:gd name="connsiteY3-258" fmla="*/ 9878 h 10000"/>
              <a:gd name="connsiteX4-259" fmla="*/ 0 w 10000"/>
              <a:gd name="connsiteY4-260" fmla="*/ 10000 h 10000"/>
              <a:gd name="connsiteX0-261" fmla="*/ 0 w 10000"/>
              <a:gd name="connsiteY0-262" fmla="*/ 10000 h 10000"/>
              <a:gd name="connsiteX1-263" fmla="*/ 1391 w 10000"/>
              <a:gd name="connsiteY1-264" fmla="*/ 21 h 10000"/>
              <a:gd name="connsiteX2-265" fmla="*/ 10000 w 10000"/>
              <a:gd name="connsiteY2-266" fmla="*/ 0 h 10000"/>
              <a:gd name="connsiteX3-267" fmla="*/ 8426 w 10000"/>
              <a:gd name="connsiteY3-268" fmla="*/ 9878 h 10000"/>
              <a:gd name="connsiteX4-269" fmla="*/ 0 w 10000"/>
              <a:gd name="connsiteY4-270" fmla="*/ 10000 h 10000"/>
              <a:gd name="connsiteX0-271" fmla="*/ 1749 w 11749"/>
              <a:gd name="connsiteY0-272" fmla="*/ 10143 h 10143"/>
              <a:gd name="connsiteX1-273" fmla="*/ 36 w 11749"/>
              <a:gd name="connsiteY1-274" fmla="*/ 0 h 10143"/>
              <a:gd name="connsiteX2-275" fmla="*/ 11749 w 11749"/>
              <a:gd name="connsiteY2-276" fmla="*/ 143 h 10143"/>
              <a:gd name="connsiteX3-277" fmla="*/ 10175 w 11749"/>
              <a:gd name="connsiteY3-278" fmla="*/ 10021 h 10143"/>
              <a:gd name="connsiteX4-279" fmla="*/ 1749 w 11749"/>
              <a:gd name="connsiteY4-280" fmla="*/ 10143 h 10143"/>
              <a:gd name="connsiteX0-281" fmla="*/ 0 w 13267"/>
              <a:gd name="connsiteY0-282" fmla="*/ 10472 h 10472"/>
              <a:gd name="connsiteX1-283" fmla="*/ 1554 w 13267"/>
              <a:gd name="connsiteY1-284" fmla="*/ 0 h 10472"/>
              <a:gd name="connsiteX2-285" fmla="*/ 13267 w 13267"/>
              <a:gd name="connsiteY2-286" fmla="*/ 143 h 10472"/>
              <a:gd name="connsiteX3-287" fmla="*/ 11693 w 13267"/>
              <a:gd name="connsiteY3-288" fmla="*/ 10021 h 10472"/>
              <a:gd name="connsiteX4-289" fmla="*/ 0 w 13267"/>
              <a:gd name="connsiteY4-290" fmla="*/ 10472 h 104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67" h="10472">
                <a:moveTo>
                  <a:pt x="0" y="10472"/>
                </a:moveTo>
                <a:cubicBezTo>
                  <a:pt x="361" y="7146"/>
                  <a:pt x="1193" y="3326"/>
                  <a:pt x="1554" y="0"/>
                </a:cubicBezTo>
                <a:lnTo>
                  <a:pt x="13267" y="143"/>
                </a:lnTo>
                <a:lnTo>
                  <a:pt x="11693" y="10021"/>
                </a:lnTo>
                <a:lnTo>
                  <a:pt x="0" y="10472"/>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数据 8"/>
          <p:cNvSpPr/>
          <p:nvPr userDrawn="1"/>
        </p:nvSpPr>
        <p:spPr>
          <a:xfrm>
            <a:off x="9625253" y="2821494"/>
            <a:ext cx="1737283" cy="22161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 h="11484">
                <a:moveTo>
                  <a:pt x="0" y="11483"/>
                </a:moveTo>
                <a:lnTo>
                  <a:pt x="8771" y="0"/>
                </a:lnTo>
                <a:lnTo>
                  <a:pt x="11176" y="0"/>
                </a:lnTo>
                <a:lnTo>
                  <a:pt x="2299" y="11484"/>
                </a:lnTo>
                <a:lnTo>
                  <a:pt x="0" y="11483"/>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数据 8"/>
          <p:cNvSpPr/>
          <p:nvPr userDrawn="1"/>
        </p:nvSpPr>
        <p:spPr>
          <a:xfrm>
            <a:off x="8950595" y="3268626"/>
            <a:ext cx="1446596" cy="17605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9306"/>
              <a:gd name="connsiteY0-142" fmla="*/ 9086 h 10000"/>
              <a:gd name="connsiteX1-143" fmla="*/ 6901 w 9306"/>
              <a:gd name="connsiteY1-144" fmla="*/ 0 h 10000"/>
              <a:gd name="connsiteX2-145" fmla="*/ 9306 w 9306"/>
              <a:gd name="connsiteY2-146" fmla="*/ 0 h 10000"/>
              <a:gd name="connsiteX3-147" fmla="*/ 1552 w 9306"/>
              <a:gd name="connsiteY3-148" fmla="*/ 10000 h 10000"/>
              <a:gd name="connsiteX4-149" fmla="*/ 0 w 9306"/>
              <a:gd name="connsiteY4-150" fmla="*/ 9086 h 10000"/>
              <a:gd name="connsiteX0-151" fmla="*/ 0 w 10000"/>
              <a:gd name="connsiteY0-152" fmla="*/ 9086 h 9123"/>
              <a:gd name="connsiteX1-153" fmla="*/ 7416 w 10000"/>
              <a:gd name="connsiteY1-154" fmla="*/ 0 h 9123"/>
              <a:gd name="connsiteX2-155" fmla="*/ 10000 w 10000"/>
              <a:gd name="connsiteY2-156" fmla="*/ 0 h 9123"/>
              <a:gd name="connsiteX3-157" fmla="*/ 2414 w 10000"/>
              <a:gd name="connsiteY3-158" fmla="*/ 9123 h 9123"/>
              <a:gd name="connsiteX4-159" fmla="*/ 0 w 10000"/>
              <a:gd name="connsiteY4-160" fmla="*/ 9086 h 91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9123">
                <a:moveTo>
                  <a:pt x="0" y="9086"/>
                </a:moveTo>
                <a:lnTo>
                  <a:pt x="7416" y="0"/>
                </a:lnTo>
                <a:lnTo>
                  <a:pt x="10000" y="0"/>
                </a:lnTo>
                <a:lnTo>
                  <a:pt x="2414" y="9123"/>
                </a:lnTo>
                <a:lnTo>
                  <a:pt x="0" y="9086"/>
                </a:lnTo>
                <a:close/>
              </a:path>
            </a:pathLst>
          </a:custGeom>
          <a:solidFill>
            <a:srgbClr val="8CC63F"/>
          </a:solidFill>
          <a:ln>
            <a:solidFill>
              <a:srgbClr val="89C53B"/>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7"/>
          <p:cNvSpPr/>
          <p:nvPr userDrawn="1"/>
        </p:nvSpPr>
        <p:spPr>
          <a:xfrm rot="10800000">
            <a:off x="10301135" y="2253635"/>
            <a:ext cx="1867982" cy="313458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数据 8"/>
          <p:cNvSpPr/>
          <p:nvPr userDrawn="1"/>
        </p:nvSpPr>
        <p:spPr>
          <a:xfrm>
            <a:off x="8265394" y="3121590"/>
            <a:ext cx="1561167" cy="19160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7546 w 11176"/>
              <a:gd name="connsiteY1-174" fmla="*/ 1592 h 11484"/>
              <a:gd name="connsiteX2-175" fmla="*/ 11176 w 11176"/>
              <a:gd name="connsiteY2-176" fmla="*/ 0 h 11484"/>
              <a:gd name="connsiteX3-177" fmla="*/ 2299 w 11176"/>
              <a:gd name="connsiteY3-178" fmla="*/ 11484 h 11484"/>
              <a:gd name="connsiteX4-179" fmla="*/ 0 w 11176"/>
              <a:gd name="connsiteY4-180" fmla="*/ 11483 h 11484"/>
              <a:gd name="connsiteX0-181" fmla="*/ 0 w 10012"/>
              <a:gd name="connsiteY0-182" fmla="*/ 9916 h 9917"/>
              <a:gd name="connsiteX1-183" fmla="*/ 7546 w 10012"/>
              <a:gd name="connsiteY1-184" fmla="*/ 25 h 9917"/>
              <a:gd name="connsiteX2-185" fmla="*/ 10012 w 10012"/>
              <a:gd name="connsiteY2-186" fmla="*/ 0 h 9917"/>
              <a:gd name="connsiteX3-187" fmla="*/ 2299 w 10012"/>
              <a:gd name="connsiteY3-188" fmla="*/ 9917 h 9917"/>
              <a:gd name="connsiteX4-189" fmla="*/ 0 w 10012"/>
              <a:gd name="connsiteY4-190" fmla="*/ 9916 h 9917"/>
              <a:gd name="connsiteX0-191" fmla="*/ 0 w 10031"/>
              <a:gd name="connsiteY0-192" fmla="*/ 10011 h 10012"/>
              <a:gd name="connsiteX1-193" fmla="*/ 7537 w 10031"/>
              <a:gd name="connsiteY1-194" fmla="*/ 37 h 10012"/>
              <a:gd name="connsiteX2-195" fmla="*/ 10031 w 10031"/>
              <a:gd name="connsiteY2-196" fmla="*/ 0 h 10012"/>
              <a:gd name="connsiteX3-197" fmla="*/ 2296 w 10031"/>
              <a:gd name="connsiteY3-198" fmla="*/ 10012 h 10012"/>
              <a:gd name="connsiteX4-199" fmla="*/ 0 w 10031"/>
              <a:gd name="connsiteY4-200" fmla="*/ 10011 h 10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1" h="10012">
                <a:moveTo>
                  <a:pt x="0" y="10011"/>
                </a:moveTo>
                <a:lnTo>
                  <a:pt x="7537" y="37"/>
                </a:lnTo>
                <a:lnTo>
                  <a:pt x="10031" y="0"/>
                </a:lnTo>
                <a:lnTo>
                  <a:pt x="2296" y="10012"/>
                </a:lnTo>
                <a:lnTo>
                  <a:pt x="0" y="10011"/>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数据 8"/>
          <p:cNvSpPr/>
          <p:nvPr userDrawn="1"/>
        </p:nvSpPr>
        <p:spPr>
          <a:xfrm>
            <a:off x="7235379" y="2812155"/>
            <a:ext cx="1587276" cy="19515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211"/>
              <a:gd name="connsiteY0-172" fmla="*/ 10113 h 11484"/>
              <a:gd name="connsiteX1-173" fmla="*/ 7806 w 10211"/>
              <a:gd name="connsiteY1-174" fmla="*/ 0 h 11484"/>
              <a:gd name="connsiteX2-175" fmla="*/ 10211 w 10211"/>
              <a:gd name="connsiteY2-176" fmla="*/ 0 h 11484"/>
              <a:gd name="connsiteX3-177" fmla="*/ 1334 w 10211"/>
              <a:gd name="connsiteY3-178" fmla="*/ 11484 h 11484"/>
              <a:gd name="connsiteX4-179" fmla="*/ 0 w 10211"/>
              <a:gd name="connsiteY4-180" fmla="*/ 10113 h 11484"/>
              <a:gd name="connsiteX0-181" fmla="*/ 0 w 10211"/>
              <a:gd name="connsiteY0-182" fmla="*/ 10113 h 10113"/>
              <a:gd name="connsiteX1-183" fmla="*/ 7806 w 10211"/>
              <a:gd name="connsiteY1-184" fmla="*/ 0 h 10113"/>
              <a:gd name="connsiteX2-185" fmla="*/ 10211 w 10211"/>
              <a:gd name="connsiteY2-186" fmla="*/ 0 h 10113"/>
              <a:gd name="connsiteX3-187" fmla="*/ 2514 w 10211"/>
              <a:gd name="connsiteY3-188" fmla="*/ 10077 h 10113"/>
              <a:gd name="connsiteX4-189" fmla="*/ 0 w 10211"/>
              <a:gd name="connsiteY4-190" fmla="*/ 10113 h 101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1" h="10113">
                <a:moveTo>
                  <a:pt x="0" y="10113"/>
                </a:moveTo>
                <a:lnTo>
                  <a:pt x="7806" y="0"/>
                </a:lnTo>
                <a:lnTo>
                  <a:pt x="10211" y="0"/>
                </a:lnTo>
                <a:lnTo>
                  <a:pt x="2514" y="10077"/>
                </a:lnTo>
                <a:lnTo>
                  <a:pt x="0" y="10113"/>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数据 8"/>
          <p:cNvSpPr/>
          <p:nvPr userDrawn="1"/>
        </p:nvSpPr>
        <p:spPr>
          <a:xfrm>
            <a:off x="7980872" y="2809735"/>
            <a:ext cx="1575307" cy="194576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134"/>
              <a:gd name="connsiteY0-172" fmla="*/ 10052 h 11484"/>
              <a:gd name="connsiteX1-173" fmla="*/ 7729 w 10134"/>
              <a:gd name="connsiteY1-174" fmla="*/ 0 h 11484"/>
              <a:gd name="connsiteX2-175" fmla="*/ 10134 w 10134"/>
              <a:gd name="connsiteY2-176" fmla="*/ 0 h 11484"/>
              <a:gd name="connsiteX3-177" fmla="*/ 1257 w 10134"/>
              <a:gd name="connsiteY3-178" fmla="*/ 11484 h 11484"/>
              <a:gd name="connsiteX4-179" fmla="*/ 0 w 10134"/>
              <a:gd name="connsiteY4-180" fmla="*/ 10052 h 11484"/>
              <a:gd name="connsiteX0-181" fmla="*/ 0 w 10134"/>
              <a:gd name="connsiteY0-182" fmla="*/ 10052 h 10053"/>
              <a:gd name="connsiteX1-183" fmla="*/ 7729 w 10134"/>
              <a:gd name="connsiteY1-184" fmla="*/ 0 h 10053"/>
              <a:gd name="connsiteX2-185" fmla="*/ 10134 w 10134"/>
              <a:gd name="connsiteY2-186" fmla="*/ 0 h 10053"/>
              <a:gd name="connsiteX3-187" fmla="*/ 2253 w 10134"/>
              <a:gd name="connsiteY3-188" fmla="*/ 10053 h 10053"/>
              <a:gd name="connsiteX4-189" fmla="*/ 0 w 10134"/>
              <a:gd name="connsiteY4-190" fmla="*/ 10052 h 100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34" h="10053">
                <a:moveTo>
                  <a:pt x="0" y="10052"/>
                </a:moveTo>
                <a:lnTo>
                  <a:pt x="7729" y="0"/>
                </a:lnTo>
                <a:lnTo>
                  <a:pt x="10134" y="0"/>
                </a:lnTo>
                <a:lnTo>
                  <a:pt x="2253" y="10053"/>
                </a:lnTo>
                <a:lnTo>
                  <a:pt x="0" y="10052"/>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数据 8"/>
          <p:cNvSpPr/>
          <p:nvPr userDrawn="1"/>
        </p:nvSpPr>
        <p:spPr>
          <a:xfrm>
            <a:off x="7076858" y="4755500"/>
            <a:ext cx="1252655" cy="27990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897 w 11176"/>
              <a:gd name="connsiteY1-174" fmla="*/ 10341 h 11484"/>
              <a:gd name="connsiteX2-175" fmla="*/ 11176 w 11176"/>
              <a:gd name="connsiteY2-176" fmla="*/ 0 h 11484"/>
              <a:gd name="connsiteX3-177" fmla="*/ 2299 w 11176"/>
              <a:gd name="connsiteY3-178" fmla="*/ 11484 h 11484"/>
              <a:gd name="connsiteX4-179" fmla="*/ 0 w 11176"/>
              <a:gd name="connsiteY4-180" fmla="*/ 11483 h 11484"/>
              <a:gd name="connsiteX0-181" fmla="*/ 0 w 3272"/>
              <a:gd name="connsiteY0-182" fmla="*/ 1216 h 1217"/>
              <a:gd name="connsiteX1-183" fmla="*/ 897 w 3272"/>
              <a:gd name="connsiteY1-184" fmla="*/ 74 h 1217"/>
              <a:gd name="connsiteX2-185" fmla="*/ 3272 w 3272"/>
              <a:gd name="connsiteY2-186" fmla="*/ 0 h 1217"/>
              <a:gd name="connsiteX3-187" fmla="*/ 2299 w 3272"/>
              <a:gd name="connsiteY3-188" fmla="*/ 1217 h 1217"/>
              <a:gd name="connsiteX4-189" fmla="*/ 0 w 3272"/>
              <a:gd name="connsiteY4-190" fmla="*/ 1216 h 1217"/>
              <a:gd name="connsiteX0-191" fmla="*/ 0 w 10000"/>
              <a:gd name="connsiteY0-192" fmla="*/ 11209 h 11217"/>
              <a:gd name="connsiteX1-193" fmla="*/ 3396 w 10000"/>
              <a:gd name="connsiteY1-194" fmla="*/ 0 h 11217"/>
              <a:gd name="connsiteX2-195" fmla="*/ 10000 w 10000"/>
              <a:gd name="connsiteY2-196" fmla="*/ 1217 h 11217"/>
              <a:gd name="connsiteX3-197" fmla="*/ 7026 w 10000"/>
              <a:gd name="connsiteY3-198" fmla="*/ 11217 h 11217"/>
              <a:gd name="connsiteX4-199" fmla="*/ 0 w 10000"/>
              <a:gd name="connsiteY4-200" fmla="*/ 11209 h 11217"/>
              <a:gd name="connsiteX0-201" fmla="*/ 0 w 10094"/>
              <a:gd name="connsiteY0-202" fmla="*/ 11614 h 11622"/>
              <a:gd name="connsiteX1-203" fmla="*/ 3396 w 10094"/>
              <a:gd name="connsiteY1-204" fmla="*/ 405 h 11622"/>
              <a:gd name="connsiteX2-205" fmla="*/ 10094 w 10094"/>
              <a:gd name="connsiteY2-206" fmla="*/ 0 h 11622"/>
              <a:gd name="connsiteX3-207" fmla="*/ 7026 w 10094"/>
              <a:gd name="connsiteY3-208" fmla="*/ 11622 h 11622"/>
              <a:gd name="connsiteX4-209" fmla="*/ 0 w 10094"/>
              <a:gd name="connsiteY4-210" fmla="*/ 11614 h 11622"/>
              <a:gd name="connsiteX0-211" fmla="*/ 0 w 10094"/>
              <a:gd name="connsiteY0-212" fmla="*/ 11615 h 11623"/>
              <a:gd name="connsiteX1-213" fmla="*/ 4154 w 10094"/>
              <a:gd name="connsiteY1-214" fmla="*/ 0 h 11623"/>
              <a:gd name="connsiteX2-215" fmla="*/ 10094 w 10094"/>
              <a:gd name="connsiteY2-216" fmla="*/ 1 h 11623"/>
              <a:gd name="connsiteX3-217" fmla="*/ 7026 w 10094"/>
              <a:gd name="connsiteY3-218" fmla="*/ 11623 h 11623"/>
              <a:gd name="connsiteX4-219" fmla="*/ 0 w 10094"/>
              <a:gd name="connsiteY4-220" fmla="*/ 11615 h 11623"/>
              <a:gd name="connsiteX0-221" fmla="*/ 0 w 9125"/>
              <a:gd name="connsiteY0-222" fmla="*/ 12122 h 12122"/>
              <a:gd name="connsiteX1-223" fmla="*/ 3185 w 9125"/>
              <a:gd name="connsiteY1-224" fmla="*/ 0 h 12122"/>
              <a:gd name="connsiteX2-225" fmla="*/ 9125 w 9125"/>
              <a:gd name="connsiteY2-226" fmla="*/ 1 h 12122"/>
              <a:gd name="connsiteX3-227" fmla="*/ 6057 w 9125"/>
              <a:gd name="connsiteY3-228" fmla="*/ 11623 h 12122"/>
              <a:gd name="connsiteX4-229" fmla="*/ 0 w 9125"/>
              <a:gd name="connsiteY4-230" fmla="*/ 12122 h 12122"/>
              <a:gd name="connsiteX0-231" fmla="*/ 0 w 10092"/>
              <a:gd name="connsiteY0-232" fmla="*/ 9916 h 9916"/>
              <a:gd name="connsiteX1-233" fmla="*/ 3582 w 10092"/>
              <a:gd name="connsiteY1-234" fmla="*/ 0 h 9916"/>
              <a:gd name="connsiteX2-235" fmla="*/ 10092 w 10092"/>
              <a:gd name="connsiteY2-236" fmla="*/ 1 h 9916"/>
              <a:gd name="connsiteX3-237" fmla="*/ 6730 w 10092"/>
              <a:gd name="connsiteY3-238" fmla="*/ 9588 h 9916"/>
              <a:gd name="connsiteX4-239" fmla="*/ 0 w 10092"/>
              <a:gd name="connsiteY4-240" fmla="*/ 9916 h 9916"/>
              <a:gd name="connsiteX0-241" fmla="*/ 0 w 10000"/>
              <a:gd name="connsiteY0-242" fmla="*/ 10000 h 10000"/>
              <a:gd name="connsiteX1-243" fmla="*/ 3549 w 10000"/>
              <a:gd name="connsiteY1-244" fmla="*/ 0 h 10000"/>
              <a:gd name="connsiteX2-245" fmla="*/ 10000 w 10000"/>
              <a:gd name="connsiteY2-246" fmla="*/ 1 h 10000"/>
              <a:gd name="connsiteX3-247" fmla="*/ 6943 w 10000"/>
              <a:gd name="connsiteY3-248" fmla="*/ 9416 h 10000"/>
              <a:gd name="connsiteX4-249" fmla="*/ 0 w 10000"/>
              <a:gd name="connsiteY4-250" fmla="*/ 10000 h 10000"/>
              <a:gd name="connsiteX0-251" fmla="*/ 0 w 9771"/>
              <a:gd name="connsiteY0-252" fmla="*/ 9494 h 9494"/>
              <a:gd name="connsiteX1-253" fmla="*/ 3320 w 9771"/>
              <a:gd name="connsiteY1-254" fmla="*/ 0 h 9494"/>
              <a:gd name="connsiteX2-255" fmla="*/ 9771 w 9771"/>
              <a:gd name="connsiteY2-256" fmla="*/ 1 h 9494"/>
              <a:gd name="connsiteX3-257" fmla="*/ 6714 w 9771"/>
              <a:gd name="connsiteY3-258" fmla="*/ 9416 h 9494"/>
              <a:gd name="connsiteX4-259" fmla="*/ 0 w 9771"/>
              <a:gd name="connsiteY4-260" fmla="*/ 9494 h 9494"/>
              <a:gd name="connsiteX0-261" fmla="*/ 4066 w 14066"/>
              <a:gd name="connsiteY0-262" fmla="*/ 10178 h 10178"/>
              <a:gd name="connsiteX1-263" fmla="*/ 0 w 14066"/>
              <a:gd name="connsiteY1-264" fmla="*/ 0 h 10178"/>
              <a:gd name="connsiteX2-265" fmla="*/ 14066 w 14066"/>
              <a:gd name="connsiteY2-266" fmla="*/ 179 h 10178"/>
              <a:gd name="connsiteX3-267" fmla="*/ 10937 w 14066"/>
              <a:gd name="connsiteY3-268" fmla="*/ 10096 h 10178"/>
              <a:gd name="connsiteX4-269" fmla="*/ 4066 w 14066"/>
              <a:gd name="connsiteY4-270" fmla="*/ 10178 h 10178"/>
              <a:gd name="connsiteX0-271" fmla="*/ 0 w 17280"/>
              <a:gd name="connsiteY0-272" fmla="*/ 10711 h 10711"/>
              <a:gd name="connsiteX1-273" fmla="*/ 3214 w 17280"/>
              <a:gd name="connsiteY1-274" fmla="*/ 0 h 10711"/>
              <a:gd name="connsiteX2-275" fmla="*/ 17280 w 17280"/>
              <a:gd name="connsiteY2-276" fmla="*/ 179 h 10711"/>
              <a:gd name="connsiteX3-277" fmla="*/ 14151 w 17280"/>
              <a:gd name="connsiteY3-278" fmla="*/ 10096 h 10711"/>
              <a:gd name="connsiteX4-279" fmla="*/ 0 w 17280"/>
              <a:gd name="connsiteY4-280" fmla="*/ 10711 h 10711"/>
              <a:gd name="connsiteX0-281" fmla="*/ 0 w 17280"/>
              <a:gd name="connsiteY0-282" fmla="*/ 10444 h 10444"/>
              <a:gd name="connsiteX1-283" fmla="*/ 3214 w 17280"/>
              <a:gd name="connsiteY1-284" fmla="*/ 0 h 10444"/>
              <a:gd name="connsiteX2-285" fmla="*/ 17280 w 17280"/>
              <a:gd name="connsiteY2-286" fmla="*/ 179 h 10444"/>
              <a:gd name="connsiteX3-287" fmla="*/ 14151 w 17280"/>
              <a:gd name="connsiteY3-288" fmla="*/ 10096 h 10444"/>
              <a:gd name="connsiteX4-289" fmla="*/ 0 w 17280"/>
              <a:gd name="connsiteY4-290" fmla="*/ 10444 h 10444"/>
              <a:gd name="connsiteX0-291" fmla="*/ 0 w 21385"/>
              <a:gd name="connsiteY0-292" fmla="*/ 10444 h 10444"/>
              <a:gd name="connsiteX1-293" fmla="*/ 3214 w 21385"/>
              <a:gd name="connsiteY1-294" fmla="*/ 0 h 10444"/>
              <a:gd name="connsiteX2-295" fmla="*/ 17280 w 21385"/>
              <a:gd name="connsiteY2-296" fmla="*/ 179 h 10444"/>
              <a:gd name="connsiteX3-297" fmla="*/ 21385 w 21385"/>
              <a:gd name="connsiteY3-298" fmla="*/ 10096 h 10444"/>
              <a:gd name="connsiteX4-299" fmla="*/ 0 w 21385"/>
              <a:gd name="connsiteY4-300" fmla="*/ 10444 h 10444"/>
              <a:gd name="connsiteX0-301" fmla="*/ 0 w 24560"/>
              <a:gd name="connsiteY0-302" fmla="*/ 10444 h 10444"/>
              <a:gd name="connsiteX1-303" fmla="*/ 3214 w 24560"/>
              <a:gd name="connsiteY1-304" fmla="*/ 0 h 10444"/>
              <a:gd name="connsiteX2-305" fmla="*/ 24560 w 24560"/>
              <a:gd name="connsiteY2-306" fmla="*/ 90 h 10444"/>
              <a:gd name="connsiteX3-307" fmla="*/ 21385 w 24560"/>
              <a:gd name="connsiteY3-308" fmla="*/ 10096 h 10444"/>
              <a:gd name="connsiteX4-309" fmla="*/ 0 w 24560"/>
              <a:gd name="connsiteY4-310" fmla="*/ 10444 h 10444"/>
              <a:gd name="connsiteX0-311" fmla="*/ 0 w 24237"/>
              <a:gd name="connsiteY0-312" fmla="*/ 10444 h 10444"/>
              <a:gd name="connsiteX1-313" fmla="*/ 3214 w 24237"/>
              <a:gd name="connsiteY1-314" fmla="*/ 0 h 10444"/>
              <a:gd name="connsiteX2-315" fmla="*/ 24237 w 24237"/>
              <a:gd name="connsiteY2-316" fmla="*/ 90 h 10444"/>
              <a:gd name="connsiteX3-317" fmla="*/ 21385 w 24237"/>
              <a:gd name="connsiteY3-318" fmla="*/ 10096 h 10444"/>
              <a:gd name="connsiteX4-319" fmla="*/ 0 w 24237"/>
              <a:gd name="connsiteY4-320" fmla="*/ 10444 h 10444"/>
              <a:gd name="connsiteX0-321" fmla="*/ 0 w 24237"/>
              <a:gd name="connsiteY0-322" fmla="*/ 10444 h 10444"/>
              <a:gd name="connsiteX1-323" fmla="*/ 3214 w 24237"/>
              <a:gd name="connsiteY1-324" fmla="*/ 0 h 10444"/>
              <a:gd name="connsiteX2-325" fmla="*/ 24237 w 24237"/>
              <a:gd name="connsiteY2-326" fmla="*/ 90 h 10444"/>
              <a:gd name="connsiteX3-327" fmla="*/ 21201 w 24237"/>
              <a:gd name="connsiteY3-328" fmla="*/ 10096 h 10444"/>
              <a:gd name="connsiteX4-329" fmla="*/ 0 w 24237"/>
              <a:gd name="connsiteY4-330" fmla="*/ 10444 h 104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37" h="10444">
                <a:moveTo>
                  <a:pt x="0" y="10444"/>
                </a:moveTo>
                <a:lnTo>
                  <a:pt x="3214" y="0"/>
                </a:lnTo>
                <a:lnTo>
                  <a:pt x="24237" y="90"/>
                </a:lnTo>
                <a:lnTo>
                  <a:pt x="21201" y="10096"/>
                </a:lnTo>
                <a:lnTo>
                  <a:pt x="0" y="10444"/>
                </a:lnTo>
                <a:close/>
              </a:path>
            </a:pathLst>
          </a:custGeom>
          <a:solidFill>
            <a:schemeClr val="bg1"/>
          </a:solidFill>
          <a:ln>
            <a:solidFill>
              <a:schemeClr val="bg1"/>
            </a:solidFill>
          </a:ln>
          <a:effectLst>
            <a:outerShdw blurRad="50800" dist="139700" dir="5400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Picture 5" descr="C:\Users\Administrator\Desktop\zhao ppt\ppt-09.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l="36626" t="26627" r="33408" b="30769"/>
          <a:stretch>
            <a:fillRect/>
          </a:stretch>
        </p:blipFill>
        <p:spPr bwMode="auto">
          <a:xfrm>
            <a:off x="-162771" y="4102657"/>
            <a:ext cx="1277630" cy="1135671"/>
          </a:xfrm>
          <a:prstGeom prst="rect">
            <a:avLst/>
          </a:prstGeom>
          <a:noFill/>
          <a:ln w="9525">
            <a:noFill/>
            <a:miter lim="800000"/>
            <a:headEnd/>
            <a:tailEnd/>
          </a:ln>
        </p:spPr>
      </p:pic>
      <p:pic>
        <p:nvPicPr>
          <p:cNvPr id="32" name="图片 31"/>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67244" y1="45100" x2="66850" y2="79929"/>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926506" y="4335083"/>
            <a:ext cx="1181879" cy="788230"/>
          </a:xfrm>
          <a:prstGeom prst="rect">
            <a:avLst/>
          </a:prstGeom>
        </p:spPr>
      </p:pic>
      <p:pic>
        <p:nvPicPr>
          <p:cNvPr id="35" name="图片 34"/>
          <p:cNvPicPr>
            <a:picLocks noChangeAspect="1"/>
          </p:cNvPicPr>
          <p:nvPr userDrawn="1"/>
        </p:nvPicPr>
        <p:blipFill>
          <a:blip r:embed="rId4"/>
          <a:stretch>
            <a:fillRect/>
          </a:stretch>
        </p:blipFill>
        <p:spPr>
          <a:xfrm>
            <a:off x="123305" y="136526"/>
            <a:ext cx="3458095" cy="714150"/>
          </a:xfrm>
          <a:prstGeom prst="rect">
            <a:avLst/>
          </a:prstGeom>
        </p:spPr>
      </p:pic>
      <p:pic>
        <p:nvPicPr>
          <p:cNvPr id="37" name="图片 36"/>
          <p:cNvPicPr/>
          <p:nvPr userDrawn="1"/>
        </p:nvPicPr>
        <p:blipFill>
          <a:blip r:embed="rId5">
            <a:extLst>
              <a:ext uri="{BEBA8EAE-BF5A-486C-A8C5-ECC9F3942E4B}">
                <a14:imgProps xmlns:a14="http://schemas.microsoft.com/office/drawing/2010/main">
                  <a14:imgLayer r:embed="rId3">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33" name="副标题 2"/>
          <p:cNvSpPr>
            <a:spLocks noGrp="1"/>
          </p:cNvSpPr>
          <p:nvPr>
            <p:ph type="subTitle" idx="1" hasCustomPrompt="1"/>
          </p:nvPr>
        </p:nvSpPr>
        <p:spPr>
          <a:xfrm>
            <a:off x="2141197" y="4397884"/>
            <a:ext cx="5051367" cy="107649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  讲  人：</a:t>
            </a:r>
            <a:endParaRPr lang="en-US" altLang="zh-CN" dirty="0"/>
          </a:p>
          <a:p>
            <a:r>
              <a:rPr lang="zh-CN" altLang="en-US" dirty="0"/>
              <a:t>联系方式：</a:t>
            </a:r>
            <a:endParaRPr lang="zh-CN" altLang="en-US" dirty="0"/>
          </a:p>
        </p:txBody>
      </p:sp>
      <p:sp>
        <p:nvSpPr>
          <p:cNvPr id="2" name="标题 1"/>
          <p:cNvSpPr>
            <a:spLocks noGrp="1"/>
          </p:cNvSpPr>
          <p:nvPr>
            <p:ph type="title" hasCustomPrompt="1"/>
          </p:nvPr>
        </p:nvSpPr>
        <p:spPr>
          <a:xfrm>
            <a:off x="1678466" y="2848573"/>
            <a:ext cx="3919275" cy="1325563"/>
          </a:xfrm>
        </p:spPr>
        <p:txBody>
          <a:bodyPr>
            <a:noAutofit/>
          </a:bodyPr>
          <a:lstStyle>
            <a:lvl1pPr>
              <a:defRPr sz="6000" b="1">
                <a:solidFill>
                  <a:schemeClr val="bg1"/>
                </a:solidFill>
                <a:latin typeface="+mn-ea"/>
                <a:ea typeface="+mn-ea"/>
              </a:defRPr>
            </a:lvl1pPr>
          </a:lstStyle>
          <a:p>
            <a:r>
              <a:rPr lang="zh-CN" altLang="en-US" dirty="0"/>
              <a:t>感谢聆听！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平行四边形 7"/>
          <p:cNvSpPr/>
          <p:nvPr userDrawn="1"/>
        </p:nvSpPr>
        <p:spPr>
          <a:xfrm>
            <a:off x="-1665" y="2352979"/>
            <a:ext cx="10625319" cy="22045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4861">
                <a:moveTo>
                  <a:pt x="4157" y="1976812"/>
                </a:moveTo>
                <a:cubicBezTo>
                  <a:pt x="2771" y="1322877"/>
                  <a:pt x="1386" y="653935"/>
                  <a:pt x="0" y="0"/>
                </a:cubicBezTo>
                <a:lnTo>
                  <a:pt x="9296366" y="6432"/>
                </a:lnTo>
                <a:lnTo>
                  <a:pt x="7862421" y="1984861"/>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a:off x="-8313" y="2335876"/>
            <a:ext cx="0" cy="2219499"/>
          </a:xfrm>
          <a:custGeom>
            <a:avLst/>
            <a:gdLst>
              <a:gd name="connsiteX0" fmla="*/ 0 w 0"/>
              <a:gd name="connsiteY0" fmla="*/ 0 h 2219499"/>
              <a:gd name="connsiteX1" fmla="*/ 0 w 0"/>
              <a:gd name="connsiteY1" fmla="*/ 2219499 h 2219499"/>
            </a:gdLst>
            <a:ahLst/>
            <a:cxnLst>
              <a:cxn ang="0">
                <a:pos x="connsiteX0" y="connsiteY0"/>
              </a:cxn>
              <a:cxn ang="0">
                <a:pos x="connsiteX1" y="connsiteY1"/>
              </a:cxn>
            </a:cxnLst>
            <a:rect l="l" t="t" r="r" b="b"/>
            <a:pathLst>
              <a:path h="2219499">
                <a:moveTo>
                  <a:pt x="0" y="0"/>
                </a:moveTo>
                <a:lnTo>
                  <a:pt x="0" y="22194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7"/>
          <p:cNvSpPr/>
          <p:nvPr userDrawn="1"/>
        </p:nvSpPr>
        <p:spPr>
          <a:xfrm rot="10800000">
            <a:off x="9316697" y="2335876"/>
            <a:ext cx="2365568" cy="22172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1 w 9292210"/>
              <a:gd name="connsiteY0-42" fmla="*/ 1988246 h 1996295"/>
              <a:gd name="connsiteX1-43" fmla="*/ 8629525 w 9292210"/>
              <a:gd name="connsiteY1-44" fmla="*/ 0 h 1996295"/>
              <a:gd name="connsiteX2-45" fmla="*/ 9292210 w 9292210"/>
              <a:gd name="connsiteY2-46" fmla="*/ 17866 h 1996295"/>
              <a:gd name="connsiteX3-47" fmla="*/ 7858265 w 9292210"/>
              <a:gd name="connsiteY3-48" fmla="*/ 1996295 h 1996295"/>
              <a:gd name="connsiteX4-49" fmla="*/ 1 w 9292210"/>
              <a:gd name="connsiteY4-50" fmla="*/ 1988246 h 1996295"/>
              <a:gd name="connsiteX0-51" fmla="*/ 1 w 2314152"/>
              <a:gd name="connsiteY0-52" fmla="*/ 1965378 h 1996295"/>
              <a:gd name="connsiteX1-53" fmla="*/ 1651467 w 2314152"/>
              <a:gd name="connsiteY1-54" fmla="*/ 0 h 1996295"/>
              <a:gd name="connsiteX2-55" fmla="*/ 2314152 w 2314152"/>
              <a:gd name="connsiteY2-56" fmla="*/ 17866 h 1996295"/>
              <a:gd name="connsiteX3-57" fmla="*/ 880207 w 2314152"/>
              <a:gd name="connsiteY3-58" fmla="*/ 1996295 h 1996295"/>
              <a:gd name="connsiteX4-59" fmla="*/ 1 w 2314152"/>
              <a:gd name="connsiteY4-60" fmla="*/ 1965378 h 1996295"/>
              <a:gd name="connsiteX0-61" fmla="*/ 0 w 2314151"/>
              <a:gd name="connsiteY0-62" fmla="*/ 1965378 h 1996295"/>
              <a:gd name="connsiteX1-63" fmla="*/ 1651466 w 2314151"/>
              <a:gd name="connsiteY1-64" fmla="*/ 0 h 1996295"/>
              <a:gd name="connsiteX2-65" fmla="*/ 2314151 w 2314151"/>
              <a:gd name="connsiteY2-66" fmla="*/ 17866 h 1996295"/>
              <a:gd name="connsiteX3-67" fmla="*/ 880206 w 2314151"/>
              <a:gd name="connsiteY3-68" fmla="*/ 1996295 h 1996295"/>
              <a:gd name="connsiteX4-69" fmla="*/ 0 w 2314151"/>
              <a:gd name="connsiteY4-70" fmla="*/ 1965378 h 1996295"/>
              <a:gd name="connsiteX0-71" fmla="*/ 0 w 2314151"/>
              <a:gd name="connsiteY0-72" fmla="*/ 1965378 h 1996295"/>
              <a:gd name="connsiteX1-73" fmla="*/ 1651466 w 2314151"/>
              <a:gd name="connsiteY1-74" fmla="*/ 0 h 1996295"/>
              <a:gd name="connsiteX2-75" fmla="*/ 2314151 w 2314151"/>
              <a:gd name="connsiteY2-76" fmla="*/ 17866 h 1996295"/>
              <a:gd name="connsiteX3-77" fmla="*/ 880206 w 2314151"/>
              <a:gd name="connsiteY3-78" fmla="*/ 1996295 h 1996295"/>
              <a:gd name="connsiteX4-79" fmla="*/ 0 w 2314151"/>
              <a:gd name="connsiteY4-80" fmla="*/ 1965378 h 1996295"/>
              <a:gd name="connsiteX0-81" fmla="*/ 0 w 2314151"/>
              <a:gd name="connsiteY0-82" fmla="*/ 1965378 h 1996295"/>
              <a:gd name="connsiteX1-83" fmla="*/ 1651466 w 2314151"/>
              <a:gd name="connsiteY1-84" fmla="*/ 0 h 1996295"/>
              <a:gd name="connsiteX2-85" fmla="*/ 2314151 w 2314151"/>
              <a:gd name="connsiteY2-86" fmla="*/ 17866 h 1996295"/>
              <a:gd name="connsiteX3-87" fmla="*/ 880206 w 2314151"/>
              <a:gd name="connsiteY3-88" fmla="*/ 1996295 h 1996295"/>
              <a:gd name="connsiteX4-89" fmla="*/ 0 w 2314151"/>
              <a:gd name="connsiteY4-90" fmla="*/ 1965378 h 1996295"/>
              <a:gd name="connsiteX0-91" fmla="*/ 0 w 2069697"/>
              <a:gd name="connsiteY0-92" fmla="*/ 1965379 h 1996295"/>
              <a:gd name="connsiteX1-93" fmla="*/ 1407012 w 2069697"/>
              <a:gd name="connsiteY1-94" fmla="*/ 0 h 1996295"/>
              <a:gd name="connsiteX2-95" fmla="*/ 2069697 w 2069697"/>
              <a:gd name="connsiteY2-96" fmla="*/ 17866 h 1996295"/>
              <a:gd name="connsiteX3-97" fmla="*/ 635752 w 2069697"/>
              <a:gd name="connsiteY3-98" fmla="*/ 1996295 h 1996295"/>
              <a:gd name="connsiteX4-99" fmla="*/ 0 w 2069697"/>
              <a:gd name="connsiteY4-100" fmla="*/ 1965379 h 1996295"/>
              <a:gd name="connsiteX0-101" fmla="*/ 0 w 2069697"/>
              <a:gd name="connsiteY0-102" fmla="*/ 1965379 h 1996295"/>
              <a:gd name="connsiteX1-103" fmla="*/ 1407012 w 2069697"/>
              <a:gd name="connsiteY1-104" fmla="*/ 0 h 1996295"/>
              <a:gd name="connsiteX2-105" fmla="*/ 2069697 w 2069697"/>
              <a:gd name="connsiteY2-106" fmla="*/ 17866 h 1996295"/>
              <a:gd name="connsiteX3-107" fmla="*/ 635752 w 2069697"/>
              <a:gd name="connsiteY3-108" fmla="*/ 1996295 h 1996295"/>
              <a:gd name="connsiteX4-109" fmla="*/ 0 w 2069697"/>
              <a:gd name="connsiteY4-110" fmla="*/ 1965379 h 1996295"/>
              <a:gd name="connsiteX0-111" fmla="*/ 0 w 2069697"/>
              <a:gd name="connsiteY0-112" fmla="*/ 1965379 h 1996295"/>
              <a:gd name="connsiteX1-113" fmla="*/ 1407012 w 2069697"/>
              <a:gd name="connsiteY1-114" fmla="*/ 0 h 1996295"/>
              <a:gd name="connsiteX2-115" fmla="*/ 2069697 w 2069697"/>
              <a:gd name="connsiteY2-116" fmla="*/ 17866 h 1996295"/>
              <a:gd name="connsiteX3-117" fmla="*/ 635752 w 2069697"/>
              <a:gd name="connsiteY3-118" fmla="*/ 1996295 h 1996295"/>
              <a:gd name="connsiteX4-119" fmla="*/ 0 w 2069697"/>
              <a:gd name="connsiteY4-120" fmla="*/ 1965379 h 1996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9697" h="1996295">
                <a:moveTo>
                  <a:pt x="0" y="1965379"/>
                </a:moveTo>
                <a:cubicBezTo>
                  <a:pt x="520857" y="1162800"/>
                  <a:pt x="841709" y="745409"/>
                  <a:pt x="1407012" y="0"/>
                </a:cubicBezTo>
                <a:lnTo>
                  <a:pt x="2069697" y="17866"/>
                </a:lnTo>
                <a:lnTo>
                  <a:pt x="635752" y="1996295"/>
                </a:lnTo>
                <a:lnTo>
                  <a:pt x="0" y="1965379"/>
                </a:lnTo>
                <a:close/>
              </a:path>
            </a:pathLst>
          </a:custGeom>
          <a:solidFill>
            <a:srgbClr val="89C53B"/>
          </a:solidFill>
          <a:ln>
            <a:solidFill>
              <a:srgbClr val="89C53B"/>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7"/>
          <p:cNvSpPr/>
          <p:nvPr userDrawn="1"/>
        </p:nvSpPr>
        <p:spPr>
          <a:xfrm rot="10800000">
            <a:off x="10512181" y="2338111"/>
            <a:ext cx="1925818" cy="2197448"/>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1 w 9292210"/>
              <a:gd name="connsiteY0-42" fmla="*/ 1988246 h 1996295"/>
              <a:gd name="connsiteX1-43" fmla="*/ 8629525 w 9292210"/>
              <a:gd name="connsiteY1-44" fmla="*/ 0 h 1996295"/>
              <a:gd name="connsiteX2-45" fmla="*/ 9292210 w 9292210"/>
              <a:gd name="connsiteY2-46" fmla="*/ 17866 h 1996295"/>
              <a:gd name="connsiteX3-47" fmla="*/ 7858265 w 9292210"/>
              <a:gd name="connsiteY3-48" fmla="*/ 1996295 h 1996295"/>
              <a:gd name="connsiteX4-49" fmla="*/ 1 w 9292210"/>
              <a:gd name="connsiteY4-50" fmla="*/ 1988246 h 1996295"/>
              <a:gd name="connsiteX0-51" fmla="*/ 1 w 2314152"/>
              <a:gd name="connsiteY0-52" fmla="*/ 1965378 h 1996295"/>
              <a:gd name="connsiteX1-53" fmla="*/ 1651467 w 2314152"/>
              <a:gd name="connsiteY1-54" fmla="*/ 0 h 1996295"/>
              <a:gd name="connsiteX2-55" fmla="*/ 2314152 w 2314152"/>
              <a:gd name="connsiteY2-56" fmla="*/ 17866 h 1996295"/>
              <a:gd name="connsiteX3-57" fmla="*/ 880207 w 2314152"/>
              <a:gd name="connsiteY3-58" fmla="*/ 1996295 h 1996295"/>
              <a:gd name="connsiteX4-59" fmla="*/ 1 w 2314152"/>
              <a:gd name="connsiteY4-60" fmla="*/ 1965378 h 1996295"/>
              <a:gd name="connsiteX0-61" fmla="*/ 0 w 2314151"/>
              <a:gd name="connsiteY0-62" fmla="*/ 1965378 h 1996295"/>
              <a:gd name="connsiteX1-63" fmla="*/ 1651466 w 2314151"/>
              <a:gd name="connsiteY1-64" fmla="*/ 0 h 1996295"/>
              <a:gd name="connsiteX2-65" fmla="*/ 2314151 w 2314151"/>
              <a:gd name="connsiteY2-66" fmla="*/ 17866 h 1996295"/>
              <a:gd name="connsiteX3-67" fmla="*/ 880206 w 2314151"/>
              <a:gd name="connsiteY3-68" fmla="*/ 1996295 h 1996295"/>
              <a:gd name="connsiteX4-69" fmla="*/ 0 w 2314151"/>
              <a:gd name="connsiteY4-70" fmla="*/ 1965378 h 1996295"/>
              <a:gd name="connsiteX0-71" fmla="*/ 0 w 2314151"/>
              <a:gd name="connsiteY0-72" fmla="*/ 1965378 h 1996295"/>
              <a:gd name="connsiteX1-73" fmla="*/ 1651466 w 2314151"/>
              <a:gd name="connsiteY1-74" fmla="*/ 0 h 1996295"/>
              <a:gd name="connsiteX2-75" fmla="*/ 2314151 w 2314151"/>
              <a:gd name="connsiteY2-76" fmla="*/ 17866 h 1996295"/>
              <a:gd name="connsiteX3-77" fmla="*/ 880206 w 2314151"/>
              <a:gd name="connsiteY3-78" fmla="*/ 1996295 h 1996295"/>
              <a:gd name="connsiteX4-79" fmla="*/ 0 w 2314151"/>
              <a:gd name="connsiteY4-80" fmla="*/ 1965378 h 1996295"/>
              <a:gd name="connsiteX0-81" fmla="*/ 0 w 2314151"/>
              <a:gd name="connsiteY0-82" fmla="*/ 1965378 h 1996295"/>
              <a:gd name="connsiteX1-83" fmla="*/ 1651466 w 2314151"/>
              <a:gd name="connsiteY1-84" fmla="*/ 0 h 1996295"/>
              <a:gd name="connsiteX2-85" fmla="*/ 2314151 w 2314151"/>
              <a:gd name="connsiteY2-86" fmla="*/ 17866 h 1996295"/>
              <a:gd name="connsiteX3-87" fmla="*/ 880206 w 2314151"/>
              <a:gd name="connsiteY3-88" fmla="*/ 1996295 h 1996295"/>
              <a:gd name="connsiteX4-89" fmla="*/ 0 w 2314151"/>
              <a:gd name="connsiteY4-90" fmla="*/ 1965378 h 1996295"/>
              <a:gd name="connsiteX0-91" fmla="*/ 0 w 2069697"/>
              <a:gd name="connsiteY0-92" fmla="*/ 1965379 h 1996295"/>
              <a:gd name="connsiteX1-93" fmla="*/ 1407012 w 2069697"/>
              <a:gd name="connsiteY1-94" fmla="*/ 0 h 1996295"/>
              <a:gd name="connsiteX2-95" fmla="*/ 2069697 w 2069697"/>
              <a:gd name="connsiteY2-96" fmla="*/ 17866 h 1996295"/>
              <a:gd name="connsiteX3-97" fmla="*/ 635752 w 2069697"/>
              <a:gd name="connsiteY3-98" fmla="*/ 1996295 h 1996295"/>
              <a:gd name="connsiteX4-99" fmla="*/ 0 w 2069697"/>
              <a:gd name="connsiteY4-100" fmla="*/ 1965379 h 1996295"/>
              <a:gd name="connsiteX0-101" fmla="*/ 0 w 2069697"/>
              <a:gd name="connsiteY0-102" fmla="*/ 1965379 h 1996295"/>
              <a:gd name="connsiteX1-103" fmla="*/ 1407012 w 2069697"/>
              <a:gd name="connsiteY1-104" fmla="*/ 0 h 1996295"/>
              <a:gd name="connsiteX2-105" fmla="*/ 2069697 w 2069697"/>
              <a:gd name="connsiteY2-106" fmla="*/ 17866 h 1996295"/>
              <a:gd name="connsiteX3-107" fmla="*/ 635752 w 2069697"/>
              <a:gd name="connsiteY3-108" fmla="*/ 1996295 h 1996295"/>
              <a:gd name="connsiteX4-109" fmla="*/ 0 w 2069697"/>
              <a:gd name="connsiteY4-110" fmla="*/ 1965379 h 1996295"/>
              <a:gd name="connsiteX0-111" fmla="*/ 0 w 2069697"/>
              <a:gd name="connsiteY0-112" fmla="*/ 1965379 h 1996295"/>
              <a:gd name="connsiteX1-113" fmla="*/ 1407012 w 2069697"/>
              <a:gd name="connsiteY1-114" fmla="*/ 0 h 1996295"/>
              <a:gd name="connsiteX2-115" fmla="*/ 2069697 w 2069697"/>
              <a:gd name="connsiteY2-116" fmla="*/ 17866 h 1996295"/>
              <a:gd name="connsiteX3-117" fmla="*/ 635752 w 2069697"/>
              <a:gd name="connsiteY3-118" fmla="*/ 1996295 h 1996295"/>
              <a:gd name="connsiteX4-119" fmla="*/ 0 w 2069697"/>
              <a:gd name="connsiteY4-120" fmla="*/ 1965379 h 1996295"/>
              <a:gd name="connsiteX0-121" fmla="*/ 0 w 2069697"/>
              <a:gd name="connsiteY0-122" fmla="*/ 1947513 h 1978429"/>
              <a:gd name="connsiteX1-123" fmla="*/ 384749 w 2069697"/>
              <a:gd name="connsiteY1-124" fmla="*/ 5002 h 1978429"/>
              <a:gd name="connsiteX2-125" fmla="*/ 2069697 w 2069697"/>
              <a:gd name="connsiteY2-126" fmla="*/ 0 h 1978429"/>
              <a:gd name="connsiteX3-127" fmla="*/ 635752 w 2069697"/>
              <a:gd name="connsiteY3-128" fmla="*/ 1978429 h 1978429"/>
              <a:gd name="connsiteX4-129" fmla="*/ 0 w 2069697"/>
              <a:gd name="connsiteY4-130" fmla="*/ 1947513 h 1978429"/>
              <a:gd name="connsiteX0-131" fmla="*/ 0 w 2069697"/>
              <a:gd name="connsiteY0-132" fmla="*/ 1947513 h 1978429"/>
              <a:gd name="connsiteX1-133" fmla="*/ 384749 w 2069697"/>
              <a:gd name="connsiteY1-134" fmla="*/ 5002 h 1978429"/>
              <a:gd name="connsiteX2-135" fmla="*/ 2069697 w 2069697"/>
              <a:gd name="connsiteY2-136" fmla="*/ 0 h 1978429"/>
              <a:gd name="connsiteX3-137" fmla="*/ 635752 w 2069697"/>
              <a:gd name="connsiteY3-138" fmla="*/ 1978429 h 1978429"/>
              <a:gd name="connsiteX4-139" fmla="*/ 0 w 2069697"/>
              <a:gd name="connsiteY4-140" fmla="*/ 1947513 h 1978429"/>
              <a:gd name="connsiteX0-141" fmla="*/ 0 w 2069697"/>
              <a:gd name="connsiteY0-142" fmla="*/ 1947513 h 1978429"/>
              <a:gd name="connsiteX1-143" fmla="*/ 384749 w 2069697"/>
              <a:gd name="connsiteY1-144" fmla="*/ 5002 h 1978429"/>
              <a:gd name="connsiteX2-145" fmla="*/ 2069697 w 2069697"/>
              <a:gd name="connsiteY2-146" fmla="*/ 0 h 1978429"/>
              <a:gd name="connsiteX3-147" fmla="*/ 635752 w 2069697"/>
              <a:gd name="connsiteY3-148" fmla="*/ 1978429 h 1978429"/>
              <a:gd name="connsiteX4-149" fmla="*/ 0 w 2069697"/>
              <a:gd name="connsiteY4-150" fmla="*/ 1947513 h 1978429"/>
              <a:gd name="connsiteX0-151" fmla="*/ 4156 w 1684948"/>
              <a:gd name="connsiteY0-152" fmla="*/ 1970382 h 1978429"/>
              <a:gd name="connsiteX1-153" fmla="*/ 0 w 1684948"/>
              <a:gd name="connsiteY1-154" fmla="*/ 5002 h 1978429"/>
              <a:gd name="connsiteX2-155" fmla="*/ 1684948 w 1684948"/>
              <a:gd name="connsiteY2-156" fmla="*/ 0 h 1978429"/>
              <a:gd name="connsiteX3-157" fmla="*/ 251003 w 1684948"/>
              <a:gd name="connsiteY3-158" fmla="*/ 1978429 h 1978429"/>
              <a:gd name="connsiteX4-159" fmla="*/ 4156 w 1684948"/>
              <a:gd name="connsiteY4-160" fmla="*/ 1970382 h 1978429"/>
              <a:gd name="connsiteX0-161" fmla="*/ 4156 w 1684948"/>
              <a:gd name="connsiteY0-162" fmla="*/ 1970382 h 1978429"/>
              <a:gd name="connsiteX1-163" fmla="*/ 0 w 1684948"/>
              <a:gd name="connsiteY1-164" fmla="*/ 5002 h 1978429"/>
              <a:gd name="connsiteX2-165" fmla="*/ 1684948 w 1684948"/>
              <a:gd name="connsiteY2-166" fmla="*/ 0 h 1978429"/>
              <a:gd name="connsiteX3-167" fmla="*/ 251003 w 1684948"/>
              <a:gd name="connsiteY3-168" fmla="*/ 1978429 h 1978429"/>
              <a:gd name="connsiteX4-169" fmla="*/ 4156 w 1684948"/>
              <a:gd name="connsiteY4-170" fmla="*/ 1970382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948" h="1978429">
                <a:moveTo>
                  <a:pt x="4156" y="1970382"/>
                </a:moveTo>
                <a:cubicBezTo>
                  <a:pt x="2770" y="859080"/>
                  <a:pt x="1386" y="944792"/>
                  <a:pt x="0" y="5002"/>
                </a:cubicBezTo>
                <a:lnTo>
                  <a:pt x="1684948" y="0"/>
                </a:lnTo>
                <a:lnTo>
                  <a:pt x="251003" y="1978429"/>
                </a:lnTo>
                <a:lnTo>
                  <a:pt x="4156" y="1970382"/>
                </a:lnTo>
                <a:close/>
              </a:path>
            </a:pathLst>
          </a:custGeom>
          <a:solidFill>
            <a:srgbClr val="5B5C5E"/>
          </a:solidFill>
          <a:ln>
            <a:solidFill>
              <a:srgbClr val="5B5C5E"/>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a:stretch>
            <a:fillRect/>
          </a:stretch>
        </p:blipFill>
        <p:spPr>
          <a:xfrm>
            <a:off x="123305" y="136526"/>
            <a:ext cx="3458095" cy="714150"/>
          </a:xfrm>
          <a:prstGeom prst="rect">
            <a:avLst/>
          </a:prstGeom>
        </p:spPr>
      </p:pic>
      <p:sp>
        <p:nvSpPr>
          <p:cNvPr id="16" name="副标题 2"/>
          <p:cNvSpPr>
            <a:spLocks noGrp="1"/>
          </p:cNvSpPr>
          <p:nvPr>
            <p:ph type="subTitle" idx="1" hasCustomPrompt="1"/>
          </p:nvPr>
        </p:nvSpPr>
        <p:spPr>
          <a:xfrm>
            <a:off x="3570316" y="4835740"/>
            <a:ext cx="5051367" cy="107649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单击此处编辑母版标题样式</a:t>
            </a:r>
            <a:endParaRPr lang="zh-CN" altLang="en-US" dirty="0"/>
          </a:p>
        </p:txBody>
      </p:sp>
      <p:pic>
        <p:nvPicPr>
          <p:cNvPr id="18" name="图片 17"/>
          <p:cNvPicPr/>
          <p:nvPr userDrawn="1"/>
        </p:nvPicPr>
        <p:blipFill>
          <a:blip r:embed="rId3">
            <a:extLst>
              <a:ext uri="{BEBA8EAE-BF5A-486C-A8C5-ECC9F3942E4B}">
                <a14:imgProps xmlns:a14="http://schemas.microsoft.com/office/drawing/2010/main">
                  <a14:imgLayer r:embed="rId4">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2" name="标题 1"/>
          <p:cNvSpPr>
            <a:spLocks noGrp="1"/>
          </p:cNvSpPr>
          <p:nvPr>
            <p:ph type="title"/>
          </p:nvPr>
        </p:nvSpPr>
        <p:spPr>
          <a:xfrm>
            <a:off x="1166665" y="2668931"/>
            <a:ext cx="7786835" cy="1257626"/>
          </a:xfrm>
        </p:spPr>
        <p:txBody>
          <a:bodyPr anchor="b">
            <a:normAutofit/>
          </a:bodyPr>
          <a:lstStyle>
            <a:lvl1pPr>
              <a:defRPr sz="4800" b="1">
                <a:solidFill>
                  <a:schemeClr val="bg1"/>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934726"/>
            <a:ext cx="10515600" cy="755962"/>
          </a:xfrm>
        </p:spPr>
        <p:txBody>
          <a:bodyPr>
            <a:normAutofit/>
          </a:bodyPr>
          <a:lstStyle>
            <a:lvl1pPr algn="ctr">
              <a:defRPr sz="4000" b="1">
                <a:latin typeface="+mn-ea"/>
                <a:ea typeface="+mn-ea"/>
              </a:defRPr>
            </a:lvl1pPr>
          </a:lstStyle>
          <a:p>
            <a:r>
              <a:rPr lang="zh-CN" altLang="en-US" dirty="0"/>
              <a:t>目录</a:t>
            </a:r>
            <a:endParaRPr lang="zh-CN" altLang="en-US" dirty="0"/>
          </a:p>
        </p:txBody>
      </p:sp>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6" name="Picture 3" descr="C:\Users\Administrator\Desktop\交通运输\零件\交通运输ppt 零件-12.png"/>
          <p:cNvPicPr>
            <a:picLocks noChangeAspect="1" noChangeArrowheads="1"/>
          </p:cNvPicPr>
          <p:nvPr userDrawn="1"/>
        </p:nvPicPr>
        <p:blipFill>
          <a:blip r:embed="rId2" cstate="print"/>
          <a:srcRect/>
          <a:stretch>
            <a:fillRect/>
          </a:stretch>
        </p:blipFill>
        <p:spPr bwMode="auto">
          <a:xfrm>
            <a:off x="1" y="958740"/>
            <a:ext cx="5327074" cy="1456360"/>
          </a:xfrm>
          <a:prstGeom prst="rect">
            <a:avLst/>
          </a:prstGeom>
          <a:noFill/>
        </p:spPr>
      </p:pic>
      <p:pic>
        <p:nvPicPr>
          <p:cNvPr id="7" name="Picture 4" descr="C:\Users\Administrator\Desktop\交通运输\零件\交通运输ppt 零件-13.png"/>
          <p:cNvPicPr>
            <a:picLocks noChangeAspect="1" noChangeArrowheads="1"/>
          </p:cNvPicPr>
          <p:nvPr userDrawn="1"/>
        </p:nvPicPr>
        <p:blipFill>
          <a:blip r:embed="rId2" cstate="print">
            <a:duotone>
              <a:schemeClr val="accent6">
                <a:shade val="45000"/>
                <a:satMod val="135000"/>
              </a:schemeClr>
              <a:prstClr val="white"/>
            </a:duotone>
          </a:blip>
          <a:srcRect/>
          <a:stretch>
            <a:fillRect/>
          </a:stretch>
        </p:blipFill>
        <p:spPr bwMode="auto">
          <a:xfrm>
            <a:off x="5" y="2010336"/>
            <a:ext cx="5327076" cy="1042185"/>
          </a:xfrm>
          <a:prstGeom prst="rect">
            <a:avLst/>
          </a:prstGeom>
          <a:noFill/>
        </p:spPr>
      </p:pic>
      <p:pic>
        <p:nvPicPr>
          <p:cNvPr id="8" name="Picture 5" descr="C:\Users\Administrator\Desktop\交通运输\零件\交通运输ppt 零件-14.png"/>
          <p:cNvPicPr>
            <a:picLocks noChangeAspect="1" noChangeArrowheads="1"/>
          </p:cNvPicPr>
          <p:nvPr userDrawn="1"/>
        </p:nvPicPr>
        <p:blipFill>
          <a:blip r:embed="rId2" cstate="print"/>
          <a:srcRect/>
          <a:stretch>
            <a:fillRect/>
          </a:stretch>
        </p:blipFill>
        <p:spPr bwMode="auto">
          <a:xfrm>
            <a:off x="5" y="2984055"/>
            <a:ext cx="5327074" cy="907130"/>
          </a:xfrm>
          <a:prstGeom prst="rect">
            <a:avLst/>
          </a:prstGeom>
          <a:noFill/>
        </p:spPr>
      </p:pic>
      <p:pic>
        <p:nvPicPr>
          <p:cNvPr id="9" name="Picture 6" descr="C:\Users\Administrator\Desktop\交通运输\零件\交通运输ppt 零件-15.png"/>
          <p:cNvPicPr>
            <a:picLocks noChangeAspect="1" noChangeArrowheads="1"/>
          </p:cNvPicPr>
          <p:nvPr userDrawn="1"/>
        </p:nvPicPr>
        <p:blipFill>
          <a:blip r:embed="rId2" cstate="print">
            <a:duotone>
              <a:schemeClr val="accent6">
                <a:shade val="45000"/>
                <a:satMod val="135000"/>
              </a:schemeClr>
              <a:prstClr val="white"/>
            </a:duotone>
          </a:blip>
          <a:srcRect/>
          <a:stretch>
            <a:fillRect/>
          </a:stretch>
        </p:blipFill>
        <p:spPr bwMode="auto">
          <a:xfrm>
            <a:off x="2" y="3819319"/>
            <a:ext cx="5327074" cy="1042186"/>
          </a:xfrm>
          <a:prstGeom prst="rect">
            <a:avLst/>
          </a:prstGeom>
          <a:noFill/>
        </p:spPr>
      </p:pic>
      <p:pic>
        <p:nvPicPr>
          <p:cNvPr id="10" name="Picture 7" descr="C:\Users\Administrator\Desktop\交通运输\零件\交通运输ppt 零件-16.png"/>
          <p:cNvPicPr>
            <a:picLocks noChangeAspect="1" noChangeArrowheads="1"/>
          </p:cNvPicPr>
          <p:nvPr userDrawn="1"/>
        </p:nvPicPr>
        <p:blipFill>
          <a:blip r:embed="rId2" cstate="print"/>
          <a:srcRect/>
          <a:stretch>
            <a:fillRect/>
          </a:stretch>
        </p:blipFill>
        <p:spPr bwMode="auto">
          <a:xfrm>
            <a:off x="5" y="4463094"/>
            <a:ext cx="5327074" cy="1483370"/>
          </a:xfrm>
          <a:prstGeom prst="rect">
            <a:avLst/>
          </a:prstGeom>
          <a:noFill/>
        </p:spPr>
      </p:pic>
      <p:sp>
        <p:nvSpPr>
          <p:cNvPr id="16" name="标题 1"/>
          <p:cNvSpPr txBox="1"/>
          <p:nvPr userDrawn="1"/>
        </p:nvSpPr>
        <p:spPr>
          <a:xfrm>
            <a:off x="5392019" y="1815079"/>
            <a:ext cx="4460558" cy="3046426"/>
          </a:xfrm>
          <a:prstGeom prst="rect">
            <a:avLst/>
          </a:prstGeom>
        </p:spPr>
        <p:txBody>
          <a:bodyPr vert="horz" lIns="91440" tIns="45720" rIns="91440" bIns="45720" rtlCol="0" anchor="t">
            <a:noAutofit/>
          </a:bodyPr>
          <a:lstStyle>
            <a:lvl1pPr algn="l" defTabSz="914400" rtl="0" eaLnBrk="1" latinLnBrk="0" hangingPunct="1">
              <a:lnSpc>
                <a:spcPts val="3800"/>
              </a:lnSpc>
              <a:spcBef>
                <a:spcPct val="0"/>
              </a:spcBef>
              <a:buFont typeface="Wingdings" panose="05000000000000000000" pitchFamily="2" charset="2"/>
              <a:buNone/>
              <a:defRPr sz="2200" b="1" kern="1200" cap="all">
                <a:solidFill>
                  <a:schemeClr val="tx1">
                    <a:lumMod val="85000"/>
                    <a:lumOff val="15000"/>
                  </a:schemeClr>
                </a:solidFill>
                <a:latin typeface="微软雅黑" panose="020B0503020204020204" pitchFamily="34" charset="-122"/>
                <a:ea typeface="微软雅黑" panose="020B0503020204020204" pitchFamily="34" charset="-122"/>
                <a:cs typeface="+mj-cs"/>
              </a:defRPr>
            </a:lvl1pPr>
          </a:lstStyle>
          <a:p>
            <a:pPr>
              <a:lnSpc>
                <a:spcPct val="200000"/>
              </a:lnSpc>
            </a:pPr>
            <a:r>
              <a:rPr lang="zh-CN" altLang="en-US" sz="2000" dirty="0"/>
              <a:t>第一节  单击编辑章节标题</a:t>
            </a:r>
            <a:br>
              <a:rPr lang="en-US" altLang="zh-CN" sz="2000" dirty="0"/>
            </a:br>
            <a:r>
              <a:rPr lang="zh-CN" altLang="en-US" sz="2000" dirty="0"/>
              <a:t>第二节  单击编辑章节标题</a:t>
            </a:r>
            <a:br>
              <a:rPr lang="en-US" altLang="zh-CN" sz="2000" dirty="0"/>
            </a:br>
            <a:r>
              <a:rPr lang="zh-CN" altLang="en-US" sz="2000" dirty="0"/>
              <a:t>第三节  单击编辑章节标题</a:t>
            </a:r>
            <a:br>
              <a:rPr lang="en-US" altLang="zh-CN" sz="2000" dirty="0"/>
            </a:br>
            <a:r>
              <a:rPr lang="zh-CN" altLang="en-US" sz="2000" dirty="0"/>
              <a:t>第四节  单击编辑章节标题</a:t>
            </a:r>
            <a:br>
              <a:rPr lang="en-US" altLang="zh-CN" sz="2000" dirty="0"/>
            </a:br>
            <a:r>
              <a:rPr lang="zh-CN" altLang="en-US" sz="2000" dirty="0"/>
              <a:t>第五节  单击编辑章节标题</a:t>
            </a:r>
            <a:br>
              <a:rPr lang="en-US" altLang="zh-CN" sz="2000" dirty="0"/>
            </a:br>
            <a:endParaRPr lang="zh-CN" altLang="en-US" sz="2000" dirty="0"/>
          </a:p>
        </p:txBody>
      </p:sp>
      <p:pic>
        <p:nvPicPr>
          <p:cNvPr id="17" name="图片 16"/>
          <p:cNvPicPr>
            <a:picLocks noChangeAspect="1"/>
          </p:cNvPicPr>
          <p:nvPr userDrawn="1"/>
        </p:nvPicPr>
        <p:blipFill>
          <a:blip r:embed="rId3"/>
          <a:stretch>
            <a:fillRect/>
          </a:stretch>
        </p:blipFill>
        <p:spPr>
          <a:xfrm>
            <a:off x="123305" y="136526"/>
            <a:ext cx="3458095" cy="714150"/>
          </a:xfrm>
          <a:prstGeom prst="rect">
            <a:avLst/>
          </a:prstGeom>
        </p:spPr>
      </p:pic>
      <p:pic>
        <p:nvPicPr>
          <p:cNvPr id="18" name="图片 17"/>
          <p:cNvPicPr/>
          <p:nvPr userDrawn="1"/>
        </p:nvPicPr>
        <p:blipFill>
          <a:blip r:embed="rId4">
            <a:extLst>
              <a:ext uri="{BEBA8EAE-BF5A-486C-A8C5-ECC9F3942E4B}">
                <a14:imgProps xmlns:a14="http://schemas.microsoft.com/office/drawing/2010/main">
                  <a14:imgLayer r:embed="rId5">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19"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2" name="标题 1"/>
          <p:cNvSpPr>
            <a:spLocks noGrp="1"/>
          </p:cNvSpPr>
          <p:nvPr>
            <p:ph type="title"/>
          </p:nvPr>
        </p:nvSpPr>
        <p:spPr>
          <a:xfrm>
            <a:off x="838200" y="718398"/>
            <a:ext cx="10515600" cy="97229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9858374" y="136525"/>
            <a:ext cx="1095375" cy="365125"/>
          </a:xfrm>
        </p:spPr>
        <p:txBody>
          <a:bodyPr/>
          <a:lstStyle/>
          <a:p>
            <a:fld id="{50B3365A-2AB1-404D-9041-0D18E18537C7}"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D2954C-C39F-4447-B79E-84761DF66E42}" type="slidenum">
              <a:rPr lang="zh-CN" altLang="en-US" smtClean="0"/>
            </a:fld>
            <a:endParaRPr lang="zh-CN" altLang="en-US"/>
          </a:p>
        </p:txBody>
      </p:sp>
      <p:sp>
        <p:nvSpPr>
          <p:cNvPr id="16"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5000" y="638175"/>
            <a:ext cx="10515600" cy="718398"/>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7" name="日期占位符 3"/>
          <p:cNvSpPr txBox="1"/>
          <p:nvPr userDrawn="1"/>
        </p:nvSpPr>
        <p:spPr>
          <a:xfrm>
            <a:off x="9858374" y="136525"/>
            <a:ext cx="109537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3365A-2AB1-404D-9041-0D18E18537C7}" type="datetimeFigureOut">
              <a:rPr lang="zh-CN" altLang="en-US" smtClean="0"/>
            </a:fld>
            <a:endParaRPr lang="zh-CN" altLang="en-US" dirty="0"/>
          </a:p>
        </p:txBody>
      </p:sp>
      <p:sp>
        <p:nvSpPr>
          <p:cNvPr id="8"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4627"/>
          <a:stretch>
            <a:fillRect/>
          </a:stretch>
        </p:blipFill>
        <p:spPr>
          <a:xfrm>
            <a:off x="485775" y="0"/>
            <a:ext cx="11706225" cy="718398"/>
          </a:xfrm>
          <a:prstGeom prst="rect">
            <a:avLst/>
          </a:prstGeom>
        </p:spPr>
      </p:pic>
      <p:sp>
        <p:nvSpPr>
          <p:cNvPr id="6" name="日期占位符 3"/>
          <p:cNvSpPr txBox="1"/>
          <p:nvPr userDrawn="1"/>
        </p:nvSpPr>
        <p:spPr>
          <a:xfrm>
            <a:off x="9858374" y="136525"/>
            <a:ext cx="109537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3365A-2AB1-404D-9041-0D18E18537C7}" type="datetimeFigureOut">
              <a:rPr lang="zh-CN" altLang="en-US" smtClean="0"/>
            </a:fld>
            <a:endParaRPr lang="zh-CN" altLang="en-US" dirty="0"/>
          </a:p>
        </p:txBody>
      </p:sp>
      <p:sp>
        <p:nvSpPr>
          <p:cNvPr id="7" name="平行四边形 7"/>
          <p:cNvSpPr/>
          <p:nvPr userDrawn="1"/>
        </p:nvSpPr>
        <p:spPr>
          <a:xfrm rot="10800000">
            <a:off x="11582399" y="5686424"/>
            <a:ext cx="609600" cy="117157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D2954C-C39F-4447-B79E-84761DF66E42}" type="slidenum">
              <a:rPr lang="zh-CN" altLang="en-US" smtClean="0"/>
            </a:fld>
            <a:endParaRPr lang="zh-CN" altLang="en-US"/>
          </a:p>
        </p:txBody>
      </p:sp>
      <p:sp>
        <p:nvSpPr>
          <p:cNvPr id="19" name="平行四边形 7"/>
          <p:cNvSpPr/>
          <p:nvPr userDrawn="1"/>
        </p:nvSpPr>
        <p:spPr>
          <a:xfrm>
            <a:off x="0" y="2313825"/>
            <a:ext cx="8393871" cy="3080083"/>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4157 w 9296366"/>
              <a:gd name="connsiteY0-42" fmla="*/ 1976812 h 1989784"/>
              <a:gd name="connsiteX1-43" fmla="*/ 0 w 9296366"/>
              <a:gd name="connsiteY1-44" fmla="*/ 0 h 1989784"/>
              <a:gd name="connsiteX2-45" fmla="*/ 9296366 w 9296366"/>
              <a:gd name="connsiteY2-46" fmla="*/ 6432 h 1989784"/>
              <a:gd name="connsiteX3-47" fmla="*/ 7201835 w 9296366"/>
              <a:gd name="connsiteY3-48" fmla="*/ 1989784 h 1989784"/>
              <a:gd name="connsiteX4-49" fmla="*/ 4157 w 9296366"/>
              <a:gd name="connsiteY4-50" fmla="*/ 1976812 h 19897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9784">
                <a:moveTo>
                  <a:pt x="4157" y="1976812"/>
                </a:moveTo>
                <a:cubicBezTo>
                  <a:pt x="2771" y="1322877"/>
                  <a:pt x="1386" y="653935"/>
                  <a:pt x="0" y="0"/>
                </a:cubicBezTo>
                <a:lnTo>
                  <a:pt x="9296366" y="6432"/>
                </a:lnTo>
                <a:lnTo>
                  <a:pt x="7201835" y="1989784"/>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数据 8"/>
          <p:cNvSpPr/>
          <p:nvPr userDrawn="1"/>
        </p:nvSpPr>
        <p:spPr>
          <a:xfrm>
            <a:off x="7621348" y="2854831"/>
            <a:ext cx="1554477" cy="192975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7595" y="0"/>
                </a:lnTo>
                <a:lnTo>
                  <a:pt x="10000" y="0"/>
                </a:lnTo>
                <a:lnTo>
                  <a:pt x="2246" y="10000"/>
                </a:lnTo>
                <a:lnTo>
                  <a:pt x="0" y="10000"/>
                </a:lnTo>
                <a:close/>
              </a:path>
            </a:pathLst>
          </a:custGeom>
          <a:solidFill>
            <a:srgbClr val="00519C"/>
          </a:solidFill>
          <a:ln>
            <a:solidFill>
              <a:srgbClr val="00519C"/>
            </a:solidFill>
          </a:ln>
          <a:effectLst>
            <a:outerShdw blurRad="50800" dist="139700" dir="5400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数据 8"/>
          <p:cNvSpPr/>
          <p:nvPr userDrawn="1"/>
        </p:nvSpPr>
        <p:spPr>
          <a:xfrm>
            <a:off x="9447386" y="2816741"/>
            <a:ext cx="1547272" cy="3035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2810"/>
              <a:gd name="connsiteY0-172" fmla="*/ 11483 h 11484"/>
              <a:gd name="connsiteX1-173" fmla="*/ 8771 w 12810"/>
              <a:gd name="connsiteY1-174" fmla="*/ 0 h 11484"/>
              <a:gd name="connsiteX2-175" fmla="*/ 12810 w 12810"/>
              <a:gd name="connsiteY2-176" fmla="*/ 9101 h 11484"/>
              <a:gd name="connsiteX3-177" fmla="*/ 2299 w 12810"/>
              <a:gd name="connsiteY3-178" fmla="*/ 11484 h 11484"/>
              <a:gd name="connsiteX4-179" fmla="*/ 0 w 12810"/>
              <a:gd name="connsiteY4-180" fmla="*/ 11483 h 11484"/>
              <a:gd name="connsiteX0-181" fmla="*/ 0 w 12810"/>
              <a:gd name="connsiteY0-182" fmla="*/ 11483 h 11557"/>
              <a:gd name="connsiteX1-183" fmla="*/ 8771 w 12810"/>
              <a:gd name="connsiteY1-184" fmla="*/ 0 h 11557"/>
              <a:gd name="connsiteX2-185" fmla="*/ 12810 w 12810"/>
              <a:gd name="connsiteY2-186" fmla="*/ 9101 h 11557"/>
              <a:gd name="connsiteX3-187" fmla="*/ 10755 w 12810"/>
              <a:gd name="connsiteY3-188" fmla="*/ 11557 h 11557"/>
              <a:gd name="connsiteX4-189" fmla="*/ 0 w 12810"/>
              <a:gd name="connsiteY4-190" fmla="*/ 11483 h 11557"/>
              <a:gd name="connsiteX0-191" fmla="*/ 0 w 12810"/>
              <a:gd name="connsiteY0-192" fmla="*/ 2419 h 2493"/>
              <a:gd name="connsiteX1-193" fmla="*/ 2072 w 12810"/>
              <a:gd name="connsiteY1-194" fmla="*/ 0 h 2493"/>
              <a:gd name="connsiteX2-195" fmla="*/ 12810 w 12810"/>
              <a:gd name="connsiteY2-196" fmla="*/ 37 h 2493"/>
              <a:gd name="connsiteX3-197" fmla="*/ 10755 w 12810"/>
              <a:gd name="connsiteY3-198" fmla="*/ 2493 h 2493"/>
              <a:gd name="connsiteX4-199" fmla="*/ 0 w 12810"/>
              <a:gd name="connsiteY4-200" fmla="*/ 2419 h 2493"/>
              <a:gd name="connsiteX0-201" fmla="*/ 0 w 10000"/>
              <a:gd name="connsiteY0-202" fmla="*/ 9703 h 10000"/>
              <a:gd name="connsiteX1-203" fmla="*/ 2399 w 10000"/>
              <a:gd name="connsiteY1-204" fmla="*/ 0 h 10000"/>
              <a:gd name="connsiteX2-205" fmla="*/ 10000 w 10000"/>
              <a:gd name="connsiteY2-206" fmla="*/ 148 h 10000"/>
              <a:gd name="connsiteX3-207" fmla="*/ 8396 w 10000"/>
              <a:gd name="connsiteY3-208" fmla="*/ 10000 h 10000"/>
              <a:gd name="connsiteX4-209" fmla="*/ 0 w 10000"/>
              <a:gd name="connsiteY4-210" fmla="*/ 9703 h 10000"/>
              <a:gd name="connsiteX0-211" fmla="*/ 0 w 8304"/>
              <a:gd name="connsiteY0-212" fmla="*/ 10296 h 10296"/>
              <a:gd name="connsiteX1-213" fmla="*/ 703 w 8304"/>
              <a:gd name="connsiteY1-214" fmla="*/ 0 h 10296"/>
              <a:gd name="connsiteX2-215" fmla="*/ 8304 w 8304"/>
              <a:gd name="connsiteY2-216" fmla="*/ 148 h 10296"/>
              <a:gd name="connsiteX3-217" fmla="*/ 6700 w 8304"/>
              <a:gd name="connsiteY3-218" fmla="*/ 10000 h 10296"/>
              <a:gd name="connsiteX4-219" fmla="*/ 0 w 8304"/>
              <a:gd name="connsiteY4-220" fmla="*/ 10296 h 10296"/>
              <a:gd name="connsiteX0-221" fmla="*/ 0 w 10064"/>
              <a:gd name="connsiteY0-222" fmla="*/ 10000 h 10000"/>
              <a:gd name="connsiteX1-223" fmla="*/ 911 w 10064"/>
              <a:gd name="connsiteY1-224" fmla="*/ 0 h 10000"/>
              <a:gd name="connsiteX2-225" fmla="*/ 10064 w 10064"/>
              <a:gd name="connsiteY2-226" fmla="*/ 144 h 10000"/>
              <a:gd name="connsiteX3-227" fmla="*/ 8132 w 10064"/>
              <a:gd name="connsiteY3-228" fmla="*/ 9713 h 10000"/>
              <a:gd name="connsiteX4-229" fmla="*/ 0 w 10064"/>
              <a:gd name="connsiteY4-230" fmla="*/ 10000 h 10000"/>
              <a:gd name="connsiteX0-231" fmla="*/ 0 w 10064"/>
              <a:gd name="connsiteY0-232" fmla="*/ 10000 h 10000"/>
              <a:gd name="connsiteX1-233" fmla="*/ 911 w 10064"/>
              <a:gd name="connsiteY1-234" fmla="*/ 0 h 10000"/>
              <a:gd name="connsiteX2-235" fmla="*/ 10064 w 10064"/>
              <a:gd name="connsiteY2-236" fmla="*/ 144 h 10000"/>
              <a:gd name="connsiteX3-237" fmla="*/ 6584 w 10064"/>
              <a:gd name="connsiteY3-238" fmla="*/ 9878 h 10000"/>
              <a:gd name="connsiteX4-239" fmla="*/ 0 w 10064"/>
              <a:gd name="connsiteY4-240" fmla="*/ 10000 h 10000"/>
              <a:gd name="connsiteX0-241" fmla="*/ 0 w 7814"/>
              <a:gd name="connsiteY0-242" fmla="*/ 10021 h 10021"/>
              <a:gd name="connsiteX1-243" fmla="*/ 911 w 7814"/>
              <a:gd name="connsiteY1-244" fmla="*/ 21 h 10021"/>
              <a:gd name="connsiteX2-245" fmla="*/ 7814 w 7814"/>
              <a:gd name="connsiteY2-246" fmla="*/ 0 h 10021"/>
              <a:gd name="connsiteX3-247" fmla="*/ 6584 w 7814"/>
              <a:gd name="connsiteY3-248" fmla="*/ 9899 h 10021"/>
              <a:gd name="connsiteX4-249" fmla="*/ 0 w 7814"/>
              <a:gd name="connsiteY4-250" fmla="*/ 10021 h 10021"/>
              <a:gd name="connsiteX0-251" fmla="*/ 0 w 10000"/>
              <a:gd name="connsiteY0-252" fmla="*/ 10000 h 10000"/>
              <a:gd name="connsiteX1-253" fmla="*/ 1166 w 10000"/>
              <a:gd name="connsiteY1-254" fmla="*/ 21 h 10000"/>
              <a:gd name="connsiteX2-255" fmla="*/ 10000 w 10000"/>
              <a:gd name="connsiteY2-256" fmla="*/ 0 h 10000"/>
              <a:gd name="connsiteX3-257" fmla="*/ 8426 w 10000"/>
              <a:gd name="connsiteY3-258" fmla="*/ 9878 h 10000"/>
              <a:gd name="connsiteX4-259" fmla="*/ 0 w 10000"/>
              <a:gd name="connsiteY4-260" fmla="*/ 10000 h 10000"/>
              <a:gd name="connsiteX0-261" fmla="*/ 0 w 10000"/>
              <a:gd name="connsiteY0-262" fmla="*/ 10000 h 10000"/>
              <a:gd name="connsiteX1-263" fmla="*/ 1391 w 10000"/>
              <a:gd name="connsiteY1-264" fmla="*/ 21 h 10000"/>
              <a:gd name="connsiteX2-265" fmla="*/ 10000 w 10000"/>
              <a:gd name="connsiteY2-266" fmla="*/ 0 h 10000"/>
              <a:gd name="connsiteX3-267" fmla="*/ 8426 w 10000"/>
              <a:gd name="connsiteY3-268" fmla="*/ 9878 h 10000"/>
              <a:gd name="connsiteX4-269" fmla="*/ 0 w 10000"/>
              <a:gd name="connsiteY4-270" fmla="*/ 10000 h 10000"/>
              <a:gd name="connsiteX0-271" fmla="*/ 1749 w 11749"/>
              <a:gd name="connsiteY0-272" fmla="*/ 10143 h 10143"/>
              <a:gd name="connsiteX1-273" fmla="*/ 36 w 11749"/>
              <a:gd name="connsiteY1-274" fmla="*/ 0 h 10143"/>
              <a:gd name="connsiteX2-275" fmla="*/ 11749 w 11749"/>
              <a:gd name="connsiteY2-276" fmla="*/ 143 h 10143"/>
              <a:gd name="connsiteX3-277" fmla="*/ 10175 w 11749"/>
              <a:gd name="connsiteY3-278" fmla="*/ 10021 h 10143"/>
              <a:gd name="connsiteX4-279" fmla="*/ 1749 w 11749"/>
              <a:gd name="connsiteY4-280" fmla="*/ 10143 h 10143"/>
              <a:gd name="connsiteX0-281" fmla="*/ 0 w 13267"/>
              <a:gd name="connsiteY0-282" fmla="*/ 10472 h 10472"/>
              <a:gd name="connsiteX1-283" fmla="*/ 1554 w 13267"/>
              <a:gd name="connsiteY1-284" fmla="*/ 0 h 10472"/>
              <a:gd name="connsiteX2-285" fmla="*/ 13267 w 13267"/>
              <a:gd name="connsiteY2-286" fmla="*/ 143 h 10472"/>
              <a:gd name="connsiteX3-287" fmla="*/ 11693 w 13267"/>
              <a:gd name="connsiteY3-288" fmla="*/ 10021 h 10472"/>
              <a:gd name="connsiteX4-289" fmla="*/ 0 w 13267"/>
              <a:gd name="connsiteY4-290" fmla="*/ 10472 h 104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67" h="10472">
                <a:moveTo>
                  <a:pt x="0" y="10472"/>
                </a:moveTo>
                <a:cubicBezTo>
                  <a:pt x="361" y="7146"/>
                  <a:pt x="1193" y="3326"/>
                  <a:pt x="1554" y="0"/>
                </a:cubicBezTo>
                <a:lnTo>
                  <a:pt x="13267" y="143"/>
                </a:lnTo>
                <a:lnTo>
                  <a:pt x="11693" y="10021"/>
                </a:lnTo>
                <a:lnTo>
                  <a:pt x="0" y="10472"/>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数据 8"/>
          <p:cNvSpPr/>
          <p:nvPr userDrawn="1"/>
        </p:nvSpPr>
        <p:spPr>
          <a:xfrm>
            <a:off x="9625253" y="2821494"/>
            <a:ext cx="1737283" cy="22161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 h="11484">
                <a:moveTo>
                  <a:pt x="0" y="11483"/>
                </a:moveTo>
                <a:lnTo>
                  <a:pt x="8771" y="0"/>
                </a:lnTo>
                <a:lnTo>
                  <a:pt x="11176" y="0"/>
                </a:lnTo>
                <a:lnTo>
                  <a:pt x="2299" y="11484"/>
                </a:lnTo>
                <a:lnTo>
                  <a:pt x="0" y="11483"/>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数据 8"/>
          <p:cNvSpPr/>
          <p:nvPr userDrawn="1"/>
        </p:nvSpPr>
        <p:spPr>
          <a:xfrm>
            <a:off x="8950595" y="3268626"/>
            <a:ext cx="1446596" cy="17605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9306"/>
              <a:gd name="connsiteY0-142" fmla="*/ 9086 h 10000"/>
              <a:gd name="connsiteX1-143" fmla="*/ 6901 w 9306"/>
              <a:gd name="connsiteY1-144" fmla="*/ 0 h 10000"/>
              <a:gd name="connsiteX2-145" fmla="*/ 9306 w 9306"/>
              <a:gd name="connsiteY2-146" fmla="*/ 0 h 10000"/>
              <a:gd name="connsiteX3-147" fmla="*/ 1552 w 9306"/>
              <a:gd name="connsiteY3-148" fmla="*/ 10000 h 10000"/>
              <a:gd name="connsiteX4-149" fmla="*/ 0 w 9306"/>
              <a:gd name="connsiteY4-150" fmla="*/ 9086 h 10000"/>
              <a:gd name="connsiteX0-151" fmla="*/ 0 w 10000"/>
              <a:gd name="connsiteY0-152" fmla="*/ 9086 h 9123"/>
              <a:gd name="connsiteX1-153" fmla="*/ 7416 w 10000"/>
              <a:gd name="connsiteY1-154" fmla="*/ 0 h 9123"/>
              <a:gd name="connsiteX2-155" fmla="*/ 10000 w 10000"/>
              <a:gd name="connsiteY2-156" fmla="*/ 0 h 9123"/>
              <a:gd name="connsiteX3-157" fmla="*/ 2414 w 10000"/>
              <a:gd name="connsiteY3-158" fmla="*/ 9123 h 9123"/>
              <a:gd name="connsiteX4-159" fmla="*/ 0 w 10000"/>
              <a:gd name="connsiteY4-160" fmla="*/ 9086 h 91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9123">
                <a:moveTo>
                  <a:pt x="0" y="9086"/>
                </a:moveTo>
                <a:lnTo>
                  <a:pt x="7416" y="0"/>
                </a:lnTo>
                <a:lnTo>
                  <a:pt x="10000" y="0"/>
                </a:lnTo>
                <a:lnTo>
                  <a:pt x="2414" y="9123"/>
                </a:lnTo>
                <a:lnTo>
                  <a:pt x="0" y="9086"/>
                </a:lnTo>
                <a:close/>
              </a:path>
            </a:pathLst>
          </a:custGeom>
          <a:solidFill>
            <a:srgbClr val="8CC63F"/>
          </a:solidFill>
          <a:ln>
            <a:solidFill>
              <a:srgbClr val="89C53B"/>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7"/>
          <p:cNvSpPr/>
          <p:nvPr userDrawn="1"/>
        </p:nvSpPr>
        <p:spPr>
          <a:xfrm rot="10800000">
            <a:off x="10301135" y="2253635"/>
            <a:ext cx="1867982" cy="3134585"/>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数据 8"/>
          <p:cNvSpPr/>
          <p:nvPr userDrawn="1"/>
        </p:nvSpPr>
        <p:spPr>
          <a:xfrm>
            <a:off x="8265394" y="3121590"/>
            <a:ext cx="1561167" cy="19160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7546 w 11176"/>
              <a:gd name="connsiteY1-174" fmla="*/ 1592 h 11484"/>
              <a:gd name="connsiteX2-175" fmla="*/ 11176 w 11176"/>
              <a:gd name="connsiteY2-176" fmla="*/ 0 h 11484"/>
              <a:gd name="connsiteX3-177" fmla="*/ 2299 w 11176"/>
              <a:gd name="connsiteY3-178" fmla="*/ 11484 h 11484"/>
              <a:gd name="connsiteX4-179" fmla="*/ 0 w 11176"/>
              <a:gd name="connsiteY4-180" fmla="*/ 11483 h 11484"/>
              <a:gd name="connsiteX0-181" fmla="*/ 0 w 10012"/>
              <a:gd name="connsiteY0-182" fmla="*/ 9916 h 9917"/>
              <a:gd name="connsiteX1-183" fmla="*/ 7546 w 10012"/>
              <a:gd name="connsiteY1-184" fmla="*/ 25 h 9917"/>
              <a:gd name="connsiteX2-185" fmla="*/ 10012 w 10012"/>
              <a:gd name="connsiteY2-186" fmla="*/ 0 h 9917"/>
              <a:gd name="connsiteX3-187" fmla="*/ 2299 w 10012"/>
              <a:gd name="connsiteY3-188" fmla="*/ 9917 h 9917"/>
              <a:gd name="connsiteX4-189" fmla="*/ 0 w 10012"/>
              <a:gd name="connsiteY4-190" fmla="*/ 9916 h 9917"/>
              <a:gd name="connsiteX0-191" fmla="*/ 0 w 10031"/>
              <a:gd name="connsiteY0-192" fmla="*/ 10011 h 10012"/>
              <a:gd name="connsiteX1-193" fmla="*/ 7537 w 10031"/>
              <a:gd name="connsiteY1-194" fmla="*/ 37 h 10012"/>
              <a:gd name="connsiteX2-195" fmla="*/ 10031 w 10031"/>
              <a:gd name="connsiteY2-196" fmla="*/ 0 h 10012"/>
              <a:gd name="connsiteX3-197" fmla="*/ 2296 w 10031"/>
              <a:gd name="connsiteY3-198" fmla="*/ 10012 h 10012"/>
              <a:gd name="connsiteX4-199" fmla="*/ 0 w 10031"/>
              <a:gd name="connsiteY4-200" fmla="*/ 10011 h 10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1" h="10012">
                <a:moveTo>
                  <a:pt x="0" y="10011"/>
                </a:moveTo>
                <a:lnTo>
                  <a:pt x="7537" y="37"/>
                </a:lnTo>
                <a:lnTo>
                  <a:pt x="10031" y="0"/>
                </a:lnTo>
                <a:lnTo>
                  <a:pt x="2296" y="10012"/>
                </a:lnTo>
                <a:lnTo>
                  <a:pt x="0" y="10011"/>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数据 8"/>
          <p:cNvSpPr/>
          <p:nvPr userDrawn="1"/>
        </p:nvSpPr>
        <p:spPr>
          <a:xfrm>
            <a:off x="7235379" y="2812155"/>
            <a:ext cx="1587276" cy="19515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211"/>
              <a:gd name="connsiteY0-172" fmla="*/ 10113 h 11484"/>
              <a:gd name="connsiteX1-173" fmla="*/ 7806 w 10211"/>
              <a:gd name="connsiteY1-174" fmla="*/ 0 h 11484"/>
              <a:gd name="connsiteX2-175" fmla="*/ 10211 w 10211"/>
              <a:gd name="connsiteY2-176" fmla="*/ 0 h 11484"/>
              <a:gd name="connsiteX3-177" fmla="*/ 1334 w 10211"/>
              <a:gd name="connsiteY3-178" fmla="*/ 11484 h 11484"/>
              <a:gd name="connsiteX4-179" fmla="*/ 0 w 10211"/>
              <a:gd name="connsiteY4-180" fmla="*/ 10113 h 11484"/>
              <a:gd name="connsiteX0-181" fmla="*/ 0 w 10211"/>
              <a:gd name="connsiteY0-182" fmla="*/ 10113 h 10113"/>
              <a:gd name="connsiteX1-183" fmla="*/ 7806 w 10211"/>
              <a:gd name="connsiteY1-184" fmla="*/ 0 h 10113"/>
              <a:gd name="connsiteX2-185" fmla="*/ 10211 w 10211"/>
              <a:gd name="connsiteY2-186" fmla="*/ 0 h 10113"/>
              <a:gd name="connsiteX3-187" fmla="*/ 2514 w 10211"/>
              <a:gd name="connsiteY3-188" fmla="*/ 10077 h 10113"/>
              <a:gd name="connsiteX4-189" fmla="*/ 0 w 10211"/>
              <a:gd name="connsiteY4-190" fmla="*/ 10113 h 101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1" h="10113">
                <a:moveTo>
                  <a:pt x="0" y="10113"/>
                </a:moveTo>
                <a:lnTo>
                  <a:pt x="7806" y="0"/>
                </a:lnTo>
                <a:lnTo>
                  <a:pt x="10211" y="0"/>
                </a:lnTo>
                <a:lnTo>
                  <a:pt x="2514" y="10077"/>
                </a:lnTo>
                <a:lnTo>
                  <a:pt x="0" y="10113"/>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数据 8"/>
          <p:cNvSpPr/>
          <p:nvPr userDrawn="1"/>
        </p:nvSpPr>
        <p:spPr>
          <a:xfrm>
            <a:off x="7980872" y="2809735"/>
            <a:ext cx="1575307" cy="194576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134"/>
              <a:gd name="connsiteY0-172" fmla="*/ 10052 h 11484"/>
              <a:gd name="connsiteX1-173" fmla="*/ 7729 w 10134"/>
              <a:gd name="connsiteY1-174" fmla="*/ 0 h 11484"/>
              <a:gd name="connsiteX2-175" fmla="*/ 10134 w 10134"/>
              <a:gd name="connsiteY2-176" fmla="*/ 0 h 11484"/>
              <a:gd name="connsiteX3-177" fmla="*/ 1257 w 10134"/>
              <a:gd name="connsiteY3-178" fmla="*/ 11484 h 11484"/>
              <a:gd name="connsiteX4-179" fmla="*/ 0 w 10134"/>
              <a:gd name="connsiteY4-180" fmla="*/ 10052 h 11484"/>
              <a:gd name="connsiteX0-181" fmla="*/ 0 w 10134"/>
              <a:gd name="connsiteY0-182" fmla="*/ 10052 h 10053"/>
              <a:gd name="connsiteX1-183" fmla="*/ 7729 w 10134"/>
              <a:gd name="connsiteY1-184" fmla="*/ 0 h 10053"/>
              <a:gd name="connsiteX2-185" fmla="*/ 10134 w 10134"/>
              <a:gd name="connsiteY2-186" fmla="*/ 0 h 10053"/>
              <a:gd name="connsiteX3-187" fmla="*/ 2253 w 10134"/>
              <a:gd name="connsiteY3-188" fmla="*/ 10053 h 10053"/>
              <a:gd name="connsiteX4-189" fmla="*/ 0 w 10134"/>
              <a:gd name="connsiteY4-190" fmla="*/ 10052 h 100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34" h="10053">
                <a:moveTo>
                  <a:pt x="0" y="10052"/>
                </a:moveTo>
                <a:lnTo>
                  <a:pt x="7729" y="0"/>
                </a:lnTo>
                <a:lnTo>
                  <a:pt x="10134" y="0"/>
                </a:lnTo>
                <a:lnTo>
                  <a:pt x="2253" y="10053"/>
                </a:lnTo>
                <a:lnTo>
                  <a:pt x="0" y="10052"/>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数据 8"/>
          <p:cNvSpPr/>
          <p:nvPr userDrawn="1"/>
        </p:nvSpPr>
        <p:spPr>
          <a:xfrm>
            <a:off x="7076858" y="4755500"/>
            <a:ext cx="1252655" cy="27990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897 w 11176"/>
              <a:gd name="connsiteY1-174" fmla="*/ 10341 h 11484"/>
              <a:gd name="connsiteX2-175" fmla="*/ 11176 w 11176"/>
              <a:gd name="connsiteY2-176" fmla="*/ 0 h 11484"/>
              <a:gd name="connsiteX3-177" fmla="*/ 2299 w 11176"/>
              <a:gd name="connsiteY3-178" fmla="*/ 11484 h 11484"/>
              <a:gd name="connsiteX4-179" fmla="*/ 0 w 11176"/>
              <a:gd name="connsiteY4-180" fmla="*/ 11483 h 11484"/>
              <a:gd name="connsiteX0-181" fmla="*/ 0 w 3272"/>
              <a:gd name="connsiteY0-182" fmla="*/ 1216 h 1217"/>
              <a:gd name="connsiteX1-183" fmla="*/ 897 w 3272"/>
              <a:gd name="connsiteY1-184" fmla="*/ 74 h 1217"/>
              <a:gd name="connsiteX2-185" fmla="*/ 3272 w 3272"/>
              <a:gd name="connsiteY2-186" fmla="*/ 0 h 1217"/>
              <a:gd name="connsiteX3-187" fmla="*/ 2299 w 3272"/>
              <a:gd name="connsiteY3-188" fmla="*/ 1217 h 1217"/>
              <a:gd name="connsiteX4-189" fmla="*/ 0 w 3272"/>
              <a:gd name="connsiteY4-190" fmla="*/ 1216 h 1217"/>
              <a:gd name="connsiteX0-191" fmla="*/ 0 w 10000"/>
              <a:gd name="connsiteY0-192" fmla="*/ 11209 h 11217"/>
              <a:gd name="connsiteX1-193" fmla="*/ 3396 w 10000"/>
              <a:gd name="connsiteY1-194" fmla="*/ 0 h 11217"/>
              <a:gd name="connsiteX2-195" fmla="*/ 10000 w 10000"/>
              <a:gd name="connsiteY2-196" fmla="*/ 1217 h 11217"/>
              <a:gd name="connsiteX3-197" fmla="*/ 7026 w 10000"/>
              <a:gd name="connsiteY3-198" fmla="*/ 11217 h 11217"/>
              <a:gd name="connsiteX4-199" fmla="*/ 0 w 10000"/>
              <a:gd name="connsiteY4-200" fmla="*/ 11209 h 11217"/>
              <a:gd name="connsiteX0-201" fmla="*/ 0 w 10094"/>
              <a:gd name="connsiteY0-202" fmla="*/ 11614 h 11622"/>
              <a:gd name="connsiteX1-203" fmla="*/ 3396 w 10094"/>
              <a:gd name="connsiteY1-204" fmla="*/ 405 h 11622"/>
              <a:gd name="connsiteX2-205" fmla="*/ 10094 w 10094"/>
              <a:gd name="connsiteY2-206" fmla="*/ 0 h 11622"/>
              <a:gd name="connsiteX3-207" fmla="*/ 7026 w 10094"/>
              <a:gd name="connsiteY3-208" fmla="*/ 11622 h 11622"/>
              <a:gd name="connsiteX4-209" fmla="*/ 0 w 10094"/>
              <a:gd name="connsiteY4-210" fmla="*/ 11614 h 11622"/>
              <a:gd name="connsiteX0-211" fmla="*/ 0 w 10094"/>
              <a:gd name="connsiteY0-212" fmla="*/ 11615 h 11623"/>
              <a:gd name="connsiteX1-213" fmla="*/ 4154 w 10094"/>
              <a:gd name="connsiteY1-214" fmla="*/ 0 h 11623"/>
              <a:gd name="connsiteX2-215" fmla="*/ 10094 w 10094"/>
              <a:gd name="connsiteY2-216" fmla="*/ 1 h 11623"/>
              <a:gd name="connsiteX3-217" fmla="*/ 7026 w 10094"/>
              <a:gd name="connsiteY3-218" fmla="*/ 11623 h 11623"/>
              <a:gd name="connsiteX4-219" fmla="*/ 0 w 10094"/>
              <a:gd name="connsiteY4-220" fmla="*/ 11615 h 11623"/>
              <a:gd name="connsiteX0-221" fmla="*/ 0 w 9125"/>
              <a:gd name="connsiteY0-222" fmla="*/ 12122 h 12122"/>
              <a:gd name="connsiteX1-223" fmla="*/ 3185 w 9125"/>
              <a:gd name="connsiteY1-224" fmla="*/ 0 h 12122"/>
              <a:gd name="connsiteX2-225" fmla="*/ 9125 w 9125"/>
              <a:gd name="connsiteY2-226" fmla="*/ 1 h 12122"/>
              <a:gd name="connsiteX3-227" fmla="*/ 6057 w 9125"/>
              <a:gd name="connsiteY3-228" fmla="*/ 11623 h 12122"/>
              <a:gd name="connsiteX4-229" fmla="*/ 0 w 9125"/>
              <a:gd name="connsiteY4-230" fmla="*/ 12122 h 12122"/>
              <a:gd name="connsiteX0-231" fmla="*/ 0 w 10092"/>
              <a:gd name="connsiteY0-232" fmla="*/ 9916 h 9916"/>
              <a:gd name="connsiteX1-233" fmla="*/ 3582 w 10092"/>
              <a:gd name="connsiteY1-234" fmla="*/ 0 h 9916"/>
              <a:gd name="connsiteX2-235" fmla="*/ 10092 w 10092"/>
              <a:gd name="connsiteY2-236" fmla="*/ 1 h 9916"/>
              <a:gd name="connsiteX3-237" fmla="*/ 6730 w 10092"/>
              <a:gd name="connsiteY3-238" fmla="*/ 9588 h 9916"/>
              <a:gd name="connsiteX4-239" fmla="*/ 0 w 10092"/>
              <a:gd name="connsiteY4-240" fmla="*/ 9916 h 9916"/>
              <a:gd name="connsiteX0-241" fmla="*/ 0 w 10000"/>
              <a:gd name="connsiteY0-242" fmla="*/ 10000 h 10000"/>
              <a:gd name="connsiteX1-243" fmla="*/ 3549 w 10000"/>
              <a:gd name="connsiteY1-244" fmla="*/ 0 h 10000"/>
              <a:gd name="connsiteX2-245" fmla="*/ 10000 w 10000"/>
              <a:gd name="connsiteY2-246" fmla="*/ 1 h 10000"/>
              <a:gd name="connsiteX3-247" fmla="*/ 6943 w 10000"/>
              <a:gd name="connsiteY3-248" fmla="*/ 9416 h 10000"/>
              <a:gd name="connsiteX4-249" fmla="*/ 0 w 10000"/>
              <a:gd name="connsiteY4-250" fmla="*/ 10000 h 10000"/>
              <a:gd name="connsiteX0-251" fmla="*/ 0 w 9771"/>
              <a:gd name="connsiteY0-252" fmla="*/ 9494 h 9494"/>
              <a:gd name="connsiteX1-253" fmla="*/ 3320 w 9771"/>
              <a:gd name="connsiteY1-254" fmla="*/ 0 h 9494"/>
              <a:gd name="connsiteX2-255" fmla="*/ 9771 w 9771"/>
              <a:gd name="connsiteY2-256" fmla="*/ 1 h 9494"/>
              <a:gd name="connsiteX3-257" fmla="*/ 6714 w 9771"/>
              <a:gd name="connsiteY3-258" fmla="*/ 9416 h 9494"/>
              <a:gd name="connsiteX4-259" fmla="*/ 0 w 9771"/>
              <a:gd name="connsiteY4-260" fmla="*/ 9494 h 9494"/>
              <a:gd name="connsiteX0-261" fmla="*/ 4066 w 14066"/>
              <a:gd name="connsiteY0-262" fmla="*/ 10178 h 10178"/>
              <a:gd name="connsiteX1-263" fmla="*/ 0 w 14066"/>
              <a:gd name="connsiteY1-264" fmla="*/ 0 h 10178"/>
              <a:gd name="connsiteX2-265" fmla="*/ 14066 w 14066"/>
              <a:gd name="connsiteY2-266" fmla="*/ 179 h 10178"/>
              <a:gd name="connsiteX3-267" fmla="*/ 10937 w 14066"/>
              <a:gd name="connsiteY3-268" fmla="*/ 10096 h 10178"/>
              <a:gd name="connsiteX4-269" fmla="*/ 4066 w 14066"/>
              <a:gd name="connsiteY4-270" fmla="*/ 10178 h 10178"/>
              <a:gd name="connsiteX0-271" fmla="*/ 0 w 17280"/>
              <a:gd name="connsiteY0-272" fmla="*/ 10711 h 10711"/>
              <a:gd name="connsiteX1-273" fmla="*/ 3214 w 17280"/>
              <a:gd name="connsiteY1-274" fmla="*/ 0 h 10711"/>
              <a:gd name="connsiteX2-275" fmla="*/ 17280 w 17280"/>
              <a:gd name="connsiteY2-276" fmla="*/ 179 h 10711"/>
              <a:gd name="connsiteX3-277" fmla="*/ 14151 w 17280"/>
              <a:gd name="connsiteY3-278" fmla="*/ 10096 h 10711"/>
              <a:gd name="connsiteX4-279" fmla="*/ 0 w 17280"/>
              <a:gd name="connsiteY4-280" fmla="*/ 10711 h 10711"/>
              <a:gd name="connsiteX0-281" fmla="*/ 0 w 17280"/>
              <a:gd name="connsiteY0-282" fmla="*/ 10444 h 10444"/>
              <a:gd name="connsiteX1-283" fmla="*/ 3214 w 17280"/>
              <a:gd name="connsiteY1-284" fmla="*/ 0 h 10444"/>
              <a:gd name="connsiteX2-285" fmla="*/ 17280 w 17280"/>
              <a:gd name="connsiteY2-286" fmla="*/ 179 h 10444"/>
              <a:gd name="connsiteX3-287" fmla="*/ 14151 w 17280"/>
              <a:gd name="connsiteY3-288" fmla="*/ 10096 h 10444"/>
              <a:gd name="connsiteX4-289" fmla="*/ 0 w 17280"/>
              <a:gd name="connsiteY4-290" fmla="*/ 10444 h 10444"/>
              <a:gd name="connsiteX0-291" fmla="*/ 0 w 21385"/>
              <a:gd name="connsiteY0-292" fmla="*/ 10444 h 10444"/>
              <a:gd name="connsiteX1-293" fmla="*/ 3214 w 21385"/>
              <a:gd name="connsiteY1-294" fmla="*/ 0 h 10444"/>
              <a:gd name="connsiteX2-295" fmla="*/ 17280 w 21385"/>
              <a:gd name="connsiteY2-296" fmla="*/ 179 h 10444"/>
              <a:gd name="connsiteX3-297" fmla="*/ 21385 w 21385"/>
              <a:gd name="connsiteY3-298" fmla="*/ 10096 h 10444"/>
              <a:gd name="connsiteX4-299" fmla="*/ 0 w 21385"/>
              <a:gd name="connsiteY4-300" fmla="*/ 10444 h 10444"/>
              <a:gd name="connsiteX0-301" fmla="*/ 0 w 24560"/>
              <a:gd name="connsiteY0-302" fmla="*/ 10444 h 10444"/>
              <a:gd name="connsiteX1-303" fmla="*/ 3214 w 24560"/>
              <a:gd name="connsiteY1-304" fmla="*/ 0 h 10444"/>
              <a:gd name="connsiteX2-305" fmla="*/ 24560 w 24560"/>
              <a:gd name="connsiteY2-306" fmla="*/ 90 h 10444"/>
              <a:gd name="connsiteX3-307" fmla="*/ 21385 w 24560"/>
              <a:gd name="connsiteY3-308" fmla="*/ 10096 h 10444"/>
              <a:gd name="connsiteX4-309" fmla="*/ 0 w 24560"/>
              <a:gd name="connsiteY4-310" fmla="*/ 10444 h 10444"/>
              <a:gd name="connsiteX0-311" fmla="*/ 0 w 24237"/>
              <a:gd name="connsiteY0-312" fmla="*/ 10444 h 10444"/>
              <a:gd name="connsiteX1-313" fmla="*/ 3214 w 24237"/>
              <a:gd name="connsiteY1-314" fmla="*/ 0 h 10444"/>
              <a:gd name="connsiteX2-315" fmla="*/ 24237 w 24237"/>
              <a:gd name="connsiteY2-316" fmla="*/ 90 h 10444"/>
              <a:gd name="connsiteX3-317" fmla="*/ 21385 w 24237"/>
              <a:gd name="connsiteY3-318" fmla="*/ 10096 h 10444"/>
              <a:gd name="connsiteX4-319" fmla="*/ 0 w 24237"/>
              <a:gd name="connsiteY4-320" fmla="*/ 10444 h 10444"/>
              <a:gd name="connsiteX0-321" fmla="*/ 0 w 24237"/>
              <a:gd name="connsiteY0-322" fmla="*/ 10444 h 10444"/>
              <a:gd name="connsiteX1-323" fmla="*/ 3214 w 24237"/>
              <a:gd name="connsiteY1-324" fmla="*/ 0 h 10444"/>
              <a:gd name="connsiteX2-325" fmla="*/ 24237 w 24237"/>
              <a:gd name="connsiteY2-326" fmla="*/ 90 h 10444"/>
              <a:gd name="connsiteX3-327" fmla="*/ 21201 w 24237"/>
              <a:gd name="connsiteY3-328" fmla="*/ 10096 h 10444"/>
              <a:gd name="connsiteX4-329" fmla="*/ 0 w 24237"/>
              <a:gd name="connsiteY4-330" fmla="*/ 10444 h 104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37" h="10444">
                <a:moveTo>
                  <a:pt x="0" y="10444"/>
                </a:moveTo>
                <a:lnTo>
                  <a:pt x="3214" y="0"/>
                </a:lnTo>
                <a:lnTo>
                  <a:pt x="24237" y="90"/>
                </a:lnTo>
                <a:lnTo>
                  <a:pt x="21201" y="10096"/>
                </a:lnTo>
                <a:lnTo>
                  <a:pt x="0" y="10444"/>
                </a:lnTo>
                <a:close/>
              </a:path>
            </a:pathLst>
          </a:custGeom>
          <a:solidFill>
            <a:schemeClr val="bg1"/>
          </a:solidFill>
          <a:ln>
            <a:solidFill>
              <a:schemeClr val="bg1"/>
            </a:solidFill>
          </a:ln>
          <a:effectLst>
            <a:outerShdw blurRad="50800" dist="139700" dir="5400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Picture 5" descr="C:\Users\Administrator\Desktop\zhao ppt\ppt-09.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l="36626" t="26627" r="33408" b="30769"/>
          <a:stretch>
            <a:fillRect/>
          </a:stretch>
        </p:blipFill>
        <p:spPr bwMode="auto">
          <a:xfrm>
            <a:off x="-162771" y="4102657"/>
            <a:ext cx="1277630" cy="1135671"/>
          </a:xfrm>
          <a:prstGeom prst="rect">
            <a:avLst/>
          </a:prstGeom>
          <a:noFill/>
          <a:ln w="9525">
            <a:noFill/>
            <a:miter lim="800000"/>
            <a:headEnd/>
            <a:tailEnd/>
          </a:ln>
        </p:spPr>
      </p:pic>
      <p:pic>
        <p:nvPicPr>
          <p:cNvPr id="32" name="图片 31"/>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67244" y1="45100" x2="66850" y2="79929"/>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926506" y="4335083"/>
            <a:ext cx="1181879" cy="788230"/>
          </a:xfrm>
          <a:prstGeom prst="rect">
            <a:avLst/>
          </a:prstGeom>
        </p:spPr>
      </p:pic>
      <p:pic>
        <p:nvPicPr>
          <p:cNvPr id="35" name="图片 34"/>
          <p:cNvPicPr>
            <a:picLocks noChangeAspect="1"/>
          </p:cNvPicPr>
          <p:nvPr userDrawn="1"/>
        </p:nvPicPr>
        <p:blipFill>
          <a:blip r:embed="rId4"/>
          <a:stretch>
            <a:fillRect/>
          </a:stretch>
        </p:blipFill>
        <p:spPr>
          <a:xfrm>
            <a:off x="123305" y="136526"/>
            <a:ext cx="3458095" cy="714150"/>
          </a:xfrm>
          <a:prstGeom prst="rect">
            <a:avLst/>
          </a:prstGeom>
        </p:spPr>
      </p:pic>
      <p:pic>
        <p:nvPicPr>
          <p:cNvPr id="37" name="图片 36"/>
          <p:cNvPicPr/>
          <p:nvPr userDrawn="1"/>
        </p:nvPicPr>
        <p:blipFill>
          <a:blip r:embed="rId5">
            <a:extLst>
              <a:ext uri="{BEBA8EAE-BF5A-486C-A8C5-ECC9F3942E4B}">
                <a14:imgProps xmlns:a14="http://schemas.microsoft.com/office/drawing/2010/main">
                  <a14:imgLayer r:embed="rId3">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33" name="副标题 2"/>
          <p:cNvSpPr>
            <a:spLocks noGrp="1"/>
          </p:cNvSpPr>
          <p:nvPr>
            <p:ph type="subTitle" idx="1" hasCustomPrompt="1"/>
          </p:nvPr>
        </p:nvSpPr>
        <p:spPr>
          <a:xfrm>
            <a:off x="2141197" y="4397884"/>
            <a:ext cx="5051367" cy="107649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  讲  人：</a:t>
            </a:r>
            <a:endParaRPr lang="en-US" altLang="zh-CN" dirty="0"/>
          </a:p>
          <a:p>
            <a:r>
              <a:rPr lang="zh-CN" altLang="en-US" dirty="0"/>
              <a:t>联系方式：</a:t>
            </a:r>
            <a:endParaRPr lang="zh-CN" altLang="en-US" dirty="0"/>
          </a:p>
        </p:txBody>
      </p:sp>
      <p:sp>
        <p:nvSpPr>
          <p:cNvPr id="2" name="标题 1"/>
          <p:cNvSpPr>
            <a:spLocks noGrp="1"/>
          </p:cNvSpPr>
          <p:nvPr>
            <p:ph type="title" hasCustomPrompt="1"/>
          </p:nvPr>
        </p:nvSpPr>
        <p:spPr>
          <a:xfrm>
            <a:off x="1678466" y="2848573"/>
            <a:ext cx="3919275" cy="1325563"/>
          </a:xfrm>
        </p:spPr>
        <p:txBody>
          <a:bodyPr>
            <a:noAutofit/>
          </a:bodyPr>
          <a:lstStyle>
            <a:lvl1pPr>
              <a:defRPr sz="6000" b="1">
                <a:solidFill>
                  <a:schemeClr val="bg1"/>
                </a:solidFill>
                <a:latin typeface="+mn-ea"/>
                <a:ea typeface="+mn-ea"/>
              </a:defRPr>
            </a:lvl1pPr>
          </a:lstStyle>
          <a:p>
            <a:r>
              <a:rPr lang="zh-CN" altLang="en-US" dirty="0"/>
              <a:t>感谢聆听！</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3570316" y="4835740"/>
            <a:ext cx="5051367" cy="107649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主讲人：</a:t>
            </a:r>
            <a:endParaRPr lang="en-US" altLang="zh-CN" dirty="0"/>
          </a:p>
          <a:p>
            <a:r>
              <a:rPr lang="zh-CN" altLang="en-US" dirty="0"/>
              <a:t>同济大学城市交通研究院</a:t>
            </a:r>
            <a:endParaRPr lang="zh-CN" altLang="en-US" dirty="0"/>
          </a:p>
        </p:txBody>
      </p:sp>
      <p:sp>
        <p:nvSpPr>
          <p:cNvPr id="4" name="日期占位符 3"/>
          <p:cNvSpPr>
            <a:spLocks noGrp="1"/>
          </p:cNvSpPr>
          <p:nvPr>
            <p:ph type="dt" sz="half" idx="10"/>
          </p:nvPr>
        </p:nvSpPr>
        <p:spPr/>
        <p:txBody>
          <a:bodyPr/>
          <a:lstStyle/>
          <a:p>
            <a:fld id="{50B3365A-2AB1-404D-9041-0D18E18537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D2954C-C39F-4447-B79E-84761DF66E42}"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123305" y="136526"/>
            <a:ext cx="3458095" cy="714150"/>
          </a:xfrm>
          <a:prstGeom prst="rect">
            <a:avLst/>
          </a:prstGeom>
        </p:spPr>
      </p:pic>
      <p:sp>
        <p:nvSpPr>
          <p:cNvPr id="8" name="平行四边形 7"/>
          <p:cNvSpPr/>
          <p:nvPr userDrawn="1"/>
        </p:nvSpPr>
        <p:spPr>
          <a:xfrm>
            <a:off x="-1665" y="2352979"/>
            <a:ext cx="8793307" cy="22045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4861">
                <a:moveTo>
                  <a:pt x="4157" y="1976812"/>
                </a:moveTo>
                <a:cubicBezTo>
                  <a:pt x="2771" y="1322877"/>
                  <a:pt x="1386" y="653935"/>
                  <a:pt x="0" y="0"/>
                </a:cubicBezTo>
                <a:lnTo>
                  <a:pt x="9296366" y="6432"/>
                </a:lnTo>
                <a:lnTo>
                  <a:pt x="7862421" y="1984861"/>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8"/>
          <p:cNvSpPr/>
          <p:nvPr userDrawn="1"/>
        </p:nvSpPr>
        <p:spPr>
          <a:xfrm>
            <a:off x="8209741" y="2374784"/>
            <a:ext cx="1554477" cy="192975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7595" y="0"/>
                </a:lnTo>
                <a:lnTo>
                  <a:pt x="10000" y="0"/>
                </a:lnTo>
                <a:lnTo>
                  <a:pt x="2246" y="10000"/>
                </a:lnTo>
                <a:lnTo>
                  <a:pt x="0" y="10000"/>
                </a:lnTo>
                <a:close/>
              </a:path>
            </a:pathLst>
          </a:custGeom>
          <a:solidFill>
            <a:srgbClr val="00519C"/>
          </a:solidFill>
          <a:ln>
            <a:solidFill>
              <a:srgbClr val="00519C"/>
            </a:solidFill>
          </a:ln>
          <a:effectLst>
            <a:outerShdw blurRad="50800" dist="139700" dir="5400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数据 8"/>
          <p:cNvSpPr/>
          <p:nvPr userDrawn="1"/>
        </p:nvSpPr>
        <p:spPr>
          <a:xfrm>
            <a:off x="10035779" y="2336694"/>
            <a:ext cx="1547272" cy="3035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2810"/>
              <a:gd name="connsiteY0-172" fmla="*/ 11483 h 11484"/>
              <a:gd name="connsiteX1-173" fmla="*/ 8771 w 12810"/>
              <a:gd name="connsiteY1-174" fmla="*/ 0 h 11484"/>
              <a:gd name="connsiteX2-175" fmla="*/ 12810 w 12810"/>
              <a:gd name="connsiteY2-176" fmla="*/ 9101 h 11484"/>
              <a:gd name="connsiteX3-177" fmla="*/ 2299 w 12810"/>
              <a:gd name="connsiteY3-178" fmla="*/ 11484 h 11484"/>
              <a:gd name="connsiteX4-179" fmla="*/ 0 w 12810"/>
              <a:gd name="connsiteY4-180" fmla="*/ 11483 h 11484"/>
              <a:gd name="connsiteX0-181" fmla="*/ 0 w 12810"/>
              <a:gd name="connsiteY0-182" fmla="*/ 11483 h 11557"/>
              <a:gd name="connsiteX1-183" fmla="*/ 8771 w 12810"/>
              <a:gd name="connsiteY1-184" fmla="*/ 0 h 11557"/>
              <a:gd name="connsiteX2-185" fmla="*/ 12810 w 12810"/>
              <a:gd name="connsiteY2-186" fmla="*/ 9101 h 11557"/>
              <a:gd name="connsiteX3-187" fmla="*/ 10755 w 12810"/>
              <a:gd name="connsiteY3-188" fmla="*/ 11557 h 11557"/>
              <a:gd name="connsiteX4-189" fmla="*/ 0 w 12810"/>
              <a:gd name="connsiteY4-190" fmla="*/ 11483 h 11557"/>
              <a:gd name="connsiteX0-191" fmla="*/ 0 w 12810"/>
              <a:gd name="connsiteY0-192" fmla="*/ 2419 h 2493"/>
              <a:gd name="connsiteX1-193" fmla="*/ 2072 w 12810"/>
              <a:gd name="connsiteY1-194" fmla="*/ 0 h 2493"/>
              <a:gd name="connsiteX2-195" fmla="*/ 12810 w 12810"/>
              <a:gd name="connsiteY2-196" fmla="*/ 37 h 2493"/>
              <a:gd name="connsiteX3-197" fmla="*/ 10755 w 12810"/>
              <a:gd name="connsiteY3-198" fmla="*/ 2493 h 2493"/>
              <a:gd name="connsiteX4-199" fmla="*/ 0 w 12810"/>
              <a:gd name="connsiteY4-200" fmla="*/ 2419 h 2493"/>
              <a:gd name="connsiteX0-201" fmla="*/ 0 w 10000"/>
              <a:gd name="connsiteY0-202" fmla="*/ 9703 h 10000"/>
              <a:gd name="connsiteX1-203" fmla="*/ 2399 w 10000"/>
              <a:gd name="connsiteY1-204" fmla="*/ 0 h 10000"/>
              <a:gd name="connsiteX2-205" fmla="*/ 10000 w 10000"/>
              <a:gd name="connsiteY2-206" fmla="*/ 148 h 10000"/>
              <a:gd name="connsiteX3-207" fmla="*/ 8396 w 10000"/>
              <a:gd name="connsiteY3-208" fmla="*/ 10000 h 10000"/>
              <a:gd name="connsiteX4-209" fmla="*/ 0 w 10000"/>
              <a:gd name="connsiteY4-210" fmla="*/ 9703 h 10000"/>
              <a:gd name="connsiteX0-211" fmla="*/ 0 w 8304"/>
              <a:gd name="connsiteY0-212" fmla="*/ 10296 h 10296"/>
              <a:gd name="connsiteX1-213" fmla="*/ 703 w 8304"/>
              <a:gd name="connsiteY1-214" fmla="*/ 0 h 10296"/>
              <a:gd name="connsiteX2-215" fmla="*/ 8304 w 8304"/>
              <a:gd name="connsiteY2-216" fmla="*/ 148 h 10296"/>
              <a:gd name="connsiteX3-217" fmla="*/ 6700 w 8304"/>
              <a:gd name="connsiteY3-218" fmla="*/ 10000 h 10296"/>
              <a:gd name="connsiteX4-219" fmla="*/ 0 w 8304"/>
              <a:gd name="connsiteY4-220" fmla="*/ 10296 h 10296"/>
              <a:gd name="connsiteX0-221" fmla="*/ 0 w 10064"/>
              <a:gd name="connsiteY0-222" fmla="*/ 10000 h 10000"/>
              <a:gd name="connsiteX1-223" fmla="*/ 911 w 10064"/>
              <a:gd name="connsiteY1-224" fmla="*/ 0 h 10000"/>
              <a:gd name="connsiteX2-225" fmla="*/ 10064 w 10064"/>
              <a:gd name="connsiteY2-226" fmla="*/ 144 h 10000"/>
              <a:gd name="connsiteX3-227" fmla="*/ 8132 w 10064"/>
              <a:gd name="connsiteY3-228" fmla="*/ 9713 h 10000"/>
              <a:gd name="connsiteX4-229" fmla="*/ 0 w 10064"/>
              <a:gd name="connsiteY4-230" fmla="*/ 10000 h 10000"/>
              <a:gd name="connsiteX0-231" fmla="*/ 0 w 10064"/>
              <a:gd name="connsiteY0-232" fmla="*/ 10000 h 10000"/>
              <a:gd name="connsiteX1-233" fmla="*/ 911 w 10064"/>
              <a:gd name="connsiteY1-234" fmla="*/ 0 h 10000"/>
              <a:gd name="connsiteX2-235" fmla="*/ 10064 w 10064"/>
              <a:gd name="connsiteY2-236" fmla="*/ 144 h 10000"/>
              <a:gd name="connsiteX3-237" fmla="*/ 6584 w 10064"/>
              <a:gd name="connsiteY3-238" fmla="*/ 9878 h 10000"/>
              <a:gd name="connsiteX4-239" fmla="*/ 0 w 10064"/>
              <a:gd name="connsiteY4-240" fmla="*/ 10000 h 10000"/>
              <a:gd name="connsiteX0-241" fmla="*/ 0 w 7814"/>
              <a:gd name="connsiteY0-242" fmla="*/ 10021 h 10021"/>
              <a:gd name="connsiteX1-243" fmla="*/ 911 w 7814"/>
              <a:gd name="connsiteY1-244" fmla="*/ 21 h 10021"/>
              <a:gd name="connsiteX2-245" fmla="*/ 7814 w 7814"/>
              <a:gd name="connsiteY2-246" fmla="*/ 0 h 10021"/>
              <a:gd name="connsiteX3-247" fmla="*/ 6584 w 7814"/>
              <a:gd name="connsiteY3-248" fmla="*/ 9899 h 10021"/>
              <a:gd name="connsiteX4-249" fmla="*/ 0 w 7814"/>
              <a:gd name="connsiteY4-250" fmla="*/ 10021 h 10021"/>
              <a:gd name="connsiteX0-251" fmla="*/ 0 w 10000"/>
              <a:gd name="connsiteY0-252" fmla="*/ 10000 h 10000"/>
              <a:gd name="connsiteX1-253" fmla="*/ 1166 w 10000"/>
              <a:gd name="connsiteY1-254" fmla="*/ 21 h 10000"/>
              <a:gd name="connsiteX2-255" fmla="*/ 10000 w 10000"/>
              <a:gd name="connsiteY2-256" fmla="*/ 0 h 10000"/>
              <a:gd name="connsiteX3-257" fmla="*/ 8426 w 10000"/>
              <a:gd name="connsiteY3-258" fmla="*/ 9878 h 10000"/>
              <a:gd name="connsiteX4-259" fmla="*/ 0 w 10000"/>
              <a:gd name="connsiteY4-260" fmla="*/ 10000 h 10000"/>
              <a:gd name="connsiteX0-261" fmla="*/ 0 w 10000"/>
              <a:gd name="connsiteY0-262" fmla="*/ 10000 h 10000"/>
              <a:gd name="connsiteX1-263" fmla="*/ 1391 w 10000"/>
              <a:gd name="connsiteY1-264" fmla="*/ 21 h 10000"/>
              <a:gd name="connsiteX2-265" fmla="*/ 10000 w 10000"/>
              <a:gd name="connsiteY2-266" fmla="*/ 0 h 10000"/>
              <a:gd name="connsiteX3-267" fmla="*/ 8426 w 10000"/>
              <a:gd name="connsiteY3-268" fmla="*/ 9878 h 10000"/>
              <a:gd name="connsiteX4-269" fmla="*/ 0 w 10000"/>
              <a:gd name="connsiteY4-270" fmla="*/ 10000 h 10000"/>
              <a:gd name="connsiteX0-271" fmla="*/ 1749 w 11749"/>
              <a:gd name="connsiteY0-272" fmla="*/ 10143 h 10143"/>
              <a:gd name="connsiteX1-273" fmla="*/ 36 w 11749"/>
              <a:gd name="connsiteY1-274" fmla="*/ 0 h 10143"/>
              <a:gd name="connsiteX2-275" fmla="*/ 11749 w 11749"/>
              <a:gd name="connsiteY2-276" fmla="*/ 143 h 10143"/>
              <a:gd name="connsiteX3-277" fmla="*/ 10175 w 11749"/>
              <a:gd name="connsiteY3-278" fmla="*/ 10021 h 10143"/>
              <a:gd name="connsiteX4-279" fmla="*/ 1749 w 11749"/>
              <a:gd name="connsiteY4-280" fmla="*/ 10143 h 10143"/>
              <a:gd name="connsiteX0-281" fmla="*/ 0 w 13267"/>
              <a:gd name="connsiteY0-282" fmla="*/ 10472 h 10472"/>
              <a:gd name="connsiteX1-283" fmla="*/ 1554 w 13267"/>
              <a:gd name="connsiteY1-284" fmla="*/ 0 h 10472"/>
              <a:gd name="connsiteX2-285" fmla="*/ 13267 w 13267"/>
              <a:gd name="connsiteY2-286" fmla="*/ 143 h 10472"/>
              <a:gd name="connsiteX3-287" fmla="*/ 11693 w 13267"/>
              <a:gd name="connsiteY3-288" fmla="*/ 10021 h 10472"/>
              <a:gd name="connsiteX4-289" fmla="*/ 0 w 13267"/>
              <a:gd name="connsiteY4-290" fmla="*/ 10472 h 104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67" h="10472">
                <a:moveTo>
                  <a:pt x="0" y="10472"/>
                </a:moveTo>
                <a:cubicBezTo>
                  <a:pt x="361" y="7146"/>
                  <a:pt x="1193" y="3326"/>
                  <a:pt x="1554" y="0"/>
                </a:cubicBezTo>
                <a:lnTo>
                  <a:pt x="13267" y="143"/>
                </a:lnTo>
                <a:lnTo>
                  <a:pt x="11693" y="10021"/>
                </a:lnTo>
                <a:lnTo>
                  <a:pt x="0" y="10472"/>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数据 8"/>
          <p:cNvSpPr/>
          <p:nvPr userDrawn="1"/>
        </p:nvSpPr>
        <p:spPr>
          <a:xfrm>
            <a:off x="10213646" y="2341447"/>
            <a:ext cx="1737283" cy="22161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 h="11484">
                <a:moveTo>
                  <a:pt x="0" y="11483"/>
                </a:moveTo>
                <a:lnTo>
                  <a:pt x="8771" y="0"/>
                </a:lnTo>
                <a:lnTo>
                  <a:pt x="11176" y="0"/>
                </a:lnTo>
                <a:lnTo>
                  <a:pt x="2299" y="11484"/>
                </a:lnTo>
                <a:lnTo>
                  <a:pt x="0" y="11483"/>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数据 8"/>
          <p:cNvSpPr/>
          <p:nvPr userDrawn="1"/>
        </p:nvSpPr>
        <p:spPr>
          <a:xfrm>
            <a:off x="9538988" y="2788579"/>
            <a:ext cx="1446596" cy="17605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9306"/>
              <a:gd name="connsiteY0-142" fmla="*/ 9086 h 10000"/>
              <a:gd name="connsiteX1-143" fmla="*/ 6901 w 9306"/>
              <a:gd name="connsiteY1-144" fmla="*/ 0 h 10000"/>
              <a:gd name="connsiteX2-145" fmla="*/ 9306 w 9306"/>
              <a:gd name="connsiteY2-146" fmla="*/ 0 h 10000"/>
              <a:gd name="connsiteX3-147" fmla="*/ 1552 w 9306"/>
              <a:gd name="connsiteY3-148" fmla="*/ 10000 h 10000"/>
              <a:gd name="connsiteX4-149" fmla="*/ 0 w 9306"/>
              <a:gd name="connsiteY4-150" fmla="*/ 9086 h 10000"/>
              <a:gd name="connsiteX0-151" fmla="*/ 0 w 10000"/>
              <a:gd name="connsiteY0-152" fmla="*/ 9086 h 9123"/>
              <a:gd name="connsiteX1-153" fmla="*/ 7416 w 10000"/>
              <a:gd name="connsiteY1-154" fmla="*/ 0 h 9123"/>
              <a:gd name="connsiteX2-155" fmla="*/ 10000 w 10000"/>
              <a:gd name="connsiteY2-156" fmla="*/ 0 h 9123"/>
              <a:gd name="connsiteX3-157" fmla="*/ 2414 w 10000"/>
              <a:gd name="connsiteY3-158" fmla="*/ 9123 h 9123"/>
              <a:gd name="connsiteX4-159" fmla="*/ 0 w 10000"/>
              <a:gd name="connsiteY4-160" fmla="*/ 9086 h 91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9123">
                <a:moveTo>
                  <a:pt x="0" y="9086"/>
                </a:moveTo>
                <a:lnTo>
                  <a:pt x="7416" y="0"/>
                </a:lnTo>
                <a:lnTo>
                  <a:pt x="10000" y="0"/>
                </a:lnTo>
                <a:lnTo>
                  <a:pt x="2414" y="9123"/>
                </a:lnTo>
                <a:lnTo>
                  <a:pt x="0" y="9086"/>
                </a:lnTo>
                <a:close/>
              </a:path>
            </a:pathLst>
          </a:custGeom>
          <a:solidFill>
            <a:srgbClr val="8CC63F"/>
          </a:solidFill>
          <a:ln>
            <a:solidFill>
              <a:srgbClr val="8CC63F"/>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7"/>
          <p:cNvSpPr/>
          <p:nvPr userDrawn="1"/>
        </p:nvSpPr>
        <p:spPr>
          <a:xfrm rot="10800000">
            <a:off x="10849458" y="2346273"/>
            <a:ext cx="1358515" cy="2211297"/>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8015337 w 9447415"/>
              <a:gd name="connsiteY0-22" fmla="*/ 2004137 h 2004137"/>
              <a:gd name="connsiteX1-23" fmla="*/ 0 w 9447415"/>
              <a:gd name="connsiteY1-24" fmla="*/ 0 h 2004137"/>
              <a:gd name="connsiteX2-25" fmla="*/ 9447415 w 9447415"/>
              <a:gd name="connsiteY2-26" fmla="*/ 0 h 2004137"/>
              <a:gd name="connsiteX3-27" fmla="*/ 8013470 w 9447415"/>
              <a:gd name="connsiteY3-28" fmla="*/ 1978429 h 2004137"/>
              <a:gd name="connsiteX4-29" fmla="*/ 8015337 w 9447415"/>
              <a:gd name="connsiteY4-30" fmla="*/ 2004137 h 2004137"/>
              <a:gd name="connsiteX0-31" fmla="*/ 4157 w 1436235"/>
              <a:gd name="connsiteY0-32" fmla="*/ 2004137 h 2004137"/>
              <a:gd name="connsiteX1-33" fmla="*/ 0 w 1436235"/>
              <a:gd name="connsiteY1-34" fmla="*/ 8466 h 2004137"/>
              <a:gd name="connsiteX2-35" fmla="*/ 1436235 w 1436235"/>
              <a:gd name="connsiteY2-36" fmla="*/ 0 h 2004137"/>
              <a:gd name="connsiteX3-37" fmla="*/ 2290 w 1436235"/>
              <a:gd name="connsiteY3-38" fmla="*/ 1978429 h 2004137"/>
              <a:gd name="connsiteX4-39" fmla="*/ 4157 w 1436235"/>
              <a:gd name="connsiteY4-40" fmla="*/ 2004137 h 2004137"/>
              <a:gd name="connsiteX0-41" fmla="*/ 4157 w 1436235"/>
              <a:gd name="connsiteY0-42" fmla="*/ 1959687 h 1978429"/>
              <a:gd name="connsiteX1-43" fmla="*/ 0 w 1436235"/>
              <a:gd name="connsiteY1-44" fmla="*/ 8466 h 1978429"/>
              <a:gd name="connsiteX2-45" fmla="*/ 1436235 w 1436235"/>
              <a:gd name="connsiteY2-46" fmla="*/ 0 h 1978429"/>
              <a:gd name="connsiteX3-47" fmla="*/ 2290 w 1436235"/>
              <a:gd name="connsiteY3-48" fmla="*/ 1978429 h 1978429"/>
              <a:gd name="connsiteX4-49" fmla="*/ 4157 w 1436235"/>
              <a:gd name="connsiteY4-50" fmla="*/ 1959687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6235" h="1978429">
                <a:moveTo>
                  <a:pt x="4157" y="1959687"/>
                </a:moveTo>
                <a:cubicBezTo>
                  <a:pt x="2771" y="1305752"/>
                  <a:pt x="1386" y="662401"/>
                  <a:pt x="0" y="8466"/>
                </a:cubicBezTo>
                <a:lnTo>
                  <a:pt x="1436235" y="0"/>
                </a:lnTo>
                <a:lnTo>
                  <a:pt x="2290" y="1978429"/>
                </a:lnTo>
                <a:lnTo>
                  <a:pt x="4157" y="1959687"/>
                </a:lnTo>
                <a:close/>
              </a:path>
            </a:pathLst>
          </a:custGeom>
          <a:solidFill>
            <a:srgbClr val="5B5C5E"/>
          </a:solidFill>
          <a:ln>
            <a:solidFill>
              <a:srgbClr val="5B5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数据 8"/>
          <p:cNvSpPr/>
          <p:nvPr userDrawn="1"/>
        </p:nvSpPr>
        <p:spPr>
          <a:xfrm>
            <a:off x="8853787" y="2641543"/>
            <a:ext cx="1561167" cy="19160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7546 w 11176"/>
              <a:gd name="connsiteY1-174" fmla="*/ 1592 h 11484"/>
              <a:gd name="connsiteX2-175" fmla="*/ 11176 w 11176"/>
              <a:gd name="connsiteY2-176" fmla="*/ 0 h 11484"/>
              <a:gd name="connsiteX3-177" fmla="*/ 2299 w 11176"/>
              <a:gd name="connsiteY3-178" fmla="*/ 11484 h 11484"/>
              <a:gd name="connsiteX4-179" fmla="*/ 0 w 11176"/>
              <a:gd name="connsiteY4-180" fmla="*/ 11483 h 11484"/>
              <a:gd name="connsiteX0-181" fmla="*/ 0 w 10012"/>
              <a:gd name="connsiteY0-182" fmla="*/ 9916 h 9917"/>
              <a:gd name="connsiteX1-183" fmla="*/ 7546 w 10012"/>
              <a:gd name="connsiteY1-184" fmla="*/ 25 h 9917"/>
              <a:gd name="connsiteX2-185" fmla="*/ 10012 w 10012"/>
              <a:gd name="connsiteY2-186" fmla="*/ 0 h 9917"/>
              <a:gd name="connsiteX3-187" fmla="*/ 2299 w 10012"/>
              <a:gd name="connsiteY3-188" fmla="*/ 9917 h 9917"/>
              <a:gd name="connsiteX4-189" fmla="*/ 0 w 10012"/>
              <a:gd name="connsiteY4-190" fmla="*/ 9916 h 9917"/>
              <a:gd name="connsiteX0-191" fmla="*/ 0 w 10031"/>
              <a:gd name="connsiteY0-192" fmla="*/ 10011 h 10012"/>
              <a:gd name="connsiteX1-193" fmla="*/ 7537 w 10031"/>
              <a:gd name="connsiteY1-194" fmla="*/ 37 h 10012"/>
              <a:gd name="connsiteX2-195" fmla="*/ 10031 w 10031"/>
              <a:gd name="connsiteY2-196" fmla="*/ 0 h 10012"/>
              <a:gd name="connsiteX3-197" fmla="*/ 2296 w 10031"/>
              <a:gd name="connsiteY3-198" fmla="*/ 10012 h 10012"/>
              <a:gd name="connsiteX4-199" fmla="*/ 0 w 10031"/>
              <a:gd name="connsiteY4-200" fmla="*/ 10011 h 10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1" h="10012">
                <a:moveTo>
                  <a:pt x="0" y="10011"/>
                </a:moveTo>
                <a:lnTo>
                  <a:pt x="7537" y="37"/>
                </a:lnTo>
                <a:lnTo>
                  <a:pt x="10031" y="0"/>
                </a:lnTo>
                <a:lnTo>
                  <a:pt x="2296" y="10012"/>
                </a:lnTo>
                <a:lnTo>
                  <a:pt x="0" y="10011"/>
                </a:lnTo>
                <a:close/>
              </a:path>
            </a:pathLst>
          </a:custGeom>
          <a:solidFill>
            <a:srgbClr val="00519C"/>
          </a:solidFill>
          <a:ln>
            <a:solidFill>
              <a:srgbClr val="00519C"/>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数据 8"/>
          <p:cNvSpPr/>
          <p:nvPr userDrawn="1"/>
        </p:nvSpPr>
        <p:spPr>
          <a:xfrm>
            <a:off x="7823772" y="2332108"/>
            <a:ext cx="1587276" cy="19515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211"/>
              <a:gd name="connsiteY0-172" fmla="*/ 10113 h 11484"/>
              <a:gd name="connsiteX1-173" fmla="*/ 7806 w 10211"/>
              <a:gd name="connsiteY1-174" fmla="*/ 0 h 11484"/>
              <a:gd name="connsiteX2-175" fmla="*/ 10211 w 10211"/>
              <a:gd name="connsiteY2-176" fmla="*/ 0 h 11484"/>
              <a:gd name="connsiteX3-177" fmla="*/ 1334 w 10211"/>
              <a:gd name="connsiteY3-178" fmla="*/ 11484 h 11484"/>
              <a:gd name="connsiteX4-179" fmla="*/ 0 w 10211"/>
              <a:gd name="connsiteY4-180" fmla="*/ 10113 h 11484"/>
              <a:gd name="connsiteX0-181" fmla="*/ 0 w 10211"/>
              <a:gd name="connsiteY0-182" fmla="*/ 10113 h 10113"/>
              <a:gd name="connsiteX1-183" fmla="*/ 7806 w 10211"/>
              <a:gd name="connsiteY1-184" fmla="*/ 0 h 10113"/>
              <a:gd name="connsiteX2-185" fmla="*/ 10211 w 10211"/>
              <a:gd name="connsiteY2-186" fmla="*/ 0 h 10113"/>
              <a:gd name="connsiteX3-187" fmla="*/ 2514 w 10211"/>
              <a:gd name="connsiteY3-188" fmla="*/ 10077 h 10113"/>
              <a:gd name="connsiteX4-189" fmla="*/ 0 w 10211"/>
              <a:gd name="connsiteY4-190" fmla="*/ 10113 h 101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1" h="10113">
                <a:moveTo>
                  <a:pt x="0" y="10113"/>
                </a:moveTo>
                <a:lnTo>
                  <a:pt x="7806" y="0"/>
                </a:lnTo>
                <a:lnTo>
                  <a:pt x="10211" y="0"/>
                </a:lnTo>
                <a:lnTo>
                  <a:pt x="2514" y="10077"/>
                </a:lnTo>
                <a:lnTo>
                  <a:pt x="0" y="10113"/>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数据 8"/>
          <p:cNvSpPr/>
          <p:nvPr userDrawn="1"/>
        </p:nvSpPr>
        <p:spPr>
          <a:xfrm>
            <a:off x="8569265" y="2329688"/>
            <a:ext cx="1575307" cy="194576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0134"/>
              <a:gd name="connsiteY0-172" fmla="*/ 10052 h 11484"/>
              <a:gd name="connsiteX1-173" fmla="*/ 7729 w 10134"/>
              <a:gd name="connsiteY1-174" fmla="*/ 0 h 11484"/>
              <a:gd name="connsiteX2-175" fmla="*/ 10134 w 10134"/>
              <a:gd name="connsiteY2-176" fmla="*/ 0 h 11484"/>
              <a:gd name="connsiteX3-177" fmla="*/ 1257 w 10134"/>
              <a:gd name="connsiteY3-178" fmla="*/ 11484 h 11484"/>
              <a:gd name="connsiteX4-179" fmla="*/ 0 w 10134"/>
              <a:gd name="connsiteY4-180" fmla="*/ 10052 h 11484"/>
              <a:gd name="connsiteX0-181" fmla="*/ 0 w 10134"/>
              <a:gd name="connsiteY0-182" fmla="*/ 10052 h 10053"/>
              <a:gd name="connsiteX1-183" fmla="*/ 7729 w 10134"/>
              <a:gd name="connsiteY1-184" fmla="*/ 0 h 10053"/>
              <a:gd name="connsiteX2-185" fmla="*/ 10134 w 10134"/>
              <a:gd name="connsiteY2-186" fmla="*/ 0 h 10053"/>
              <a:gd name="connsiteX3-187" fmla="*/ 2253 w 10134"/>
              <a:gd name="connsiteY3-188" fmla="*/ 10053 h 10053"/>
              <a:gd name="connsiteX4-189" fmla="*/ 0 w 10134"/>
              <a:gd name="connsiteY4-190" fmla="*/ 10052 h 100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34" h="10053">
                <a:moveTo>
                  <a:pt x="0" y="10052"/>
                </a:moveTo>
                <a:lnTo>
                  <a:pt x="7729" y="0"/>
                </a:lnTo>
                <a:lnTo>
                  <a:pt x="10134" y="0"/>
                </a:lnTo>
                <a:lnTo>
                  <a:pt x="2253" y="10053"/>
                </a:lnTo>
                <a:lnTo>
                  <a:pt x="0" y="10052"/>
                </a:lnTo>
                <a:close/>
              </a:path>
            </a:pathLst>
          </a:custGeom>
          <a:solidFill>
            <a:schemeClr val="bg1"/>
          </a:solidFill>
          <a:ln>
            <a:solidFill>
              <a:schemeClr val="bg1"/>
            </a:solidFill>
          </a:ln>
          <a:effectLst>
            <a:outerShdw blurRad="50800" dist="139700" dir="5400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数据 8"/>
          <p:cNvSpPr/>
          <p:nvPr userDrawn="1"/>
        </p:nvSpPr>
        <p:spPr>
          <a:xfrm>
            <a:off x="7665251" y="4275453"/>
            <a:ext cx="1252655" cy="27990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3231 w 10000"/>
              <a:gd name="connsiteY1-4" fmla="*/ 294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3135 w 10000"/>
              <a:gd name="connsiteY1-14" fmla="*/ 84 h 10000"/>
              <a:gd name="connsiteX2-15" fmla="*/ 10000 w 10000"/>
              <a:gd name="connsiteY2-16" fmla="*/ 0 h 10000"/>
              <a:gd name="connsiteX3-17" fmla="*/ 8000 w 10000"/>
              <a:gd name="connsiteY3-18" fmla="*/ 10000 h 10000"/>
              <a:gd name="connsiteX4-19" fmla="*/ 0 w 10000"/>
              <a:gd name="connsiteY4-20" fmla="*/ 10000 h 10000"/>
              <a:gd name="connsiteX0-21" fmla="*/ 0 w 10000"/>
              <a:gd name="connsiteY0-22" fmla="*/ 10000 h 10042"/>
              <a:gd name="connsiteX1-23" fmla="*/ 3135 w 10000"/>
              <a:gd name="connsiteY1-24" fmla="*/ 84 h 10042"/>
              <a:gd name="connsiteX2-25" fmla="*/ 10000 w 10000"/>
              <a:gd name="connsiteY2-26" fmla="*/ 0 h 10042"/>
              <a:gd name="connsiteX3-27" fmla="*/ 1058 w 10000"/>
              <a:gd name="connsiteY3-28" fmla="*/ 10042 h 10042"/>
              <a:gd name="connsiteX4-29" fmla="*/ 0 w 10000"/>
              <a:gd name="connsiteY4-30" fmla="*/ 10000 h 10042"/>
              <a:gd name="connsiteX0-31" fmla="*/ 0 w 4173"/>
              <a:gd name="connsiteY0-32" fmla="*/ 9916 h 9958"/>
              <a:gd name="connsiteX1-33" fmla="*/ 3135 w 4173"/>
              <a:gd name="connsiteY1-34" fmla="*/ 0 h 9958"/>
              <a:gd name="connsiteX2-35" fmla="*/ 4173 w 4173"/>
              <a:gd name="connsiteY2-36" fmla="*/ 42 h 9958"/>
              <a:gd name="connsiteX3-37" fmla="*/ 1058 w 4173"/>
              <a:gd name="connsiteY3-38" fmla="*/ 9958 h 9958"/>
              <a:gd name="connsiteX4-39" fmla="*/ 0 w 4173"/>
              <a:gd name="connsiteY4-40" fmla="*/ 9916 h 9958"/>
              <a:gd name="connsiteX0-41" fmla="*/ 0 w 10046"/>
              <a:gd name="connsiteY0-42" fmla="*/ 9958 h 10000"/>
              <a:gd name="connsiteX1-43" fmla="*/ 7513 w 10046"/>
              <a:gd name="connsiteY1-44" fmla="*/ 0 h 10000"/>
              <a:gd name="connsiteX2-45" fmla="*/ 10046 w 10046"/>
              <a:gd name="connsiteY2-46" fmla="*/ 42 h 10000"/>
              <a:gd name="connsiteX3-47" fmla="*/ 2535 w 10046"/>
              <a:gd name="connsiteY3-48" fmla="*/ 10000 h 10000"/>
              <a:gd name="connsiteX4-49" fmla="*/ 0 w 10046"/>
              <a:gd name="connsiteY4-50" fmla="*/ 9958 h 10000"/>
              <a:gd name="connsiteX0-51" fmla="*/ 0 w 8756"/>
              <a:gd name="connsiteY0-52" fmla="*/ 8355 h 10000"/>
              <a:gd name="connsiteX1-53" fmla="*/ 6223 w 8756"/>
              <a:gd name="connsiteY1-54" fmla="*/ 0 h 10000"/>
              <a:gd name="connsiteX2-55" fmla="*/ 8756 w 8756"/>
              <a:gd name="connsiteY2-56" fmla="*/ 42 h 10000"/>
              <a:gd name="connsiteX3-57" fmla="*/ 1245 w 8756"/>
              <a:gd name="connsiteY3-58" fmla="*/ 10000 h 10000"/>
              <a:gd name="connsiteX4-59" fmla="*/ 0 w 8756"/>
              <a:gd name="connsiteY4-60" fmla="*/ 8355 h 10000"/>
              <a:gd name="connsiteX0-61" fmla="*/ 0 w 10000"/>
              <a:gd name="connsiteY0-62" fmla="*/ 8355 h 8481"/>
              <a:gd name="connsiteX1-63" fmla="*/ 7107 w 10000"/>
              <a:gd name="connsiteY1-64" fmla="*/ 0 h 8481"/>
              <a:gd name="connsiteX2-65" fmla="*/ 10000 w 10000"/>
              <a:gd name="connsiteY2-66" fmla="*/ 42 h 8481"/>
              <a:gd name="connsiteX3-67" fmla="*/ 2790 w 10000"/>
              <a:gd name="connsiteY3-68" fmla="*/ 8481 h 8481"/>
              <a:gd name="connsiteX4-69" fmla="*/ 0 w 10000"/>
              <a:gd name="connsiteY4-70" fmla="*/ 8355 h 8481"/>
              <a:gd name="connsiteX0-71" fmla="*/ 0 w 10000"/>
              <a:gd name="connsiteY0-72" fmla="*/ 9851 h 10348"/>
              <a:gd name="connsiteX1-73" fmla="*/ 7107 w 10000"/>
              <a:gd name="connsiteY1-74" fmla="*/ 0 h 10348"/>
              <a:gd name="connsiteX2-75" fmla="*/ 10000 w 10000"/>
              <a:gd name="connsiteY2-76" fmla="*/ 50 h 10348"/>
              <a:gd name="connsiteX3-77" fmla="*/ 2527 w 10000"/>
              <a:gd name="connsiteY3-78" fmla="*/ 10348 h 10348"/>
              <a:gd name="connsiteX4-79" fmla="*/ 0 w 10000"/>
              <a:gd name="connsiteY4-80" fmla="*/ 9851 h 10348"/>
              <a:gd name="connsiteX0-81" fmla="*/ 0 w 10368"/>
              <a:gd name="connsiteY0-82" fmla="*/ 10398 h 10398"/>
              <a:gd name="connsiteX1-83" fmla="*/ 7475 w 10368"/>
              <a:gd name="connsiteY1-84" fmla="*/ 0 h 10398"/>
              <a:gd name="connsiteX2-85" fmla="*/ 10368 w 10368"/>
              <a:gd name="connsiteY2-86" fmla="*/ 50 h 10398"/>
              <a:gd name="connsiteX3-87" fmla="*/ 2895 w 10368"/>
              <a:gd name="connsiteY3-88" fmla="*/ 10348 h 10398"/>
              <a:gd name="connsiteX4-89" fmla="*/ 0 w 10368"/>
              <a:gd name="connsiteY4-90" fmla="*/ 10398 h 10398"/>
              <a:gd name="connsiteX0-91" fmla="*/ 0 w 10368"/>
              <a:gd name="connsiteY0-92" fmla="*/ 10398 h 10497"/>
              <a:gd name="connsiteX1-93" fmla="*/ 7475 w 10368"/>
              <a:gd name="connsiteY1-94" fmla="*/ 0 h 10497"/>
              <a:gd name="connsiteX2-95" fmla="*/ 10368 w 10368"/>
              <a:gd name="connsiteY2-96" fmla="*/ 50 h 10497"/>
              <a:gd name="connsiteX3-97" fmla="*/ 2158 w 10368"/>
              <a:gd name="connsiteY3-98" fmla="*/ 10497 h 10497"/>
              <a:gd name="connsiteX4-99" fmla="*/ 0 w 10368"/>
              <a:gd name="connsiteY4-100" fmla="*/ 10398 h 10497"/>
              <a:gd name="connsiteX0-101" fmla="*/ 0 w 9842"/>
              <a:gd name="connsiteY0-102" fmla="*/ 10398 h 10497"/>
              <a:gd name="connsiteX1-103" fmla="*/ 7475 w 9842"/>
              <a:gd name="connsiteY1-104" fmla="*/ 0 h 10497"/>
              <a:gd name="connsiteX2-105" fmla="*/ 9842 w 9842"/>
              <a:gd name="connsiteY2-106" fmla="*/ 0 h 10497"/>
              <a:gd name="connsiteX3-107" fmla="*/ 2158 w 9842"/>
              <a:gd name="connsiteY3-108" fmla="*/ 10497 h 10497"/>
              <a:gd name="connsiteX4-109" fmla="*/ 0 w 9842"/>
              <a:gd name="connsiteY4-110" fmla="*/ 10398 h 10497"/>
              <a:gd name="connsiteX0-111" fmla="*/ 0 w 10000"/>
              <a:gd name="connsiteY0-112" fmla="*/ 9906 h 10000"/>
              <a:gd name="connsiteX1-113" fmla="*/ 7595 w 10000"/>
              <a:gd name="connsiteY1-114" fmla="*/ 0 h 10000"/>
              <a:gd name="connsiteX2-115" fmla="*/ 10000 w 10000"/>
              <a:gd name="connsiteY2-116" fmla="*/ 0 h 10000"/>
              <a:gd name="connsiteX3-117" fmla="*/ 2246 w 10000"/>
              <a:gd name="connsiteY3-118" fmla="*/ 10000 h 10000"/>
              <a:gd name="connsiteX4-119" fmla="*/ 0 w 10000"/>
              <a:gd name="connsiteY4-120" fmla="*/ 9906 h 10000"/>
              <a:gd name="connsiteX0-121" fmla="*/ 0 w 10000"/>
              <a:gd name="connsiteY0-122" fmla="*/ 9906 h 9906"/>
              <a:gd name="connsiteX1-123" fmla="*/ 7595 w 10000"/>
              <a:gd name="connsiteY1-124" fmla="*/ 0 h 9906"/>
              <a:gd name="connsiteX2-125" fmla="*/ 10000 w 10000"/>
              <a:gd name="connsiteY2-126" fmla="*/ 0 h 9906"/>
              <a:gd name="connsiteX3-127" fmla="*/ 2299 w 10000"/>
              <a:gd name="connsiteY3-128" fmla="*/ 9858 h 9906"/>
              <a:gd name="connsiteX4-129" fmla="*/ 0 w 10000"/>
              <a:gd name="connsiteY4-130" fmla="*/ 9906 h 9906"/>
              <a:gd name="connsiteX0-131" fmla="*/ 0 w 10000"/>
              <a:gd name="connsiteY0-132" fmla="*/ 10000 h 10000"/>
              <a:gd name="connsiteX1-133" fmla="*/ 7595 w 10000"/>
              <a:gd name="connsiteY1-134" fmla="*/ 0 h 10000"/>
              <a:gd name="connsiteX2-135" fmla="*/ 10000 w 10000"/>
              <a:gd name="connsiteY2-136" fmla="*/ 0 h 10000"/>
              <a:gd name="connsiteX3-137" fmla="*/ 2246 w 10000"/>
              <a:gd name="connsiteY3-138" fmla="*/ 10000 h 10000"/>
              <a:gd name="connsiteX4-139" fmla="*/ 0 w 10000"/>
              <a:gd name="connsiteY4-140" fmla="*/ 10000 h 10000"/>
              <a:gd name="connsiteX0-141" fmla="*/ 0 w 11176"/>
              <a:gd name="connsiteY0-142" fmla="*/ 11483 h 11483"/>
              <a:gd name="connsiteX1-143" fmla="*/ 8771 w 11176"/>
              <a:gd name="connsiteY1-144" fmla="*/ 0 h 11483"/>
              <a:gd name="connsiteX2-145" fmla="*/ 11176 w 11176"/>
              <a:gd name="connsiteY2-146" fmla="*/ 0 h 11483"/>
              <a:gd name="connsiteX3-147" fmla="*/ 3422 w 11176"/>
              <a:gd name="connsiteY3-148" fmla="*/ 10000 h 11483"/>
              <a:gd name="connsiteX4-149" fmla="*/ 0 w 11176"/>
              <a:gd name="connsiteY4-150" fmla="*/ 11483 h 11483"/>
              <a:gd name="connsiteX0-151" fmla="*/ 0 w 11176"/>
              <a:gd name="connsiteY0-152" fmla="*/ 11483 h 11483"/>
              <a:gd name="connsiteX1-153" fmla="*/ 8771 w 11176"/>
              <a:gd name="connsiteY1-154" fmla="*/ 0 h 11483"/>
              <a:gd name="connsiteX2-155" fmla="*/ 11176 w 11176"/>
              <a:gd name="connsiteY2-156" fmla="*/ 0 h 11483"/>
              <a:gd name="connsiteX3-157" fmla="*/ 2352 w 11176"/>
              <a:gd name="connsiteY3-158" fmla="*/ 11388 h 11483"/>
              <a:gd name="connsiteX4-159" fmla="*/ 0 w 11176"/>
              <a:gd name="connsiteY4-160" fmla="*/ 11483 h 11483"/>
              <a:gd name="connsiteX0-161" fmla="*/ 0 w 11176"/>
              <a:gd name="connsiteY0-162" fmla="*/ 11483 h 11484"/>
              <a:gd name="connsiteX1-163" fmla="*/ 8771 w 11176"/>
              <a:gd name="connsiteY1-164" fmla="*/ 0 h 11484"/>
              <a:gd name="connsiteX2-165" fmla="*/ 11176 w 11176"/>
              <a:gd name="connsiteY2-166" fmla="*/ 0 h 11484"/>
              <a:gd name="connsiteX3-167" fmla="*/ 2299 w 11176"/>
              <a:gd name="connsiteY3-168" fmla="*/ 11484 h 11484"/>
              <a:gd name="connsiteX4-169" fmla="*/ 0 w 11176"/>
              <a:gd name="connsiteY4-170" fmla="*/ 11483 h 11484"/>
              <a:gd name="connsiteX0-171" fmla="*/ 0 w 11176"/>
              <a:gd name="connsiteY0-172" fmla="*/ 11483 h 11484"/>
              <a:gd name="connsiteX1-173" fmla="*/ 897 w 11176"/>
              <a:gd name="connsiteY1-174" fmla="*/ 10341 h 11484"/>
              <a:gd name="connsiteX2-175" fmla="*/ 11176 w 11176"/>
              <a:gd name="connsiteY2-176" fmla="*/ 0 h 11484"/>
              <a:gd name="connsiteX3-177" fmla="*/ 2299 w 11176"/>
              <a:gd name="connsiteY3-178" fmla="*/ 11484 h 11484"/>
              <a:gd name="connsiteX4-179" fmla="*/ 0 w 11176"/>
              <a:gd name="connsiteY4-180" fmla="*/ 11483 h 11484"/>
              <a:gd name="connsiteX0-181" fmla="*/ 0 w 3272"/>
              <a:gd name="connsiteY0-182" fmla="*/ 1216 h 1217"/>
              <a:gd name="connsiteX1-183" fmla="*/ 897 w 3272"/>
              <a:gd name="connsiteY1-184" fmla="*/ 74 h 1217"/>
              <a:gd name="connsiteX2-185" fmla="*/ 3272 w 3272"/>
              <a:gd name="connsiteY2-186" fmla="*/ 0 h 1217"/>
              <a:gd name="connsiteX3-187" fmla="*/ 2299 w 3272"/>
              <a:gd name="connsiteY3-188" fmla="*/ 1217 h 1217"/>
              <a:gd name="connsiteX4-189" fmla="*/ 0 w 3272"/>
              <a:gd name="connsiteY4-190" fmla="*/ 1216 h 1217"/>
              <a:gd name="connsiteX0-191" fmla="*/ 0 w 10000"/>
              <a:gd name="connsiteY0-192" fmla="*/ 11209 h 11217"/>
              <a:gd name="connsiteX1-193" fmla="*/ 3396 w 10000"/>
              <a:gd name="connsiteY1-194" fmla="*/ 0 h 11217"/>
              <a:gd name="connsiteX2-195" fmla="*/ 10000 w 10000"/>
              <a:gd name="connsiteY2-196" fmla="*/ 1217 h 11217"/>
              <a:gd name="connsiteX3-197" fmla="*/ 7026 w 10000"/>
              <a:gd name="connsiteY3-198" fmla="*/ 11217 h 11217"/>
              <a:gd name="connsiteX4-199" fmla="*/ 0 w 10000"/>
              <a:gd name="connsiteY4-200" fmla="*/ 11209 h 11217"/>
              <a:gd name="connsiteX0-201" fmla="*/ 0 w 10094"/>
              <a:gd name="connsiteY0-202" fmla="*/ 11614 h 11622"/>
              <a:gd name="connsiteX1-203" fmla="*/ 3396 w 10094"/>
              <a:gd name="connsiteY1-204" fmla="*/ 405 h 11622"/>
              <a:gd name="connsiteX2-205" fmla="*/ 10094 w 10094"/>
              <a:gd name="connsiteY2-206" fmla="*/ 0 h 11622"/>
              <a:gd name="connsiteX3-207" fmla="*/ 7026 w 10094"/>
              <a:gd name="connsiteY3-208" fmla="*/ 11622 h 11622"/>
              <a:gd name="connsiteX4-209" fmla="*/ 0 w 10094"/>
              <a:gd name="connsiteY4-210" fmla="*/ 11614 h 11622"/>
              <a:gd name="connsiteX0-211" fmla="*/ 0 w 10094"/>
              <a:gd name="connsiteY0-212" fmla="*/ 11615 h 11623"/>
              <a:gd name="connsiteX1-213" fmla="*/ 4154 w 10094"/>
              <a:gd name="connsiteY1-214" fmla="*/ 0 h 11623"/>
              <a:gd name="connsiteX2-215" fmla="*/ 10094 w 10094"/>
              <a:gd name="connsiteY2-216" fmla="*/ 1 h 11623"/>
              <a:gd name="connsiteX3-217" fmla="*/ 7026 w 10094"/>
              <a:gd name="connsiteY3-218" fmla="*/ 11623 h 11623"/>
              <a:gd name="connsiteX4-219" fmla="*/ 0 w 10094"/>
              <a:gd name="connsiteY4-220" fmla="*/ 11615 h 11623"/>
              <a:gd name="connsiteX0-221" fmla="*/ 0 w 9125"/>
              <a:gd name="connsiteY0-222" fmla="*/ 12122 h 12122"/>
              <a:gd name="connsiteX1-223" fmla="*/ 3185 w 9125"/>
              <a:gd name="connsiteY1-224" fmla="*/ 0 h 12122"/>
              <a:gd name="connsiteX2-225" fmla="*/ 9125 w 9125"/>
              <a:gd name="connsiteY2-226" fmla="*/ 1 h 12122"/>
              <a:gd name="connsiteX3-227" fmla="*/ 6057 w 9125"/>
              <a:gd name="connsiteY3-228" fmla="*/ 11623 h 12122"/>
              <a:gd name="connsiteX4-229" fmla="*/ 0 w 9125"/>
              <a:gd name="connsiteY4-230" fmla="*/ 12122 h 12122"/>
              <a:gd name="connsiteX0-231" fmla="*/ 0 w 10092"/>
              <a:gd name="connsiteY0-232" fmla="*/ 9916 h 9916"/>
              <a:gd name="connsiteX1-233" fmla="*/ 3582 w 10092"/>
              <a:gd name="connsiteY1-234" fmla="*/ 0 h 9916"/>
              <a:gd name="connsiteX2-235" fmla="*/ 10092 w 10092"/>
              <a:gd name="connsiteY2-236" fmla="*/ 1 h 9916"/>
              <a:gd name="connsiteX3-237" fmla="*/ 6730 w 10092"/>
              <a:gd name="connsiteY3-238" fmla="*/ 9588 h 9916"/>
              <a:gd name="connsiteX4-239" fmla="*/ 0 w 10092"/>
              <a:gd name="connsiteY4-240" fmla="*/ 9916 h 9916"/>
              <a:gd name="connsiteX0-241" fmla="*/ 0 w 10000"/>
              <a:gd name="connsiteY0-242" fmla="*/ 10000 h 10000"/>
              <a:gd name="connsiteX1-243" fmla="*/ 3549 w 10000"/>
              <a:gd name="connsiteY1-244" fmla="*/ 0 h 10000"/>
              <a:gd name="connsiteX2-245" fmla="*/ 10000 w 10000"/>
              <a:gd name="connsiteY2-246" fmla="*/ 1 h 10000"/>
              <a:gd name="connsiteX3-247" fmla="*/ 6943 w 10000"/>
              <a:gd name="connsiteY3-248" fmla="*/ 9416 h 10000"/>
              <a:gd name="connsiteX4-249" fmla="*/ 0 w 10000"/>
              <a:gd name="connsiteY4-250" fmla="*/ 10000 h 10000"/>
              <a:gd name="connsiteX0-251" fmla="*/ 0 w 9771"/>
              <a:gd name="connsiteY0-252" fmla="*/ 9494 h 9494"/>
              <a:gd name="connsiteX1-253" fmla="*/ 3320 w 9771"/>
              <a:gd name="connsiteY1-254" fmla="*/ 0 h 9494"/>
              <a:gd name="connsiteX2-255" fmla="*/ 9771 w 9771"/>
              <a:gd name="connsiteY2-256" fmla="*/ 1 h 9494"/>
              <a:gd name="connsiteX3-257" fmla="*/ 6714 w 9771"/>
              <a:gd name="connsiteY3-258" fmla="*/ 9416 h 9494"/>
              <a:gd name="connsiteX4-259" fmla="*/ 0 w 9771"/>
              <a:gd name="connsiteY4-260" fmla="*/ 9494 h 9494"/>
              <a:gd name="connsiteX0-261" fmla="*/ 4066 w 14066"/>
              <a:gd name="connsiteY0-262" fmla="*/ 10178 h 10178"/>
              <a:gd name="connsiteX1-263" fmla="*/ 0 w 14066"/>
              <a:gd name="connsiteY1-264" fmla="*/ 0 h 10178"/>
              <a:gd name="connsiteX2-265" fmla="*/ 14066 w 14066"/>
              <a:gd name="connsiteY2-266" fmla="*/ 179 h 10178"/>
              <a:gd name="connsiteX3-267" fmla="*/ 10937 w 14066"/>
              <a:gd name="connsiteY3-268" fmla="*/ 10096 h 10178"/>
              <a:gd name="connsiteX4-269" fmla="*/ 4066 w 14066"/>
              <a:gd name="connsiteY4-270" fmla="*/ 10178 h 10178"/>
              <a:gd name="connsiteX0-271" fmla="*/ 0 w 17280"/>
              <a:gd name="connsiteY0-272" fmla="*/ 10711 h 10711"/>
              <a:gd name="connsiteX1-273" fmla="*/ 3214 w 17280"/>
              <a:gd name="connsiteY1-274" fmla="*/ 0 h 10711"/>
              <a:gd name="connsiteX2-275" fmla="*/ 17280 w 17280"/>
              <a:gd name="connsiteY2-276" fmla="*/ 179 h 10711"/>
              <a:gd name="connsiteX3-277" fmla="*/ 14151 w 17280"/>
              <a:gd name="connsiteY3-278" fmla="*/ 10096 h 10711"/>
              <a:gd name="connsiteX4-279" fmla="*/ 0 w 17280"/>
              <a:gd name="connsiteY4-280" fmla="*/ 10711 h 10711"/>
              <a:gd name="connsiteX0-281" fmla="*/ 0 w 17280"/>
              <a:gd name="connsiteY0-282" fmla="*/ 10444 h 10444"/>
              <a:gd name="connsiteX1-283" fmla="*/ 3214 w 17280"/>
              <a:gd name="connsiteY1-284" fmla="*/ 0 h 10444"/>
              <a:gd name="connsiteX2-285" fmla="*/ 17280 w 17280"/>
              <a:gd name="connsiteY2-286" fmla="*/ 179 h 10444"/>
              <a:gd name="connsiteX3-287" fmla="*/ 14151 w 17280"/>
              <a:gd name="connsiteY3-288" fmla="*/ 10096 h 10444"/>
              <a:gd name="connsiteX4-289" fmla="*/ 0 w 17280"/>
              <a:gd name="connsiteY4-290" fmla="*/ 10444 h 10444"/>
              <a:gd name="connsiteX0-291" fmla="*/ 0 w 21385"/>
              <a:gd name="connsiteY0-292" fmla="*/ 10444 h 10444"/>
              <a:gd name="connsiteX1-293" fmla="*/ 3214 w 21385"/>
              <a:gd name="connsiteY1-294" fmla="*/ 0 h 10444"/>
              <a:gd name="connsiteX2-295" fmla="*/ 17280 w 21385"/>
              <a:gd name="connsiteY2-296" fmla="*/ 179 h 10444"/>
              <a:gd name="connsiteX3-297" fmla="*/ 21385 w 21385"/>
              <a:gd name="connsiteY3-298" fmla="*/ 10096 h 10444"/>
              <a:gd name="connsiteX4-299" fmla="*/ 0 w 21385"/>
              <a:gd name="connsiteY4-300" fmla="*/ 10444 h 10444"/>
              <a:gd name="connsiteX0-301" fmla="*/ 0 w 24560"/>
              <a:gd name="connsiteY0-302" fmla="*/ 10444 h 10444"/>
              <a:gd name="connsiteX1-303" fmla="*/ 3214 w 24560"/>
              <a:gd name="connsiteY1-304" fmla="*/ 0 h 10444"/>
              <a:gd name="connsiteX2-305" fmla="*/ 24560 w 24560"/>
              <a:gd name="connsiteY2-306" fmla="*/ 90 h 10444"/>
              <a:gd name="connsiteX3-307" fmla="*/ 21385 w 24560"/>
              <a:gd name="connsiteY3-308" fmla="*/ 10096 h 10444"/>
              <a:gd name="connsiteX4-309" fmla="*/ 0 w 24560"/>
              <a:gd name="connsiteY4-310" fmla="*/ 10444 h 10444"/>
              <a:gd name="connsiteX0-311" fmla="*/ 0 w 24237"/>
              <a:gd name="connsiteY0-312" fmla="*/ 10444 h 10444"/>
              <a:gd name="connsiteX1-313" fmla="*/ 3214 w 24237"/>
              <a:gd name="connsiteY1-314" fmla="*/ 0 h 10444"/>
              <a:gd name="connsiteX2-315" fmla="*/ 24237 w 24237"/>
              <a:gd name="connsiteY2-316" fmla="*/ 90 h 10444"/>
              <a:gd name="connsiteX3-317" fmla="*/ 21385 w 24237"/>
              <a:gd name="connsiteY3-318" fmla="*/ 10096 h 10444"/>
              <a:gd name="connsiteX4-319" fmla="*/ 0 w 24237"/>
              <a:gd name="connsiteY4-320" fmla="*/ 10444 h 10444"/>
              <a:gd name="connsiteX0-321" fmla="*/ 0 w 24237"/>
              <a:gd name="connsiteY0-322" fmla="*/ 10444 h 10444"/>
              <a:gd name="connsiteX1-323" fmla="*/ 3214 w 24237"/>
              <a:gd name="connsiteY1-324" fmla="*/ 0 h 10444"/>
              <a:gd name="connsiteX2-325" fmla="*/ 24237 w 24237"/>
              <a:gd name="connsiteY2-326" fmla="*/ 90 h 10444"/>
              <a:gd name="connsiteX3-327" fmla="*/ 21201 w 24237"/>
              <a:gd name="connsiteY3-328" fmla="*/ 10096 h 10444"/>
              <a:gd name="connsiteX4-329" fmla="*/ 0 w 24237"/>
              <a:gd name="connsiteY4-330" fmla="*/ 10444 h 104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37" h="10444">
                <a:moveTo>
                  <a:pt x="0" y="10444"/>
                </a:moveTo>
                <a:lnTo>
                  <a:pt x="3214" y="0"/>
                </a:lnTo>
                <a:lnTo>
                  <a:pt x="24237" y="90"/>
                </a:lnTo>
                <a:lnTo>
                  <a:pt x="21201" y="10096"/>
                </a:lnTo>
                <a:lnTo>
                  <a:pt x="0" y="10444"/>
                </a:lnTo>
                <a:close/>
              </a:path>
            </a:pathLst>
          </a:custGeom>
          <a:solidFill>
            <a:schemeClr val="bg1"/>
          </a:solidFill>
          <a:ln>
            <a:solidFill>
              <a:schemeClr val="bg1"/>
            </a:solidFill>
          </a:ln>
          <a:effectLst>
            <a:outerShdw blurRad="50800" dist="139700" dir="5400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281101" y="3024397"/>
            <a:ext cx="6963295" cy="911954"/>
          </a:xfrm>
        </p:spPr>
        <p:txBody>
          <a:bodyPr anchor="b">
            <a:noAutofit/>
          </a:bodyPr>
          <a:lstStyle>
            <a:lvl1pPr algn="ctr">
              <a:defRPr sz="4400">
                <a:solidFill>
                  <a:schemeClr val="bg1"/>
                </a:solidFill>
                <a:latin typeface="+mn-ea"/>
                <a:ea typeface="+mn-ea"/>
              </a:defRPr>
            </a:lvl1pPr>
          </a:lstStyle>
          <a:p>
            <a:r>
              <a:rPr lang="zh-CN" altLang="en-US" dirty="0"/>
              <a:t>单击此处编辑母版标题样式</a:t>
            </a:r>
            <a:endParaRPr lang="zh-CN" altLang="en-US" dirty="0"/>
          </a:p>
        </p:txBody>
      </p:sp>
      <p:pic>
        <p:nvPicPr>
          <p:cNvPr id="21" name="图片 20"/>
          <p:cNvPicPr/>
          <p:nvPr userDrawn="1"/>
        </p:nvPicPr>
        <p:blipFill>
          <a:blip r:embed="rId3">
            <a:extLst>
              <a:ext uri="{BEBA8EAE-BF5A-486C-A8C5-ECC9F3942E4B}">
                <a14:imgProps xmlns:a14="http://schemas.microsoft.com/office/drawing/2010/main">
                  <a14:imgLayer r:embed="rId4">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平行四边形 7"/>
          <p:cNvSpPr/>
          <p:nvPr userDrawn="1"/>
        </p:nvSpPr>
        <p:spPr>
          <a:xfrm>
            <a:off x="-1665" y="2352979"/>
            <a:ext cx="10625319" cy="22045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96366" h="1984861">
                <a:moveTo>
                  <a:pt x="4157" y="1976812"/>
                </a:moveTo>
                <a:cubicBezTo>
                  <a:pt x="2771" y="1322877"/>
                  <a:pt x="1386" y="653935"/>
                  <a:pt x="0" y="0"/>
                </a:cubicBezTo>
                <a:lnTo>
                  <a:pt x="9296366" y="6432"/>
                </a:lnTo>
                <a:lnTo>
                  <a:pt x="7862421" y="1984861"/>
                </a:lnTo>
                <a:lnTo>
                  <a:pt x="4157" y="1976812"/>
                </a:lnTo>
                <a:close/>
              </a:path>
            </a:pathLst>
          </a:custGeom>
          <a:solidFill>
            <a:srgbClr val="00519C"/>
          </a:solidFill>
          <a:ln>
            <a:solidFill>
              <a:srgbClr val="00519C"/>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a:off x="-8313" y="2335876"/>
            <a:ext cx="0" cy="2219499"/>
          </a:xfrm>
          <a:custGeom>
            <a:avLst/>
            <a:gdLst>
              <a:gd name="connsiteX0" fmla="*/ 0 w 0"/>
              <a:gd name="connsiteY0" fmla="*/ 0 h 2219499"/>
              <a:gd name="connsiteX1" fmla="*/ 0 w 0"/>
              <a:gd name="connsiteY1" fmla="*/ 2219499 h 2219499"/>
            </a:gdLst>
            <a:ahLst/>
            <a:cxnLst>
              <a:cxn ang="0">
                <a:pos x="connsiteX0" y="connsiteY0"/>
              </a:cxn>
              <a:cxn ang="0">
                <a:pos x="connsiteX1" y="connsiteY1"/>
              </a:cxn>
            </a:cxnLst>
            <a:rect l="l" t="t" r="r" b="b"/>
            <a:pathLst>
              <a:path h="2219499">
                <a:moveTo>
                  <a:pt x="0" y="0"/>
                </a:moveTo>
                <a:lnTo>
                  <a:pt x="0" y="22194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7"/>
          <p:cNvSpPr/>
          <p:nvPr userDrawn="1"/>
        </p:nvSpPr>
        <p:spPr>
          <a:xfrm rot="10800000">
            <a:off x="9316697" y="2335876"/>
            <a:ext cx="2365568" cy="2217292"/>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1 w 9292210"/>
              <a:gd name="connsiteY0-42" fmla="*/ 1988246 h 1996295"/>
              <a:gd name="connsiteX1-43" fmla="*/ 8629525 w 9292210"/>
              <a:gd name="connsiteY1-44" fmla="*/ 0 h 1996295"/>
              <a:gd name="connsiteX2-45" fmla="*/ 9292210 w 9292210"/>
              <a:gd name="connsiteY2-46" fmla="*/ 17866 h 1996295"/>
              <a:gd name="connsiteX3-47" fmla="*/ 7858265 w 9292210"/>
              <a:gd name="connsiteY3-48" fmla="*/ 1996295 h 1996295"/>
              <a:gd name="connsiteX4-49" fmla="*/ 1 w 9292210"/>
              <a:gd name="connsiteY4-50" fmla="*/ 1988246 h 1996295"/>
              <a:gd name="connsiteX0-51" fmla="*/ 1 w 2314152"/>
              <a:gd name="connsiteY0-52" fmla="*/ 1965378 h 1996295"/>
              <a:gd name="connsiteX1-53" fmla="*/ 1651467 w 2314152"/>
              <a:gd name="connsiteY1-54" fmla="*/ 0 h 1996295"/>
              <a:gd name="connsiteX2-55" fmla="*/ 2314152 w 2314152"/>
              <a:gd name="connsiteY2-56" fmla="*/ 17866 h 1996295"/>
              <a:gd name="connsiteX3-57" fmla="*/ 880207 w 2314152"/>
              <a:gd name="connsiteY3-58" fmla="*/ 1996295 h 1996295"/>
              <a:gd name="connsiteX4-59" fmla="*/ 1 w 2314152"/>
              <a:gd name="connsiteY4-60" fmla="*/ 1965378 h 1996295"/>
              <a:gd name="connsiteX0-61" fmla="*/ 0 w 2314151"/>
              <a:gd name="connsiteY0-62" fmla="*/ 1965378 h 1996295"/>
              <a:gd name="connsiteX1-63" fmla="*/ 1651466 w 2314151"/>
              <a:gd name="connsiteY1-64" fmla="*/ 0 h 1996295"/>
              <a:gd name="connsiteX2-65" fmla="*/ 2314151 w 2314151"/>
              <a:gd name="connsiteY2-66" fmla="*/ 17866 h 1996295"/>
              <a:gd name="connsiteX3-67" fmla="*/ 880206 w 2314151"/>
              <a:gd name="connsiteY3-68" fmla="*/ 1996295 h 1996295"/>
              <a:gd name="connsiteX4-69" fmla="*/ 0 w 2314151"/>
              <a:gd name="connsiteY4-70" fmla="*/ 1965378 h 1996295"/>
              <a:gd name="connsiteX0-71" fmla="*/ 0 w 2314151"/>
              <a:gd name="connsiteY0-72" fmla="*/ 1965378 h 1996295"/>
              <a:gd name="connsiteX1-73" fmla="*/ 1651466 w 2314151"/>
              <a:gd name="connsiteY1-74" fmla="*/ 0 h 1996295"/>
              <a:gd name="connsiteX2-75" fmla="*/ 2314151 w 2314151"/>
              <a:gd name="connsiteY2-76" fmla="*/ 17866 h 1996295"/>
              <a:gd name="connsiteX3-77" fmla="*/ 880206 w 2314151"/>
              <a:gd name="connsiteY3-78" fmla="*/ 1996295 h 1996295"/>
              <a:gd name="connsiteX4-79" fmla="*/ 0 w 2314151"/>
              <a:gd name="connsiteY4-80" fmla="*/ 1965378 h 1996295"/>
              <a:gd name="connsiteX0-81" fmla="*/ 0 w 2314151"/>
              <a:gd name="connsiteY0-82" fmla="*/ 1965378 h 1996295"/>
              <a:gd name="connsiteX1-83" fmla="*/ 1651466 w 2314151"/>
              <a:gd name="connsiteY1-84" fmla="*/ 0 h 1996295"/>
              <a:gd name="connsiteX2-85" fmla="*/ 2314151 w 2314151"/>
              <a:gd name="connsiteY2-86" fmla="*/ 17866 h 1996295"/>
              <a:gd name="connsiteX3-87" fmla="*/ 880206 w 2314151"/>
              <a:gd name="connsiteY3-88" fmla="*/ 1996295 h 1996295"/>
              <a:gd name="connsiteX4-89" fmla="*/ 0 w 2314151"/>
              <a:gd name="connsiteY4-90" fmla="*/ 1965378 h 1996295"/>
              <a:gd name="connsiteX0-91" fmla="*/ 0 w 2069697"/>
              <a:gd name="connsiteY0-92" fmla="*/ 1965379 h 1996295"/>
              <a:gd name="connsiteX1-93" fmla="*/ 1407012 w 2069697"/>
              <a:gd name="connsiteY1-94" fmla="*/ 0 h 1996295"/>
              <a:gd name="connsiteX2-95" fmla="*/ 2069697 w 2069697"/>
              <a:gd name="connsiteY2-96" fmla="*/ 17866 h 1996295"/>
              <a:gd name="connsiteX3-97" fmla="*/ 635752 w 2069697"/>
              <a:gd name="connsiteY3-98" fmla="*/ 1996295 h 1996295"/>
              <a:gd name="connsiteX4-99" fmla="*/ 0 w 2069697"/>
              <a:gd name="connsiteY4-100" fmla="*/ 1965379 h 1996295"/>
              <a:gd name="connsiteX0-101" fmla="*/ 0 w 2069697"/>
              <a:gd name="connsiteY0-102" fmla="*/ 1965379 h 1996295"/>
              <a:gd name="connsiteX1-103" fmla="*/ 1407012 w 2069697"/>
              <a:gd name="connsiteY1-104" fmla="*/ 0 h 1996295"/>
              <a:gd name="connsiteX2-105" fmla="*/ 2069697 w 2069697"/>
              <a:gd name="connsiteY2-106" fmla="*/ 17866 h 1996295"/>
              <a:gd name="connsiteX3-107" fmla="*/ 635752 w 2069697"/>
              <a:gd name="connsiteY3-108" fmla="*/ 1996295 h 1996295"/>
              <a:gd name="connsiteX4-109" fmla="*/ 0 w 2069697"/>
              <a:gd name="connsiteY4-110" fmla="*/ 1965379 h 1996295"/>
              <a:gd name="connsiteX0-111" fmla="*/ 0 w 2069697"/>
              <a:gd name="connsiteY0-112" fmla="*/ 1965379 h 1996295"/>
              <a:gd name="connsiteX1-113" fmla="*/ 1407012 w 2069697"/>
              <a:gd name="connsiteY1-114" fmla="*/ 0 h 1996295"/>
              <a:gd name="connsiteX2-115" fmla="*/ 2069697 w 2069697"/>
              <a:gd name="connsiteY2-116" fmla="*/ 17866 h 1996295"/>
              <a:gd name="connsiteX3-117" fmla="*/ 635752 w 2069697"/>
              <a:gd name="connsiteY3-118" fmla="*/ 1996295 h 1996295"/>
              <a:gd name="connsiteX4-119" fmla="*/ 0 w 2069697"/>
              <a:gd name="connsiteY4-120" fmla="*/ 1965379 h 1996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9697" h="1996295">
                <a:moveTo>
                  <a:pt x="0" y="1965379"/>
                </a:moveTo>
                <a:cubicBezTo>
                  <a:pt x="520857" y="1162800"/>
                  <a:pt x="841709" y="745409"/>
                  <a:pt x="1407012" y="0"/>
                </a:cubicBezTo>
                <a:lnTo>
                  <a:pt x="2069697" y="17866"/>
                </a:lnTo>
                <a:lnTo>
                  <a:pt x="635752" y="1996295"/>
                </a:lnTo>
                <a:lnTo>
                  <a:pt x="0" y="1965379"/>
                </a:lnTo>
                <a:close/>
              </a:path>
            </a:pathLst>
          </a:custGeom>
          <a:solidFill>
            <a:srgbClr val="89C53B"/>
          </a:solidFill>
          <a:ln>
            <a:solidFill>
              <a:srgbClr val="89C53B"/>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7"/>
          <p:cNvSpPr/>
          <p:nvPr userDrawn="1"/>
        </p:nvSpPr>
        <p:spPr>
          <a:xfrm rot="10800000">
            <a:off x="10512181" y="2338111"/>
            <a:ext cx="1925818" cy="2197448"/>
          </a:xfrm>
          <a:custGeom>
            <a:avLst/>
            <a:gdLst>
              <a:gd name="connsiteX0" fmla="*/ 0 w 9942022"/>
              <a:gd name="connsiteY0" fmla="*/ 1978429 h 1978429"/>
              <a:gd name="connsiteX1" fmla="*/ 494607 w 9942022"/>
              <a:gd name="connsiteY1" fmla="*/ 0 h 1978429"/>
              <a:gd name="connsiteX2" fmla="*/ 9942022 w 9942022"/>
              <a:gd name="connsiteY2" fmla="*/ 0 h 1978429"/>
              <a:gd name="connsiteX3" fmla="*/ 9447415 w 9942022"/>
              <a:gd name="connsiteY3" fmla="*/ 1978429 h 1978429"/>
              <a:gd name="connsiteX4" fmla="*/ 0 w 9942022"/>
              <a:gd name="connsiteY4" fmla="*/ 1978429 h 1978429"/>
              <a:gd name="connsiteX0-1" fmla="*/ 0 w 9942022"/>
              <a:gd name="connsiteY0-2" fmla="*/ 1978429 h 1978429"/>
              <a:gd name="connsiteX1-3" fmla="*/ 494607 w 9942022"/>
              <a:gd name="connsiteY1-4" fmla="*/ 0 h 1978429"/>
              <a:gd name="connsiteX2-5" fmla="*/ 9942022 w 9942022"/>
              <a:gd name="connsiteY2-6" fmla="*/ 0 h 1978429"/>
              <a:gd name="connsiteX3-7" fmla="*/ 8508077 w 9942022"/>
              <a:gd name="connsiteY3-8" fmla="*/ 1978429 h 1978429"/>
              <a:gd name="connsiteX4-9" fmla="*/ 0 w 9942022"/>
              <a:gd name="connsiteY4-10" fmla="*/ 1978429 h 1978429"/>
              <a:gd name="connsiteX0-11" fmla="*/ 4157 w 9447415"/>
              <a:gd name="connsiteY0-12" fmla="*/ 1961804 h 1978429"/>
              <a:gd name="connsiteX1-13" fmla="*/ 0 w 9447415"/>
              <a:gd name="connsiteY1-14" fmla="*/ 0 h 1978429"/>
              <a:gd name="connsiteX2-15" fmla="*/ 9447415 w 9447415"/>
              <a:gd name="connsiteY2-16" fmla="*/ 0 h 1978429"/>
              <a:gd name="connsiteX3-17" fmla="*/ 8013470 w 9447415"/>
              <a:gd name="connsiteY3-18" fmla="*/ 1978429 h 1978429"/>
              <a:gd name="connsiteX4-19" fmla="*/ 4157 w 9447415"/>
              <a:gd name="connsiteY4-20" fmla="*/ 1961804 h 1978429"/>
              <a:gd name="connsiteX0-21" fmla="*/ 155206 w 9447415"/>
              <a:gd name="connsiteY0-22" fmla="*/ 1970380 h 1978429"/>
              <a:gd name="connsiteX1-23" fmla="*/ 0 w 9447415"/>
              <a:gd name="connsiteY1-24" fmla="*/ 0 h 1978429"/>
              <a:gd name="connsiteX2-25" fmla="*/ 9447415 w 9447415"/>
              <a:gd name="connsiteY2-26" fmla="*/ 0 h 1978429"/>
              <a:gd name="connsiteX3-27" fmla="*/ 8013470 w 9447415"/>
              <a:gd name="connsiteY3-28" fmla="*/ 1978429 h 1978429"/>
              <a:gd name="connsiteX4-29" fmla="*/ 155206 w 9447415"/>
              <a:gd name="connsiteY4-30" fmla="*/ 1970380 h 1978429"/>
              <a:gd name="connsiteX0-31" fmla="*/ 4157 w 9296366"/>
              <a:gd name="connsiteY0-32" fmla="*/ 1976812 h 1984861"/>
              <a:gd name="connsiteX1-33" fmla="*/ 0 w 9296366"/>
              <a:gd name="connsiteY1-34" fmla="*/ 0 h 1984861"/>
              <a:gd name="connsiteX2-35" fmla="*/ 9296366 w 9296366"/>
              <a:gd name="connsiteY2-36" fmla="*/ 6432 h 1984861"/>
              <a:gd name="connsiteX3-37" fmla="*/ 7862421 w 9296366"/>
              <a:gd name="connsiteY3-38" fmla="*/ 1984861 h 1984861"/>
              <a:gd name="connsiteX4-39" fmla="*/ 4157 w 9296366"/>
              <a:gd name="connsiteY4-40" fmla="*/ 1976812 h 1984861"/>
              <a:gd name="connsiteX0-41" fmla="*/ 1 w 9292210"/>
              <a:gd name="connsiteY0-42" fmla="*/ 1988246 h 1996295"/>
              <a:gd name="connsiteX1-43" fmla="*/ 8629525 w 9292210"/>
              <a:gd name="connsiteY1-44" fmla="*/ 0 h 1996295"/>
              <a:gd name="connsiteX2-45" fmla="*/ 9292210 w 9292210"/>
              <a:gd name="connsiteY2-46" fmla="*/ 17866 h 1996295"/>
              <a:gd name="connsiteX3-47" fmla="*/ 7858265 w 9292210"/>
              <a:gd name="connsiteY3-48" fmla="*/ 1996295 h 1996295"/>
              <a:gd name="connsiteX4-49" fmla="*/ 1 w 9292210"/>
              <a:gd name="connsiteY4-50" fmla="*/ 1988246 h 1996295"/>
              <a:gd name="connsiteX0-51" fmla="*/ 1 w 2314152"/>
              <a:gd name="connsiteY0-52" fmla="*/ 1965378 h 1996295"/>
              <a:gd name="connsiteX1-53" fmla="*/ 1651467 w 2314152"/>
              <a:gd name="connsiteY1-54" fmla="*/ 0 h 1996295"/>
              <a:gd name="connsiteX2-55" fmla="*/ 2314152 w 2314152"/>
              <a:gd name="connsiteY2-56" fmla="*/ 17866 h 1996295"/>
              <a:gd name="connsiteX3-57" fmla="*/ 880207 w 2314152"/>
              <a:gd name="connsiteY3-58" fmla="*/ 1996295 h 1996295"/>
              <a:gd name="connsiteX4-59" fmla="*/ 1 w 2314152"/>
              <a:gd name="connsiteY4-60" fmla="*/ 1965378 h 1996295"/>
              <a:gd name="connsiteX0-61" fmla="*/ 0 w 2314151"/>
              <a:gd name="connsiteY0-62" fmla="*/ 1965378 h 1996295"/>
              <a:gd name="connsiteX1-63" fmla="*/ 1651466 w 2314151"/>
              <a:gd name="connsiteY1-64" fmla="*/ 0 h 1996295"/>
              <a:gd name="connsiteX2-65" fmla="*/ 2314151 w 2314151"/>
              <a:gd name="connsiteY2-66" fmla="*/ 17866 h 1996295"/>
              <a:gd name="connsiteX3-67" fmla="*/ 880206 w 2314151"/>
              <a:gd name="connsiteY3-68" fmla="*/ 1996295 h 1996295"/>
              <a:gd name="connsiteX4-69" fmla="*/ 0 w 2314151"/>
              <a:gd name="connsiteY4-70" fmla="*/ 1965378 h 1996295"/>
              <a:gd name="connsiteX0-71" fmla="*/ 0 w 2314151"/>
              <a:gd name="connsiteY0-72" fmla="*/ 1965378 h 1996295"/>
              <a:gd name="connsiteX1-73" fmla="*/ 1651466 w 2314151"/>
              <a:gd name="connsiteY1-74" fmla="*/ 0 h 1996295"/>
              <a:gd name="connsiteX2-75" fmla="*/ 2314151 w 2314151"/>
              <a:gd name="connsiteY2-76" fmla="*/ 17866 h 1996295"/>
              <a:gd name="connsiteX3-77" fmla="*/ 880206 w 2314151"/>
              <a:gd name="connsiteY3-78" fmla="*/ 1996295 h 1996295"/>
              <a:gd name="connsiteX4-79" fmla="*/ 0 w 2314151"/>
              <a:gd name="connsiteY4-80" fmla="*/ 1965378 h 1996295"/>
              <a:gd name="connsiteX0-81" fmla="*/ 0 w 2314151"/>
              <a:gd name="connsiteY0-82" fmla="*/ 1965378 h 1996295"/>
              <a:gd name="connsiteX1-83" fmla="*/ 1651466 w 2314151"/>
              <a:gd name="connsiteY1-84" fmla="*/ 0 h 1996295"/>
              <a:gd name="connsiteX2-85" fmla="*/ 2314151 w 2314151"/>
              <a:gd name="connsiteY2-86" fmla="*/ 17866 h 1996295"/>
              <a:gd name="connsiteX3-87" fmla="*/ 880206 w 2314151"/>
              <a:gd name="connsiteY3-88" fmla="*/ 1996295 h 1996295"/>
              <a:gd name="connsiteX4-89" fmla="*/ 0 w 2314151"/>
              <a:gd name="connsiteY4-90" fmla="*/ 1965378 h 1996295"/>
              <a:gd name="connsiteX0-91" fmla="*/ 0 w 2069697"/>
              <a:gd name="connsiteY0-92" fmla="*/ 1965379 h 1996295"/>
              <a:gd name="connsiteX1-93" fmla="*/ 1407012 w 2069697"/>
              <a:gd name="connsiteY1-94" fmla="*/ 0 h 1996295"/>
              <a:gd name="connsiteX2-95" fmla="*/ 2069697 w 2069697"/>
              <a:gd name="connsiteY2-96" fmla="*/ 17866 h 1996295"/>
              <a:gd name="connsiteX3-97" fmla="*/ 635752 w 2069697"/>
              <a:gd name="connsiteY3-98" fmla="*/ 1996295 h 1996295"/>
              <a:gd name="connsiteX4-99" fmla="*/ 0 w 2069697"/>
              <a:gd name="connsiteY4-100" fmla="*/ 1965379 h 1996295"/>
              <a:gd name="connsiteX0-101" fmla="*/ 0 w 2069697"/>
              <a:gd name="connsiteY0-102" fmla="*/ 1965379 h 1996295"/>
              <a:gd name="connsiteX1-103" fmla="*/ 1407012 w 2069697"/>
              <a:gd name="connsiteY1-104" fmla="*/ 0 h 1996295"/>
              <a:gd name="connsiteX2-105" fmla="*/ 2069697 w 2069697"/>
              <a:gd name="connsiteY2-106" fmla="*/ 17866 h 1996295"/>
              <a:gd name="connsiteX3-107" fmla="*/ 635752 w 2069697"/>
              <a:gd name="connsiteY3-108" fmla="*/ 1996295 h 1996295"/>
              <a:gd name="connsiteX4-109" fmla="*/ 0 w 2069697"/>
              <a:gd name="connsiteY4-110" fmla="*/ 1965379 h 1996295"/>
              <a:gd name="connsiteX0-111" fmla="*/ 0 w 2069697"/>
              <a:gd name="connsiteY0-112" fmla="*/ 1965379 h 1996295"/>
              <a:gd name="connsiteX1-113" fmla="*/ 1407012 w 2069697"/>
              <a:gd name="connsiteY1-114" fmla="*/ 0 h 1996295"/>
              <a:gd name="connsiteX2-115" fmla="*/ 2069697 w 2069697"/>
              <a:gd name="connsiteY2-116" fmla="*/ 17866 h 1996295"/>
              <a:gd name="connsiteX3-117" fmla="*/ 635752 w 2069697"/>
              <a:gd name="connsiteY3-118" fmla="*/ 1996295 h 1996295"/>
              <a:gd name="connsiteX4-119" fmla="*/ 0 w 2069697"/>
              <a:gd name="connsiteY4-120" fmla="*/ 1965379 h 1996295"/>
              <a:gd name="connsiteX0-121" fmla="*/ 0 w 2069697"/>
              <a:gd name="connsiteY0-122" fmla="*/ 1947513 h 1978429"/>
              <a:gd name="connsiteX1-123" fmla="*/ 384749 w 2069697"/>
              <a:gd name="connsiteY1-124" fmla="*/ 5002 h 1978429"/>
              <a:gd name="connsiteX2-125" fmla="*/ 2069697 w 2069697"/>
              <a:gd name="connsiteY2-126" fmla="*/ 0 h 1978429"/>
              <a:gd name="connsiteX3-127" fmla="*/ 635752 w 2069697"/>
              <a:gd name="connsiteY3-128" fmla="*/ 1978429 h 1978429"/>
              <a:gd name="connsiteX4-129" fmla="*/ 0 w 2069697"/>
              <a:gd name="connsiteY4-130" fmla="*/ 1947513 h 1978429"/>
              <a:gd name="connsiteX0-131" fmla="*/ 0 w 2069697"/>
              <a:gd name="connsiteY0-132" fmla="*/ 1947513 h 1978429"/>
              <a:gd name="connsiteX1-133" fmla="*/ 384749 w 2069697"/>
              <a:gd name="connsiteY1-134" fmla="*/ 5002 h 1978429"/>
              <a:gd name="connsiteX2-135" fmla="*/ 2069697 w 2069697"/>
              <a:gd name="connsiteY2-136" fmla="*/ 0 h 1978429"/>
              <a:gd name="connsiteX3-137" fmla="*/ 635752 w 2069697"/>
              <a:gd name="connsiteY3-138" fmla="*/ 1978429 h 1978429"/>
              <a:gd name="connsiteX4-139" fmla="*/ 0 w 2069697"/>
              <a:gd name="connsiteY4-140" fmla="*/ 1947513 h 1978429"/>
              <a:gd name="connsiteX0-141" fmla="*/ 0 w 2069697"/>
              <a:gd name="connsiteY0-142" fmla="*/ 1947513 h 1978429"/>
              <a:gd name="connsiteX1-143" fmla="*/ 384749 w 2069697"/>
              <a:gd name="connsiteY1-144" fmla="*/ 5002 h 1978429"/>
              <a:gd name="connsiteX2-145" fmla="*/ 2069697 w 2069697"/>
              <a:gd name="connsiteY2-146" fmla="*/ 0 h 1978429"/>
              <a:gd name="connsiteX3-147" fmla="*/ 635752 w 2069697"/>
              <a:gd name="connsiteY3-148" fmla="*/ 1978429 h 1978429"/>
              <a:gd name="connsiteX4-149" fmla="*/ 0 w 2069697"/>
              <a:gd name="connsiteY4-150" fmla="*/ 1947513 h 1978429"/>
              <a:gd name="connsiteX0-151" fmla="*/ 4156 w 1684948"/>
              <a:gd name="connsiteY0-152" fmla="*/ 1970382 h 1978429"/>
              <a:gd name="connsiteX1-153" fmla="*/ 0 w 1684948"/>
              <a:gd name="connsiteY1-154" fmla="*/ 5002 h 1978429"/>
              <a:gd name="connsiteX2-155" fmla="*/ 1684948 w 1684948"/>
              <a:gd name="connsiteY2-156" fmla="*/ 0 h 1978429"/>
              <a:gd name="connsiteX3-157" fmla="*/ 251003 w 1684948"/>
              <a:gd name="connsiteY3-158" fmla="*/ 1978429 h 1978429"/>
              <a:gd name="connsiteX4-159" fmla="*/ 4156 w 1684948"/>
              <a:gd name="connsiteY4-160" fmla="*/ 1970382 h 1978429"/>
              <a:gd name="connsiteX0-161" fmla="*/ 4156 w 1684948"/>
              <a:gd name="connsiteY0-162" fmla="*/ 1970382 h 1978429"/>
              <a:gd name="connsiteX1-163" fmla="*/ 0 w 1684948"/>
              <a:gd name="connsiteY1-164" fmla="*/ 5002 h 1978429"/>
              <a:gd name="connsiteX2-165" fmla="*/ 1684948 w 1684948"/>
              <a:gd name="connsiteY2-166" fmla="*/ 0 h 1978429"/>
              <a:gd name="connsiteX3-167" fmla="*/ 251003 w 1684948"/>
              <a:gd name="connsiteY3-168" fmla="*/ 1978429 h 1978429"/>
              <a:gd name="connsiteX4-169" fmla="*/ 4156 w 1684948"/>
              <a:gd name="connsiteY4-170" fmla="*/ 1970382 h 19784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948" h="1978429">
                <a:moveTo>
                  <a:pt x="4156" y="1970382"/>
                </a:moveTo>
                <a:cubicBezTo>
                  <a:pt x="2770" y="859080"/>
                  <a:pt x="1386" y="944792"/>
                  <a:pt x="0" y="5002"/>
                </a:cubicBezTo>
                <a:lnTo>
                  <a:pt x="1684948" y="0"/>
                </a:lnTo>
                <a:lnTo>
                  <a:pt x="251003" y="1978429"/>
                </a:lnTo>
                <a:lnTo>
                  <a:pt x="4156" y="1970382"/>
                </a:lnTo>
                <a:close/>
              </a:path>
            </a:pathLst>
          </a:custGeom>
          <a:solidFill>
            <a:srgbClr val="5B5C5E"/>
          </a:solidFill>
          <a:ln>
            <a:solidFill>
              <a:srgbClr val="5B5C5E"/>
            </a:solidFill>
          </a:ln>
          <a:effectLst>
            <a:outerShdw blurRad="101600" dist="635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a:stretch>
            <a:fillRect/>
          </a:stretch>
        </p:blipFill>
        <p:spPr>
          <a:xfrm>
            <a:off x="123305" y="136526"/>
            <a:ext cx="3458095" cy="714150"/>
          </a:xfrm>
          <a:prstGeom prst="rect">
            <a:avLst/>
          </a:prstGeom>
        </p:spPr>
      </p:pic>
      <p:sp>
        <p:nvSpPr>
          <p:cNvPr id="16" name="副标题 2"/>
          <p:cNvSpPr>
            <a:spLocks noGrp="1"/>
          </p:cNvSpPr>
          <p:nvPr>
            <p:ph type="subTitle" idx="1" hasCustomPrompt="1"/>
          </p:nvPr>
        </p:nvSpPr>
        <p:spPr>
          <a:xfrm>
            <a:off x="3570316" y="4835740"/>
            <a:ext cx="5051367" cy="107649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单击此处编辑母版标题样式</a:t>
            </a:r>
            <a:endParaRPr lang="zh-CN" altLang="en-US" dirty="0"/>
          </a:p>
        </p:txBody>
      </p:sp>
      <p:pic>
        <p:nvPicPr>
          <p:cNvPr id="18" name="图片 17"/>
          <p:cNvPicPr/>
          <p:nvPr userDrawn="1"/>
        </p:nvPicPr>
        <p:blipFill>
          <a:blip r:embed="rId3">
            <a:extLst>
              <a:ext uri="{BEBA8EAE-BF5A-486C-A8C5-ECC9F3942E4B}">
                <a14:imgProps xmlns:a14="http://schemas.microsoft.com/office/drawing/2010/main">
                  <a14:imgLayer r:embed="rId4">
                    <a14:imgEffect>
                      <a14:backgroundRemoval t="9728" b="89883" l="9118" r="90000">
                        <a14:foregroundMark x1="11176" y1="39300" x2="10735" y2="62646"/>
                        <a14:foregroundMark x1="9118" y1="47082" x2="9559" y2="53696"/>
                        <a14:foregroundMark x1="36324" y1="30350" x2="36324" y2="30350"/>
                        <a14:foregroundMark x1="38971" y1="36187" x2="38971" y2="36187"/>
                        <a14:foregroundMark x1="39118" y1="43191" x2="39118" y2="43191"/>
                        <a14:foregroundMark x1="49706" y1="40467" x2="49706" y2="40467"/>
                        <a14:foregroundMark x1="50441" y1="32685" x2="50441" y2="32685"/>
                        <a14:foregroundMark x1="51029" y1="26459" x2="51029" y2="26459"/>
                        <a14:foregroundMark x1="55294" y1="25292" x2="55294" y2="25292"/>
                        <a14:foregroundMark x1="53824" y1="36576" x2="53824" y2="36576"/>
                        <a14:foregroundMark x1="58824" y1="35798" x2="58824" y2="35798"/>
                        <a14:foregroundMark x1="54118" y1="48249" x2="54118" y2="48249"/>
                        <a14:foregroundMark x1="70000" y1="39300" x2="70000" y2="39300"/>
                        <a14:foregroundMark x1="72500" y1="49416" x2="72500" y2="49416"/>
                        <a14:foregroundMark x1="80588" y1="35798" x2="80588" y2="35798"/>
                        <a14:foregroundMark x1="85441" y1="42023" x2="85441" y2="42023"/>
                        <a14:foregroundMark x1="81765" y1="25292" x2="81765" y2="25292"/>
                        <a14:foregroundMark x1="55294" y1="38911" x2="55294" y2="38911"/>
                        <a14:backgroundMark x1="36324" y1="66926" x2="52206" y2="66148"/>
                        <a14:backgroundMark x1="33676" y1="61479" x2="49118" y2="71984"/>
                        <a14:backgroundMark x1="83529" y1="33852" x2="83529" y2="33852"/>
                        <a14:backgroundMark x1="84118" y1="28794" x2="84118" y2="2879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17410" y="-122786"/>
            <a:ext cx="3678187" cy="1242557"/>
          </a:xfrm>
          <a:prstGeom prst="rect">
            <a:avLst/>
          </a:prstGeom>
          <a:noFill/>
          <a:ln>
            <a:noFill/>
          </a:ln>
        </p:spPr>
      </p:pic>
      <p:sp>
        <p:nvSpPr>
          <p:cNvPr id="2" name="标题 1"/>
          <p:cNvSpPr>
            <a:spLocks noGrp="1"/>
          </p:cNvSpPr>
          <p:nvPr>
            <p:ph type="title"/>
          </p:nvPr>
        </p:nvSpPr>
        <p:spPr>
          <a:xfrm>
            <a:off x="1166665" y="2668931"/>
            <a:ext cx="7786835" cy="1257626"/>
          </a:xfrm>
        </p:spPr>
        <p:txBody>
          <a:bodyPr anchor="b">
            <a:normAutofit/>
          </a:bodyPr>
          <a:lstStyle>
            <a:lvl1pPr>
              <a:defRPr sz="4800" b="1">
                <a:solidFill>
                  <a:schemeClr val="bg1"/>
                </a:solidFill>
              </a:defRPr>
            </a:lvl1pPr>
          </a:lstStyle>
          <a:p>
            <a:r>
              <a:rPr lang="zh-CN" altLang="en-US" dirty="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365A-2AB1-404D-9041-0D18E18537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2954C-C39F-4447-B79E-84761DF66E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365A-2AB1-404D-9041-0D18E18537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2954C-C39F-4447-B79E-84761DF66E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0.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image" Target="../media/image15.svg"/><Relationship Id="rId8" Type="http://schemas.openxmlformats.org/officeDocument/2006/relationships/image" Target="../media/image14.pn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image" Target="../media/image9.svg"/><Relationship Id="rId2" Type="http://schemas.openxmlformats.org/officeDocument/2006/relationships/image" Target="../media/image8.png"/><Relationship Id="rId12" Type="http://schemas.openxmlformats.org/officeDocument/2006/relationships/slideLayout" Target="../slideLayouts/slideLayout11.xml"/><Relationship Id="rId11" Type="http://schemas.openxmlformats.org/officeDocument/2006/relationships/image" Target="../media/image17.svg"/><Relationship Id="rId10" Type="http://schemas.openxmlformats.org/officeDocument/2006/relationships/image" Target="../media/image16.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31445" y="2760345"/>
            <a:ext cx="8503920" cy="1337310"/>
          </a:xfrm>
        </p:spPr>
        <p:txBody>
          <a:bodyPr>
            <a:noAutofit/>
          </a:bodyPr>
          <a:lstStyle/>
          <a:p>
            <a:pPr>
              <a:lnSpc>
                <a:spcPct val="120000"/>
              </a:lnSpc>
            </a:pPr>
            <a:r>
              <a:rPr lang="en-US" altLang="zh-CN" sz="2400" b="1">
                <a:latin typeface="微软雅黑" panose="020B0503020204020204" pitchFamily="34" charset="-122"/>
                <a:ea typeface="微软雅黑" panose="020B0503020204020204" pitchFamily="34" charset="-122"/>
              </a:rPr>
              <a:t>Competition or Supplement? Deciphering Interaction between Autonomous Customized Bus and Public</a:t>
            </a:r>
            <a:br>
              <a:rPr lang="en-US" altLang="zh-CN" sz="2400" b="1">
                <a:latin typeface="微软雅黑" panose="020B0503020204020204" pitchFamily="34" charset="-122"/>
                <a:ea typeface="微软雅黑" panose="020B0503020204020204" pitchFamily="34" charset="-122"/>
              </a:rPr>
            </a:br>
            <a:r>
              <a:rPr lang="en-US" altLang="zh-CN" sz="2400" b="1">
                <a:latin typeface="微软雅黑" panose="020B0503020204020204" pitchFamily="34" charset="-122"/>
                <a:ea typeface="微软雅黑" panose="020B0503020204020204" pitchFamily="34" charset="-122"/>
              </a:rPr>
              <a:t>Transit</a:t>
            </a:r>
            <a:endParaRPr lang="en-US" altLang="zh-CN" sz="2400" b="1">
              <a:latin typeface="微软雅黑" panose="020B0503020204020204" pitchFamily="34" charset="-122"/>
              <a:ea typeface="微软雅黑" panose="020B0503020204020204" pitchFamily="34" charset="-122"/>
            </a:endParaRPr>
          </a:p>
        </p:txBody>
      </p:sp>
      <p:sp>
        <p:nvSpPr>
          <p:cNvPr id="4" name="内容占位符 53"/>
          <p:cNvSpPr txBox="1"/>
          <p:nvPr/>
        </p:nvSpPr>
        <p:spPr>
          <a:xfrm>
            <a:off x="7519464" y="5007530"/>
            <a:ext cx="3954498" cy="1155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000" b="1">
                <a:solidFill>
                  <a:srgbClr val="00519C"/>
                </a:solidFill>
                <a:latin typeface="微软雅黑" panose="020B0503020204020204" pitchFamily="34" charset="-122"/>
                <a:ea typeface="微软雅黑" panose="020B0503020204020204" pitchFamily="34" charset="-122"/>
              </a:rPr>
              <a:t> Jiang Haoran, Shaozhi</a:t>
            </a:r>
            <a:r>
              <a:rPr lang="zh-CN" altLang="en-US" sz="2000" b="1">
                <a:solidFill>
                  <a:srgbClr val="00519C"/>
                </a:solidFill>
                <a:latin typeface="微软雅黑" panose="020B0503020204020204" pitchFamily="34" charset="-122"/>
                <a:ea typeface="微软雅黑" panose="020B0503020204020204" pitchFamily="34" charset="-122"/>
              </a:rPr>
              <a:t> </a:t>
            </a:r>
            <a:r>
              <a:rPr lang="en-US" altLang="zh-CN" sz="2000" b="1">
                <a:solidFill>
                  <a:srgbClr val="00519C"/>
                </a:solidFill>
                <a:latin typeface="微软雅黑" panose="020B0503020204020204" pitchFamily="34" charset="-122"/>
                <a:ea typeface="微软雅黑" panose="020B0503020204020204" pitchFamily="34" charset="-122"/>
              </a:rPr>
              <a:t>Hong  </a:t>
            </a:r>
            <a:endParaRPr lang="en-US" altLang="zh-CN" sz="2000" b="1">
              <a:solidFill>
                <a:srgbClr val="00519C"/>
              </a:solidFill>
              <a:latin typeface="微软雅黑" panose="020B0503020204020204" pitchFamily="34" charset="-122"/>
              <a:ea typeface="微软雅黑" panose="020B0503020204020204" pitchFamily="34" charset="-122"/>
            </a:endParaRPr>
          </a:p>
          <a:p>
            <a:pPr>
              <a:lnSpc>
                <a:spcPct val="100000"/>
              </a:lnSpc>
            </a:pPr>
            <a:r>
              <a:rPr lang="en-US" altLang="zh-CN" sz="2000" b="1">
                <a:solidFill>
                  <a:srgbClr val="00519C"/>
                </a:solidFill>
                <a:latin typeface="微软雅黑" panose="020B0503020204020204" pitchFamily="34" charset="-122"/>
                <a:ea typeface="微软雅黑" panose="020B0503020204020204" pitchFamily="34" charset="-122"/>
              </a:rPr>
              <a:t> Tongji University</a:t>
            </a:r>
            <a:endParaRPr lang="en-US" altLang="zh-CN" sz="2000" b="1">
              <a:solidFill>
                <a:srgbClr val="00519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5467" y="1136105"/>
            <a:ext cx="6035866" cy="369332"/>
          </a:xfrm>
          <a:prstGeom prst="rect">
            <a:avLst/>
          </a:prstGeom>
          <a:noFill/>
        </p:spPr>
        <p:txBody>
          <a:bodyPr wrap="square" rtlCol="0">
            <a:spAutoFit/>
          </a:bodyPr>
          <a:lstStyle/>
          <a:p>
            <a:pPr marL="285750" indent="-285750" algn="l">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Identification of  relationship between ABs and PT</a:t>
            </a:r>
            <a:endParaRPr lang="zh-CN" altLang="en-US" b="1">
              <a:solidFill>
                <a:schemeClr val="accent1"/>
              </a:solidFill>
              <a:latin typeface="Times New Roman" panose="02020603050405020304" pitchFamily="18" charset="0"/>
              <a:cs typeface="Times New Roman" panose="02020603050405020304" pitchFamily="18" charset="0"/>
            </a:endParaRPr>
          </a:p>
        </p:txBody>
      </p:sp>
      <p:sp>
        <p:nvSpPr>
          <p:cNvPr id="6" name="矩形 5"/>
          <p:cNvSpPr/>
          <p:nvPr/>
        </p:nvSpPr>
        <p:spPr>
          <a:xfrm>
            <a:off x="6221095" y="2522220"/>
            <a:ext cx="3703955" cy="3553460"/>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a:solidFill>
                  <a:srgbClr val="0070C0"/>
                </a:solidFill>
                <a:latin typeface="Times New Roman" panose="02020603050405020304" pitchFamily="18" charset="0"/>
                <a:cs typeface="Times New Roman" panose="02020603050405020304" pitchFamily="18" charset="0"/>
              </a:rPr>
              <a:t>Substitute</a:t>
            </a:r>
            <a:endParaRPr lang="en-US" altLang="zh-CN" b="1">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Core area—Core area :</a:t>
            </a:r>
            <a:endParaRPr lang="en-US" altLang="zh-CN">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a:solidFill>
                  <a:srgbClr val="0070C0"/>
                </a:solidFill>
                <a:latin typeface="Times New Roman" panose="02020603050405020304" pitchFamily="18" charset="0"/>
                <a:cs typeface="Times New Roman" panose="02020603050405020304" pitchFamily="18" charset="0"/>
              </a:rPr>
              <a:t>Competition</a:t>
            </a:r>
            <a:r>
              <a:rPr lang="en-US" altLang="zh-CN" b="1">
                <a:solidFill>
                  <a:schemeClr val="accent1"/>
                </a:solidFill>
                <a:latin typeface="Times New Roman" panose="02020603050405020304" pitchFamily="18" charset="0"/>
                <a:cs typeface="Times New Roman" panose="02020603050405020304" pitchFamily="18" charset="0"/>
              </a:rPr>
              <a:t> </a:t>
            </a:r>
            <a:endParaRPr lang="en-US" altLang="zh-CN" b="1">
              <a:solidFill>
                <a:schemeClr val="accent1"/>
              </a:solidFill>
              <a:latin typeface="Times New Roman" panose="02020603050405020304" pitchFamily="18" charset="0"/>
              <a:cs typeface="Times New Roman" panose="02020603050405020304" pitchFamily="18" charset="0"/>
            </a:endParaRPr>
          </a:p>
          <a:p>
            <a:pPr lvl="0" defTabSz="914400">
              <a:defRPr/>
            </a:pPr>
            <a:r>
              <a:rPr lang="en-US" altLang="zh-CN">
                <a:latin typeface="Times New Roman" panose="02020603050405020304" pitchFamily="18" charset="0"/>
                <a:cs typeface="Times New Roman" panose="02020603050405020304" pitchFamily="18" charset="0"/>
              </a:rPr>
              <a:t>Core area—Buffer area</a:t>
            </a:r>
            <a:endParaRPr lang="en-US" altLang="zh-CN">
              <a:latin typeface="Times New Roman" panose="02020603050405020304" pitchFamily="18" charset="0"/>
              <a:cs typeface="Times New Roman" panose="02020603050405020304" pitchFamily="18" charset="0"/>
            </a:endParaRPr>
          </a:p>
          <a:p>
            <a:pPr lvl="0" defTabSz="914400">
              <a:defRPr/>
            </a:pPr>
            <a:r>
              <a:rPr lang="en-US" altLang="zh-CN">
                <a:latin typeface="Times New Roman" panose="02020603050405020304" pitchFamily="18" charset="0"/>
                <a:cs typeface="Times New Roman" panose="02020603050405020304" pitchFamily="18" charset="0"/>
              </a:rPr>
              <a:t>Buffer area—Buffer area</a:t>
            </a:r>
            <a:endParaRPr lang="en-US" altLang="zh-CN">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a:solidFill>
                  <a:srgbClr val="0070C0"/>
                </a:solidFill>
                <a:latin typeface="Times New Roman" panose="02020603050405020304" pitchFamily="18" charset="0"/>
                <a:cs typeface="Times New Roman" panose="02020603050405020304" pitchFamily="18" charset="0"/>
              </a:rPr>
              <a:t>Connection</a:t>
            </a:r>
            <a:endParaRPr lang="en-US" altLang="zh-CN" b="1">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Core area—Uncovered area </a:t>
            </a:r>
            <a:endParaRPr lang="en-US" altLang="zh-CN">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a:solidFill>
                  <a:srgbClr val="0070C0"/>
                </a:solidFill>
                <a:latin typeface="Times New Roman" panose="02020603050405020304" pitchFamily="18" charset="0"/>
                <a:cs typeface="Times New Roman" panose="02020603050405020304" pitchFamily="18" charset="0"/>
              </a:rPr>
              <a:t>Complementation/B</a:t>
            </a:r>
            <a:r>
              <a:rPr lang="en-US" altLang="zh-CN" b="1">
                <a:solidFill>
                  <a:srgbClr val="0070C0"/>
                </a:solidFill>
                <a:latin typeface="Times New Roman" panose="02020603050405020304" pitchFamily="18" charset="0"/>
                <a:cs typeface="Times New Roman" panose="02020603050405020304" pitchFamily="18" charset="0"/>
              </a:rPr>
              <a:t>lank filling</a:t>
            </a:r>
            <a:endParaRPr lang="en-US" altLang="zh-CN" b="1">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Uncovered area —Buffer area</a:t>
            </a:r>
            <a:endParaRPr lang="zh-CN" altLang="en-US">
              <a:latin typeface="Times New Roman" panose="02020603050405020304" pitchFamily="18" charset="0"/>
              <a:cs typeface="Times New Roman" panose="02020603050405020304" pitchFamily="18" charset="0"/>
            </a:endParaRPr>
          </a:p>
        </p:txBody>
      </p:sp>
      <p:sp>
        <p:nvSpPr>
          <p:cNvPr id="46" name="矩形 45"/>
          <p:cNvSpPr/>
          <p:nvPr/>
        </p:nvSpPr>
        <p:spPr>
          <a:xfrm>
            <a:off x="10107063" y="3117095"/>
            <a:ext cx="2143552" cy="584775"/>
          </a:xfrm>
          <a:prstGeom prst="rect">
            <a:avLst/>
          </a:prstGeom>
        </p:spPr>
        <p:txBody>
          <a:bodyPr wrap="square">
            <a:spAutoFit/>
          </a:bodyPr>
          <a:lstStyle/>
          <a:p>
            <a:r>
              <a:rPr lang="en-US" altLang="zh-CN" sz="1600">
                <a:latin typeface="Times New Roman" panose="02020603050405020304" pitchFamily="18" charset="0"/>
                <a:cs typeface="Times New Roman" panose="02020603050405020304" pitchFamily="18" charset="0"/>
              </a:rPr>
              <a:t>Filter out the station with the same</a:t>
            </a:r>
            <a:r>
              <a:rPr lang="zh-CN" altLang="en-US" sz="1600"/>
              <a:t> </a:t>
            </a:r>
            <a:r>
              <a:rPr lang="en-US" altLang="zh-CN" sz="1600">
                <a:latin typeface="Times New Roman" panose="02020603050405020304" pitchFamily="18" charset="0"/>
                <a:cs typeface="Times New Roman" panose="02020603050405020304" pitchFamily="18" charset="0"/>
              </a:rPr>
              <a:t>coverage   </a:t>
            </a:r>
            <a:endParaRPr lang="en-US" altLang="zh-CN" sz="1600">
              <a:latin typeface="Times New Roman" panose="02020603050405020304" pitchFamily="18" charset="0"/>
              <a:cs typeface="Times New Roman" panose="02020603050405020304" pitchFamily="18" charset="0"/>
            </a:endParaRPr>
          </a:p>
        </p:txBody>
      </p:sp>
      <p:sp>
        <p:nvSpPr>
          <p:cNvPr id="47" name="右大括号 46"/>
          <p:cNvSpPr/>
          <p:nvPr/>
        </p:nvSpPr>
        <p:spPr>
          <a:xfrm>
            <a:off x="9744490" y="2789780"/>
            <a:ext cx="360402" cy="11637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Rectangle 1"/>
          <p:cNvSpPr>
            <a:spLocks noChangeArrowheads="1"/>
          </p:cNvSpPr>
          <p:nvPr/>
        </p:nvSpPr>
        <p:spPr bwMode="auto">
          <a:xfrm>
            <a:off x="10053303" y="4644361"/>
            <a:ext cx="2197312" cy="3385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a:latin typeface="Times New Roman" panose="02020603050405020304" pitchFamily="18" charset="0"/>
                <a:cs typeface="Times New Roman" panose="02020603050405020304" pitchFamily="18" charset="0"/>
              </a:rPr>
              <a:t>Identify </a:t>
            </a:r>
            <a:r>
              <a:rPr lang="en-US" altLang="zh-CN" sz="1600">
                <a:latin typeface="Times New Roman" panose="02020603050405020304" pitchFamily="18" charset="0"/>
                <a:cs typeface="Times New Roman" panose="02020603050405020304" pitchFamily="18" charset="0"/>
              </a:rPr>
              <a:t>s</a:t>
            </a:r>
            <a:r>
              <a:rPr lang="zh-CN" altLang="zh-CN" sz="1600">
                <a:latin typeface="Times New Roman" panose="02020603050405020304" pitchFamily="18" charset="0"/>
                <a:cs typeface="Times New Roman" panose="02020603050405020304" pitchFamily="18" charset="0"/>
              </a:rPr>
              <a:t>pecific </a:t>
            </a:r>
            <a:r>
              <a:rPr lang="en-US" altLang="zh-CN" sz="1600">
                <a:latin typeface="Times New Roman" panose="02020603050405020304" pitchFamily="18" charset="0"/>
                <a:cs typeface="Times New Roman" panose="02020603050405020304" pitchFamily="18" charset="0"/>
              </a:rPr>
              <a:t>s</a:t>
            </a:r>
            <a:r>
              <a:rPr lang="zh-CN" altLang="zh-CN" sz="1600">
                <a:latin typeface="Times New Roman" panose="02020603050405020304" pitchFamily="18" charset="0"/>
                <a:cs typeface="Times New Roman" panose="02020603050405020304" pitchFamily="18" charset="0"/>
              </a:rPr>
              <a:t>tations</a:t>
            </a:r>
            <a:endParaRPr lang="zh-CN" altLang="zh-CN" sz="1600">
              <a:latin typeface="Times New Roman" panose="02020603050405020304" pitchFamily="18" charset="0"/>
              <a:cs typeface="Times New Roman" panose="02020603050405020304" pitchFamily="18" charset="0"/>
            </a:endParaRPr>
          </a:p>
        </p:txBody>
      </p:sp>
      <p:sp>
        <p:nvSpPr>
          <p:cNvPr id="50" name="Rectangle 2"/>
          <p:cNvSpPr>
            <a:spLocks noChangeArrowheads="1"/>
          </p:cNvSpPr>
          <p:nvPr/>
        </p:nvSpPr>
        <p:spPr bwMode="auto">
          <a:xfrm>
            <a:off x="9447650" y="4415724"/>
            <a:ext cx="1289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1200" b="0" i="0" u="none" strike="noStrike" cap="none" normalizeH="0" baseline="0">
                <a:ln>
                  <a:noFill/>
                </a:ln>
                <a:solidFill>
                  <a:srgbClr val="000000"/>
                </a:solidFill>
                <a:effectLst/>
                <a:latin typeface="Arial" panose="020B0604020202020204" pitchFamily="34" charset="0"/>
                <a:ea typeface="Söhne"/>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3" name="Rectangle 1"/>
          <p:cNvSpPr>
            <a:spLocks noChangeArrowheads="1"/>
          </p:cNvSpPr>
          <p:nvPr/>
        </p:nvSpPr>
        <p:spPr bwMode="auto">
          <a:xfrm>
            <a:off x="10107122" y="5673819"/>
            <a:ext cx="2143552" cy="3385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a:latin typeface="Times New Roman" panose="02020603050405020304" pitchFamily="18" charset="0"/>
                <a:cs typeface="Times New Roman" panose="02020603050405020304" pitchFamily="18" charset="0"/>
              </a:rPr>
              <a:t>Public transit coverage</a:t>
            </a:r>
            <a:endParaRPr lang="zh-CN" altLang="zh-CN" sz="1600">
              <a:latin typeface="Times New Roman" panose="02020603050405020304" pitchFamily="18" charset="0"/>
              <a:cs typeface="Times New Roman" panose="02020603050405020304" pitchFamily="18" charset="0"/>
            </a:endParaRPr>
          </a:p>
        </p:txBody>
      </p:sp>
      <p:sp>
        <p:nvSpPr>
          <p:cNvPr id="54" name="右大括号 53"/>
          <p:cNvSpPr/>
          <p:nvPr/>
        </p:nvSpPr>
        <p:spPr>
          <a:xfrm>
            <a:off x="9744490" y="4521251"/>
            <a:ext cx="332601" cy="584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14" name="表格 13"/>
          <p:cNvGraphicFramePr>
            <a:graphicFrameLocks noGrp="1"/>
          </p:cNvGraphicFramePr>
          <p:nvPr/>
        </p:nvGraphicFramePr>
        <p:xfrm>
          <a:off x="0" y="530964"/>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Methdology</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矩形 1"/>
          <p:cNvSpPr/>
          <p:nvPr/>
        </p:nvSpPr>
        <p:spPr>
          <a:xfrm>
            <a:off x="5652670" y="1552239"/>
            <a:ext cx="5779722" cy="923330"/>
          </a:xfrm>
          <a:prstGeom prst="rect">
            <a:avLst/>
          </a:prstGeom>
        </p:spPr>
        <p:txBody>
          <a:bodyPr wrap="square">
            <a:spAutoFit/>
          </a:bodyPr>
          <a:lstStyle/>
          <a:p>
            <a:pPr marL="285750" indent="-285750">
              <a:buFont typeface="Wingdings" panose="05000000000000000000" pitchFamily="2" charset="2"/>
              <a:buChar char="Ø"/>
            </a:pPr>
            <a:r>
              <a:rPr lang="en-US" altLang="zh-CN">
                <a:latin typeface="Times New Roman" panose="02020603050405020304" pitchFamily="18" charset="0"/>
                <a:cs typeface="Times New Roman" panose="02020603050405020304" pitchFamily="18" charset="0"/>
              </a:rPr>
              <a:t>Based on the three types of areas and the OD data, we can categorize five types of relationships  between ABs and PT:</a:t>
            </a:r>
            <a:endParaRPr lang="en-US" altLang="zh-CN" b="1">
              <a:latin typeface="Times New Roman" panose="02020603050405020304" pitchFamily="18" charset="0"/>
              <a:cs typeface="Times New Roman" panose="02020603050405020304" pitchFamily="18" charset="0"/>
            </a:endParaRPr>
          </a:p>
        </p:txBody>
      </p:sp>
      <p:sp>
        <p:nvSpPr>
          <p:cNvPr id="3" name="矩形 2"/>
          <p:cNvSpPr/>
          <p:nvPr/>
        </p:nvSpPr>
        <p:spPr>
          <a:xfrm>
            <a:off x="10466688" y="2565827"/>
            <a:ext cx="1024639" cy="338554"/>
          </a:xfrm>
          <a:prstGeom prst="rect">
            <a:avLst/>
          </a:prstGeom>
        </p:spPr>
        <p:txBody>
          <a:bodyPr wrap="none">
            <a:spAutoFit/>
          </a:bodyPr>
          <a:lstStyle/>
          <a:p>
            <a:r>
              <a:rPr lang="en-US" altLang="zh-CN" sz="1600" b="1">
                <a:solidFill>
                  <a:schemeClr val="accent1"/>
                </a:solidFill>
                <a:latin typeface="Times New Roman" panose="02020603050405020304" pitchFamily="18" charset="0"/>
                <a:cs typeface="Times New Roman" panose="02020603050405020304" pitchFamily="18" charset="0"/>
              </a:rPr>
              <a:t>Key steps</a:t>
            </a:r>
            <a:endParaRPr lang="zh-CN" altLang="en-US" sz="1600" b="1">
              <a:solidFill>
                <a:schemeClr val="accent1"/>
              </a:solidFill>
            </a:endParaRPr>
          </a:p>
        </p:txBody>
      </p:sp>
      <p:pic>
        <p:nvPicPr>
          <p:cNvPr id="4" name="图片 3"/>
          <p:cNvPicPr>
            <a:picLocks noChangeAspect="1"/>
          </p:cNvPicPr>
          <p:nvPr/>
        </p:nvPicPr>
        <p:blipFill>
          <a:blip r:embed="rId1"/>
          <a:stretch>
            <a:fillRect/>
          </a:stretch>
        </p:blipFill>
        <p:spPr>
          <a:xfrm>
            <a:off x="305435" y="1901825"/>
            <a:ext cx="5226050" cy="4359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6695" y="999490"/>
            <a:ext cx="5042535" cy="1337945"/>
          </a:xfrm>
          <a:prstGeom prst="rect">
            <a:avLst/>
          </a:prstGeom>
        </p:spPr>
        <p:txBody>
          <a:bodyPr wrap="square">
            <a:spAutoFit/>
          </a:bodyPr>
          <a:lstStyle/>
          <a:p>
            <a:pPr marL="285750" indent="-285750">
              <a:lnSpc>
                <a:spcPct val="150000"/>
              </a:lnSpc>
              <a:buFont typeface="Wingdings" panose="05000000000000000000" pitchFamily="2" charset="2"/>
              <a:buChar char="p"/>
            </a:pPr>
            <a:r>
              <a:rPr lang="en-AU"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odeling the relations: </a:t>
            </a:r>
            <a:r>
              <a:rPr lang="en-AU"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Machine learning</a:t>
            </a:r>
            <a:endParaRPr lang="en-AU"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AU" altLang="zh-CN">
                <a:latin typeface="Times New Roman" panose="02020603050405020304" pitchFamily="18" charset="0"/>
                <a:ea typeface="微软雅黑" panose="020B0503020204020204" pitchFamily="34" charset="-122"/>
                <a:cs typeface="Times New Roman" panose="02020603050405020304" pitchFamily="18" charset="0"/>
              </a:rPr>
              <a:t>Randomforest</a:t>
            </a:r>
            <a:r>
              <a:rPr lang="en-US" altLang="zh-CN">
                <a:latin typeface="Times New Roman" panose="02020603050405020304" pitchFamily="18" charset="0"/>
                <a:ea typeface="微软雅黑" panose="020B0503020204020204" pitchFamily="34" charset="-122"/>
                <a:cs typeface="Times New Roman" panose="02020603050405020304" pitchFamily="18" charset="0"/>
              </a:rPr>
              <a:t> is used to leverage the data-driven mechanism of machine learning algorithms. </a:t>
            </a:r>
            <a:endParaRPr lang="en-AU" altLang="zh-CN">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矩形 7"/>
              <p:cNvSpPr/>
              <p:nvPr/>
            </p:nvSpPr>
            <p:spPr>
              <a:xfrm>
                <a:off x="157480" y="2492375"/>
                <a:ext cx="6131560" cy="3879850"/>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Interpretation of machine </a:t>
                </a:r>
                <a:r>
                  <a:rPr lang="en-US"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learning model</a:t>
                </a:r>
                <a:endParaRPr lang="en-AU"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SHAP</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SHapley</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Additive </a:t>
                </a:r>
                <a:r>
                  <a:rPr lang="en-US" altLang="zh-CN" sz="1600" err="1">
                    <a:latin typeface="Times New Roman" panose="02020603050405020304" pitchFamily="18" charset="0"/>
                    <a:ea typeface="微软雅黑" panose="020B0503020204020204" pitchFamily="34" charset="-122"/>
                    <a:cs typeface="Times New Roman" panose="02020603050405020304" pitchFamily="18" charset="0"/>
                  </a:rPr>
                  <a:t>exPlanations</a:t>
                </a:r>
                <a:r>
                  <a:rPr lang="en-US" altLang="zh-CN" sz="160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rPr>
                  <a:t>interpret </a:t>
                </a:r>
                <a:r>
                  <a:rPr lang="en-US" altLang="zh-CN" sz="1600" dirty="0">
                    <a:latin typeface="Times New Roman" panose="02020603050405020304" pitchFamily="18" charset="0"/>
                    <a:cs typeface="Times New Roman" panose="02020603050405020304" pitchFamily="18" charset="0"/>
                  </a:rPr>
                  <a:t>the output of </a:t>
                </a:r>
                <a:r>
                  <a:rPr lang="en-US" altLang="zh-CN" sz="1600">
                    <a:latin typeface="Times New Roman" panose="02020603050405020304" pitchFamily="18" charset="0"/>
                    <a:cs typeface="Times New Roman" panose="02020603050405020304" pitchFamily="18" charset="0"/>
                  </a:rPr>
                  <a:t>the </a:t>
                </a:r>
                <a:r>
                  <a:rPr lang="en-US" altLang="zh-CN" sz="1600" dirty="0">
                    <a:latin typeface="Times New Roman" panose="02020603050405020304" pitchFamily="18" charset="0"/>
                    <a:cs typeface="Times New Roman" panose="02020603050405020304" pitchFamily="18" charset="0"/>
                  </a:rPr>
                  <a:t>machine </a:t>
                </a:r>
                <a:r>
                  <a:rPr lang="en-US" altLang="zh-CN" sz="1600">
                    <a:latin typeface="Times New Roman" panose="02020603050405020304" pitchFamily="18" charset="0"/>
                    <a:cs typeface="Times New Roman" panose="02020603050405020304" pitchFamily="18" charset="0"/>
                  </a:rPr>
                  <a:t>learning </a:t>
                </a:r>
                <a:r>
                  <a:rPr lang="en-US" altLang="zh-CN" sz="1600" dirty="0">
                    <a:latin typeface="Times New Roman" panose="02020603050405020304" pitchFamily="18" charset="0"/>
                    <a:cs typeface="Times New Roman" panose="02020603050405020304" pitchFamily="18" charset="0"/>
                  </a:rPr>
                  <a:t>model inspired by cooperative game theory</a:t>
                </a:r>
                <a:r>
                  <a:rPr lang="en-US" altLang="zh-CN" sz="1600">
                    <a:latin typeface="Times New Roman" panose="02020603050405020304" pitchFamily="18" charset="0"/>
                    <a:cs typeface="Times New Roman" panose="02020603050405020304" pitchFamily="18" charset="0"/>
                  </a:rPr>
                  <a:t>. </a:t>
                </a:r>
                <a:endParaRPr lang="en-US" altLang="zh-CN" sz="16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a:latin typeface="Times New Roman" panose="02020603050405020304" pitchFamily="18" charset="0"/>
                    <a:cs typeface="Times New Roman" panose="02020603050405020304" pitchFamily="18" charset="0"/>
                  </a:rPr>
                  <a:t>The </a:t>
                </a:r>
                <a:r>
                  <a:rPr lang="en-US" altLang="zh-CN" sz="1600" dirty="0">
                    <a:latin typeface="Times New Roman" panose="02020603050405020304" pitchFamily="18" charset="0"/>
                    <a:cs typeface="Times New Roman" panose="02020603050405020304" pitchFamily="18" charset="0"/>
                  </a:rPr>
                  <a:t>model calculates </a:t>
                </a:r>
                <a:r>
                  <a:rPr lang="en-US" altLang="zh-CN" sz="1600">
                    <a:latin typeface="Times New Roman" panose="02020603050405020304" pitchFamily="18" charset="0"/>
                    <a:cs typeface="Times New Roman" panose="02020603050405020304" pitchFamily="18" charset="0"/>
                  </a:rPr>
                  <a:t>the </a:t>
                </a:r>
                <a:r>
                  <a:rPr lang="en-US" altLang="zh-CN" sz="1600" dirty="0">
                    <a:latin typeface="Times New Roman" panose="02020603050405020304" pitchFamily="18" charset="0"/>
                    <a:cs typeface="Times New Roman" panose="02020603050405020304" pitchFamily="18" charset="0"/>
                  </a:rPr>
                  <a:t>marginal contribution of </a:t>
                </a:r>
                <a:r>
                  <a:rPr lang="en-US" altLang="zh-CN" sz="1600">
                    <a:latin typeface="Times New Roman" panose="02020603050405020304" pitchFamily="18" charset="0"/>
                    <a:cs typeface="Times New Roman" panose="02020603050405020304" pitchFamily="18" charset="0"/>
                  </a:rPr>
                  <a:t>a feature</a:t>
                </a:r>
                <a:endParaRPr lang="en-US" altLang="zh-CN" sz="16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a:latin typeface="Times New Roman" panose="02020603050405020304" pitchFamily="18" charset="0"/>
                    <a:cs typeface="Times New Roman" panose="02020603050405020304" pitchFamily="18" charset="0"/>
                  </a:rPr>
                  <a:t>Shapley </a:t>
                </a:r>
                <a:r>
                  <a:rPr lang="en-US" altLang="zh-CN" sz="1600" dirty="0">
                    <a:latin typeface="Times New Roman" panose="02020603050405020304" pitchFamily="18" charset="0"/>
                    <a:cs typeface="Times New Roman" panose="02020603050405020304" pitchFamily="18" charset="0"/>
                  </a:rPr>
                  <a:t>interaction index is defined as:</a:t>
                </a:r>
                <a:endParaRPr lang="en-US" altLang="zh-CN" sz="1600" dirty="0">
                  <a:latin typeface="Times New Roman" panose="02020603050405020304" pitchFamily="18" charset="0"/>
                  <a:cs typeface="Times New Roman" panose="02020603050405020304" pitchFamily="18" charset="0"/>
                </a:endParaRPr>
              </a:p>
              <a:p>
                <a:pPr indent="0">
                  <a:lnSpc>
                    <a:spcPct val="150000"/>
                  </a:lnSpc>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altLang="zh-CN" sz="1400" i="1" smtClean="0">
                              <a:latin typeface="Cambria Math" panose="02040503050406030204" pitchFamily="18" charset="0"/>
                              <a:ea typeface="微软雅黑" panose="020B0503020204020204" pitchFamily="34" charset="-122"/>
                            </a:rPr>
                          </m:ctrlPr>
                        </m:sSubPr>
                        <m:e>
                          <m:r>
                            <a:rPr lang="zh-CN" altLang="en-US" sz="1400" i="1" smtClean="0">
                              <a:latin typeface="Cambria Math" panose="02040503050406030204" pitchFamily="18" charset="0"/>
                              <a:ea typeface="微软雅黑" panose="020B0503020204020204" pitchFamily="34" charset="-122"/>
                            </a:rPr>
                            <m:t>𝜙</m:t>
                          </m:r>
                        </m:e>
                        <m:sub>
                          <m:r>
                            <a:rPr lang="en-US" altLang="zh-CN" sz="1400" b="0" i="1" smtClean="0">
                              <a:latin typeface="Cambria Math" panose="02040503050406030204" pitchFamily="18" charset="0"/>
                              <a:ea typeface="微软雅黑" panose="020B0503020204020204" pitchFamily="34" charset="-122"/>
                            </a:rPr>
                            <m:t>𝑖</m:t>
                          </m:r>
                        </m:sub>
                      </m:sSub>
                      <m:r>
                        <a:rPr lang="en-US" altLang="zh-CN" sz="1400" b="0" i="1" smtClean="0">
                          <a:latin typeface="Cambria Math" panose="02040503050406030204" pitchFamily="18" charset="0"/>
                          <a:ea typeface="微软雅黑" panose="020B0503020204020204" pitchFamily="34" charset="-122"/>
                        </a:rPr>
                        <m:t>=</m:t>
                      </m:r>
                      <m:nary>
                        <m:naryPr>
                          <m:chr m:val="∑"/>
                          <m:supHide m:val="on"/>
                          <m:ctrlPr>
                            <a:rPr lang="en-US" altLang="zh-CN" sz="1400" b="0" i="1" smtClean="0">
                              <a:latin typeface="Cambria Math" panose="02040503050406030204" pitchFamily="18" charset="0"/>
                              <a:ea typeface="微软雅黑" panose="020B0503020204020204" pitchFamily="34" charset="-122"/>
                            </a:rPr>
                          </m:ctrlPr>
                        </m:naryPr>
                        <m:sub>
                          <m:r>
                            <m:rPr>
                              <m:brk m:alnAt="7"/>
                            </m:rPr>
                            <a:rPr lang="en-US" altLang="zh-CN" sz="1400" b="0" i="1" smtClean="0">
                              <a:latin typeface="Cambria Math" panose="02040503050406030204" pitchFamily="18" charset="0"/>
                              <a:ea typeface="微软雅黑" panose="020B0503020204020204" pitchFamily="34" charset="-122"/>
                            </a:rPr>
                            <m:t>𝑠</m:t>
                          </m:r>
                          <m:r>
                            <a:rPr lang="zh-CN" altLang="en-US" sz="1400" b="0" i="1" smtClean="0">
                              <a:latin typeface="Cambria Math" panose="02040503050406030204" pitchFamily="18" charset="0"/>
                              <a:ea typeface="微软雅黑" panose="020B0503020204020204" pitchFamily="34" charset="-122"/>
                            </a:rPr>
                            <m:t>𝜖</m:t>
                          </m:r>
                          <m:r>
                            <a:rPr lang="en-US" altLang="zh-CN" sz="1400" b="0" i="1" smtClean="0">
                              <a:latin typeface="Cambria Math" panose="02040503050406030204" pitchFamily="18" charset="0"/>
                              <a:ea typeface="微软雅黑" panose="020B0503020204020204" pitchFamily="34" charset="-122"/>
                            </a:rPr>
                            <m:t>𝑁</m:t>
                          </m:r>
                        </m:sub>
                        <m:sup/>
                        <m:e>
                          <m:f>
                            <m:fPr>
                              <m:ctrlPr>
                                <a:rPr lang="en-US" altLang="zh-CN" sz="1400" b="0" i="1" smtClean="0">
                                  <a:latin typeface="Cambria Math" panose="02040503050406030204" pitchFamily="18" charset="0"/>
                                  <a:ea typeface="微软雅黑" panose="020B0503020204020204" pitchFamily="34" charset="-122"/>
                                </a:rPr>
                              </m:ctrlPr>
                            </m:fPr>
                            <m:num>
                              <m:d>
                                <m:dPr>
                                  <m:begChr m:val="|"/>
                                  <m:endChr m:val="|"/>
                                  <m:ctrlPr>
                                    <a:rPr lang="en-US" altLang="zh-CN" sz="1400" b="0" i="1" smtClean="0">
                                      <a:latin typeface="Cambria Math" panose="02040503050406030204" pitchFamily="18" charset="0"/>
                                      <a:ea typeface="微软雅黑" panose="020B0503020204020204" pitchFamily="34" charset="-122"/>
                                    </a:rPr>
                                  </m:ctrlPr>
                                </m:dPr>
                                <m:e>
                                  <m:r>
                                    <a:rPr lang="en-US" altLang="zh-CN" sz="1400" b="0" i="1" smtClean="0">
                                      <a:latin typeface="Cambria Math" panose="02040503050406030204" pitchFamily="18" charset="0"/>
                                      <a:ea typeface="微软雅黑" panose="020B0503020204020204" pitchFamily="34" charset="-122"/>
                                    </a:rPr>
                                    <m:t>𝑆</m:t>
                                  </m:r>
                                </m:e>
                              </m:d>
                              <m:r>
                                <a:rPr lang="en-US" altLang="zh-CN" sz="1400" b="0" i="1" smtClean="0">
                                  <a:latin typeface="Cambria Math" panose="02040503050406030204" pitchFamily="18" charset="0"/>
                                  <a:ea typeface="微软雅黑" panose="020B0503020204020204" pitchFamily="34" charset="-122"/>
                                </a:rPr>
                                <m:t>!</m:t>
                              </m:r>
                              <m:d>
                                <m:dPr>
                                  <m:ctrlPr>
                                    <a:rPr lang="en-US" altLang="zh-CN" sz="1400" b="0" i="1" smtClean="0">
                                      <a:latin typeface="Cambria Math" panose="02040503050406030204" pitchFamily="18" charset="0"/>
                                      <a:ea typeface="微软雅黑" panose="020B0503020204020204" pitchFamily="34" charset="-122"/>
                                    </a:rPr>
                                  </m:ctrlPr>
                                </m:dPr>
                                <m:e>
                                  <m:r>
                                    <a:rPr lang="en-US" altLang="zh-CN" sz="1400" b="0" i="1" smtClean="0">
                                      <a:latin typeface="Cambria Math" panose="02040503050406030204" pitchFamily="18" charset="0"/>
                                      <a:ea typeface="微软雅黑" panose="020B0503020204020204" pitchFamily="34" charset="-122"/>
                                    </a:rPr>
                                    <m:t>𝑛</m:t>
                                  </m:r>
                                  <m:r>
                                    <a:rPr lang="en-US" altLang="zh-CN" sz="1400" b="0" i="1" smtClean="0">
                                      <a:latin typeface="Cambria Math" panose="02040503050406030204" pitchFamily="18" charset="0"/>
                                      <a:ea typeface="微软雅黑" panose="020B0503020204020204" pitchFamily="34" charset="-122"/>
                                    </a:rPr>
                                    <m:t>−</m:t>
                                  </m:r>
                                  <m:d>
                                    <m:dPr>
                                      <m:begChr m:val="|"/>
                                      <m:endChr m:val="|"/>
                                      <m:ctrlPr>
                                        <a:rPr lang="en-US" altLang="zh-CN" sz="1400" i="1">
                                          <a:latin typeface="Cambria Math" panose="02040503050406030204" pitchFamily="18" charset="0"/>
                                          <a:ea typeface="微软雅黑" panose="020B0503020204020204" pitchFamily="34" charset="-122"/>
                                        </a:rPr>
                                      </m:ctrlPr>
                                    </m:dPr>
                                    <m:e>
                                      <m:r>
                                        <a:rPr lang="en-US" altLang="zh-CN" sz="1400" i="1">
                                          <a:latin typeface="Cambria Math" panose="02040503050406030204" pitchFamily="18" charset="0"/>
                                          <a:ea typeface="微软雅黑" panose="020B0503020204020204" pitchFamily="34" charset="-122"/>
                                        </a:rPr>
                                        <m:t>𝑆</m:t>
                                      </m:r>
                                    </m:e>
                                  </m:d>
                                  <m:r>
                                    <a:rPr lang="en-US" altLang="zh-CN" sz="1400" b="0" i="1" smtClean="0">
                                      <a:latin typeface="Cambria Math" panose="02040503050406030204" pitchFamily="18" charset="0"/>
                                      <a:ea typeface="微软雅黑" panose="020B0503020204020204" pitchFamily="34" charset="-122"/>
                                    </a:rPr>
                                    <m:t>−</m:t>
                                  </m:r>
                                  <m:r>
                                    <a:rPr lang="en-US" altLang="zh-CN" sz="1400" b="0" i="1" smtClean="0">
                                      <a:latin typeface="Cambria Math" panose="02040503050406030204" pitchFamily="18" charset="0"/>
                                      <a:ea typeface="微软雅黑" panose="020B0503020204020204" pitchFamily="34" charset="-122"/>
                                    </a:rPr>
                                    <m:t>1</m:t>
                                  </m:r>
                                </m:e>
                              </m:d>
                              <m:r>
                                <a:rPr lang="en-US" altLang="zh-CN" sz="1400" b="0" i="1" smtClean="0">
                                  <a:latin typeface="Cambria Math" panose="02040503050406030204" pitchFamily="18" charset="0"/>
                                  <a:ea typeface="微软雅黑" panose="020B0503020204020204" pitchFamily="34" charset="-122"/>
                                </a:rPr>
                                <m:t>!</m:t>
                              </m:r>
                            </m:num>
                            <m:den>
                              <m:r>
                                <a:rPr lang="en-US" altLang="zh-CN" sz="1400" b="0" i="1" smtClean="0">
                                  <a:latin typeface="Cambria Math" panose="02040503050406030204" pitchFamily="18" charset="0"/>
                                  <a:ea typeface="微软雅黑" panose="020B0503020204020204" pitchFamily="34" charset="-122"/>
                                </a:rPr>
                                <m:t>𝑛</m:t>
                              </m:r>
                              <m:r>
                                <a:rPr lang="en-US" altLang="zh-CN" sz="1400" b="0" i="1" smtClean="0">
                                  <a:latin typeface="Cambria Math" panose="02040503050406030204" pitchFamily="18" charset="0"/>
                                  <a:ea typeface="微软雅黑" panose="020B0503020204020204" pitchFamily="34" charset="-122"/>
                                </a:rPr>
                                <m:t>!</m:t>
                              </m:r>
                            </m:den>
                          </m:f>
                        </m:e>
                      </m:nary>
                      <m:d>
                        <m:dPr>
                          <m:begChr m:val="["/>
                          <m:endChr m:val="]"/>
                          <m:ctrlPr>
                            <a:rPr lang="en-US" altLang="zh-CN" sz="1400" b="0" i="1" smtClean="0">
                              <a:latin typeface="Cambria Math" panose="02040503050406030204" pitchFamily="18" charset="0"/>
                              <a:ea typeface="微软雅黑" panose="020B0503020204020204" pitchFamily="34" charset="-122"/>
                            </a:rPr>
                          </m:ctrlPr>
                        </m:dPr>
                        <m:e>
                          <m:r>
                            <a:rPr lang="en-US" altLang="zh-CN" sz="1400" b="0" i="1" smtClean="0">
                              <a:latin typeface="Cambria Math" panose="02040503050406030204" pitchFamily="18" charset="0"/>
                              <a:ea typeface="微软雅黑" panose="020B0503020204020204" pitchFamily="34" charset="-122"/>
                            </a:rPr>
                            <m:t>𝑣</m:t>
                          </m:r>
                          <m:r>
                            <a:rPr lang="en-US" altLang="zh-CN" sz="1400" b="0" i="1" smtClean="0">
                              <a:latin typeface="Cambria Math" panose="02040503050406030204" pitchFamily="18" charset="0"/>
                              <a:ea typeface="微软雅黑" panose="020B0503020204020204" pitchFamily="34" charset="-122"/>
                            </a:rPr>
                            <m:t>(</m:t>
                          </m:r>
                          <m:r>
                            <a:rPr lang="en-US" altLang="zh-CN" sz="1400" b="0" i="1" smtClean="0">
                              <a:latin typeface="Cambria Math" panose="02040503050406030204" pitchFamily="18" charset="0"/>
                              <a:ea typeface="微软雅黑" panose="020B0503020204020204" pitchFamily="34" charset="-122"/>
                            </a:rPr>
                            <m:t>𝑆</m:t>
                          </m:r>
                          <m:r>
                            <a:rPr lang="en-US" altLang="zh-CN" sz="1400" b="0" i="1" smtClean="0">
                              <a:latin typeface="Cambria Math" panose="02040503050406030204" pitchFamily="18" charset="0"/>
                              <a:ea typeface="Cambria Math" panose="02040503050406030204" pitchFamily="18" charset="0"/>
                            </a:rPr>
                            <m:t>∪</m:t>
                          </m:r>
                          <m:d>
                            <m:dPr>
                              <m:begChr m:val="{"/>
                              <m:endChr m:val="}"/>
                              <m:ctrlPr>
                                <a:rPr lang="en-US" altLang="zh-CN" sz="1400" b="0" i="1" smtClean="0">
                                  <a:latin typeface="Cambria Math" panose="02040503050406030204" pitchFamily="18" charset="0"/>
                                  <a:ea typeface="Cambria Math" panose="02040503050406030204" pitchFamily="18" charset="0"/>
                                </a:rPr>
                              </m:ctrlPr>
                            </m:dPr>
                            <m:e>
                              <m:r>
                                <a:rPr lang="en-US" altLang="zh-CN" sz="1400" b="0" i="1" smtClean="0">
                                  <a:latin typeface="Cambria Math" panose="02040503050406030204" pitchFamily="18" charset="0"/>
                                  <a:ea typeface="Cambria Math" panose="02040503050406030204" pitchFamily="18" charset="0"/>
                                </a:rPr>
                                <m:t>𝑖</m:t>
                              </m:r>
                            </m:e>
                          </m:d>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𝑣</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𝑆</m:t>
                          </m:r>
                          <m:r>
                            <a:rPr lang="en-US" altLang="zh-CN" sz="1400" b="0" i="1" smtClean="0">
                              <a:latin typeface="Cambria Math" panose="02040503050406030204" pitchFamily="18" charset="0"/>
                              <a:ea typeface="Cambria Math" panose="02040503050406030204" pitchFamily="18" charset="0"/>
                            </a:rPr>
                            <m:t>)</m:t>
                          </m:r>
                        </m:e>
                      </m:d>
                    </m:oMath>
                  </m:oMathPara>
                </a14:m>
                <a:endParaRPr lang="en-US" altLang="zh-CN" sz="1600" b="0" i="1" smtClean="0">
                  <a:latin typeface="Cambria Math" panose="02040503050406030204" pitchFamily="18" charset="0"/>
                  <a:ea typeface="Cambria Math" panose="02040503050406030204" pitchFamily="18" charset="0"/>
                </a:endParaRPr>
              </a:p>
              <a:p>
                <a:pPr marL="285750" indent="-285750">
                  <a:lnSpc>
                    <a:spcPct val="150000"/>
                  </a:lnSpc>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Locally Weighted Scatterplot Smoothing (LOWESS) method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is used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to smooth the</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data and capture non-linear trends</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157480" y="2492375"/>
                <a:ext cx="6131560" cy="3879850"/>
              </a:xfrm>
              <a:prstGeom prst="rect">
                <a:avLst/>
              </a:prstGeom>
              <a:blipFill rotWithShape="1">
                <a:blip r:embed="rId1"/>
                <a:stretch>
                  <a:fillRect/>
                </a:stretch>
              </a:blipFill>
            </p:spPr>
            <p:txBody>
              <a:bodyPr/>
              <a:lstStyle/>
              <a:p>
                <a:r>
                  <a:rPr lang="zh-CN" altLang="en-US">
                    <a:noFill/>
                  </a:rPr>
                  <a:t> </a:t>
                </a:r>
              </a:p>
            </p:txBody>
          </p:sp>
        </mc:Fallback>
      </mc:AlternateContent>
      <p:cxnSp>
        <p:nvCxnSpPr>
          <p:cNvPr id="9" name="直接连接符 8"/>
          <p:cNvCxnSpPr/>
          <p:nvPr/>
        </p:nvCxnSpPr>
        <p:spPr>
          <a:xfrm>
            <a:off x="6289097" y="1064600"/>
            <a:ext cx="0" cy="5793105"/>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0" name="表格 9"/>
          <p:cNvGraphicFramePr>
            <a:graphicFrameLocks noGrp="1"/>
          </p:cNvGraphicFramePr>
          <p:nvPr/>
        </p:nvGraphicFramePr>
        <p:xfrm>
          <a:off x="0" y="535986"/>
          <a:ext cx="8450580" cy="389890"/>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389890">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Methdology</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2"/>
          <a:stretch>
            <a:fillRect/>
          </a:stretch>
        </p:blipFill>
        <p:spPr>
          <a:xfrm>
            <a:off x="6626860" y="3157855"/>
            <a:ext cx="5111750" cy="3351530"/>
          </a:xfrm>
          <a:prstGeom prst="rect">
            <a:avLst/>
          </a:prstGeom>
        </p:spPr>
      </p:pic>
      <p:sp>
        <p:nvSpPr>
          <p:cNvPr id="5" name="文本框 4"/>
          <p:cNvSpPr txBox="1"/>
          <p:nvPr/>
        </p:nvSpPr>
        <p:spPr>
          <a:xfrm>
            <a:off x="7241540" y="6509385"/>
            <a:ext cx="6028690" cy="299720"/>
          </a:xfrm>
          <a:prstGeom prst="rect">
            <a:avLst/>
          </a:prstGeom>
          <a:noFill/>
        </p:spPr>
        <p:txBody>
          <a:bodyPr wrap="square" rtlCol="0" anchor="t">
            <a:noAutofit/>
          </a:bodyPr>
          <a:p>
            <a:pPr indent="0" algn="l">
              <a:buFont typeface="Wingdings" panose="05000000000000000000" pitchFamily="2" charset="2"/>
              <a:buNone/>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Descriptive Statistics of independent varibles</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6355080" y="1410970"/>
            <a:ext cx="5757545" cy="1604645"/>
          </a:xfrm>
          <a:prstGeom prst="rect">
            <a:avLst/>
          </a:prstGeom>
          <a:noFill/>
        </p:spPr>
        <p:txBody>
          <a:bodyPr wrap="square" rtlCol="0" anchor="t">
            <a:spAutoFit/>
          </a:bodyPr>
          <a:p>
            <a:pPr marL="285750" indent="-285750" algn="l" fontAlgn="auto">
              <a:lnSpc>
                <a:spcPts val="2360"/>
              </a:lnSpc>
              <a:buFont typeface="Arial" panose="020B0604020202020204" pitchFamily="34" charset="0"/>
              <a:buChar char="•"/>
            </a:pP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he relational categories are treated as the</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dependent variables </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and </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selects two types of independent variables: trip</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resistance variables and built environment variables.</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fontAlgn="auto">
              <a:lnSpc>
                <a:spcPts val="2360"/>
              </a:lnSpc>
              <a:buFont typeface="Arial" panose="020B0604020202020204" pitchFamily="34" charset="0"/>
              <a:buChar char="•"/>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 This distinction between stops at origins and destinations is essential</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6576060" y="948690"/>
            <a:ext cx="1718945" cy="506730"/>
          </a:xfrm>
          <a:prstGeom prst="rect">
            <a:avLst/>
          </a:prstGeom>
          <a:noFill/>
        </p:spPr>
        <p:txBody>
          <a:bodyPr wrap="square" rtlCol="0" anchor="t">
            <a:spAutoFit/>
          </a:bodyPr>
          <a:p>
            <a:pPr marL="285750" indent="-285750">
              <a:lnSpc>
                <a:spcPct val="150000"/>
              </a:lnSpc>
              <a:buFont typeface="Wingdings" panose="05000000000000000000" pitchFamily="2" charset="2"/>
              <a:buChar char="p"/>
            </a:pPr>
            <a:r>
              <a:rPr lang="en-US"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V</a:t>
            </a:r>
            <a:r>
              <a:rPr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aribles</a:t>
            </a:r>
            <a:endParaRPr altLang="zh-CN"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9548" y="3085074"/>
            <a:ext cx="7786835" cy="688407"/>
          </a:xfrm>
        </p:spPr>
        <p:txBody>
          <a:bodyPr>
            <a:normAutofit/>
          </a:bodyPr>
          <a:lstStyle/>
          <a:p>
            <a:r>
              <a:rPr lang="en-US" altLang="zh-CN" sz="3600" dirty="0">
                <a:latin typeface="Times New Roman" panose="02020603050405020304" pitchFamily="18" charset="0"/>
                <a:cs typeface="Times New Roman" panose="02020603050405020304" pitchFamily="18" charset="0"/>
              </a:rPr>
              <a:t>3. Results and D</a:t>
            </a:r>
            <a:r>
              <a:rPr lang="en-US" altLang="zh-CN" sz="3600" dirty="0">
                <a:latin typeface="Times New Roman" panose="02020603050405020304" pitchFamily="18" charset="0"/>
                <a:cs typeface="Times New Roman" panose="02020603050405020304" pitchFamily="18" charset="0"/>
              </a:rPr>
              <a:t>iscussion</a:t>
            </a:r>
            <a:endParaRPr lang="en-US" altLang="zh-CN" sz="36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5074285"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Relationships between ABs and public transit </a:t>
            </a:r>
            <a:endParaRPr lang="zh-CN" altLang="en-US" b="1">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645930" y="1928552"/>
            <a:ext cx="3532909" cy="3258589"/>
          </a:xfrm>
          <a:prstGeom prst="rect">
            <a:avLst/>
          </a:prstGeom>
          <a:noFill/>
        </p:spPr>
        <p:txBody>
          <a:bodyPr wrap="square" rtlCol="0">
            <a:spAutoFit/>
          </a:bodyPr>
          <a:lstStyle/>
          <a:p>
            <a:pPr algn="l"/>
            <a:endParaRPr lang="zh-CN" altLang="en-US" sz="140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矩形 7"/>
          <p:cNvSpPr/>
          <p:nvPr/>
        </p:nvSpPr>
        <p:spPr>
          <a:xfrm>
            <a:off x="6736112" y="1473901"/>
            <a:ext cx="5455888" cy="4613058"/>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b="1">
                <a:latin typeface="Times New Roman" panose="02020603050405020304" pitchFamily="18" charset="0"/>
                <a:cs typeface="Times New Roman" panose="02020603050405020304" pitchFamily="18" charset="0"/>
              </a:rPr>
              <a:t>Connectivity Dominance</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ABs strongly connect with regular buses and metros, at 50.55% and 47.58% respectively, emphasizing their flexibility in public transit.</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b="1">
                <a:latin typeface="Times New Roman" panose="02020603050405020304" pitchFamily="18" charset="0"/>
                <a:cs typeface="Times New Roman" panose="02020603050405020304" pitchFamily="18" charset="0"/>
              </a:rPr>
              <a:t>Substitution Effect</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ABs notably replace regular buses more than metros, with rates of 17.12% and 5.62%.</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 </a:t>
            </a:r>
            <a:r>
              <a:rPr lang="en-US" altLang="zh-CN" b="1">
                <a:latin typeface="Times New Roman" panose="02020603050405020304" pitchFamily="18" charset="0"/>
                <a:cs typeface="Times New Roman" panose="02020603050405020304" pitchFamily="18" charset="0"/>
              </a:rPr>
              <a:t>Complementation Role </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a:p>
            <a:pPr>
              <a:lnSpc>
                <a:spcPct val="150000"/>
              </a:lnSpc>
            </a:pPr>
            <a:r>
              <a:rPr lang="en-US" altLang="zh-CN">
                <a:latin typeface="Times New Roman" panose="02020603050405020304" pitchFamily="18" charset="0"/>
                <a:cs typeface="Times New Roman" panose="02020603050405020304" pitchFamily="18" charset="0"/>
              </a:rPr>
              <a:t>ABs show higher complementation and competition with metros than regular buses. This is closely related to the service model and spatial distribution of the metro line.</a:t>
            </a:r>
            <a:endParaRPr lang="en-US" altLang="zh-CN">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88265" y="2035810"/>
            <a:ext cx="6203950" cy="3670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6306185"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Spatial pattern of multivariate relationships-P</a:t>
            </a:r>
            <a:r>
              <a:rPr lang="en-US" altLang="zh-CN" b="1">
                <a:solidFill>
                  <a:schemeClr val="accent1"/>
                </a:solidFill>
                <a:latin typeface="Times New Roman" panose="02020603050405020304" pitchFamily="18" charset="0"/>
                <a:cs typeface="Times New Roman" panose="02020603050405020304" pitchFamily="18" charset="0"/>
              </a:rPr>
              <a:t>eak hours</a:t>
            </a:r>
            <a:endParaRPr lang="en-US" altLang="zh-CN" b="1">
              <a:solidFill>
                <a:schemeClr val="accent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图片 1"/>
          <p:cNvPicPr>
            <a:picLocks noChangeAspect="1"/>
          </p:cNvPicPr>
          <p:nvPr/>
        </p:nvPicPr>
        <p:blipFill>
          <a:blip r:embed="rId1"/>
          <a:srcRect r="-1334" b="49646"/>
          <a:stretch>
            <a:fillRect/>
          </a:stretch>
        </p:blipFill>
        <p:spPr>
          <a:xfrm>
            <a:off x="1466850" y="2512060"/>
            <a:ext cx="9028430" cy="4345940"/>
          </a:xfrm>
          <a:prstGeom prst="rect">
            <a:avLst/>
          </a:prstGeom>
        </p:spPr>
      </p:pic>
      <p:sp>
        <p:nvSpPr>
          <p:cNvPr id="9" name="矩形 8"/>
          <p:cNvSpPr/>
          <p:nvPr/>
        </p:nvSpPr>
        <p:spPr>
          <a:xfrm>
            <a:off x="495593" y="1282930"/>
            <a:ext cx="10558210" cy="1200329"/>
          </a:xfrm>
          <a:prstGeom prst="rect">
            <a:avLst/>
          </a:prstGeom>
        </p:spPr>
        <p:txBody>
          <a:bodyPr wrap="square">
            <a:spAutoFit/>
          </a:bodyPr>
          <a:p>
            <a:pPr marL="742950" lvl="1" indent="-285750">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In the central area, ABs mainly compete with metros.</a:t>
            </a:r>
            <a:endParaRPr lang="en-US" altLang="zh-CN">
              <a:solidFill>
                <a:srgbClr val="0D0D0D"/>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ABs connect and complement with metro, </a:t>
            </a:r>
            <a:r>
              <a:rPr lang="en-US" altLang="zh-CN">
                <a:latin typeface="Times New Roman" panose="02020603050405020304" pitchFamily="18" charset="0"/>
                <a:cs typeface="Times New Roman" panose="02020603050405020304" pitchFamily="18" charset="0"/>
              </a:rPr>
              <a:t>particularly in regions with sparse metro coverage.</a:t>
            </a:r>
            <a:endParaRPr lang="en-US" altLang="zh-CN">
              <a:solidFill>
                <a:srgbClr val="0D0D0D"/>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In the central area, ABs largely substitute regular buses.</a:t>
            </a:r>
            <a:endParaRPr lang="en-US" altLang="zh-CN">
              <a:solidFill>
                <a:srgbClr val="0D0D0D"/>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Connections to regular buses primarily occur at specific distant stations.</a:t>
            </a:r>
            <a:endParaRPr lang="en-US" altLang="zh-CN">
              <a:solidFill>
                <a:srgbClr val="0D0D0D"/>
              </a:solidFill>
              <a:latin typeface="Times New Roman" panose="02020603050405020304" pitchFamily="18" charset="0"/>
              <a:cs typeface="Times New Roman" panose="02020603050405020304" pitchFamily="18" charset="0"/>
            </a:endParaRPr>
          </a:p>
        </p:txBody>
      </p:sp>
      <p:sp>
        <p:nvSpPr>
          <p:cNvPr id="3" name="五角星 2"/>
          <p:cNvSpPr/>
          <p:nvPr/>
        </p:nvSpPr>
        <p:spPr>
          <a:xfrm>
            <a:off x="3562350" y="4079875"/>
            <a:ext cx="120650" cy="120650"/>
          </a:xfrm>
          <a:prstGeom prst="star5">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五角星 5"/>
          <p:cNvSpPr/>
          <p:nvPr/>
        </p:nvSpPr>
        <p:spPr>
          <a:xfrm>
            <a:off x="8121650" y="4022725"/>
            <a:ext cx="120650" cy="120650"/>
          </a:xfrm>
          <a:prstGeom prst="star5">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7030085"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Spatial pattern of multivariate relationships</a:t>
            </a:r>
            <a:r>
              <a:rPr lang="en-US" altLang="zh-CN" b="1">
                <a:solidFill>
                  <a:schemeClr val="accent1"/>
                </a:solidFill>
                <a:latin typeface="Times New Roman" panose="02020603050405020304" pitchFamily="18" charset="0"/>
                <a:cs typeface="Times New Roman" panose="02020603050405020304" pitchFamily="18" charset="0"/>
                <a:sym typeface="+mn-ea"/>
              </a:rPr>
              <a:t>- O</a:t>
            </a:r>
            <a:r>
              <a:rPr lang="en-US" altLang="zh-CN" b="1">
                <a:solidFill>
                  <a:schemeClr val="accent1"/>
                </a:solidFill>
                <a:latin typeface="Times New Roman" panose="02020603050405020304" pitchFamily="18" charset="0"/>
                <a:cs typeface="Times New Roman" panose="02020603050405020304" pitchFamily="18" charset="0"/>
                <a:sym typeface="+mn-ea"/>
              </a:rPr>
              <a:t>ff-Peak hours</a:t>
            </a:r>
            <a:endParaRPr lang="en-US" altLang="zh-CN" b="1">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645930" y="1928552"/>
            <a:ext cx="3532909" cy="3258589"/>
          </a:xfrm>
          <a:prstGeom prst="rect">
            <a:avLst/>
          </a:prstGeom>
          <a:noFill/>
        </p:spPr>
        <p:txBody>
          <a:bodyPr wrap="square" rtlCol="0">
            <a:spAutoFit/>
          </a:bodyPr>
          <a:lstStyle/>
          <a:p>
            <a:pPr algn="l"/>
            <a:endParaRPr lang="zh-CN" altLang="en-US" sz="140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图片 1"/>
          <p:cNvPicPr>
            <a:picLocks noChangeAspect="1"/>
          </p:cNvPicPr>
          <p:nvPr/>
        </p:nvPicPr>
        <p:blipFill>
          <a:blip r:embed="rId1"/>
          <a:srcRect l="216" t="49698"/>
          <a:stretch>
            <a:fillRect/>
          </a:stretch>
        </p:blipFill>
        <p:spPr>
          <a:xfrm>
            <a:off x="1524000" y="2424430"/>
            <a:ext cx="8598535" cy="4198620"/>
          </a:xfrm>
          <a:prstGeom prst="rect">
            <a:avLst/>
          </a:prstGeom>
        </p:spPr>
      </p:pic>
      <p:sp>
        <p:nvSpPr>
          <p:cNvPr id="9" name="矩形 8"/>
          <p:cNvSpPr/>
          <p:nvPr/>
        </p:nvSpPr>
        <p:spPr>
          <a:xfrm>
            <a:off x="1305895" y="1463047"/>
            <a:ext cx="8859783" cy="922020"/>
          </a:xfrm>
          <a:prstGeom prst="rect">
            <a:avLst/>
          </a:prstGeom>
        </p:spPr>
        <p:txBody>
          <a:bodyPr wrap="square">
            <a:spAutoFit/>
          </a:bodyPr>
          <a:p>
            <a:pPr>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Similar trends exist, but station relationships become more intricate.</a:t>
            </a:r>
            <a:endParaRPr lang="en-US" altLang="zh-CN">
              <a:solidFill>
                <a:srgbClr val="0D0D0D"/>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a:solidFill>
                  <a:srgbClr val="0D0D0D"/>
                </a:solidFill>
                <a:latin typeface="Times New Roman" panose="02020603050405020304" pitchFamily="18" charset="0"/>
                <a:cs typeface="Times New Roman" panose="02020603050405020304" pitchFamily="18" charset="0"/>
              </a:rPr>
              <a:t>Further</a:t>
            </a:r>
            <a:r>
              <a:rPr lang="en-US" altLang="zh-CN" b="1">
                <a:solidFill>
                  <a:srgbClr val="0D0D0D"/>
                </a:solidFill>
                <a:latin typeface="Times New Roman" panose="02020603050405020304" pitchFamily="18" charset="0"/>
                <a:cs typeface="Times New Roman" panose="02020603050405020304" pitchFamily="18" charset="0"/>
              </a:rPr>
              <a:t> temporal analysis </a:t>
            </a:r>
            <a:r>
              <a:rPr lang="en-US" altLang="zh-CN">
                <a:solidFill>
                  <a:srgbClr val="0D0D0D"/>
                </a:solidFill>
                <a:latin typeface="Times New Roman" panose="02020603050405020304" pitchFamily="18" charset="0"/>
                <a:cs typeface="Times New Roman" panose="02020603050405020304" pitchFamily="18" charset="0"/>
              </a:rPr>
              <a:t>is required to fully comprehend the specific differences in temporal patterns between the two time periods.</a:t>
            </a:r>
            <a:endParaRPr lang="en-US" altLang="zh-CN" b="0" i="0">
              <a:solidFill>
                <a:srgbClr val="0D0D0D"/>
              </a:solidFill>
              <a:effectLst/>
              <a:latin typeface="Times New Roman" panose="02020603050405020304" pitchFamily="18" charset="0"/>
              <a:cs typeface="Times New Roman" panose="02020603050405020304" pitchFamily="18" charset="0"/>
            </a:endParaRPr>
          </a:p>
        </p:txBody>
      </p:sp>
      <p:sp>
        <p:nvSpPr>
          <p:cNvPr id="3" name="五角星 2"/>
          <p:cNvSpPr/>
          <p:nvPr/>
        </p:nvSpPr>
        <p:spPr>
          <a:xfrm>
            <a:off x="3479800" y="3959225"/>
            <a:ext cx="120650" cy="120650"/>
          </a:xfrm>
          <a:prstGeom prst="star5">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五角星 5"/>
          <p:cNvSpPr/>
          <p:nvPr/>
        </p:nvSpPr>
        <p:spPr>
          <a:xfrm>
            <a:off x="7981950" y="4003675"/>
            <a:ext cx="120650" cy="120650"/>
          </a:xfrm>
          <a:prstGeom prst="star5">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5233670"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Comparison between Different Time Periods</a:t>
            </a:r>
            <a:endParaRPr lang="en-US" altLang="zh-CN" b="1">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068080" y="2055552"/>
            <a:ext cx="3532909" cy="3258589"/>
          </a:xfrm>
          <a:prstGeom prst="rect">
            <a:avLst/>
          </a:prstGeom>
          <a:noFill/>
        </p:spPr>
        <p:txBody>
          <a:bodyPr wrap="square" rtlCol="0">
            <a:spAutoFit/>
          </a:bodyPr>
          <a:lstStyle/>
          <a:p>
            <a:pPr algn="l"/>
            <a:endParaRPr lang="zh-CN" altLang="en-US" sz="140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图片 5"/>
          <p:cNvPicPr>
            <a:picLocks noChangeAspect="1"/>
          </p:cNvPicPr>
          <p:nvPr/>
        </p:nvPicPr>
        <p:blipFill>
          <a:blip r:embed="rId1"/>
          <a:stretch>
            <a:fillRect/>
          </a:stretch>
        </p:blipFill>
        <p:spPr>
          <a:xfrm>
            <a:off x="894080" y="1471295"/>
            <a:ext cx="9664065" cy="3418205"/>
          </a:xfrm>
          <a:prstGeom prst="rect">
            <a:avLst/>
          </a:prstGeom>
        </p:spPr>
      </p:pic>
      <p:sp>
        <p:nvSpPr>
          <p:cNvPr id="8" name="文本框 7"/>
          <p:cNvSpPr txBox="1"/>
          <p:nvPr/>
        </p:nvSpPr>
        <p:spPr>
          <a:xfrm>
            <a:off x="824230" y="5024120"/>
            <a:ext cx="10387330" cy="1753235"/>
          </a:xfrm>
          <a:prstGeom prst="rect">
            <a:avLst/>
          </a:prstGeom>
          <a:noFill/>
        </p:spPr>
        <p:txBody>
          <a:bodyPr wrap="square" rtlCol="0" anchor="t">
            <a:spAutoFit/>
          </a:bodyPr>
          <a:p>
            <a:pPr marL="285750" indent="-285750" algn="l">
              <a:buFont typeface="Wingdings" panose="05000000000000000000" charset="0"/>
              <a:buChar char="Ø"/>
            </a:pP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During</a:t>
            </a:r>
            <a:r>
              <a:rPr lang="zh-CN" altLang="en-US" b="1" smtClean="0">
                <a:latin typeface="Times New Roman" panose="02020603050405020304" pitchFamily="18" charset="0"/>
                <a:ea typeface="微软雅黑" panose="020B0503020204020204" pitchFamily="34" charset="-122"/>
                <a:cs typeface="Times New Roman" panose="02020603050405020304" pitchFamily="18" charset="0"/>
              </a:rPr>
              <a:t> peak hours</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 ABs primarily connect with metro</a:t>
            </a:r>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 and bus</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During </a:t>
            </a:r>
            <a:r>
              <a:rPr lang="zh-CN" altLang="en-US" b="1" smtClean="0">
                <a:latin typeface="Times New Roman" panose="02020603050405020304" pitchFamily="18" charset="0"/>
                <a:ea typeface="微软雅黑" panose="020B0503020204020204" pitchFamily="34" charset="-122"/>
                <a:cs typeface="Times New Roman" panose="02020603050405020304" pitchFamily="18" charset="0"/>
              </a:rPr>
              <a:t>off- peak hours</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while competition relationships rise to 35.67%</a:t>
            </a:r>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,27.15%</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 becoming predominant.</a:t>
            </a: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buFont typeface="Wingdings" panose="05000000000000000000" charset="0"/>
              <a:buChar char="Ø"/>
            </a:pP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Relationship variations are partly influenced by residents' commuting preferences.</a:t>
            </a: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These higher proportions during off-peak periods suggest that ABs play a more versatile role in the</a:t>
            </a:r>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transportation network when travel demands are less focused on commuting</a:t>
            </a: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3133090" y="1406525"/>
            <a:ext cx="733425" cy="2976880"/>
          </a:xfrm>
          <a:prstGeom prst="rect">
            <a:avLst/>
          </a:prstGeom>
          <a:noFill/>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0" name="矩形 9"/>
          <p:cNvSpPr/>
          <p:nvPr/>
        </p:nvSpPr>
        <p:spPr>
          <a:xfrm>
            <a:off x="7876540" y="1406525"/>
            <a:ext cx="821690" cy="2976880"/>
          </a:xfrm>
          <a:prstGeom prst="rect">
            <a:avLst/>
          </a:prstGeom>
          <a:noFill/>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6078220"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Relationship Changes Across Different Months--M</a:t>
            </a:r>
            <a:r>
              <a:rPr lang="en-US" altLang="zh-CN" b="1">
                <a:solidFill>
                  <a:schemeClr val="accent1"/>
                </a:solidFill>
                <a:latin typeface="Times New Roman" panose="02020603050405020304" pitchFamily="18" charset="0"/>
                <a:cs typeface="Times New Roman" panose="02020603050405020304" pitchFamily="18" charset="0"/>
              </a:rPr>
              <a:t>etro</a:t>
            </a:r>
            <a:endParaRPr lang="en-US" altLang="zh-CN" b="1">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234555" y="1490980"/>
            <a:ext cx="5052060" cy="1938020"/>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The introduction of ABs can be divided into</a:t>
            </a:r>
            <a:r>
              <a:rPr lang="zh-CN" altLang="en-US" sz="1600" b="1">
                <a:latin typeface="Times New Roman" panose="02020603050405020304" pitchFamily="18" charset="0"/>
                <a:cs typeface="Times New Roman" panose="02020603050405020304" pitchFamily="18" charset="0"/>
              </a:rPr>
              <a:t> t</a:t>
            </a:r>
            <a:r>
              <a:rPr lang="zh-CN" altLang="en-US" sz="1600" b="1">
                <a:latin typeface="Times New Roman" panose="02020603050405020304" pitchFamily="18" charset="0"/>
                <a:cs typeface="Times New Roman" panose="02020603050405020304" pitchFamily="18" charset="0"/>
              </a:rPr>
              <a:t>hree phases:</a:t>
            </a:r>
            <a:r>
              <a:rPr lang="zh-CN" altLang="en-US" sz="1600">
                <a:latin typeface="Times New Roman" panose="02020603050405020304" pitchFamily="18" charset="0"/>
                <a:cs typeface="Times New Roman" panose="02020603050405020304" pitchFamily="18" charset="0"/>
              </a:rPr>
              <a:t> initial introduction (March 2023to June 2023), mid-term adaptation (June 2023 to</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September 2023), and long-term stabilization (September 2023</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to March 2024)</a:t>
            </a:r>
            <a:endParaRPr lang="zh-CN" altLang="en-US" sz="160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640">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图片 1"/>
          <p:cNvPicPr>
            <a:picLocks noChangeAspect="1"/>
          </p:cNvPicPr>
          <p:nvPr/>
        </p:nvPicPr>
        <p:blipFill>
          <a:blip r:embed="rId1"/>
          <a:srcRect l="-1189" r="263" b="50014"/>
          <a:stretch>
            <a:fillRect/>
          </a:stretch>
        </p:blipFill>
        <p:spPr>
          <a:xfrm>
            <a:off x="0" y="1706245"/>
            <a:ext cx="7234555" cy="2167890"/>
          </a:xfrm>
          <a:prstGeom prst="rect">
            <a:avLst/>
          </a:prstGeom>
        </p:spPr>
      </p:pic>
      <p:pic>
        <p:nvPicPr>
          <p:cNvPr id="3" name="图片 2"/>
          <p:cNvPicPr>
            <a:picLocks noChangeAspect="1"/>
          </p:cNvPicPr>
          <p:nvPr/>
        </p:nvPicPr>
        <p:blipFill>
          <a:blip r:embed="rId2"/>
          <a:srcRect r="-2024" b="48894"/>
          <a:stretch>
            <a:fillRect/>
          </a:stretch>
        </p:blipFill>
        <p:spPr>
          <a:xfrm>
            <a:off x="210185" y="4139565"/>
            <a:ext cx="7073900" cy="2287905"/>
          </a:xfrm>
          <a:prstGeom prst="rect">
            <a:avLst/>
          </a:prstGeom>
        </p:spPr>
      </p:pic>
      <p:cxnSp>
        <p:nvCxnSpPr>
          <p:cNvPr id="6" name="直接连接符 5"/>
          <p:cNvCxnSpPr/>
          <p:nvPr/>
        </p:nvCxnSpPr>
        <p:spPr>
          <a:xfrm>
            <a:off x="121094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198564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481139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561784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7328535" y="3672840"/>
            <a:ext cx="4706620" cy="2676525"/>
          </a:xfrm>
          <a:prstGeom prst="rect">
            <a:avLst/>
          </a:prstGeom>
          <a:noFill/>
        </p:spPr>
        <p:txBody>
          <a:bodyPr wrap="square" rtlCol="0" anchor="t">
            <a:spAutoFit/>
          </a:bodyPr>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The </a:t>
            </a:r>
            <a:r>
              <a:rPr lang="zh-CN" altLang="en-US" sz="1600" b="1">
                <a:latin typeface="Times New Roman" panose="02020603050405020304" pitchFamily="18" charset="0"/>
                <a:cs typeface="Times New Roman" panose="02020603050405020304" pitchFamily="18" charset="0"/>
              </a:rPr>
              <a:t>long-term stabilization phase</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shows a significant increase in peak period</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connections with metro and conventional buses, indicating a gradual acceptance of ABs as a stable commuting</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tool.</a:t>
            </a:r>
            <a:endParaRPr lang="zh-CN" altLang="en-US" sz="1600">
              <a:latin typeface="Times New Roman" panose="02020603050405020304" pitchFamily="18" charset="0"/>
              <a:cs typeface="Times New Roman" panose="02020603050405020304" pitchFamily="18" charset="0"/>
            </a:endParaRPr>
          </a:p>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The patterns observed at different stages exhibit similarities with those of the morning and evening peak periods.</a:t>
            </a:r>
            <a:endParaRPr lang="zh-CN" altLang="en-US"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1"/>
          <a:srcRect l="550" t="50695" r="50342" b="3499"/>
          <a:stretch>
            <a:fillRect/>
          </a:stretch>
        </p:blipFill>
        <p:spPr>
          <a:xfrm>
            <a:off x="3917950" y="4189095"/>
            <a:ext cx="3561715" cy="2145030"/>
          </a:xfrm>
          <a:prstGeom prst="rect">
            <a:avLst/>
          </a:prstGeom>
        </p:spPr>
      </p:pic>
      <p:pic>
        <p:nvPicPr>
          <p:cNvPr id="6" name="图片 5"/>
          <p:cNvPicPr>
            <a:picLocks noChangeAspect="1"/>
          </p:cNvPicPr>
          <p:nvPr/>
        </p:nvPicPr>
        <p:blipFill>
          <a:blip r:embed="rId2"/>
          <a:srcRect l="-146" t="2107"/>
          <a:stretch>
            <a:fillRect/>
          </a:stretch>
        </p:blipFill>
        <p:spPr>
          <a:xfrm>
            <a:off x="50800" y="1698625"/>
            <a:ext cx="7560310" cy="2251710"/>
          </a:xfrm>
          <a:prstGeom prst="rect">
            <a:avLst/>
          </a:prstGeom>
        </p:spPr>
      </p:pic>
      <p:sp>
        <p:nvSpPr>
          <p:cNvPr id="8" name="矩形 7"/>
          <p:cNvSpPr/>
          <p:nvPr/>
        </p:nvSpPr>
        <p:spPr>
          <a:xfrm>
            <a:off x="210185" y="1091565"/>
            <a:ext cx="6959600"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Relationship Changes Across Different Months--C</a:t>
            </a:r>
            <a:r>
              <a:rPr lang="en-US" altLang="zh-CN" b="1">
                <a:solidFill>
                  <a:schemeClr val="accent1"/>
                </a:solidFill>
                <a:latin typeface="Times New Roman" panose="02020603050405020304" pitchFamily="18" charset="0"/>
                <a:cs typeface="Times New Roman" panose="02020603050405020304" pitchFamily="18" charset="0"/>
              </a:rPr>
              <a:t>onventional bus</a:t>
            </a:r>
            <a:endParaRPr lang="en-US" altLang="zh-CN" b="1">
              <a:solidFill>
                <a:schemeClr val="accent1"/>
              </a:solidFill>
              <a:latin typeface="Times New Roman" panose="02020603050405020304" pitchFamily="18" charset="0"/>
              <a:cs typeface="Times New Roman" panose="02020603050405020304" pitchFamily="18" charset="0"/>
            </a:endParaRPr>
          </a:p>
        </p:txBody>
      </p:sp>
      <p:cxnSp>
        <p:nvCxnSpPr>
          <p:cNvPr id="9" name="直接连接符 8"/>
          <p:cNvCxnSpPr/>
          <p:nvPr/>
        </p:nvCxnSpPr>
        <p:spPr>
          <a:xfrm>
            <a:off x="121094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2055495" y="179387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5039995" y="185102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5821045" y="1863725"/>
            <a:ext cx="0" cy="1606550"/>
          </a:xfrm>
          <a:prstGeom prst="line">
            <a:avLst/>
          </a:prstGeom>
          <a:ln w="22225" cmpd="thickThin">
            <a:solidFill>
              <a:srgbClr val="FF0000"/>
            </a:solidFill>
            <a:prstDash val="sysDash"/>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1"/>
          <a:srcRect l="50971" t="51454" b="2875"/>
          <a:stretch>
            <a:fillRect/>
          </a:stretch>
        </p:blipFill>
        <p:spPr>
          <a:xfrm>
            <a:off x="277495" y="4189095"/>
            <a:ext cx="3556000" cy="2138680"/>
          </a:xfrm>
          <a:prstGeom prst="rect">
            <a:avLst/>
          </a:prstGeom>
        </p:spPr>
      </p:pic>
      <p:sp>
        <p:nvSpPr>
          <p:cNvPr id="14" name="文本框 13"/>
          <p:cNvSpPr txBox="1"/>
          <p:nvPr/>
        </p:nvSpPr>
        <p:spPr>
          <a:xfrm>
            <a:off x="7564120" y="2506345"/>
            <a:ext cx="4203700" cy="2306955"/>
          </a:xfrm>
          <a:prstGeom prst="rect">
            <a:avLst/>
          </a:prstGeom>
          <a:noFill/>
        </p:spPr>
        <p:txBody>
          <a:bodyPr wrap="square" rtlCol="0" anchor="t">
            <a:spAutoFit/>
          </a:bodyPr>
          <a:p>
            <a:pPr marL="285750" indent="-285750" algn="l" fontAlgn="auto">
              <a:lnSpc>
                <a:spcPct val="150000"/>
              </a:lnSpc>
              <a:buFont typeface="Wingdings" panose="05000000000000000000" charset="0"/>
              <a:buChar char="p"/>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The same three-stage variation patterns are present in the relationship between AB with conventional buses; </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fontAlgn="auto">
              <a:lnSpc>
                <a:spcPct val="150000"/>
              </a:lnSpc>
              <a:buFont typeface="Wingdings" panose="05000000000000000000" charset="0"/>
              <a:buChar char="p"/>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however, the substitution and competition are notably more pronounced compared to the </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rPr>
              <a:t>metro</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968375"/>
            <a:ext cx="5626735"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Impact factors analysis of multivariate relationships </a:t>
            </a:r>
            <a:endParaRPr lang="zh-CN" altLang="en-US" b="1">
              <a:solidFill>
                <a:schemeClr val="accent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1"/>
          <a:stretch>
            <a:fillRect/>
          </a:stretch>
        </p:blipFill>
        <p:spPr>
          <a:xfrm>
            <a:off x="1119505" y="3505835"/>
            <a:ext cx="8630920" cy="3116580"/>
          </a:xfrm>
          <a:prstGeom prst="rect">
            <a:avLst/>
          </a:prstGeom>
        </p:spPr>
      </p:pic>
      <p:sp>
        <p:nvSpPr>
          <p:cNvPr id="6" name="文本框 5"/>
          <p:cNvSpPr txBox="1"/>
          <p:nvPr/>
        </p:nvSpPr>
        <p:spPr>
          <a:xfrm>
            <a:off x="336550" y="1440815"/>
            <a:ext cx="11460480" cy="1814830"/>
          </a:xfrm>
          <a:prstGeom prst="rect">
            <a:avLst/>
          </a:prstGeom>
        </p:spPr>
        <p:txBody>
          <a:bodyPr wrap="square">
            <a:spAutoFit/>
          </a:bodyPr>
          <a:p>
            <a:pPr marL="285750" indent="-285750" fontAlgn="auto">
              <a:lnSpc>
                <a:spcPct val="150000"/>
              </a:lnSpc>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Key factors influencing ABs’ connections to metro services include </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spatial and geographical</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elements such as the distance to the regional center, distance traveled, population density</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sym typeface="+mn-ea"/>
              </a:rPr>
              <a:t>Conversely, factors influencing ABs’ substitution of conventional buses are primarily related to </a:t>
            </a:r>
            <a:r>
              <a:rPr lang="en-US" altLang="zh-CN" sz="1600" b="1">
                <a:solidFill>
                  <a:srgbClr val="000000"/>
                </a:solidFill>
                <a:latin typeface="Times New Roman" panose="02020603050405020304" pitchFamily="18" charset="0"/>
                <a:ea typeface="NimbusRomNo9L-Regu"/>
                <a:cs typeface="Times New Roman" panose="02020603050405020304" pitchFamily="18" charset="0"/>
                <a:sym typeface="+mn-ea"/>
              </a:rPr>
              <a:t>l</a:t>
            </a:r>
            <a:r>
              <a:rPr lang="en-US" altLang="zh-CN" sz="1600" b="1">
                <a:solidFill>
                  <a:srgbClr val="000000"/>
                </a:solidFill>
                <a:latin typeface="Times New Roman" panose="02020603050405020304" pitchFamily="18" charset="0"/>
                <a:ea typeface="NimbusRomNo9L-Regu"/>
                <a:cs typeface="Times New Roman" panose="02020603050405020304" pitchFamily="18" charset="0"/>
                <a:sym typeface="+mn-ea"/>
              </a:rPr>
              <a:t>and use characteristics</a:t>
            </a:r>
            <a:r>
              <a:rPr lang="en-US" altLang="zh-CN" sz="1600">
                <a:solidFill>
                  <a:srgbClr val="000000"/>
                </a:solidFill>
                <a:latin typeface="Times New Roman" panose="02020603050405020304" pitchFamily="18" charset="0"/>
                <a:ea typeface="NimbusRomNo9L-Regu"/>
                <a:cs typeface="Times New Roman" panose="02020603050405020304" pitchFamily="18" charset="0"/>
                <a:sym typeface="+mn-ea"/>
              </a:rPr>
              <a:t>, including the number of bus stops at the origin, land use mix, and job and shopping accessibility at both origin and destination stops</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9548" y="3085074"/>
            <a:ext cx="7786835" cy="688407"/>
          </a:xfrm>
        </p:spPr>
        <p:txBody>
          <a:bodyPr>
            <a:normAutofit/>
          </a:bodyPr>
          <a:lstStyle/>
          <a:p>
            <a:r>
              <a:rPr lang="en-US" altLang="zh-CN" sz="3600" dirty="0">
                <a:latin typeface="Times New Roman" panose="02020603050405020304" pitchFamily="18" charset="0"/>
                <a:cs typeface="Times New Roman" panose="02020603050405020304" pitchFamily="18" charset="0"/>
              </a:rPr>
              <a:t>1. Introduction</a:t>
            </a:r>
            <a:endParaRPr lang="en-US" altLang="zh-CN" sz="36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185" y="1063625"/>
            <a:ext cx="5448935"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Non-linear effects of ABs connect to the metro</a:t>
            </a:r>
            <a:endParaRPr lang="en-US" altLang="zh-CN" b="1">
              <a:solidFill>
                <a:schemeClr val="accent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1"/>
          <a:stretch>
            <a:fillRect/>
          </a:stretch>
        </p:blipFill>
        <p:spPr>
          <a:xfrm>
            <a:off x="1911350" y="1336675"/>
            <a:ext cx="7437755" cy="4318635"/>
          </a:xfrm>
          <a:prstGeom prst="rect">
            <a:avLst/>
          </a:prstGeom>
        </p:spPr>
      </p:pic>
      <p:sp>
        <p:nvSpPr>
          <p:cNvPr id="2" name="文本框 1"/>
          <p:cNvSpPr txBox="1"/>
          <p:nvPr/>
        </p:nvSpPr>
        <p:spPr>
          <a:xfrm>
            <a:off x="343535" y="5585460"/>
            <a:ext cx="11319510" cy="1322070"/>
          </a:xfrm>
          <a:prstGeom prst="rect">
            <a:avLst/>
          </a:prstGeom>
        </p:spPr>
        <p:txBody>
          <a:bodyPr wrap="square">
            <a:spAutoFit/>
          </a:bodyPr>
          <a:p>
            <a:pPr marL="285750" indent="-285750">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In areas with relatively</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 low population density and road density</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residents are more inclined to use ABs to connect to metro services.This preference leverages the high flexibility of ABs, contributing to enhanced public transit efficiency</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As the number of </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bus stops rises</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the positive impact decreases, showing a negative effect. A relatively small number of conventional bus stops indicates limited bus routes, which restricts residents’ spatial and temporal travel choices, thus highlighting the role of ABs connecting to the metro</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635" y="1062990"/>
            <a:ext cx="6189980"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sym typeface="+mn-ea"/>
              </a:rPr>
              <a:t>Non-linear effects </a:t>
            </a:r>
            <a:r>
              <a:rPr lang="en-US" altLang="zh-CN" b="1">
                <a:solidFill>
                  <a:schemeClr val="accent1"/>
                </a:solidFill>
                <a:latin typeface="Times New Roman" panose="02020603050405020304" pitchFamily="18" charset="0"/>
                <a:cs typeface="Times New Roman" panose="02020603050405020304" pitchFamily="18" charset="0"/>
              </a:rPr>
              <a:t>of ABs substituting conventional buses</a:t>
            </a:r>
            <a:endParaRPr lang="en-US" altLang="zh-CN" b="1">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228715" y="1718945"/>
            <a:ext cx="5520055" cy="3784600"/>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When </a:t>
            </a:r>
            <a:r>
              <a:rPr lang="zh-CN" altLang="en-US" sz="1600" b="1">
                <a:latin typeface="Times New Roman" panose="02020603050405020304" pitchFamily="18" charset="0"/>
                <a:cs typeface="Times New Roman" panose="02020603050405020304" pitchFamily="18" charset="0"/>
              </a:rPr>
              <a:t>shop accessibility</a:t>
            </a:r>
            <a:r>
              <a:rPr lang="zh-CN" altLang="en-US" sz="1600">
                <a:latin typeface="Times New Roman" panose="02020603050405020304" pitchFamily="18" charset="0"/>
                <a:cs typeface="Times New Roman" panose="02020603050405020304" pitchFamily="18" charset="0"/>
              </a:rPr>
              <a:t> at the origin and destination stations is low, specifically below the</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thresholds of 47.14 and 31.17, respectively, it negatively impacts ABs substituting conventional buses.</a:t>
            </a:r>
            <a:endParaRPr lang="zh-CN" altLang="en-US" sz="1600">
              <a:latin typeface="Times New Roman" panose="02020603050405020304" pitchFamily="18" charset="0"/>
              <a:cs typeface="Times New Roman" panose="02020603050405020304" pitchFamily="18" charset="0"/>
            </a:endParaRPr>
          </a:p>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 However,as shop accessibility increases, it increasingly supports ABs substituting conventional buses</a:t>
            </a:r>
            <a:endParaRPr lang="zh-CN" altLang="en-US" sz="1600">
              <a:latin typeface="Times New Roman" panose="02020603050405020304" pitchFamily="18" charset="0"/>
              <a:cs typeface="Times New Roman" panose="02020603050405020304" pitchFamily="18" charset="0"/>
            </a:endParaRPr>
          </a:p>
          <a:p>
            <a:pPr marL="285750" indent="-285750" algn="l" fontAlgn="auto">
              <a:lnSpc>
                <a:spcPct val="150000"/>
              </a:lnSpc>
              <a:buFont typeface="Wingdings" panose="05000000000000000000" charset="0"/>
              <a:buChar char="p"/>
            </a:pPr>
            <a:endParaRPr lang="zh-CN" altLang="en-US" sz="1600">
              <a:latin typeface="Times New Roman" panose="02020603050405020304" pitchFamily="18" charset="0"/>
              <a:cs typeface="Times New Roman" panose="02020603050405020304" pitchFamily="18" charset="0"/>
            </a:endParaRPr>
          </a:p>
          <a:p>
            <a:pPr marL="285750" indent="-285750" algn="l" fontAlgn="auto">
              <a:lnSpc>
                <a:spcPct val="150000"/>
              </a:lnSpc>
              <a:buFont typeface="Wingdings" panose="05000000000000000000" charset="0"/>
              <a:buChar char="p"/>
            </a:pPr>
            <a:r>
              <a:rPr lang="zh-CN" altLang="en-US" sz="1600">
                <a:latin typeface="Times New Roman" panose="02020603050405020304" pitchFamily="18" charset="0"/>
                <a:cs typeface="Times New Roman" panose="02020603050405020304" pitchFamily="18" charset="0"/>
              </a:rPr>
              <a:t>This indicates that AB</a:t>
            </a:r>
            <a:r>
              <a:rPr lang="en-US" altLang="zh-CN" sz="1600">
                <a:latin typeface="Times New Roman" panose="02020603050405020304" pitchFamily="18" charset="0"/>
                <a:cs typeface="Times New Roman" panose="02020603050405020304" pitchFamily="18" charset="0"/>
              </a:rPr>
              <a:t>s </a:t>
            </a:r>
            <a:r>
              <a:rPr lang="zh-CN" altLang="en-US" sz="1600">
                <a:latin typeface="Times New Roman" panose="02020603050405020304" pitchFamily="18" charset="0"/>
                <a:cs typeface="Times New Roman" panose="02020603050405020304" pitchFamily="18" charset="0"/>
              </a:rPr>
              <a:t>are advantageous for non-commuting shopping trips, with passengers more likely to use ABs in denser shopping</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areas.</a:t>
            </a:r>
            <a:endParaRPr lang="zh-CN" altLang="en-US" sz="160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图片 1"/>
          <p:cNvPicPr>
            <a:picLocks noChangeAspect="1"/>
          </p:cNvPicPr>
          <p:nvPr/>
        </p:nvPicPr>
        <p:blipFill>
          <a:blip r:embed="rId1"/>
          <a:stretch>
            <a:fillRect/>
          </a:stretch>
        </p:blipFill>
        <p:spPr>
          <a:xfrm>
            <a:off x="630555" y="1765935"/>
            <a:ext cx="5033645" cy="43027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635" y="1062990"/>
            <a:ext cx="6189980" cy="368300"/>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sym typeface="+mn-ea"/>
              </a:rPr>
              <a:t>Non-linear effects </a:t>
            </a:r>
            <a:r>
              <a:rPr lang="en-US" altLang="zh-CN" b="1">
                <a:solidFill>
                  <a:schemeClr val="accent1"/>
                </a:solidFill>
                <a:latin typeface="Times New Roman" panose="02020603050405020304" pitchFamily="18" charset="0"/>
                <a:cs typeface="Times New Roman" panose="02020603050405020304" pitchFamily="18" charset="0"/>
              </a:rPr>
              <a:t>of ABs substituting conventional buses</a:t>
            </a:r>
            <a:endParaRPr lang="en-US" altLang="zh-CN" b="1">
              <a:solidFill>
                <a:schemeClr val="accent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20745"/>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Results</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1"/>
          <a:stretch>
            <a:fillRect/>
          </a:stretch>
        </p:blipFill>
        <p:spPr>
          <a:xfrm>
            <a:off x="473075" y="1695450"/>
            <a:ext cx="5911850" cy="5029200"/>
          </a:xfrm>
          <a:prstGeom prst="rect">
            <a:avLst/>
          </a:prstGeom>
        </p:spPr>
      </p:pic>
      <p:sp>
        <p:nvSpPr>
          <p:cNvPr id="6" name="文本框 5"/>
          <p:cNvSpPr txBox="1"/>
          <p:nvPr/>
        </p:nvSpPr>
        <p:spPr>
          <a:xfrm>
            <a:off x="6457950" y="1763395"/>
            <a:ext cx="5080000" cy="4523105"/>
          </a:xfrm>
          <a:prstGeom prst="rect">
            <a:avLst/>
          </a:prstGeom>
        </p:spPr>
        <p:txBody>
          <a:bodyPr>
            <a:spAutoFit/>
          </a:bodyPr>
          <a:p>
            <a:pPr marL="285750" indent="-285750" fontAlgn="auto">
              <a:lnSpc>
                <a:spcPct val="150000"/>
              </a:lnSpc>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As the</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 land use mix</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continues to increase, the positive impact gradually diminishes, reflecting a higher density and diversity of travel demands that are less conducive to ABs replacing conventional buses</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As the number of </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bus stops increases</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beyond this threshold, it positively influences ABs that substitute conventional buses.</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This </a:t>
            </a:r>
            <a:r>
              <a:rPr lang="en-US" altLang="zh-CN" sz="1600" b="1">
                <a:solidFill>
                  <a:srgbClr val="000000"/>
                </a:solidFill>
                <a:latin typeface="Times New Roman" panose="02020603050405020304" pitchFamily="18" charset="0"/>
                <a:ea typeface="NimbusRomNo9L-Regu"/>
                <a:cs typeface="Times New Roman" panose="02020603050405020304" pitchFamily="18" charset="0"/>
              </a:rPr>
              <a:t>deviation from traditional understanding</a:t>
            </a:r>
            <a:r>
              <a:rPr lang="en-US" altLang="zh-CN" sz="1600">
                <a:solidFill>
                  <a:srgbClr val="000000"/>
                </a:solidFill>
                <a:latin typeface="Times New Roman" panose="02020603050405020304" pitchFamily="18" charset="0"/>
                <a:ea typeface="NimbusRomNo9L-Regu"/>
                <a:cs typeface="Times New Roman" panose="02020603050405020304" pitchFamily="18" charset="0"/>
              </a:rPr>
              <a:t> is primarily due to the higher demand for buses in areas with more stops, but the limitations of conventional buses (fixed routes and schedules) lead passengers to prefer ABs over conventional buses.</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0" y="527538"/>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Methdology</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solidFill>
                          <a:latin typeface="微软雅黑" panose="020B0503020204020204" pitchFamily="34" charset="-122"/>
                          <a:ea typeface="微软雅黑" panose="020B0503020204020204" pitchFamily="34" charset="-122"/>
                        </a:rPr>
                        <a:t>Conclusion</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6" name="矩形 5"/>
          <p:cNvSpPr/>
          <p:nvPr/>
        </p:nvSpPr>
        <p:spPr>
          <a:xfrm>
            <a:off x="502682" y="1887018"/>
            <a:ext cx="10883357" cy="4661535"/>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Autonomous customized buses (ABs) interact with conventional buses and metro systems, exhibiting</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notable heterogeneity and temporal variability.</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ABs enhance connectivity during peak hours and replace conventional buses during off-peak times.</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ABs replace conventional buses for peak commutes and off-peak shopping but struggle in complex, developed areas.</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In low-population, sparse road network areas, ABs should connect with metro services to enhance transit</a:t>
            </a:r>
            <a:endParaRPr lang="en-US" altLang="zh-CN">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efficiency.</a:t>
            </a:r>
            <a:endParaRPr lang="en-US" altLang="zh-CN">
              <a:latin typeface="Times New Roman" panose="02020603050405020304" pitchFamily="18" charset="0"/>
              <a:cs typeface="Times New Roman" panose="02020603050405020304" pitchFamily="18" charset="0"/>
            </a:endParaRPr>
          </a:p>
          <a:p>
            <a:pPr indent="0">
              <a:lnSpc>
                <a:spcPct val="150000"/>
              </a:lnSpc>
              <a:buFont typeface="Arial" panose="020B0604020202020204" pitchFamily="34" charset="0"/>
              <a:buNone/>
            </a:pPr>
            <a:r>
              <a:rPr lang="en-US" altLang="zh-CN" b="1">
                <a:latin typeface="Times New Roman" panose="02020603050405020304" pitchFamily="18" charset="0"/>
                <a:cs typeface="Times New Roman" panose="02020603050405020304" pitchFamily="18" charset="0"/>
              </a:rPr>
              <a:t>Policy Recommendations</a:t>
            </a:r>
            <a:endParaRPr lang="en-US" altLang="zh-CN" b="1">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Implementing ABs operational policies temporally and spatially, emphasizing ABs connections during peak hours, optimizing and adjusting regular bus services during off-peak periods, and highlighting the flexible mobility role of ABs.</a:t>
            </a:r>
            <a:endParaRPr lang="en-US" altLang="zh-CN">
              <a:latin typeface="Times New Roman" panose="02020603050405020304" pitchFamily="18" charset="0"/>
              <a:cs typeface="Times New Roman" panose="02020603050405020304" pitchFamily="18" charset="0"/>
            </a:endParaRPr>
          </a:p>
        </p:txBody>
      </p:sp>
      <p:sp>
        <p:nvSpPr>
          <p:cNvPr id="7" name="矩形 6"/>
          <p:cNvSpPr/>
          <p:nvPr/>
        </p:nvSpPr>
        <p:spPr>
          <a:xfrm>
            <a:off x="279033" y="1176640"/>
            <a:ext cx="5509235" cy="369332"/>
          </a:xfrm>
          <a:prstGeom prst="rect">
            <a:avLst/>
          </a:prstGeom>
        </p:spPr>
        <p:txBody>
          <a:bodyPr wrap="square">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Conclusion</a:t>
            </a:r>
            <a:endParaRPr lang="en-US" altLang="zh-CN" b="1">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31445" y="2760345"/>
            <a:ext cx="8503920" cy="1337310"/>
          </a:xfrm>
        </p:spPr>
        <p:txBody>
          <a:bodyPr>
            <a:noAutofit/>
          </a:bodyPr>
          <a:lstStyle/>
          <a:p>
            <a:pPr>
              <a:lnSpc>
                <a:spcPct val="120000"/>
              </a:lnSpc>
            </a:pPr>
            <a:r>
              <a:rPr lang="en-US" altLang="zh-CN" sz="2400" b="1">
                <a:latin typeface="微软雅黑" panose="020B0503020204020204" pitchFamily="34" charset="-122"/>
                <a:ea typeface="微软雅黑" panose="020B0503020204020204" pitchFamily="34" charset="-122"/>
              </a:rPr>
              <a:t>Competition or Supplement? Deciphering Interaction between Autonomous Customized Bus and Public</a:t>
            </a:r>
            <a:br>
              <a:rPr lang="en-US" altLang="zh-CN" sz="2400" b="1">
                <a:latin typeface="微软雅黑" panose="020B0503020204020204" pitchFamily="34" charset="-122"/>
                <a:ea typeface="微软雅黑" panose="020B0503020204020204" pitchFamily="34" charset="-122"/>
              </a:rPr>
            </a:br>
            <a:r>
              <a:rPr lang="en-US" altLang="zh-CN" sz="2400" b="1">
                <a:latin typeface="微软雅黑" panose="020B0503020204020204" pitchFamily="34" charset="-122"/>
                <a:ea typeface="微软雅黑" panose="020B0503020204020204" pitchFamily="34" charset="-122"/>
              </a:rPr>
              <a:t>Transit</a:t>
            </a:r>
            <a:endParaRPr lang="en-US" altLang="zh-CN" sz="2400" b="1">
              <a:latin typeface="微软雅黑" panose="020B0503020204020204" pitchFamily="34" charset="-122"/>
              <a:ea typeface="微软雅黑" panose="020B0503020204020204" pitchFamily="34" charset="-122"/>
            </a:endParaRPr>
          </a:p>
        </p:txBody>
      </p:sp>
      <p:sp>
        <p:nvSpPr>
          <p:cNvPr id="4" name="内容占位符 53"/>
          <p:cNvSpPr txBox="1"/>
          <p:nvPr/>
        </p:nvSpPr>
        <p:spPr>
          <a:xfrm>
            <a:off x="7519464" y="5007530"/>
            <a:ext cx="3954498" cy="1155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000" b="1">
                <a:solidFill>
                  <a:srgbClr val="00519C"/>
                </a:solidFill>
                <a:latin typeface="微软雅黑" panose="020B0503020204020204" pitchFamily="34" charset="-122"/>
                <a:ea typeface="微软雅黑" panose="020B0503020204020204" pitchFamily="34" charset="-122"/>
              </a:rPr>
              <a:t> Jiang Haoran, Shaozhi</a:t>
            </a:r>
            <a:r>
              <a:rPr lang="zh-CN" altLang="en-US" sz="2000" b="1">
                <a:solidFill>
                  <a:srgbClr val="00519C"/>
                </a:solidFill>
                <a:latin typeface="微软雅黑" panose="020B0503020204020204" pitchFamily="34" charset="-122"/>
                <a:ea typeface="微软雅黑" panose="020B0503020204020204" pitchFamily="34" charset="-122"/>
              </a:rPr>
              <a:t> </a:t>
            </a:r>
            <a:r>
              <a:rPr lang="en-US" altLang="zh-CN" sz="2000" b="1">
                <a:solidFill>
                  <a:srgbClr val="00519C"/>
                </a:solidFill>
                <a:latin typeface="微软雅黑" panose="020B0503020204020204" pitchFamily="34" charset="-122"/>
                <a:ea typeface="微软雅黑" panose="020B0503020204020204" pitchFamily="34" charset="-122"/>
              </a:rPr>
              <a:t>Hong  </a:t>
            </a:r>
            <a:endParaRPr lang="en-US" altLang="zh-CN" sz="2000" b="1">
              <a:solidFill>
                <a:srgbClr val="00519C"/>
              </a:solidFill>
              <a:latin typeface="微软雅黑" panose="020B0503020204020204" pitchFamily="34" charset="-122"/>
              <a:ea typeface="微软雅黑" panose="020B0503020204020204" pitchFamily="34" charset="-122"/>
            </a:endParaRPr>
          </a:p>
          <a:p>
            <a:pPr>
              <a:lnSpc>
                <a:spcPct val="100000"/>
              </a:lnSpc>
            </a:pPr>
            <a:r>
              <a:rPr lang="en-US" altLang="zh-CN" sz="2000" b="1">
                <a:solidFill>
                  <a:srgbClr val="00519C"/>
                </a:solidFill>
                <a:latin typeface="微软雅黑" panose="020B0503020204020204" pitchFamily="34" charset="-122"/>
                <a:ea typeface="微软雅黑" panose="020B0503020204020204" pitchFamily="34" charset="-122"/>
              </a:rPr>
              <a:t> Tongji University</a:t>
            </a:r>
            <a:endParaRPr lang="en-US" altLang="zh-CN" sz="2000" b="1">
              <a:solidFill>
                <a:srgbClr val="00519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200" t="4534" r="3251" b="11769"/>
          <a:stretch>
            <a:fillRect/>
          </a:stretch>
        </p:blipFill>
        <p:spPr>
          <a:xfrm>
            <a:off x="6096000" y="1531151"/>
            <a:ext cx="5288840" cy="3143669"/>
          </a:xfrm>
          <a:prstGeom prst="rect">
            <a:avLst/>
          </a:prstGeom>
        </p:spPr>
      </p:pic>
      <p:sp>
        <p:nvSpPr>
          <p:cNvPr id="2" name="矩形 1"/>
          <p:cNvSpPr/>
          <p:nvPr/>
        </p:nvSpPr>
        <p:spPr>
          <a:xfrm>
            <a:off x="6595554" y="4694117"/>
            <a:ext cx="4632556" cy="369332"/>
          </a:xfrm>
          <a:prstGeom prst="rect">
            <a:avLst/>
          </a:prstGeom>
        </p:spPr>
        <p:txBody>
          <a:bodyPr wrap="square">
            <a:spAutoFit/>
          </a:bodyPr>
          <a:lstStyle/>
          <a:p>
            <a:r>
              <a:rPr lang="en-US" altLang="zh-CN" b="1">
                <a:solidFill>
                  <a:srgbClr val="0D0D0D"/>
                </a:solidFill>
                <a:latin typeface="Times New Roman" panose="02020603050405020304" pitchFamily="18" charset="0"/>
                <a:cs typeface="Times New Roman" panose="02020603050405020304" pitchFamily="18" charset="0"/>
              </a:rPr>
              <a:t>Daily regular bus passenger flow in Shanghai</a:t>
            </a:r>
            <a:endParaRPr lang="zh-CN" altLang="en-US" b="1">
              <a:latin typeface="Times New Roman" panose="02020603050405020304" pitchFamily="18" charset="0"/>
              <a:cs typeface="Times New Roman" panose="02020603050405020304" pitchFamily="18" charset="0"/>
            </a:endParaRPr>
          </a:p>
        </p:txBody>
      </p:sp>
      <p:grpSp>
        <p:nvGrpSpPr>
          <p:cNvPr id="4" name="组合 3"/>
          <p:cNvGrpSpPr/>
          <p:nvPr/>
        </p:nvGrpSpPr>
        <p:grpSpPr>
          <a:xfrm>
            <a:off x="-11621" y="1305175"/>
            <a:ext cx="5662228" cy="3648575"/>
            <a:chOff x="98089" y="1084186"/>
            <a:chExt cx="5599978" cy="4122067"/>
          </a:xfrm>
        </p:grpSpPr>
        <p:sp>
          <p:nvSpPr>
            <p:cNvPr id="3" name="矩形 2"/>
            <p:cNvSpPr/>
            <p:nvPr/>
          </p:nvSpPr>
          <p:spPr>
            <a:xfrm>
              <a:off x="2133600" y="1084186"/>
              <a:ext cx="1650999" cy="584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a:latin typeface="Times New Roman" panose="02020603050405020304" pitchFamily="18" charset="0"/>
                  <a:cs typeface="Times New Roman" panose="02020603050405020304" pitchFamily="18" charset="0"/>
                </a:rPr>
                <a:t>Public  transit</a:t>
              </a:r>
              <a:endParaRPr lang="zh-CN" altLang="en-US" sz="1600">
                <a:latin typeface="Times New Roman" panose="02020603050405020304" pitchFamily="18" charset="0"/>
                <a:cs typeface="Times New Roman" panose="02020603050405020304" pitchFamily="18" charset="0"/>
              </a:endParaRPr>
            </a:p>
          </p:txBody>
        </p:sp>
        <p:sp>
          <p:nvSpPr>
            <p:cNvPr id="9" name="矩形 8"/>
            <p:cNvSpPr/>
            <p:nvPr/>
          </p:nvSpPr>
          <p:spPr>
            <a:xfrm>
              <a:off x="718225" y="2225311"/>
              <a:ext cx="1650999" cy="584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a:latin typeface="Times New Roman" panose="02020603050405020304" pitchFamily="18" charset="0"/>
                  <a:cs typeface="Times New Roman" panose="02020603050405020304" pitchFamily="18" charset="0"/>
                </a:rPr>
                <a:t>Regular Bus</a:t>
              </a:r>
              <a:endParaRPr lang="zh-CN" altLang="en-US" sz="1600">
                <a:latin typeface="Times New Roman" panose="02020603050405020304" pitchFamily="18" charset="0"/>
                <a:cs typeface="Times New Roman" panose="02020603050405020304" pitchFamily="18" charset="0"/>
              </a:endParaRPr>
            </a:p>
          </p:txBody>
        </p:sp>
        <p:sp>
          <p:nvSpPr>
            <p:cNvPr id="10" name="矩形 9"/>
            <p:cNvSpPr/>
            <p:nvPr/>
          </p:nvSpPr>
          <p:spPr>
            <a:xfrm>
              <a:off x="3516506" y="2227923"/>
              <a:ext cx="1650999" cy="584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a:latin typeface="Times New Roman" panose="02020603050405020304" pitchFamily="18" charset="0"/>
                  <a:cs typeface="Times New Roman" panose="02020603050405020304" pitchFamily="18" charset="0"/>
                </a:rPr>
                <a:t>Metro</a:t>
              </a:r>
              <a:endParaRPr lang="zh-CN" altLang="en-US" sz="1600">
                <a:latin typeface="Times New Roman" panose="02020603050405020304" pitchFamily="18" charset="0"/>
                <a:cs typeface="Times New Roman" panose="02020603050405020304" pitchFamily="18" charset="0"/>
              </a:endParaRPr>
            </a:p>
          </p:txBody>
        </p:sp>
        <p:sp>
          <p:nvSpPr>
            <p:cNvPr id="11" name="矩形 10"/>
            <p:cNvSpPr/>
            <p:nvPr/>
          </p:nvSpPr>
          <p:spPr>
            <a:xfrm>
              <a:off x="98089" y="3633188"/>
              <a:ext cx="1650999" cy="584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a:latin typeface="Times New Roman" panose="02020603050405020304" pitchFamily="18" charset="0"/>
                  <a:cs typeface="Times New Roman" panose="02020603050405020304" pitchFamily="18" charset="0"/>
                </a:rPr>
                <a:t>Decline in Passenger Flow</a:t>
              </a:r>
              <a:endParaRPr lang="zh-CN" altLang="en-US" sz="1600">
                <a:latin typeface="Times New Roman" panose="02020603050405020304" pitchFamily="18" charset="0"/>
                <a:cs typeface="Times New Roman" panose="02020603050405020304" pitchFamily="18" charset="0"/>
              </a:endParaRPr>
            </a:p>
          </p:txBody>
        </p:sp>
        <p:sp>
          <p:nvSpPr>
            <p:cNvPr id="13" name="矩形 12"/>
            <p:cNvSpPr/>
            <p:nvPr/>
          </p:nvSpPr>
          <p:spPr>
            <a:xfrm>
              <a:off x="4047068" y="3633188"/>
              <a:ext cx="1650999" cy="584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a:latin typeface="Times New Roman" panose="02020603050405020304" pitchFamily="18" charset="0"/>
                  <a:cs typeface="Times New Roman" panose="02020603050405020304" pitchFamily="18" charset="0"/>
                </a:rPr>
                <a:t>First and last mile problem</a:t>
              </a:r>
              <a:endParaRPr lang="zh-CN" altLang="en-US" sz="1600">
                <a:latin typeface="Times New Roman" panose="02020603050405020304" pitchFamily="18" charset="0"/>
                <a:cs typeface="Times New Roman" panose="02020603050405020304" pitchFamily="18" charset="0"/>
              </a:endParaRPr>
            </a:p>
          </p:txBody>
        </p:sp>
        <p:cxnSp>
          <p:nvCxnSpPr>
            <p:cNvPr id="15" name="连接符: 肘形 14"/>
            <p:cNvCxnSpPr>
              <a:stCxn id="3" idx="2"/>
              <a:endCxn id="9" idx="0"/>
            </p:cNvCxnSpPr>
            <p:nvPr/>
          </p:nvCxnSpPr>
          <p:spPr>
            <a:xfrm rot="5400000">
              <a:off x="1973238" y="1239449"/>
              <a:ext cx="556350" cy="1415375"/>
            </a:xfrm>
            <a:prstGeom prst="bentConnector3">
              <a:avLst/>
            </a:prstGeom>
            <a:ln>
              <a:tailEnd type="triangle"/>
            </a:ln>
          </p:spPr>
          <p:style>
            <a:lnRef idx="2">
              <a:schemeClr val="dk1"/>
            </a:lnRef>
            <a:fillRef idx="1">
              <a:schemeClr val="lt1"/>
            </a:fillRef>
            <a:effectRef idx="0">
              <a:schemeClr val="dk1"/>
            </a:effectRef>
            <a:fontRef idx="minor">
              <a:schemeClr val="dk1"/>
            </a:fontRef>
          </p:style>
        </p:cxnSp>
        <p:cxnSp>
          <p:nvCxnSpPr>
            <p:cNvPr id="18" name="连接符: 肘形 17"/>
            <p:cNvCxnSpPr>
              <a:stCxn id="3" idx="2"/>
              <a:endCxn id="10" idx="0"/>
            </p:cNvCxnSpPr>
            <p:nvPr/>
          </p:nvCxnSpPr>
          <p:spPr>
            <a:xfrm rot="16200000" flipH="1">
              <a:off x="3371072" y="1256989"/>
              <a:ext cx="558962" cy="1382906"/>
            </a:xfrm>
            <a:prstGeom prst="bentConnector3">
              <a:avLst/>
            </a:prstGeom>
            <a:ln>
              <a:tailEnd type="triangle"/>
            </a:ln>
          </p:spPr>
          <p:style>
            <a:lnRef idx="2">
              <a:schemeClr val="dk1"/>
            </a:lnRef>
            <a:fillRef idx="1">
              <a:schemeClr val="lt1"/>
            </a:fillRef>
            <a:effectRef idx="0">
              <a:schemeClr val="dk1"/>
            </a:effectRef>
            <a:fontRef idx="minor">
              <a:schemeClr val="dk1"/>
            </a:fontRef>
          </p:style>
        </p:cxnSp>
        <p:cxnSp>
          <p:nvCxnSpPr>
            <p:cNvPr id="20" name="连接符: 肘形 19"/>
            <p:cNvCxnSpPr>
              <a:stCxn id="9" idx="2"/>
              <a:endCxn id="11" idx="0"/>
            </p:cNvCxnSpPr>
            <p:nvPr/>
          </p:nvCxnSpPr>
          <p:spPr>
            <a:xfrm rot="5400000">
              <a:off x="822106" y="2911569"/>
              <a:ext cx="823102" cy="620136"/>
            </a:xfrm>
            <a:prstGeom prst="bentConnector3">
              <a:avLst/>
            </a:prstGeom>
            <a:ln>
              <a:tailEnd type="triangle"/>
            </a:ln>
          </p:spPr>
          <p:style>
            <a:lnRef idx="2">
              <a:schemeClr val="dk1"/>
            </a:lnRef>
            <a:fillRef idx="1">
              <a:schemeClr val="lt1"/>
            </a:fillRef>
            <a:effectRef idx="0">
              <a:schemeClr val="dk1"/>
            </a:effectRef>
            <a:fontRef idx="minor">
              <a:schemeClr val="dk1"/>
            </a:fontRef>
          </p:style>
        </p:cxnSp>
        <p:cxnSp>
          <p:nvCxnSpPr>
            <p:cNvPr id="22" name="连接符: 肘形 21"/>
            <p:cNvCxnSpPr>
              <a:stCxn id="10" idx="2"/>
              <a:endCxn id="13" idx="0"/>
            </p:cNvCxnSpPr>
            <p:nvPr/>
          </p:nvCxnSpPr>
          <p:spPr>
            <a:xfrm rot="16200000" flipH="1">
              <a:off x="4197042" y="2957662"/>
              <a:ext cx="820490" cy="530562"/>
            </a:xfrm>
            <a:prstGeom prst="bentConnector3">
              <a:avLst/>
            </a:prstGeom>
            <a:ln>
              <a:tailEnd type="triangle"/>
            </a:ln>
          </p:spPr>
          <p:style>
            <a:lnRef idx="2">
              <a:schemeClr val="dk1"/>
            </a:lnRef>
            <a:fillRef idx="1">
              <a:schemeClr val="lt1"/>
            </a:fillRef>
            <a:effectRef idx="0">
              <a:schemeClr val="dk1"/>
            </a:effectRef>
            <a:fontRef idx="minor">
              <a:schemeClr val="dk1"/>
            </a:fontRef>
          </p:style>
        </p:cxnSp>
        <p:sp>
          <p:nvSpPr>
            <p:cNvPr id="25" name="矩形 24"/>
            <p:cNvSpPr/>
            <p:nvPr/>
          </p:nvSpPr>
          <p:spPr>
            <a:xfrm>
              <a:off x="1230945" y="4790157"/>
              <a:ext cx="3641253" cy="416096"/>
            </a:xfrm>
            <a:prstGeom prst="rect">
              <a:avLst/>
            </a:prstGeom>
          </p:spPr>
          <p:txBody>
            <a:bodyPr wrap="none">
              <a:spAutoFit/>
            </a:bodyPr>
            <a:lstStyle/>
            <a:p>
              <a:pPr algn="l"/>
              <a:r>
                <a:rPr lang="en-US" altLang="zh-CN" b="1">
                  <a:latin typeface="Times New Roman" panose="02020603050405020304" pitchFamily="18" charset="0"/>
                  <a:cs typeface="Times New Roman" panose="02020603050405020304" pitchFamily="18" charset="0"/>
                </a:rPr>
                <a:t>Autonomous Customized Bus (ABs)</a:t>
              </a:r>
              <a:endParaRPr lang="zh-CN" altLang="en-US">
                <a:latin typeface="Times New Roman" panose="02020603050405020304" pitchFamily="18" charset="0"/>
                <a:cs typeface="Times New Roman" panose="02020603050405020304" pitchFamily="18" charset="0"/>
              </a:endParaRPr>
            </a:p>
          </p:txBody>
        </p:sp>
        <p:sp>
          <p:nvSpPr>
            <p:cNvPr id="27" name="箭头: 左右 26"/>
            <p:cNvSpPr/>
            <p:nvPr/>
          </p:nvSpPr>
          <p:spPr>
            <a:xfrm rot="4143016">
              <a:off x="1580396" y="3865851"/>
              <a:ext cx="1743510" cy="15667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8" name="箭头: 左右 27"/>
            <p:cNvSpPr/>
            <p:nvPr/>
          </p:nvSpPr>
          <p:spPr>
            <a:xfrm rot="6812075">
              <a:off x="2563603" y="3878342"/>
              <a:ext cx="1800869" cy="13169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mc:AlternateContent xmlns:mc="http://schemas.openxmlformats.org/markup-compatibility/2006" xmlns:p14="http://schemas.microsoft.com/office/powerpoint/2010/main">
        <mc:Choice Requires="p14">
          <p:contentPart r:id="rId2" p14:bwMode="auto">
            <p14:nvContentPartPr>
              <p14:cNvPr id="33" name="墨迹 32"/>
              <p14:cNvContentPartPr/>
              <p14:nvPr/>
            </p14:nvContentPartPr>
            <p14:xfrm>
              <a:off x="4197016" y="5820249"/>
              <a:ext cx="360" cy="360"/>
            </p14:xfrm>
          </p:contentPart>
        </mc:Choice>
        <mc:Fallback xmlns="">
          <p:pic>
            <p:nvPicPr>
              <p:cNvPr id="33" name="墨迹 32"/>
            </p:nvPicPr>
            <p:blipFill>
              <a:blip r:embed="rId3"/>
            </p:blipFill>
            <p:spPr>
              <a:xfrm>
                <a:off x="4197016" y="5820249"/>
                <a:ext cx="360" cy="360"/>
              </a:xfrm>
              <a:prstGeom prst="rect"/>
            </p:spPr>
          </p:pic>
        </mc:Fallback>
      </mc:AlternateContent>
      <p:sp>
        <p:nvSpPr>
          <p:cNvPr id="37" name="iconfont-10019-4889685"/>
          <p:cNvSpPr>
            <a:spLocks noChangeAspect="1"/>
          </p:cNvSpPr>
          <p:nvPr/>
        </p:nvSpPr>
        <p:spPr bwMode="auto">
          <a:xfrm>
            <a:off x="0" y="5540609"/>
            <a:ext cx="413122" cy="413122"/>
          </a:xfrm>
          <a:custGeom>
            <a:avLst/>
            <a:gdLst>
              <a:gd name="T0" fmla="*/ 6394 w 12788"/>
              <a:gd name="T1" fmla="*/ 0 h 12788"/>
              <a:gd name="T2" fmla="*/ 0 w 12788"/>
              <a:gd name="T3" fmla="*/ 6394 h 12788"/>
              <a:gd name="T4" fmla="*/ 6394 w 12788"/>
              <a:gd name="T5" fmla="*/ 12788 h 12788"/>
              <a:gd name="T6" fmla="*/ 12788 w 12788"/>
              <a:gd name="T7" fmla="*/ 6394 h 12788"/>
              <a:gd name="T8" fmla="*/ 6394 w 12788"/>
              <a:gd name="T9" fmla="*/ 0 h 12788"/>
              <a:gd name="T10" fmla="*/ 6394 w 12788"/>
              <a:gd name="T11" fmla="*/ 11916 h 12788"/>
              <a:gd name="T12" fmla="*/ 872 w 12788"/>
              <a:gd name="T13" fmla="*/ 6394 h 12788"/>
              <a:gd name="T14" fmla="*/ 6394 w 12788"/>
              <a:gd name="T15" fmla="*/ 872 h 12788"/>
              <a:gd name="T16" fmla="*/ 11916 w 12788"/>
              <a:gd name="T17" fmla="*/ 6394 h 12788"/>
              <a:gd name="T18" fmla="*/ 6394 w 12788"/>
              <a:gd name="T19" fmla="*/ 11916 h 12788"/>
              <a:gd name="T20" fmla="*/ 7966 w 12788"/>
              <a:gd name="T21" fmla="*/ 3502 h 12788"/>
              <a:gd name="T22" fmla="*/ 6496 w 12788"/>
              <a:gd name="T23" fmla="*/ 3009 h 12788"/>
              <a:gd name="T24" fmla="*/ 4869 w 12788"/>
              <a:gd name="T25" fmla="*/ 3595 h 12788"/>
              <a:gd name="T26" fmla="*/ 4264 w 12788"/>
              <a:gd name="T27" fmla="*/ 5213 h 12788"/>
              <a:gd name="T28" fmla="*/ 5324 w 12788"/>
              <a:gd name="T29" fmla="*/ 5213 h 12788"/>
              <a:gd name="T30" fmla="*/ 5557 w 12788"/>
              <a:gd name="T31" fmla="*/ 4301 h 12788"/>
              <a:gd name="T32" fmla="*/ 6431 w 12788"/>
              <a:gd name="T33" fmla="*/ 3920 h 12788"/>
              <a:gd name="T34" fmla="*/ 7175 w 12788"/>
              <a:gd name="T35" fmla="*/ 4181 h 12788"/>
              <a:gd name="T36" fmla="*/ 7436 w 12788"/>
              <a:gd name="T37" fmla="*/ 4906 h 12788"/>
              <a:gd name="T38" fmla="*/ 7184 w 12788"/>
              <a:gd name="T39" fmla="*/ 5566 h 12788"/>
              <a:gd name="T40" fmla="*/ 7073 w 12788"/>
              <a:gd name="T41" fmla="*/ 5697 h 12788"/>
              <a:gd name="T42" fmla="*/ 5985 w 12788"/>
              <a:gd name="T43" fmla="*/ 6878 h 12788"/>
              <a:gd name="T44" fmla="*/ 5799 w 12788"/>
              <a:gd name="T45" fmla="*/ 7789 h 12788"/>
              <a:gd name="T46" fmla="*/ 5799 w 12788"/>
              <a:gd name="T47" fmla="*/ 7919 h 12788"/>
              <a:gd name="T48" fmla="*/ 6868 w 12788"/>
              <a:gd name="T49" fmla="*/ 7919 h 12788"/>
              <a:gd name="T50" fmla="*/ 6868 w 12788"/>
              <a:gd name="T51" fmla="*/ 7789 h 12788"/>
              <a:gd name="T52" fmla="*/ 7008 w 12788"/>
              <a:gd name="T53" fmla="*/ 7185 h 12788"/>
              <a:gd name="T54" fmla="*/ 7380 w 12788"/>
              <a:gd name="T55" fmla="*/ 6720 h 12788"/>
              <a:gd name="T56" fmla="*/ 8179 w 12788"/>
              <a:gd name="T57" fmla="*/ 5985 h 12788"/>
              <a:gd name="T58" fmla="*/ 8524 w 12788"/>
              <a:gd name="T59" fmla="*/ 4841 h 12788"/>
              <a:gd name="T60" fmla="*/ 7966 w 12788"/>
              <a:gd name="T61" fmla="*/ 3502 h 12788"/>
              <a:gd name="T62" fmla="*/ 6329 w 12788"/>
              <a:gd name="T63" fmla="*/ 8375 h 12788"/>
              <a:gd name="T64" fmla="*/ 5817 w 12788"/>
              <a:gd name="T65" fmla="*/ 8570 h 12788"/>
              <a:gd name="T66" fmla="*/ 5613 w 12788"/>
              <a:gd name="T67" fmla="*/ 9072 h 12788"/>
              <a:gd name="T68" fmla="*/ 5817 w 12788"/>
              <a:gd name="T69" fmla="*/ 9575 h 12788"/>
              <a:gd name="T70" fmla="*/ 6329 w 12788"/>
              <a:gd name="T71" fmla="*/ 9779 h 12788"/>
              <a:gd name="T72" fmla="*/ 6840 w 12788"/>
              <a:gd name="T73" fmla="*/ 9584 h 12788"/>
              <a:gd name="T74" fmla="*/ 7054 w 12788"/>
              <a:gd name="T75" fmla="*/ 9072 h 12788"/>
              <a:gd name="T76" fmla="*/ 6850 w 12788"/>
              <a:gd name="T77" fmla="*/ 8570 h 12788"/>
              <a:gd name="T78" fmla="*/ 6329 w 12788"/>
              <a:gd name="T79" fmla="*/ 8375 h 1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88" h="12788">
                <a:moveTo>
                  <a:pt x="6394" y="0"/>
                </a:moveTo>
                <a:cubicBezTo>
                  <a:pt x="2863" y="0"/>
                  <a:pt x="0" y="2863"/>
                  <a:pt x="0" y="6394"/>
                </a:cubicBezTo>
                <a:cubicBezTo>
                  <a:pt x="0" y="9925"/>
                  <a:pt x="2863" y="12788"/>
                  <a:pt x="6394" y="12788"/>
                </a:cubicBezTo>
                <a:cubicBezTo>
                  <a:pt x="9925" y="12788"/>
                  <a:pt x="12788" y="9925"/>
                  <a:pt x="12788" y="6394"/>
                </a:cubicBezTo>
                <a:cubicBezTo>
                  <a:pt x="12788" y="2863"/>
                  <a:pt x="9925" y="0"/>
                  <a:pt x="6394" y="0"/>
                </a:cubicBezTo>
                <a:close/>
                <a:moveTo>
                  <a:pt x="6394" y="11916"/>
                </a:moveTo>
                <a:cubicBezTo>
                  <a:pt x="3345" y="11916"/>
                  <a:pt x="872" y="9444"/>
                  <a:pt x="872" y="6394"/>
                </a:cubicBezTo>
                <a:cubicBezTo>
                  <a:pt x="872" y="3344"/>
                  <a:pt x="3345" y="872"/>
                  <a:pt x="6394" y="872"/>
                </a:cubicBezTo>
                <a:cubicBezTo>
                  <a:pt x="9444" y="872"/>
                  <a:pt x="11916" y="3344"/>
                  <a:pt x="11916" y="6394"/>
                </a:cubicBezTo>
                <a:cubicBezTo>
                  <a:pt x="11916" y="9444"/>
                  <a:pt x="9444" y="11916"/>
                  <a:pt x="6394" y="11916"/>
                </a:cubicBezTo>
                <a:close/>
                <a:moveTo>
                  <a:pt x="7966" y="3502"/>
                </a:moveTo>
                <a:cubicBezTo>
                  <a:pt x="7600" y="3173"/>
                  <a:pt x="7110" y="3009"/>
                  <a:pt x="6496" y="3009"/>
                </a:cubicBezTo>
                <a:cubicBezTo>
                  <a:pt x="5814" y="3009"/>
                  <a:pt x="5272" y="3204"/>
                  <a:pt x="4869" y="3595"/>
                </a:cubicBezTo>
                <a:cubicBezTo>
                  <a:pt x="4466" y="3979"/>
                  <a:pt x="4264" y="4519"/>
                  <a:pt x="4264" y="5213"/>
                </a:cubicBezTo>
                <a:lnTo>
                  <a:pt x="5324" y="5213"/>
                </a:lnTo>
                <a:cubicBezTo>
                  <a:pt x="5324" y="4816"/>
                  <a:pt x="5402" y="4512"/>
                  <a:pt x="5557" y="4301"/>
                </a:cubicBezTo>
                <a:cubicBezTo>
                  <a:pt x="5730" y="4047"/>
                  <a:pt x="6022" y="3920"/>
                  <a:pt x="6431" y="3920"/>
                </a:cubicBezTo>
                <a:cubicBezTo>
                  <a:pt x="6754" y="3920"/>
                  <a:pt x="7002" y="4007"/>
                  <a:pt x="7175" y="4181"/>
                </a:cubicBezTo>
                <a:cubicBezTo>
                  <a:pt x="7349" y="4367"/>
                  <a:pt x="7436" y="4608"/>
                  <a:pt x="7436" y="4906"/>
                </a:cubicBezTo>
                <a:cubicBezTo>
                  <a:pt x="7436" y="5142"/>
                  <a:pt x="7352" y="5362"/>
                  <a:pt x="7184" y="5566"/>
                </a:cubicBezTo>
                <a:lnTo>
                  <a:pt x="7073" y="5697"/>
                </a:lnTo>
                <a:cubicBezTo>
                  <a:pt x="6465" y="6236"/>
                  <a:pt x="6102" y="6630"/>
                  <a:pt x="5985" y="6878"/>
                </a:cubicBezTo>
                <a:cubicBezTo>
                  <a:pt x="5861" y="7120"/>
                  <a:pt x="5799" y="7423"/>
                  <a:pt x="5799" y="7789"/>
                </a:cubicBezTo>
                <a:lnTo>
                  <a:pt x="5799" y="7919"/>
                </a:lnTo>
                <a:lnTo>
                  <a:pt x="6868" y="7919"/>
                </a:lnTo>
                <a:lnTo>
                  <a:pt x="6868" y="7789"/>
                </a:lnTo>
                <a:cubicBezTo>
                  <a:pt x="6868" y="7572"/>
                  <a:pt x="6915" y="7371"/>
                  <a:pt x="7008" y="7185"/>
                </a:cubicBezTo>
                <a:cubicBezTo>
                  <a:pt x="7094" y="7005"/>
                  <a:pt x="7218" y="6850"/>
                  <a:pt x="7380" y="6720"/>
                </a:cubicBezTo>
                <a:cubicBezTo>
                  <a:pt x="7814" y="6341"/>
                  <a:pt x="8080" y="6096"/>
                  <a:pt x="8179" y="5985"/>
                </a:cubicBezTo>
                <a:cubicBezTo>
                  <a:pt x="8409" y="5681"/>
                  <a:pt x="8524" y="5300"/>
                  <a:pt x="8524" y="4841"/>
                </a:cubicBezTo>
                <a:cubicBezTo>
                  <a:pt x="8524" y="4270"/>
                  <a:pt x="8338" y="3824"/>
                  <a:pt x="7966" y="3502"/>
                </a:cubicBezTo>
                <a:close/>
                <a:moveTo>
                  <a:pt x="6329" y="8375"/>
                </a:moveTo>
                <a:cubicBezTo>
                  <a:pt x="6130" y="8375"/>
                  <a:pt x="5960" y="8440"/>
                  <a:pt x="5817" y="8570"/>
                </a:cubicBezTo>
                <a:cubicBezTo>
                  <a:pt x="5681" y="8701"/>
                  <a:pt x="5613" y="8868"/>
                  <a:pt x="5613" y="9072"/>
                </a:cubicBezTo>
                <a:cubicBezTo>
                  <a:pt x="5613" y="9277"/>
                  <a:pt x="5681" y="9445"/>
                  <a:pt x="5817" y="9575"/>
                </a:cubicBezTo>
                <a:cubicBezTo>
                  <a:pt x="5966" y="9711"/>
                  <a:pt x="6136" y="9779"/>
                  <a:pt x="6329" y="9779"/>
                </a:cubicBezTo>
                <a:cubicBezTo>
                  <a:pt x="6534" y="9779"/>
                  <a:pt x="6704" y="9714"/>
                  <a:pt x="6840" y="9584"/>
                </a:cubicBezTo>
                <a:cubicBezTo>
                  <a:pt x="6983" y="9454"/>
                  <a:pt x="7054" y="9283"/>
                  <a:pt x="7054" y="9072"/>
                </a:cubicBezTo>
                <a:cubicBezTo>
                  <a:pt x="7054" y="8874"/>
                  <a:pt x="6986" y="8707"/>
                  <a:pt x="6850" y="8570"/>
                </a:cubicBezTo>
                <a:cubicBezTo>
                  <a:pt x="6713" y="8440"/>
                  <a:pt x="6540" y="8375"/>
                  <a:pt x="6329" y="83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aphicFrame>
        <p:nvGraphicFramePr>
          <p:cNvPr id="21" name="表格 20"/>
          <p:cNvGraphicFramePr>
            <a:graphicFrameLocks noGrp="1"/>
          </p:cNvGraphicFramePr>
          <p:nvPr/>
        </p:nvGraphicFramePr>
        <p:xfrm>
          <a:off x="-596" y="521191"/>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Methodology</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矩形 4"/>
          <p:cNvSpPr/>
          <p:nvPr/>
        </p:nvSpPr>
        <p:spPr>
          <a:xfrm>
            <a:off x="358485" y="5215067"/>
            <a:ext cx="11662104" cy="1476375"/>
          </a:xfrm>
          <a:prstGeom prst="rect">
            <a:avLst/>
          </a:prstGeom>
        </p:spPr>
        <p:txBody>
          <a:bodyPr wrap="square">
            <a:spAutoFit/>
          </a:bodyPr>
          <a:lstStyle/>
          <a:p>
            <a:pPr marL="342900" lvl="0" indent="-342900" algn="just">
              <a:spcAft>
                <a:spcPts val="0"/>
              </a:spcAft>
              <a:buFont typeface="Arial" panose="020B0604020202020204" pitchFamily="34" charset="0"/>
              <a:buChar char="•"/>
              <a:tabLst>
                <a:tab pos="457200" algn="l"/>
              </a:tabLst>
            </a:pPr>
            <a:r>
              <a:rPr lang="en-US" altLang="zh-CN" kern="100">
                <a:latin typeface="Times New Roman" panose="02020603050405020304" pitchFamily="18" charset="0"/>
                <a:cs typeface="Times New Roman" panose="02020603050405020304" pitchFamily="18" charset="0"/>
              </a:rPr>
              <a:t>Compared to private transport, public transit is efficient, and eco-friendly, making it vital for urban travel.</a:t>
            </a:r>
            <a:endParaRPr lang="en-US" altLang="zh-CN" kern="100">
              <a:latin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US" altLang="zh-CN" kern="100">
                <a:latin typeface="Times New Roman" panose="02020603050405020304" pitchFamily="18" charset="0"/>
                <a:cs typeface="Times New Roman" panose="02020603050405020304" pitchFamily="18" charset="0"/>
              </a:rPr>
              <a:t>However, the declining appeal of regular bus services and the first-mile/last-mile challenge at subway stations have resulted in increased inconvenience and travel costs.</a:t>
            </a:r>
            <a:endParaRPr lang="en-US" altLang="zh-CN" kern="100">
              <a:latin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US" altLang="zh-CN" kern="100">
                <a:latin typeface="Times New Roman" panose="02020603050405020304" pitchFamily="18" charset="0"/>
                <a:cs typeface="Times New Roman" panose="02020603050405020304" pitchFamily="18" charset="0"/>
              </a:rPr>
              <a:t>AB</a:t>
            </a:r>
            <a:r>
              <a:rPr lang="en-US" altLang="zh-CN" kern="100">
                <a:latin typeface="Times New Roman" panose="02020603050405020304" pitchFamily="18" charset="0"/>
                <a:cs typeface="Times New Roman" panose="02020603050405020304" pitchFamily="18" charset="0"/>
              </a:rPr>
              <a:t>s are expected to play a significant role in future transportation services as an emerging mode of travel</a:t>
            </a:r>
            <a:endParaRPr lang="en-US" altLang="zh-CN" kern="100">
              <a:latin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endParaRPr lang="zh-CN" altLang="zh-CN" kern="1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737475" y="1167765"/>
            <a:ext cx="3420745" cy="2404110"/>
          </a:xfrm>
          <a:prstGeom prst="rect">
            <a:avLst/>
          </a:prstGeom>
        </p:spPr>
      </p:pic>
      <p:sp>
        <p:nvSpPr>
          <p:cNvPr id="3" name="矩形 2"/>
          <p:cNvSpPr/>
          <p:nvPr/>
        </p:nvSpPr>
        <p:spPr>
          <a:xfrm>
            <a:off x="123825" y="1557020"/>
            <a:ext cx="6654165" cy="2168525"/>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CN" b="1">
                <a:latin typeface="Times New Roman" panose="02020603050405020304" pitchFamily="18" charset="0"/>
                <a:ea typeface="宋体" panose="02010600030101010101" pitchFamily="2" charset="-122"/>
                <a:cs typeface="Times New Roman" panose="02020603050405020304" pitchFamily="18" charset="0"/>
              </a:rPr>
              <a:t>   </a:t>
            </a:r>
            <a:r>
              <a:rPr lang="en-US" altLang="zh-CN">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With a seating capacity of 10 in ABs, passengers board and alight directly at stations, </a:t>
            </a:r>
            <a:endParaRPr lang="en-US" altLang="zh-CN">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nSpc>
                <a:spcPct val="150000"/>
              </a:lnSpc>
              <a:buFont typeface="Arial" panose="020B0604020202020204" pitchFamily="34" charset="0"/>
              <a:buChar char="•"/>
            </a:pPr>
            <a:r>
              <a:rPr lang="en-US" altLang="zh-CN">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Through passenger demand submission, routes are formed for the ABs, ensuring efficient and responsive transportation services.</a:t>
            </a:r>
            <a:endParaRPr lang="zh-CN" altLang="en-US">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endParaRPr lang="zh-CN" altLang="en-US" b="1">
              <a:latin typeface="Times New Roman" panose="02020603050405020304" pitchFamily="18" charset="0"/>
              <a:cs typeface="Times New Roman" panose="02020603050405020304" pitchFamily="18" charset="0"/>
            </a:endParaRPr>
          </a:p>
        </p:txBody>
      </p:sp>
      <p:sp>
        <p:nvSpPr>
          <p:cNvPr id="21" name="矩形 20"/>
          <p:cNvSpPr/>
          <p:nvPr/>
        </p:nvSpPr>
        <p:spPr>
          <a:xfrm>
            <a:off x="-8289" y="937797"/>
            <a:ext cx="2413418" cy="458908"/>
          </a:xfrm>
          <a:prstGeom prst="rect">
            <a:avLst/>
          </a:prstGeom>
        </p:spPr>
        <p:txBody>
          <a:bodyPr wrap="none">
            <a:spAutoFit/>
          </a:bodyPr>
          <a:lstStyle/>
          <a:p>
            <a:pPr marL="285750" lvl="0" indent="-285750" algn="ctr" defTabSz="914400">
              <a:lnSpc>
                <a:spcPct val="150000"/>
              </a:lnSpc>
              <a:buFont typeface="Wingdings" panose="05000000000000000000" pitchFamily="2" charset="2"/>
              <a:buChar char="Ø"/>
              <a:defRPr/>
            </a:pPr>
            <a:r>
              <a:rPr lang="en-US" altLang="zh-CN" b="1">
                <a:latin typeface="微软雅黑" panose="020B0503020204020204" pitchFamily="34" charset="-122"/>
                <a:ea typeface="微软雅黑" panose="020B0503020204020204" pitchFamily="34" charset="-122"/>
              </a:rPr>
              <a:t>Research subject</a:t>
            </a:r>
            <a:endParaRPr lang="zh-CN" altLang="en-US" b="1" dirty="0">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nvGraphicFramePr>
        <p:xfrm>
          <a:off x="0" y="515938"/>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640">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Methodology</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0" name="组合 49"/>
          <p:cNvGrpSpPr/>
          <p:nvPr/>
        </p:nvGrpSpPr>
        <p:grpSpPr>
          <a:xfrm>
            <a:off x="781685" y="3947160"/>
            <a:ext cx="10017125" cy="2265478"/>
            <a:chOff x="-3937000" y="1247802"/>
            <a:chExt cx="16300957" cy="4003553"/>
          </a:xfrm>
        </p:grpSpPr>
        <p:pic>
          <p:nvPicPr>
            <p:cNvPr id="51" name="图形 50"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6606" y="1833900"/>
              <a:ext cx="722376" cy="722376"/>
            </a:xfrm>
            <a:prstGeom prst="rect">
              <a:avLst/>
            </a:prstGeom>
          </p:spPr>
        </p:pic>
        <p:pic>
          <p:nvPicPr>
            <p:cNvPr id="52" name="图形 51"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1563" y="1916196"/>
              <a:ext cx="722376" cy="722376"/>
            </a:xfrm>
            <a:prstGeom prst="rect">
              <a:avLst/>
            </a:prstGeom>
          </p:spPr>
        </p:pic>
        <p:pic>
          <p:nvPicPr>
            <p:cNvPr id="53" name="图形 52"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7000" y="2105416"/>
              <a:ext cx="722376" cy="722376"/>
            </a:xfrm>
            <a:prstGeom prst="rect">
              <a:avLst/>
            </a:prstGeom>
          </p:spPr>
        </p:pic>
        <p:pic>
          <p:nvPicPr>
            <p:cNvPr id="54" name="图形 53" descr="云"/>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24018" y="2827792"/>
              <a:ext cx="818388" cy="818388"/>
            </a:xfrm>
            <a:prstGeom prst="rect">
              <a:avLst/>
            </a:prstGeom>
          </p:spPr>
        </p:pic>
        <p:cxnSp>
          <p:nvCxnSpPr>
            <p:cNvPr id="55" name="直接箭头连接符 54"/>
            <p:cNvCxnSpPr>
              <a:stCxn id="53" idx="2"/>
            </p:cNvCxnSpPr>
            <p:nvPr/>
          </p:nvCxnSpPr>
          <p:spPr>
            <a:xfrm>
              <a:off x="-3575812" y="2827792"/>
              <a:ext cx="345757" cy="4091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直接箭头连接符 55"/>
            <p:cNvCxnSpPr>
              <a:stCxn id="51" idx="2"/>
            </p:cNvCxnSpPr>
            <p:nvPr/>
          </p:nvCxnSpPr>
          <p:spPr>
            <a:xfrm>
              <a:off x="-2995418" y="2556276"/>
              <a:ext cx="58721" cy="385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p:cNvCxnSpPr>
              <a:stCxn id="52" idx="2"/>
            </p:cNvCxnSpPr>
            <p:nvPr/>
          </p:nvCxnSpPr>
          <p:spPr>
            <a:xfrm flipH="1">
              <a:off x="-2509963" y="2638572"/>
              <a:ext cx="129588" cy="4357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文本框 57"/>
            <p:cNvSpPr txBox="1"/>
            <p:nvPr/>
          </p:nvSpPr>
          <p:spPr>
            <a:xfrm>
              <a:off x="-3659580" y="3703414"/>
              <a:ext cx="2209082" cy="1031276"/>
            </a:xfrm>
            <a:prstGeom prst="rect">
              <a:avLst/>
            </a:prstGeom>
            <a:noFill/>
          </p:spPr>
          <p:txBody>
            <a:bodyPr wrap="square" rtlCol="0">
              <a:spAutoFit/>
            </a:bodyPr>
            <a:p>
              <a:r>
                <a:rPr lang="en-US" altLang="zh-CN" sz="1600" b="1">
                  <a:latin typeface="Times New Roman" panose="02020603050405020304" pitchFamily="18" charset="0"/>
                  <a:cs typeface="Times New Roman" panose="02020603050405020304" pitchFamily="18" charset="0"/>
                </a:rPr>
                <a:t>Demand  collection</a:t>
              </a:r>
              <a:endParaRPr lang="zh-CN" altLang="en-US" sz="1600" b="1">
                <a:latin typeface="Times New Roman" panose="02020603050405020304" pitchFamily="18" charset="0"/>
                <a:cs typeface="Times New Roman" panose="02020603050405020304" pitchFamily="18" charset="0"/>
              </a:endParaRPr>
            </a:p>
          </p:txBody>
        </p:sp>
        <p:sp>
          <p:nvSpPr>
            <p:cNvPr id="59" name="箭头: 右 58"/>
            <p:cNvSpPr/>
            <p:nvPr/>
          </p:nvSpPr>
          <p:spPr>
            <a:xfrm>
              <a:off x="-2055163" y="2811384"/>
              <a:ext cx="352867" cy="244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60" name="图片 59"/>
            <p:cNvPicPr>
              <a:picLocks noChangeAspect="1"/>
            </p:cNvPicPr>
            <p:nvPr/>
          </p:nvPicPr>
          <p:blipFill>
            <a:blip r:embed="rId6"/>
            <a:stretch>
              <a:fillRect/>
            </a:stretch>
          </p:blipFill>
          <p:spPr>
            <a:xfrm>
              <a:off x="-1498038" y="1247802"/>
              <a:ext cx="2309868" cy="2416666"/>
            </a:xfrm>
            <a:prstGeom prst="rect">
              <a:avLst/>
            </a:prstGeom>
          </p:spPr>
        </p:pic>
        <p:sp>
          <p:nvSpPr>
            <p:cNvPr id="61" name="文本框 60"/>
            <p:cNvSpPr txBox="1"/>
            <p:nvPr/>
          </p:nvSpPr>
          <p:spPr>
            <a:xfrm>
              <a:off x="-1086012" y="3764834"/>
              <a:ext cx="1639912" cy="1031276"/>
            </a:xfrm>
            <a:prstGeom prst="rect">
              <a:avLst/>
            </a:prstGeom>
            <a:noFill/>
          </p:spPr>
          <p:txBody>
            <a:bodyPr wrap="square" rtlCol="0">
              <a:spAutoFit/>
            </a:bodyPr>
            <a:p>
              <a:r>
                <a:rPr lang="en-US" altLang="zh-CN" sz="1600" b="1">
                  <a:latin typeface="Times New Roman" panose="02020603050405020304" pitchFamily="18" charset="0"/>
                  <a:cs typeface="Times New Roman" panose="02020603050405020304" pitchFamily="18" charset="0"/>
                </a:rPr>
                <a:t>Demand input</a:t>
              </a:r>
              <a:endParaRPr lang="zh-CN" altLang="en-US" sz="1600" b="1">
                <a:latin typeface="Times New Roman" panose="02020603050405020304" pitchFamily="18" charset="0"/>
                <a:cs typeface="Times New Roman" panose="02020603050405020304" pitchFamily="18" charset="0"/>
              </a:endParaRPr>
            </a:p>
          </p:txBody>
        </p:sp>
        <p:grpSp>
          <p:nvGrpSpPr>
            <p:cNvPr id="62" name="组合 61"/>
            <p:cNvGrpSpPr/>
            <p:nvPr/>
          </p:nvGrpSpPr>
          <p:grpSpPr>
            <a:xfrm>
              <a:off x="1364420" y="1700880"/>
              <a:ext cx="1838152" cy="1710791"/>
              <a:chOff x="5128359" y="1807860"/>
              <a:chExt cx="1838152" cy="1710791"/>
            </a:xfrm>
          </p:grpSpPr>
          <p:sp>
            <p:nvSpPr>
              <p:cNvPr id="87" name="任意多边形: 形状 86"/>
              <p:cNvSpPr/>
              <p:nvPr/>
            </p:nvSpPr>
            <p:spPr>
              <a:xfrm>
                <a:off x="5296412" y="2066544"/>
                <a:ext cx="1557530" cy="1293113"/>
              </a:xfrm>
              <a:custGeom>
                <a:avLst/>
                <a:gdLst>
                  <a:gd name="connsiteX0" fmla="*/ 0 w 1764792"/>
                  <a:gd name="connsiteY0" fmla="*/ 0 h 1307592"/>
                  <a:gd name="connsiteX1" fmla="*/ 338328 w 1764792"/>
                  <a:gd name="connsiteY1" fmla="*/ 704088 h 1307592"/>
                  <a:gd name="connsiteX2" fmla="*/ 1261872 w 1764792"/>
                  <a:gd name="connsiteY2" fmla="*/ 667512 h 1307592"/>
                  <a:gd name="connsiteX3" fmla="*/ 1764792 w 1764792"/>
                  <a:gd name="connsiteY3" fmla="*/ 1307592 h 1307592"/>
                </a:gdLst>
                <a:ahLst/>
                <a:cxnLst>
                  <a:cxn ang="0">
                    <a:pos x="connsiteX0" y="connsiteY0"/>
                  </a:cxn>
                  <a:cxn ang="0">
                    <a:pos x="connsiteX1" y="connsiteY1"/>
                  </a:cxn>
                  <a:cxn ang="0">
                    <a:pos x="connsiteX2" y="connsiteY2"/>
                  </a:cxn>
                  <a:cxn ang="0">
                    <a:pos x="connsiteX3" y="connsiteY3"/>
                  </a:cxn>
                </a:cxnLst>
                <a:rect l="l" t="t" r="r" b="b"/>
                <a:pathLst>
                  <a:path w="1764792" h="1307592">
                    <a:moveTo>
                      <a:pt x="0" y="0"/>
                    </a:moveTo>
                    <a:cubicBezTo>
                      <a:pt x="64008" y="296418"/>
                      <a:pt x="128016" y="592836"/>
                      <a:pt x="338328" y="704088"/>
                    </a:cubicBezTo>
                    <a:cubicBezTo>
                      <a:pt x="548640" y="815340"/>
                      <a:pt x="1024128" y="566928"/>
                      <a:pt x="1261872" y="667512"/>
                    </a:cubicBezTo>
                    <a:cubicBezTo>
                      <a:pt x="1499616" y="768096"/>
                      <a:pt x="1653540" y="1208532"/>
                      <a:pt x="1764792" y="1307592"/>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88" name="任意多边形: 形状 87"/>
              <p:cNvSpPr/>
              <p:nvPr/>
            </p:nvSpPr>
            <p:spPr>
              <a:xfrm>
                <a:off x="5479292" y="2011680"/>
                <a:ext cx="1124712" cy="1347977"/>
              </a:xfrm>
              <a:custGeom>
                <a:avLst/>
                <a:gdLst>
                  <a:gd name="connsiteX0" fmla="*/ 1124712 w 1124712"/>
                  <a:gd name="connsiteY0" fmla="*/ 0 h 1347977"/>
                  <a:gd name="connsiteX1" fmla="*/ 658368 w 1124712"/>
                  <a:gd name="connsiteY1" fmla="*/ 420624 h 1347977"/>
                  <a:gd name="connsiteX2" fmla="*/ 539496 w 1124712"/>
                  <a:gd name="connsiteY2" fmla="*/ 1207008 h 1347977"/>
                  <a:gd name="connsiteX3" fmla="*/ 0 w 1124712"/>
                  <a:gd name="connsiteY3" fmla="*/ 1344168 h 1347977"/>
                </a:gdLst>
                <a:ahLst/>
                <a:cxnLst>
                  <a:cxn ang="0">
                    <a:pos x="connsiteX0" y="connsiteY0"/>
                  </a:cxn>
                  <a:cxn ang="0">
                    <a:pos x="connsiteX1" y="connsiteY1"/>
                  </a:cxn>
                  <a:cxn ang="0">
                    <a:pos x="connsiteX2" y="connsiteY2"/>
                  </a:cxn>
                  <a:cxn ang="0">
                    <a:pos x="connsiteX3" y="connsiteY3"/>
                  </a:cxn>
                </a:cxnLst>
                <a:rect l="l" t="t" r="r" b="b"/>
                <a:pathLst>
                  <a:path w="1124712" h="1347977">
                    <a:moveTo>
                      <a:pt x="1124712" y="0"/>
                    </a:moveTo>
                    <a:cubicBezTo>
                      <a:pt x="940308" y="109728"/>
                      <a:pt x="755904" y="219456"/>
                      <a:pt x="658368" y="420624"/>
                    </a:cubicBezTo>
                    <a:cubicBezTo>
                      <a:pt x="560832" y="621792"/>
                      <a:pt x="649224" y="1053084"/>
                      <a:pt x="539496" y="1207008"/>
                    </a:cubicBezTo>
                    <a:cubicBezTo>
                      <a:pt x="429768" y="1360932"/>
                      <a:pt x="214884" y="1352550"/>
                      <a:pt x="0" y="1344168"/>
                    </a:cubicBezTo>
                  </a:path>
                </a:pathLst>
              </a:custGeom>
              <a:ln>
                <a:solidFill>
                  <a:schemeClr val="tx1"/>
                </a:solidFill>
                <a:headEnd type="arrow"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89" name="任意多边形: 形状 88"/>
              <p:cNvSpPr/>
              <p:nvPr/>
            </p:nvSpPr>
            <p:spPr>
              <a:xfrm>
                <a:off x="5287268" y="1947672"/>
                <a:ext cx="520745" cy="1097280"/>
              </a:xfrm>
              <a:custGeom>
                <a:avLst/>
                <a:gdLst>
                  <a:gd name="connsiteX0" fmla="*/ 448056 w 520745"/>
                  <a:gd name="connsiteY0" fmla="*/ 0 h 1097280"/>
                  <a:gd name="connsiteX1" fmla="*/ 484632 w 520745"/>
                  <a:gd name="connsiteY1" fmla="*/ 630936 h 1097280"/>
                  <a:gd name="connsiteX2" fmla="*/ 0 w 520745"/>
                  <a:gd name="connsiteY2" fmla="*/ 1097280 h 1097280"/>
                </a:gdLst>
                <a:ahLst/>
                <a:cxnLst>
                  <a:cxn ang="0">
                    <a:pos x="connsiteX0" y="connsiteY0"/>
                  </a:cxn>
                  <a:cxn ang="0">
                    <a:pos x="connsiteX1" y="connsiteY1"/>
                  </a:cxn>
                  <a:cxn ang="0">
                    <a:pos x="connsiteX2" y="connsiteY2"/>
                  </a:cxn>
                </a:cxnLst>
                <a:rect l="l" t="t" r="r" b="b"/>
                <a:pathLst>
                  <a:path w="520745" h="1097280">
                    <a:moveTo>
                      <a:pt x="448056" y="0"/>
                    </a:moveTo>
                    <a:cubicBezTo>
                      <a:pt x="503682" y="224028"/>
                      <a:pt x="559308" y="448056"/>
                      <a:pt x="484632" y="630936"/>
                    </a:cubicBezTo>
                    <a:cubicBezTo>
                      <a:pt x="409956" y="813816"/>
                      <a:pt x="80772" y="1014984"/>
                      <a:pt x="0" y="1097280"/>
                    </a:cubicBezTo>
                  </a:path>
                </a:pathLst>
              </a:custGeom>
              <a:ln w="19050">
                <a:solidFill>
                  <a:schemeClr val="accent2"/>
                </a:solidFill>
                <a:headEnd type="arrow"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90" name="椭圆 89"/>
              <p:cNvSpPr/>
              <p:nvPr/>
            </p:nvSpPr>
            <p:spPr>
              <a:xfrm>
                <a:off x="5198670" y="1966996"/>
                <a:ext cx="168053" cy="171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椭圆 90"/>
              <p:cNvSpPr/>
              <p:nvPr/>
            </p:nvSpPr>
            <p:spPr>
              <a:xfrm>
                <a:off x="6798458" y="3346835"/>
                <a:ext cx="168053" cy="171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椭圆 91"/>
              <p:cNvSpPr/>
              <p:nvPr/>
            </p:nvSpPr>
            <p:spPr>
              <a:xfrm>
                <a:off x="5128359" y="3021942"/>
                <a:ext cx="168053" cy="1718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椭圆 92"/>
              <p:cNvSpPr/>
              <p:nvPr/>
            </p:nvSpPr>
            <p:spPr>
              <a:xfrm>
                <a:off x="5639342" y="1807860"/>
                <a:ext cx="168053" cy="1718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椭圆 93"/>
              <p:cNvSpPr/>
              <p:nvPr/>
            </p:nvSpPr>
            <p:spPr>
              <a:xfrm>
                <a:off x="5303826" y="3260927"/>
                <a:ext cx="168053" cy="1718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95" name="椭圆 94"/>
              <p:cNvSpPr/>
              <p:nvPr/>
            </p:nvSpPr>
            <p:spPr>
              <a:xfrm>
                <a:off x="6576262" y="1921200"/>
                <a:ext cx="168053" cy="1718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sp>
          <p:nvSpPr>
            <p:cNvPr id="63" name="矩形 62"/>
            <p:cNvSpPr/>
            <p:nvPr/>
          </p:nvSpPr>
          <p:spPr>
            <a:xfrm>
              <a:off x="1128861" y="3772388"/>
              <a:ext cx="2453640" cy="1031276"/>
            </a:xfrm>
            <a:prstGeom prst="rect">
              <a:avLst/>
            </a:prstGeom>
          </p:spPr>
          <p:txBody>
            <a:bodyPr wrap="square">
              <a:spAutoFit/>
            </a:bodyPr>
            <a:p>
              <a:r>
                <a:rPr lang="en-US" altLang="zh-CN" sz="1600" b="1">
                  <a:latin typeface="Times New Roman" panose="02020603050405020304" pitchFamily="18" charset="0"/>
                  <a:cs typeface="Times New Roman" panose="02020603050405020304" pitchFamily="18" charset="0"/>
                </a:rPr>
                <a:t>OD demand combinations</a:t>
              </a:r>
              <a:endParaRPr lang="zh-CN" altLang="en-US" sz="1600" b="1">
                <a:latin typeface="Times New Roman" panose="02020603050405020304" pitchFamily="18" charset="0"/>
                <a:cs typeface="Times New Roman" panose="02020603050405020304" pitchFamily="18" charset="0"/>
              </a:endParaRPr>
            </a:p>
          </p:txBody>
        </p:sp>
        <p:sp>
          <p:nvSpPr>
            <p:cNvPr id="64" name="箭头: 右 63"/>
            <p:cNvSpPr/>
            <p:nvPr/>
          </p:nvSpPr>
          <p:spPr>
            <a:xfrm>
              <a:off x="893570" y="2839695"/>
              <a:ext cx="352867" cy="244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nvGrpSpPr>
            <p:cNvPr id="65" name="组合 64"/>
            <p:cNvGrpSpPr/>
            <p:nvPr/>
          </p:nvGrpSpPr>
          <p:grpSpPr>
            <a:xfrm>
              <a:off x="3530667" y="1347943"/>
              <a:ext cx="2954958" cy="2416666"/>
              <a:chOff x="7589520" y="1346760"/>
              <a:chExt cx="3224803" cy="2621677"/>
            </a:xfrm>
          </p:grpSpPr>
          <p:pic>
            <p:nvPicPr>
              <p:cNvPr id="84" name="图片 83"/>
              <p:cNvPicPr>
                <a:picLocks noChangeAspect="1"/>
              </p:cNvPicPr>
              <p:nvPr/>
            </p:nvPicPr>
            <p:blipFill rotWithShape="1">
              <a:blip r:embed="rId7">
                <a:extLst>
                  <a:ext uri="{28A0092B-C50C-407E-A947-70E740481C1C}">
                    <a14:useLocalDpi xmlns:a14="http://schemas.microsoft.com/office/drawing/2010/main" val="0"/>
                  </a:ext>
                </a:extLst>
              </a:blip>
              <a:srcRect l="14919" t="33333" r="9367" b="3200"/>
              <a:stretch>
                <a:fillRect/>
              </a:stretch>
            </p:blipFill>
            <p:spPr>
              <a:xfrm>
                <a:off x="9256793" y="2944426"/>
                <a:ext cx="1557530" cy="1024011"/>
              </a:xfrm>
              <a:prstGeom prst="rect">
                <a:avLst/>
              </a:prstGeom>
            </p:spPr>
          </p:pic>
          <p:pic>
            <p:nvPicPr>
              <p:cNvPr id="85" name="图片 84"/>
              <p:cNvPicPr>
                <a:picLocks noChangeAspect="1"/>
              </p:cNvPicPr>
              <p:nvPr/>
            </p:nvPicPr>
            <p:blipFill rotWithShape="1">
              <a:blip r:embed="rId7">
                <a:extLst>
                  <a:ext uri="{28A0092B-C50C-407E-A947-70E740481C1C}">
                    <a14:useLocalDpi xmlns:a14="http://schemas.microsoft.com/office/drawing/2010/main" val="0"/>
                  </a:ext>
                </a:extLst>
              </a:blip>
              <a:srcRect l="14919" t="33333" r="9367" b="3200"/>
              <a:stretch>
                <a:fillRect/>
              </a:stretch>
            </p:blipFill>
            <p:spPr>
              <a:xfrm>
                <a:off x="7840638" y="1346760"/>
                <a:ext cx="1557530" cy="1024011"/>
              </a:xfrm>
              <a:prstGeom prst="rect">
                <a:avLst/>
              </a:prstGeom>
            </p:spPr>
          </p:pic>
          <p:sp>
            <p:nvSpPr>
              <p:cNvPr id="86" name="任意多边形: 形状 85"/>
              <p:cNvSpPr/>
              <p:nvPr/>
            </p:nvSpPr>
            <p:spPr>
              <a:xfrm>
                <a:off x="7589520" y="2344333"/>
                <a:ext cx="2926080" cy="596566"/>
              </a:xfrm>
              <a:custGeom>
                <a:avLst/>
                <a:gdLst>
                  <a:gd name="connsiteX0" fmla="*/ 0 w 2926080"/>
                  <a:gd name="connsiteY0" fmla="*/ 344003 h 596566"/>
                  <a:gd name="connsiteX1" fmla="*/ 740664 w 2926080"/>
                  <a:gd name="connsiteY1" fmla="*/ 5675 h 596566"/>
                  <a:gd name="connsiteX2" fmla="*/ 2176272 w 2926080"/>
                  <a:gd name="connsiteY2" fmla="*/ 590891 h 596566"/>
                  <a:gd name="connsiteX3" fmla="*/ 2926080 w 2926080"/>
                  <a:gd name="connsiteY3" fmla="*/ 252563 h 596566"/>
                </a:gdLst>
                <a:ahLst/>
                <a:cxnLst>
                  <a:cxn ang="0">
                    <a:pos x="connsiteX0" y="connsiteY0"/>
                  </a:cxn>
                  <a:cxn ang="0">
                    <a:pos x="connsiteX1" y="connsiteY1"/>
                  </a:cxn>
                  <a:cxn ang="0">
                    <a:pos x="connsiteX2" y="connsiteY2"/>
                  </a:cxn>
                  <a:cxn ang="0">
                    <a:pos x="connsiteX3" y="connsiteY3"/>
                  </a:cxn>
                </a:cxnLst>
                <a:rect l="l" t="t" r="r" b="b"/>
                <a:pathLst>
                  <a:path w="2926080" h="596566">
                    <a:moveTo>
                      <a:pt x="0" y="344003"/>
                    </a:moveTo>
                    <a:cubicBezTo>
                      <a:pt x="188976" y="154265"/>
                      <a:pt x="377952" y="-35473"/>
                      <a:pt x="740664" y="5675"/>
                    </a:cubicBezTo>
                    <a:cubicBezTo>
                      <a:pt x="1103376" y="46823"/>
                      <a:pt x="1812036" y="549743"/>
                      <a:pt x="2176272" y="590891"/>
                    </a:cubicBezTo>
                    <a:cubicBezTo>
                      <a:pt x="2540508" y="632039"/>
                      <a:pt x="2733294" y="442301"/>
                      <a:pt x="2926080" y="252563"/>
                    </a:cubicBez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6" name="箭头: 右 65"/>
            <p:cNvSpPr/>
            <p:nvPr/>
          </p:nvSpPr>
          <p:spPr>
            <a:xfrm>
              <a:off x="3258056" y="2839695"/>
              <a:ext cx="352867" cy="244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7" name="矩形 66"/>
            <p:cNvSpPr/>
            <p:nvPr/>
          </p:nvSpPr>
          <p:spPr>
            <a:xfrm>
              <a:off x="3948689" y="3769702"/>
              <a:ext cx="1873250" cy="1031276"/>
            </a:xfrm>
            <a:prstGeom prst="rect">
              <a:avLst/>
            </a:prstGeom>
          </p:spPr>
          <p:txBody>
            <a:bodyPr wrap="square">
              <a:spAutoFit/>
            </a:bodyPr>
            <a:p>
              <a:r>
                <a:rPr lang="en-US" altLang="zh-CN" sz="1600" b="1">
                  <a:latin typeface="Times New Roman" panose="02020603050405020304" pitchFamily="18" charset="0"/>
                  <a:cs typeface="Times New Roman" panose="02020603050405020304" pitchFamily="18" charset="0"/>
                </a:rPr>
                <a:t>ABs route planning</a:t>
              </a:r>
              <a:endParaRPr lang="zh-CN" altLang="en-US" sz="1600" b="1">
                <a:latin typeface="Times New Roman" panose="02020603050405020304" pitchFamily="18" charset="0"/>
                <a:cs typeface="Times New Roman" panose="02020603050405020304" pitchFamily="18" charset="0"/>
              </a:endParaRPr>
            </a:p>
          </p:txBody>
        </p:sp>
        <p:pic>
          <p:nvPicPr>
            <p:cNvPr id="68" name="图形 67"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1672" y="1700880"/>
              <a:ext cx="722376" cy="722376"/>
            </a:xfrm>
            <a:prstGeom prst="rect">
              <a:avLst/>
            </a:prstGeom>
          </p:spPr>
        </p:pic>
        <p:pic>
          <p:nvPicPr>
            <p:cNvPr id="69" name="图形 68"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6715" y="1783176"/>
              <a:ext cx="722376" cy="722376"/>
            </a:xfrm>
            <a:prstGeom prst="rect">
              <a:avLst/>
            </a:prstGeom>
          </p:spPr>
        </p:pic>
        <p:pic>
          <p:nvPicPr>
            <p:cNvPr id="70" name="图形 69" descr="智能手机"/>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1278" y="1972396"/>
              <a:ext cx="722376" cy="722376"/>
            </a:xfrm>
            <a:prstGeom prst="rect">
              <a:avLst/>
            </a:prstGeom>
          </p:spPr>
        </p:pic>
        <p:pic>
          <p:nvPicPr>
            <p:cNvPr id="71" name="图形 70" descr="云"/>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4260" y="2694772"/>
              <a:ext cx="818388" cy="818388"/>
            </a:xfrm>
            <a:prstGeom prst="rect">
              <a:avLst/>
            </a:prstGeom>
          </p:spPr>
        </p:pic>
        <p:cxnSp>
          <p:nvCxnSpPr>
            <p:cNvPr id="72" name="直接箭头连接符 71"/>
            <p:cNvCxnSpPr>
              <a:stCxn id="70" idx="2"/>
            </p:cNvCxnSpPr>
            <p:nvPr/>
          </p:nvCxnSpPr>
          <p:spPr>
            <a:xfrm>
              <a:off x="7512466" y="2694772"/>
              <a:ext cx="345757" cy="409194"/>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73" name="直接箭头连接符 72"/>
            <p:cNvCxnSpPr>
              <a:stCxn id="68" idx="2"/>
            </p:cNvCxnSpPr>
            <p:nvPr/>
          </p:nvCxnSpPr>
          <p:spPr>
            <a:xfrm>
              <a:off x="8092860" y="2423256"/>
              <a:ext cx="58721" cy="385816"/>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74" name="直接箭头连接符 73"/>
            <p:cNvCxnSpPr>
              <a:stCxn id="69" idx="2"/>
            </p:cNvCxnSpPr>
            <p:nvPr/>
          </p:nvCxnSpPr>
          <p:spPr>
            <a:xfrm flipH="1">
              <a:off x="8578315" y="2505552"/>
              <a:ext cx="129588" cy="435742"/>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5" name="矩形 74"/>
            <p:cNvSpPr/>
            <p:nvPr/>
          </p:nvSpPr>
          <p:spPr>
            <a:xfrm>
              <a:off x="6823794" y="3784676"/>
              <a:ext cx="2867025" cy="1466679"/>
            </a:xfrm>
            <a:prstGeom prst="rect">
              <a:avLst/>
            </a:prstGeom>
          </p:spPr>
          <p:txBody>
            <a:bodyPr wrap="square">
              <a:spAutoFit/>
            </a:bodyPr>
            <a:p>
              <a:r>
                <a:rPr lang="en-US" altLang="zh-CN" sz="1600" b="1">
                  <a:latin typeface="Times New Roman" panose="02020603050405020304" pitchFamily="18" charset="0"/>
                  <a:cs typeface="Times New Roman" panose="02020603050405020304" pitchFamily="18" charset="0"/>
                </a:rPr>
                <a:t>Travel information publication</a:t>
              </a:r>
              <a:endParaRPr lang="zh-CN" altLang="en-US" sz="1600" b="1">
                <a:latin typeface="Times New Roman" panose="02020603050405020304" pitchFamily="18" charset="0"/>
                <a:cs typeface="Times New Roman" panose="02020603050405020304" pitchFamily="18" charset="0"/>
              </a:endParaRPr>
            </a:p>
          </p:txBody>
        </p:sp>
        <p:sp>
          <p:nvSpPr>
            <p:cNvPr id="76" name="矩形 75"/>
            <p:cNvSpPr/>
            <p:nvPr/>
          </p:nvSpPr>
          <p:spPr>
            <a:xfrm>
              <a:off x="9735692" y="3782478"/>
              <a:ext cx="2628265" cy="1031276"/>
            </a:xfrm>
            <a:prstGeom prst="rect">
              <a:avLst/>
            </a:prstGeom>
          </p:spPr>
          <p:txBody>
            <a:bodyPr wrap="square">
              <a:spAutoFit/>
            </a:bodyPr>
            <a:p>
              <a:r>
                <a:rPr lang="en-US" altLang="zh-CN" sz="1600" b="1">
                  <a:latin typeface="Times New Roman" panose="02020603050405020304" pitchFamily="18" charset="0"/>
                  <a:cs typeface="Times New Roman" panose="02020603050405020304" pitchFamily="18" charset="0"/>
                </a:rPr>
                <a:t>Passengers board and alight</a:t>
              </a:r>
              <a:endParaRPr lang="zh-CN" altLang="en-US" sz="1600" b="1">
                <a:latin typeface="Times New Roman" panose="02020603050405020304" pitchFamily="18" charset="0"/>
                <a:cs typeface="Times New Roman" panose="02020603050405020304" pitchFamily="18" charset="0"/>
              </a:endParaRPr>
            </a:p>
          </p:txBody>
        </p:sp>
        <p:sp>
          <p:nvSpPr>
            <p:cNvPr id="77" name="箭头: 右 76"/>
            <p:cNvSpPr/>
            <p:nvPr/>
          </p:nvSpPr>
          <p:spPr>
            <a:xfrm>
              <a:off x="6646715" y="2859224"/>
              <a:ext cx="352867" cy="244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8" name="箭头: 右 77"/>
            <p:cNvSpPr/>
            <p:nvPr/>
          </p:nvSpPr>
          <p:spPr>
            <a:xfrm>
              <a:off x="9206286" y="2878499"/>
              <a:ext cx="352867" cy="244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79" name="图形 78" descr="标记"/>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06175" y="1560955"/>
              <a:ext cx="572994" cy="575697"/>
            </a:xfrm>
            <a:prstGeom prst="rect">
              <a:avLst/>
            </a:prstGeom>
          </p:spPr>
        </p:pic>
        <p:sp>
          <p:nvSpPr>
            <p:cNvPr id="80" name="任意多边形: 形状 79"/>
            <p:cNvSpPr/>
            <p:nvPr/>
          </p:nvSpPr>
          <p:spPr>
            <a:xfrm>
              <a:off x="9836961" y="2043482"/>
              <a:ext cx="2088339" cy="633413"/>
            </a:xfrm>
            <a:custGeom>
              <a:avLst/>
              <a:gdLst>
                <a:gd name="connsiteX0" fmla="*/ 0 w 1905000"/>
                <a:gd name="connsiteY0" fmla="*/ 496518 h 633413"/>
                <a:gd name="connsiteX1" fmla="*/ 571500 w 1905000"/>
                <a:gd name="connsiteY1" fmla="*/ 1218 h 633413"/>
                <a:gd name="connsiteX2" fmla="*/ 1346200 w 1905000"/>
                <a:gd name="connsiteY2" fmla="*/ 623518 h 633413"/>
                <a:gd name="connsiteX3" fmla="*/ 1905000 w 1905000"/>
                <a:gd name="connsiteY3" fmla="*/ 369518 h 633413"/>
              </a:gdLst>
              <a:ahLst/>
              <a:cxnLst>
                <a:cxn ang="0">
                  <a:pos x="connsiteX0" y="connsiteY0"/>
                </a:cxn>
                <a:cxn ang="0">
                  <a:pos x="connsiteX1" y="connsiteY1"/>
                </a:cxn>
                <a:cxn ang="0">
                  <a:pos x="connsiteX2" y="connsiteY2"/>
                </a:cxn>
                <a:cxn ang="0">
                  <a:pos x="connsiteX3" y="connsiteY3"/>
                </a:cxn>
              </a:cxnLst>
              <a:rect l="l" t="t" r="r" b="b"/>
              <a:pathLst>
                <a:path w="1905000" h="633413">
                  <a:moveTo>
                    <a:pt x="0" y="496518"/>
                  </a:moveTo>
                  <a:cubicBezTo>
                    <a:pt x="173566" y="238284"/>
                    <a:pt x="347133" y="-19949"/>
                    <a:pt x="571500" y="1218"/>
                  </a:cubicBezTo>
                  <a:cubicBezTo>
                    <a:pt x="795867" y="22385"/>
                    <a:pt x="1123950" y="562135"/>
                    <a:pt x="1346200" y="623518"/>
                  </a:cubicBezTo>
                  <a:cubicBezTo>
                    <a:pt x="1568450" y="684901"/>
                    <a:pt x="1813983" y="443601"/>
                    <a:pt x="1905000" y="3695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1" name="图形 80" descr="男人"/>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44331" y="2660628"/>
              <a:ext cx="435742" cy="435742"/>
            </a:xfrm>
            <a:prstGeom prst="rect">
              <a:avLst/>
            </a:prstGeom>
          </p:spPr>
        </p:pic>
        <p:pic>
          <p:nvPicPr>
            <p:cNvPr id="82" name="图形 81" descr="标记"/>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40702" y="2151490"/>
              <a:ext cx="575697" cy="575697"/>
            </a:xfrm>
            <a:prstGeom prst="rect">
              <a:avLst/>
            </a:prstGeom>
          </p:spPr>
        </p:pic>
        <p:pic>
          <p:nvPicPr>
            <p:cNvPr id="83" name="图形 82" descr="男人"/>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06453" y="2048428"/>
              <a:ext cx="435742" cy="435742"/>
            </a:xfrm>
            <a:prstGeom prst="rect">
              <a:avLst/>
            </a:prstGeom>
          </p:spPr>
        </p:pic>
      </p:grpSp>
      <p:sp>
        <p:nvSpPr>
          <p:cNvPr id="4" name="文本框 3"/>
          <p:cNvSpPr txBox="1"/>
          <p:nvPr/>
        </p:nvSpPr>
        <p:spPr>
          <a:xfrm>
            <a:off x="7595870" y="3477260"/>
            <a:ext cx="3890645" cy="398780"/>
          </a:xfrm>
          <a:prstGeom prst="rect">
            <a:avLst/>
          </a:prstGeom>
          <a:noFill/>
        </p:spPr>
        <p:txBody>
          <a:bodyPr wrap="square" rtlCol="0">
            <a:noAutofit/>
          </a:bodyPr>
          <a:p>
            <a:pPr algn="ctr">
              <a:lnSpc>
                <a:spcPct val="150000"/>
              </a:lnSpc>
            </a:pPr>
            <a:r>
              <a:rPr lang="en-US" altLang="zh-CN" b="1">
                <a:latin typeface="Times New Roman" panose="02020603050405020304" pitchFamily="18" charset="0"/>
                <a:ea typeface="宋体" panose="02010600030101010101" pitchFamily="2" charset="-122"/>
                <a:cs typeface="Times New Roman" panose="02020603050405020304" pitchFamily="18" charset="0"/>
                <a:sym typeface="+mn-ea"/>
              </a:rPr>
              <a:t>Autonomous customized Bus</a:t>
            </a:r>
            <a:endParaRPr lang="en-US" altLang="zh-CN"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4929505" y="6212840"/>
            <a:ext cx="2192020" cy="506730"/>
          </a:xfrm>
          <a:prstGeom prst="rect">
            <a:avLst/>
          </a:prstGeom>
        </p:spPr>
        <p:txBody>
          <a:bodyPr wrap="square">
            <a:spAutoFit/>
          </a:bodyPr>
          <a:lstStyle/>
          <a:p>
            <a:pPr lvl="0" indent="0" algn="l">
              <a:lnSpc>
                <a:spcPct val="150000"/>
              </a:lnSpc>
              <a:buClrTx/>
              <a:buSzTx/>
              <a:buFont typeface="Arial" panose="020B0604020202020204" pitchFamily="34" charset="0"/>
              <a:buNone/>
            </a:pPr>
            <a:r>
              <a:rPr lang="en-US" altLang="zh-CN" b="1">
                <a:latin typeface="Times New Roman" panose="02020603050405020304" pitchFamily="18" charset="0"/>
                <a:ea typeface="宋体" panose="02010600030101010101" pitchFamily="2" charset="-122"/>
                <a:cs typeface="Times New Roman" panose="02020603050405020304" pitchFamily="18" charset="0"/>
                <a:sym typeface="+mn-ea"/>
              </a:rPr>
              <a:t>ABs service </a:t>
            </a:r>
            <a:r>
              <a:rPr lang="en-US" altLang="zh-CN" b="1">
                <a:latin typeface="Times New Roman" panose="02020603050405020304" pitchFamily="18" charset="0"/>
                <a:ea typeface="宋体" panose="02010600030101010101" pitchFamily="2" charset="-122"/>
                <a:cs typeface="Times New Roman" panose="02020603050405020304" pitchFamily="18" charset="0"/>
                <a:sym typeface="+mn-ea"/>
              </a:rPr>
              <a:t>pattern</a:t>
            </a:r>
            <a:endParaRPr lang="en-US" altLang="zh-CN" b="1">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84305" y="964903"/>
            <a:ext cx="2478405" cy="506730"/>
          </a:xfrm>
          <a:prstGeom prst="rect">
            <a:avLst/>
          </a:prstGeom>
        </p:spPr>
        <p:txBody>
          <a:bodyPr wrap="none">
            <a:spAutoFit/>
          </a:bodyPr>
          <a:lstStyle/>
          <a:p>
            <a:pPr marL="285750" lvl="0" indent="-285750" algn="ctr" defTabSz="914400">
              <a:lnSpc>
                <a:spcPct val="150000"/>
              </a:lnSpc>
              <a:buFont typeface="Wingdings" panose="05000000000000000000" pitchFamily="2" charset="2"/>
              <a:buChar char="Ø"/>
              <a:defRPr/>
            </a:pPr>
            <a:r>
              <a:rPr lang="en-US" altLang="zh-CN" b="1">
                <a:latin typeface="微软雅黑" panose="020B0503020204020204" pitchFamily="34" charset="-122"/>
                <a:ea typeface="微软雅黑" panose="020B0503020204020204" pitchFamily="34" charset="-122"/>
              </a:rPr>
              <a:t>Literature R</a:t>
            </a:r>
            <a:r>
              <a:rPr lang="en-US" altLang="zh-CN" b="1">
                <a:latin typeface="微软雅黑" panose="020B0503020204020204" pitchFamily="34" charset="-122"/>
                <a:ea typeface="微软雅黑" panose="020B0503020204020204" pitchFamily="34" charset="-122"/>
              </a:rPr>
              <a:t>eview</a:t>
            </a:r>
            <a:endParaRPr lang="en-US" altLang="zh-CN" b="1">
              <a:latin typeface="微软雅黑" panose="020B0503020204020204" pitchFamily="34" charset="-122"/>
              <a:ea typeface="微软雅黑" panose="020B0503020204020204" pitchFamily="34" charset="-122"/>
            </a:endParaRPr>
          </a:p>
        </p:txBody>
      </p:sp>
      <p:sp>
        <p:nvSpPr>
          <p:cNvPr id="24" name="Freeform 94"/>
          <p:cNvSpPr/>
          <p:nvPr/>
        </p:nvSpPr>
        <p:spPr bwMode="gray">
          <a:xfrm rot="10800000">
            <a:off x="5445282" y="3282714"/>
            <a:ext cx="179125" cy="179125"/>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255889"/>
          </a:solidFill>
          <a:ln>
            <a:solidFill>
              <a:schemeClr val="tx2"/>
            </a:solidFill>
          </a:ln>
        </p:spPr>
        <p:txBody>
          <a:bodyPr vert="horz" wrap="square" lIns="88642" tIns="44322" rIns="88642" bIns="44322" numCol="1" anchor="t" anchorCtr="0" compatLnSpc="1"/>
          <a:lstStyle/>
          <a:p>
            <a:endParaRPr lang="en-US" sz="1400" dirty="0">
              <a:solidFill>
                <a:srgbClr val="6E6F73"/>
              </a:solidFill>
              <a:latin typeface="微软雅黑" panose="020B0503020204020204" pitchFamily="34" charset="-122"/>
              <a:ea typeface="微软雅黑" panose="020B0503020204020204" pitchFamily="34" charset="-122"/>
            </a:endParaRPr>
          </a:p>
        </p:txBody>
      </p:sp>
      <p:sp>
        <p:nvSpPr>
          <p:cNvPr id="25" name="Freeform 95"/>
          <p:cNvSpPr/>
          <p:nvPr/>
        </p:nvSpPr>
        <p:spPr bwMode="gray">
          <a:xfrm>
            <a:off x="5509911" y="3308127"/>
            <a:ext cx="86811" cy="110542"/>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8642" tIns="44322" rIns="88642" bIns="44322" numCol="1" anchor="t" anchorCtr="0" compatLnSpc="1"/>
          <a:lstStyle/>
          <a:p>
            <a:endParaRPr lang="en-US" sz="1100" dirty="0">
              <a:solidFill>
                <a:srgbClr val="6E6F73"/>
              </a:solidFill>
              <a:latin typeface="微软雅黑" panose="020B0503020204020204" pitchFamily="34" charset="-122"/>
              <a:ea typeface="微软雅黑" panose="020B0503020204020204" pitchFamily="34" charset="-122"/>
            </a:endParaRPr>
          </a:p>
        </p:txBody>
      </p:sp>
      <p:sp>
        <p:nvSpPr>
          <p:cNvPr id="13" name="矩形 12"/>
          <p:cNvSpPr/>
          <p:nvPr/>
        </p:nvSpPr>
        <p:spPr>
          <a:xfrm>
            <a:off x="666750" y="5789295"/>
            <a:ext cx="11228070" cy="922020"/>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a:solidFill>
                  <a:srgbClr val="0D0D0D"/>
                </a:solidFill>
                <a:latin typeface="Times New Roman" panose="02020603050405020304" pitchFamily="18" charset="0"/>
                <a:cs typeface="Times New Roman" panose="02020603050405020304" pitchFamily="18" charset="0"/>
              </a:rPr>
              <a:t>How to analyze the positioning and role of Autonomous bus in Public Transit</a:t>
            </a:r>
            <a:r>
              <a:rPr lang="en-US" altLang="zh-CN" b="1">
                <a:solidFill>
                  <a:srgbClr val="0D0D0D"/>
                </a:solidFill>
                <a:latin typeface="Times New Roman" panose="02020603050405020304" pitchFamily="18" charset="0"/>
                <a:cs typeface="Times New Roman" panose="02020603050405020304" pitchFamily="18" charset="0"/>
              </a:rPr>
              <a:t>(PT) </a:t>
            </a:r>
            <a:r>
              <a:rPr lang="en-US" altLang="zh-CN">
                <a:solidFill>
                  <a:srgbClr val="0D0D0D"/>
                </a:solidFill>
                <a:latin typeface="Times New Roman" panose="02020603050405020304" pitchFamily="18" charset="0"/>
                <a:cs typeface="Times New Roman" panose="02020603050405020304" pitchFamily="18" charset="0"/>
              </a:rPr>
              <a:t>Systems? </a:t>
            </a:r>
            <a:endParaRPr lang="en-US" altLang="zh-CN">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p"/>
            </a:pPr>
            <a:r>
              <a:rPr lang="en-US" altLang="zh-CN">
                <a:solidFill>
                  <a:srgbClr val="0D0D0D"/>
                </a:solidFill>
                <a:latin typeface="Times New Roman" panose="02020603050405020304" pitchFamily="18" charset="0"/>
                <a:cs typeface="Times New Roman" panose="02020603050405020304" pitchFamily="18" charset="0"/>
              </a:rPr>
              <a:t>How to better integrate autonomous bus into </a:t>
            </a:r>
            <a:r>
              <a:rPr lang="en-US" altLang="zh-CN">
                <a:solidFill>
                  <a:srgbClr val="0D0D0D"/>
                </a:solidFill>
                <a:latin typeface="Times New Roman" panose="02020603050405020304" pitchFamily="18" charset="0"/>
                <a:cs typeface="Times New Roman" panose="02020603050405020304" pitchFamily="18" charset="0"/>
                <a:sym typeface="+mn-ea"/>
              </a:rPr>
              <a:t>PT</a:t>
            </a:r>
            <a:r>
              <a:rPr lang="en-US" altLang="zh-CN" b="1">
                <a:solidFill>
                  <a:srgbClr val="0D0D0D"/>
                </a:solidFill>
                <a:latin typeface="Times New Roman" panose="02020603050405020304" pitchFamily="18" charset="0"/>
                <a:cs typeface="Times New Roman" panose="02020603050405020304" pitchFamily="18" charset="0"/>
                <a:sym typeface="+mn-ea"/>
              </a:rPr>
              <a:t> (</a:t>
            </a:r>
            <a:r>
              <a:rPr lang="en-US" altLang="zh-CN">
                <a:solidFill>
                  <a:srgbClr val="0D0D0D"/>
                </a:solidFill>
                <a:latin typeface="Times New Roman" panose="02020603050405020304" pitchFamily="18" charset="0"/>
                <a:cs typeface="Times New Roman" panose="02020603050405020304" pitchFamily="18" charset="0"/>
                <a:sym typeface="+mn-ea"/>
              </a:rPr>
              <a:t>buses and metro systems)</a:t>
            </a:r>
            <a:r>
              <a:rPr lang="en-US" altLang="zh-CN">
                <a:solidFill>
                  <a:srgbClr val="0D0D0D"/>
                </a:solidFill>
                <a:latin typeface="Times New Roman" panose="02020603050405020304" pitchFamily="18" charset="0"/>
                <a:cs typeface="Times New Roman" panose="02020603050405020304" pitchFamily="18" charset="0"/>
              </a:rPr>
              <a:t> from the bulit environment perspective ?</a:t>
            </a:r>
            <a:endParaRPr lang="zh-CN" altLang="en-US">
              <a:latin typeface="Times New Roman" panose="02020603050405020304" pitchFamily="18" charset="0"/>
              <a:cs typeface="Times New Roman" panose="02020603050405020304" pitchFamily="18" charset="0"/>
            </a:endParaRPr>
          </a:p>
        </p:txBody>
      </p:sp>
      <p:graphicFrame>
        <p:nvGraphicFramePr>
          <p:cNvPr id="15" name="表格 14"/>
          <p:cNvGraphicFramePr>
            <a:graphicFrameLocks noGrp="1"/>
          </p:cNvGraphicFramePr>
          <p:nvPr/>
        </p:nvGraphicFramePr>
        <p:xfrm>
          <a:off x="0" y="515938"/>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Methodology</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图片 3"/>
          <p:cNvPicPr>
            <a:picLocks noChangeAspect="1"/>
          </p:cNvPicPr>
          <p:nvPr/>
        </p:nvPicPr>
        <p:blipFill>
          <a:blip r:embed="rId1"/>
          <a:stretch>
            <a:fillRect/>
          </a:stretch>
        </p:blipFill>
        <p:spPr>
          <a:xfrm>
            <a:off x="796925" y="1499235"/>
            <a:ext cx="5521325" cy="4290060"/>
          </a:xfrm>
          <a:prstGeom prst="rect">
            <a:avLst/>
          </a:prstGeom>
        </p:spPr>
      </p:pic>
      <p:sp>
        <p:nvSpPr>
          <p:cNvPr id="5" name="文本框 4"/>
          <p:cNvSpPr txBox="1"/>
          <p:nvPr/>
        </p:nvSpPr>
        <p:spPr>
          <a:xfrm>
            <a:off x="6650990" y="1764348"/>
            <a:ext cx="5080000" cy="3046095"/>
          </a:xfrm>
          <a:prstGeom prst="rect">
            <a:avLst/>
          </a:prstGeom>
        </p:spPr>
        <p:txBody>
          <a:bodyPr>
            <a:spAutoFit/>
          </a:bodyPr>
          <a:p>
            <a:pPr indent="0" fontAlgn="auto">
              <a:lnSpc>
                <a:spcPct val="150000"/>
              </a:lnSpc>
              <a:buFont typeface="Wingdings" panose="05000000000000000000" charset="0"/>
              <a:buNone/>
            </a:pPr>
            <a:endParaRPr lang="en-US" altLang="zh-CN" sz="1600" b="1">
              <a:solidFill>
                <a:srgbClr val="000000"/>
              </a:solidFill>
              <a:latin typeface="Times New Roman" panose="02020603050405020304" pitchFamily="18" charset="0"/>
              <a:ea typeface="NimbusRomNo9L-Regu"/>
              <a:cs typeface="Times New Roman" panose="02020603050405020304" pitchFamily="18" charset="0"/>
            </a:endParaRPr>
          </a:p>
          <a:p>
            <a:pPr indent="0" fontAlgn="auto">
              <a:lnSpc>
                <a:spcPct val="150000"/>
              </a:lnSpc>
              <a:buFont typeface="Wingdings" panose="05000000000000000000" charset="0"/>
              <a:buNone/>
            </a:pPr>
            <a:r>
              <a:rPr lang="en-US" altLang="zh-CN" sz="1600" b="1">
                <a:solidFill>
                  <a:srgbClr val="000000"/>
                </a:solidFill>
                <a:latin typeface="Times New Roman" panose="02020603050405020304" pitchFamily="18" charset="0"/>
                <a:ea typeface="NimbusRomNo9L-Regu"/>
                <a:cs typeface="Times New Roman" panose="02020603050405020304" pitchFamily="18" charset="0"/>
              </a:rPr>
              <a:t>Research gap</a:t>
            </a:r>
            <a:endParaRPr lang="en-US" altLang="zh-CN" sz="1600" b="1">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Ø"/>
            </a:pPr>
            <a:r>
              <a:rPr lang="en-US" altLang="zh-CN" sz="1600">
                <a:solidFill>
                  <a:srgbClr val="000000"/>
                </a:solidFill>
                <a:latin typeface="Times New Roman" panose="02020603050405020304" pitchFamily="18" charset="0"/>
                <a:ea typeface="NimbusRomNo9L-Regu"/>
                <a:cs typeface="Times New Roman" panose="02020603050405020304" pitchFamily="18" charset="0"/>
              </a:rPr>
              <a:t>There is a notable gap in the literature on the long-term evolution of the complex multivariate relationship between AB</a:t>
            </a:r>
            <a:r>
              <a:rPr lang="en-US" altLang="zh-CN" sz="1600">
                <a:solidFill>
                  <a:srgbClr val="000000"/>
                </a:solidFill>
                <a:latin typeface="Times New Roman" panose="02020603050405020304" pitchFamily="18" charset="0"/>
                <a:ea typeface="NimbusRomNo9L-Regu"/>
                <a:cs typeface="Times New Roman" panose="02020603050405020304" pitchFamily="18" charset="0"/>
              </a:rPr>
              <a:t>s and existing public transit systems. </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Ø"/>
            </a:pPr>
            <a:r>
              <a:rPr lang="en-US" altLang="zh-CN" sz="1600">
                <a:solidFill>
                  <a:srgbClr val="000000"/>
                </a:solidFill>
                <a:latin typeface="Times New Roman" panose="02020603050405020304" pitchFamily="18" charset="0"/>
                <a:ea typeface="NimbusRomNo9L-Regu"/>
                <a:cs typeface="Times New Roman" panose="02020603050405020304" pitchFamily="18" charset="0"/>
              </a:rPr>
              <a:t> </a:t>
            </a:r>
            <a:r>
              <a:rPr lang="en-US" altLang="zh-CN" sz="1600">
                <a:solidFill>
                  <a:srgbClr val="000000"/>
                </a:solidFill>
                <a:latin typeface="Times New Roman" panose="02020603050405020304" pitchFamily="18" charset="0"/>
                <a:ea typeface="NimbusRomNo9L-Regu"/>
                <a:cs typeface="Times New Roman" panose="02020603050405020304" pitchFamily="18" charset="0"/>
                <a:sym typeface="+mn-ea"/>
              </a:rPr>
              <a:t>In particular </a:t>
            </a:r>
            <a:r>
              <a:rPr lang="en-US" altLang="zh-CN" sz="1600">
                <a:solidFill>
                  <a:srgbClr val="000000"/>
                </a:solidFill>
                <a:latin typeface="Times New Roman" panose="02020603050405020304" pitchFamily="18" charset="0"/>
                <a:ea typeface="NimbusRomNo9L-Regu"/>
                <a:cs typeface="Times New Roman" panose="02020603050405020304" pitchFamily="18" charset="0"/>
              </a:rPr>
              <a:t>there is limited analysis of how built environment factors influence these relationships and the non-linear dynamics involved</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9548" y="3085074"/>
            <a:ext cx="7786835" cy="688407"/>
          </a:xfrm>
        </p:spPr>
        <p:txBody>
          <a:bodyPr>
            <a:normAutofit/>
          </a:bodyPr>
          <a:lstStyle/>
          <a:p>
            <a:r>
              <a:rPr lang="en-US" altLang="zh-CN" sz="3600" dirty="0">
                <a:latin typeface="Times New Roman" panose="02020603050405020304" pitchFamily="18" charset="0"/>
                <a:cs typeface="Times New Roman" panose="02020603050405020304" pitchFamily="18" charset="0"/>
              </a:rPr>
              <a:t>2. D</a:t>
            </a:r>
            <a:r>
              <a:rPr lang="en-US" altLang="zh-CN" sz="3600" dirty="0">
                <a:latin typeface="Times New Roman" panose="02020603050405020304" pitchFamily="18" charset="0"/>
                <a:cs typeface="Times New Roman" panose="02020603050405020304" pitchFamily="18" charset="0"/>
              </a:rPr>
              <a:t>ata and Methodology</a:t>
            </a:r>
            <a:endParaRPr lang="en-US" altLang="zh-CN" sz="36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81913" y="1094262"/>
            <a:ext cx="10776374" cy="1476375"/>
          </a:xfrm>
          <a:prstGeom prst="rect">
            <a:avLst/>
          </a:prstGeom>
          <a:noFill/>
        </p:spPr>
        <p:txBody>
          <a:bodyPr wrap="square" rtlCol="0">
            <a:spAutoFit/>
          </a:bodyPr>
          <a:lstStyle/>
          <a:p>
            <a:pPr marL="285750" indent="-285750">
              <a:buFont typeface="Arial" panose="020B0604020202020204" pitchFamily="34" charset="0"/>
              <a:buChar char="•"/>
            </a:pPr>
            <a:r>
              <a:rPr lang="en-US" altLang="zh-CN" b="1"/>
              <a:t>   </a:t>
            </a:r>
            <a:r>
              <a:rPr lang="en-US" altLang="zh-CN" b="1">
                <a:latin typeface="Times New Roman" panose="02020603050405020304" pitchFamily="18" charset="0"/>
                <a:cs typeface="Times New Roman" panose="02020603050405020304" pitchFamily="18" charset="0"/>
              </a:rPr>
              <a:t>Autonomous Buses and Public Transit data</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Wuxi City, Jiangsu Province  from 2023.3 to 2024.3</a:t>
            </a:r>
            <a:endParaRPr lang="en-US" altLang="zh-CN">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The study area exhibits two metro lines, totaling 939 conventional busstops and 34 bus routes.</a:t>
            </a:r>
            <a:endParaRPr lang="en-US" altLang="zh-CN">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The passenger flow distribution of ABs during morning and evening peak hours exhibits a certain tidal pattern in OD (origin-destination) movements.</a:t>
            </a:r>
            <a:endParaRPr lang="zh-CN" altLang="en-US">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a:latin typeface="Times New Roman" panose="02020603050405020304" pitchFamily="18" charset="0"/>
              <a:cs typeface="Times New Roman" panose="02020603050405020304" pitchFamily="18" charset="0"/>
            </a:endParaRPr>
          </a:p>
        </p:txBody>
      </p:sp>
      <p:graphicFrame>
        <p:nvGraphicFramePr>
          <p:cNvPr id="22" name="表格 21"/>
          <p:cNvGraphicFramePr>
            <a:graphicFrameLocks noGrp="1"/>
          </p:cNvGraphicFramePr>
          <p:nvPr/>
        </p:nvGraphicFramePr>
        <p:xfrm>
          <a:off x="0" y="510391"/>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Methodology</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图片 1"/>
          <p:cNvPicPr>
            <a:picLocks noChangeAspect="1"/>
          </p:cNvPicPr>
          <p:nvPr/>
        </p:nvPicPr>
        <p:blipFill>
          <a:blip r:embed="rId1"/>
          <a:stretch>
            <a:fillRect/>
          </a:stretch>
        </p:blipFill>
        <p:spPr>
          <a:xfrm>
            <a:off x="371475" y="2405380"/>
            <a:ext cx="10910570" cy="42462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图片 122"/>
          <p:cNvPicPr>
            <a:picLocks noChangeAspect="1"/>
          </p:cNvPicPr>
          <p:nvPr/>
        </p:nvPicPr>
        <p:blipFill>
          <a:blip r:embed="rId1"/>
          <a:stretch>
            <a:fillRect/>
          </a:stretch>
        </p:blipFill>
        <p:spPr>
          <a:xfrm>
            <a:off x="43815" y="2847975"/>
            <a:ext cx="11754485" cy="3130550"/>
          </a:xfrm>
          <a:prstGeom prst="rect">
            <a:avLst/>
          </a:prstGeom>
        </p:spPr>
      </p:pic>
      <p:sp>
        <p:nvSpPr>
          <p:cNvPr id="124" name="文本框 123"/>
          <p:cNvSpPr txBox="1"/>
          <p:nvPr/>
        </p:nvSpPr>
        <p:spPr>
          <a:xfrm>
            <a:off x="5224780" y="6130925"/>
            <a:ext cx="2159635" cy="337185"/>
          </a:xfrm>
          <a:prstGeom prst="rect">
            <a:avLst/>
          </a:prstGeom>
        </p:spPr>
        <p:txBody>
          <a:bodyPr wrap="square">
            <a:spAutoFit/>
          </a:bodyPr>
          <a:p>
            <a:r>
              <a:rPr lang="en-US" altLang="zh-CN" sz="1600" b="1">
                <a:solidFill>
                  <a:srgbClr val="000000"/>
                </a:solidFill>
                <a:latin typeface="Times New Roman" panose="02020603050405020304" pitchFamily="18" charset="0"/>
                <a:ea typeface="NimbusRomNo9L-Regu"/>
                <a:cs typeface="Times New Roman" panose="02020603050405020304" pitchFamily="18" charset="0"/>
              </a:rPr>
              <a:t>Research framework</a:t>
            </a:r>
            <a:endParaRPr lang="en-US" altLang="zh-CN" sz="1600" b="1">
              <a:solidFill>
                <a:srgbClr val="000000"/>
              </a:solidFill>
              <a:latin typeface="Times New Roman" panose="02020603050405020304" pitchFamily="18" charset="0"/>
              <a:ea typeface="NimbusRomNo9L-Regu"/>
              <a:cs typeface="Times New Roman" panose="02020603050405020304" pitchFamily="18" charset="0"/>
            </a:endParaRPr>
          </a:p>
        </p:txBody>
      </p:sp>
      <p:graphicFrame>
        <p:nvGraphicFramePr>
          <p:cNvPr id="125" name="表格 124"/>
          <p:cNvGraphicFramePr>
            <a:graphicFrameLocks noGrp="1"/>
          </p:cNvGraphicFramePr>
          <p:nvPr/>
        </p:nvGraphicFramePr>
        <p:xfrm>
          <a:off x="0" y="516859"/>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Methdology</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6" name="文本框 125"/>
          <p:cNvSpPr txBox="1"/>
          <p:nvPr/>
        </p:nvSpPr>
        <p:spPr>
          <a:xfrm>
            <a:off x="95250" y="1764665"/>
            <a:ext cx="11823065" cy="645160"/>
          </a:xfrm>
          <a:prstGeom prst="rect">
            <a:avLst/>
          </a:prstGeom>
        </p:spPr>
        <p:txBody>
          <a:bodyPr wrap="square">
            <a:spAutoFit/>
          </a:bodyPr>
          <a:p>
            <a:r>
              <a:rPr lang="en-US" altLang="zh-CN">
                <a:solidFill>
                  <a:srgbClr val="000000"/>
                </a:solidFill>
                <a:latin typeface="Times New Roman" panose="02020603050405020304" pitchFamily="18" charset="0"/>
                <a:ea typeface="NimbusRomNo9L-Regu"/>
                <a:cs typeface="Times New Roman" panose="02020603050405020304" pitchFamily="18" charset="0"/>
              </a:rPr>
              <a:t>  The research is structured into four main components: data processing, relationship identification, spatial-temporal analysis, and the examination of nonlinear and threshold e</a:t>
            </a:r>
            <a:r>
              <a:rPr lang="en-US" altLang="zh-CN">
                <a:solidFill>
                  <a:srgbClr val="000000"/>
                </a:solidFill>
                <a:latin typeface="Times New Roman" panose="02020603050405020304" pitchFamily="18" charset="0"/>
                <a:ea typeface="rtxr"/>
                <a:cs typeface="Times New Roman" panose="02020603050405020304" pitchFamily="18" charset="0"/>
              </a:rPr>
              <a:t>ff</a:t>
            </a:r>
            <a:r>
              <a:rPr lang="en-US" altLang="zh-CN">
                <a:solidFill>
                  <a:srgbClr val="000000"/>
                </a:solidFill>
                <a:latin typeface="Times New Roman" panose="02020603050405020304" pitchFamily="18" charset="0"/>
                <a:ea typeface="NimbusRomNo9L-Regu"/>
                <a:cs typeface="Times New Roman" panose="02020603050405020304" pitchFamily="18" charset="0"/>
              </a:rPr>
              <a:t>ects.</a:t>
            </a:r>
            <a:endParaRPr lang="en-US" altLang="zh-CN">
              <a:solidFill>
                <a:srgbClr val="000000"/>
              </a:solidFill>
              <a:latin typeface="Times New Roman" panose="02020603050405020304" pitchFamily="18" charset="0"/>
              <a:ea typeface="NimbusRomNo9L-Regu"/>
              <a:cs typeface="Times New Roman" panose="02020603050405020304" pitchFamily="18" charset="0"/>
            </a:endParaRPr>
          </a:p>
        </p:txBody>
      </p:sp>
      <p:sp>
        <p:nvSpPr>
          <p:cNvPr id="127" name="矩形 126"/>
          <p:cNvSpPr/>
          <p:nvPr/>
        </p:nvSpPr>
        <p:spPr>
          <a:xfrm>
            <a:off x="247507" y="1007647"/>
            <a:ext cx="2515235" cy="506730"/>
          </a:xfrm>
          <a:prstGeom prst="rect">
            <a:avLst/>
          </a:prstGeom>
        </p:spPr>
        <p:txBody>
          <a:bodyPr wrap="none">
            <a:spAutoFit/>
          </a:bodyPr>
          <a:p>
            <a:pPr marL="285750" lvl="0" indent="-285750" algn="ctr" defTabSz="914400">
              <a:lnSpc>
                <a:spcPct val="150000"/>
              </a:lnSpc>
              <a:buFont typeface="Wingdings" panose="05000000000000000000" pitchFamily="2" charset="2"/>
              <a:buChar char="Ø"/>
              <a:defRPr/>
            </a:pPr>
            <a:r>
              <a:rPr lang="en-US" altLang="zh-CN" b="1">
                <a:latin typeface="Times New Roman" panose="02020603050405020304" pitchFamily="18" charset="0"/>
                <a:ea typeface="微软雅黑" panose="020B0503020204020204" pitchFamily="34" charset="-122"/>
                <a:cs typeface="Times New Roman" panose="02020603050405020304" pitchFamily="18" charset="0"/>
              </a:rPr>
              <a:t>Research framework</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93011" y="3411720"/>
            <a:ext cx="4354654" cy="304609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b="1">
                <a:solidFill>
                  <a:srgbClr val="0D0D0D"/>
                </a:solidFill>
                <a:latin typeface="Times New Roman" panose="02020603050405020304" pitchFamily="18" charset="0"/>
                <a:cs typeface="Times New Roman" panose="02020603050405020304" pitchFamily="18" charset="0"/>
              </a:rPr>
              <a:t>Core area(B1,M1)</a:t>
            </a:r>
            <a:endParaRPr lang="en-US" altLang="zh-CN" sz="1600" b="1">
              <a:solidFill>
                <a:srgbClr val="0D0D0D"/>
              </a:solidFill>
              <a:latin typeface="Times New Roman" panose="02020603050405020304" pitchFamily="18" charset="0"/>
              <a:cs typeface="Times New Roman" panose="02020603050405020304" pitchFamily="18" charset="0"/>
            </a:endParaRPr>
          </a:p>
          <a:p>
            <a:pPr>
              <a:lnSpc>
                <a:spcPct val="150000"/>
              </a:lnSpc>
            </a:pPr>
            <a:r>
              <a:rPr lang="en-US" altLang="zh-CN" sz="1600">
                <a:solidFill>
                  <a:srgbClr val="0D0D0D"/>
                </a:solidFill>
                <a:latin typeface="Times New Roman" panose="02020603050405020304" pitchFamily="18" charset="0"/>
                <a:cs typeface="Times New Roman" panose="02020603050405020304" pitchFamily="18" charset="0"/>
              </a:rPr>
              <a:t>     regions where people can comfortably reach the stations by walking</a:t>
            </a:r>
            <a:endParaRPr lang="en-US" altLang="zh-CN" sz="1600">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b="1">
                <a:solidFill>
                  <a:srgbClr val="0D0D0D"/>
                </a:solidFill>
                <a:latin typeface="Times New Roman" panose="02020603050405020304" pitchFamily="18" charset="0"/>
                <a:cs typeface="Times New Roman" panose="02020603050405020304" pitchFamily="18" charset="0"/>
              </a:rPr>
              <a:t>Buffer area</a:t>
            </a:r>
            <a:r>
              <a:rPr lang="en-US" altLang="zh-CN" sz="1600" b="1">
                <a:solidFill>
                  <a:srgbClr val="0D0D0D"/>
                </a:solidFill>
                <a:latin typeface="Times New Roman" panose="02020603050405020304" pitchFamily="18" charset="0"/>
                <a:cs typeface="Times New Roman" panose="02020603050405020304" pitchFamily="18" charset="0"/>
                <a:sym typeface="+mn-ea"/>
              </a:rPr>
              <a:t>(B2,M2)</a:t>
            </a:r>
            <a:endParaRPr lang="en-US" altLang="zh-CN" sz="1600" b="1">
              <a:solidFill>
                <a:srgbClr val="0D0D0D"/>
              </a:solidFill>
              <a:latin typeface="Times New Roman" panose="02020603050405020304" pitchFamily="18" charset="0"/>
              <a:cs typeface="Times New Roman" panose="02020603050405020304" pitchFamily="18" charset="0"/>
            </a:endParaRPr>
          </a:p>
          <a:p>
            <a:pPr>
              <a:lnSpc>
                <a:spcPct val="150000"/>
              </a:lnSpc>
            </a:pPr>
            <a:r>
              <a:rPr lang="en-US" altLang="zh-CN" sz="1600">
                <a:solidFill>
                  <a:srgbClr val="0D0D0D"/>
                </a:solidFill>
                <a:latin typeface="Times New Roman" panose="02020603050405020304" pitchFamily="18" charset="0"/>
                <a:cs typeface="Times New Roman" panose="02020603050405020304" pitchFamily="18" charset="0"/>
              </a:rPr>
              <a:t>     the effective coverage range of the stations</a:t>
            </a:r>
            <a:endParaRPr lang="en-US" altLang="zh-CN" sz="1600">
              <a:solidFill>
                <a:srgbClr val="0D0D0D"/>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b="1">
                <a:solidFill>
                  <a:srgbClr val="0D0D0D"/>
                </a:solidFill>
                <a:latin typeface="Times New Roman" panose="02020603050405020304" pitchFamily="18" charset="0"/>
                <a:cs typeface="Times New Roman" panose="02020603050405020304" pitchFamily="18" charset="0"/>
              </a:rPr>
              <a:t>Uncovered area </a:t>
            </a:r>
            <a:r>
              <a:rPr lang="en-US" altLang="zh-CN" sz="1600" b="1">
                <a:solidFill>
                  <a:srgbClr val="0D0D0D"/>
                </a:solidFill>
                <a:latin typeface="Times New Roman" panose="02020603050405020304" pitchFamily="18" charset="0"/>
                <a:cs typeface="Times New Roman" panose="02020603050405020304" pitchFamily="18" charset="0"/>
                <a:sym typeface="+mn-ea"/>
              </a:rPr>
              <a:t>(B3,M3)</a:t>
            </a:r>
            <a:endParaRPr lang="en-US" altLang="zh-CN" sz="1600" b="1">
              <a:solidFill>
                <a:srgbClr val="0D0D0D"/>
              </a:solidFill>
              <a:latin typeface="Times New Roman" panose="02020603050405020304" pitchFamily="18" charset="0"/>
              <a:cs typeface="Times New Roman" panose="02020603050405020304" pitchFamily="18" charset="0"/>
            </a:endParaRPr>
          </a:p>
          <a:p>
            <a:pPr>
              <a:lnSpc>
                <a:spcPct val="150000"/>
              </a:lnSpc>
            </a:pPr>
            <a:r>
              <a:rPr lang="en-US" altLang="zh-CN" sz="1600">
                <a:solidFill>
                  <a:srgbClr val="0D0D0D"/>
                </a:solidFill>
                <a:latin typeface="Times New Roman" panose="02020603050405020304" pitchFamily="18" charset="0"/>
                <a:cs typeface="Times New Roman" panose="02020603050405020304" pitchFamily="18" charset="0"/>
              </a:rPr>
              <a:t>    Areas beyond these thresholds are considered uncovered areas for stations.</a:t>
            </a:r>
            <a:endParaRPr lang="en-US" altLang="zh-CN" sz="1600">
              <a:solidFill>
                <a:srgbClr val="0D0D0D"/>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0" y="938507"/>
            <a:ext cx="5155333" cy="369332"/>
          </a:xfrm>
          <a:prstGeom prst="rect">
            <a:avLst/>
          </a:prstGeom>
          <a:noFill/>
        </p:spPr>
        <p:txBody>
          <a:bodyPr wrap="square" rtlCol="0">
            <a:spAutoFit/>
          </a:bodyPr>
          <a:lstStyle/>
          <a:p>
            <a:pPr marL="285750" indent="-285750">
              <a:buFont typeface="Wingdings" panose="05000000000000000000" pitchFamily="2" charset="2"/>
              <a:buChar char="p"/>
            </a:pPr>
            <a:r>
              <a:rPr lang="en-US" altLang="zh-CN" b="1">
                <a:solidFill>
                  <a:schemeClr val="accent1"/>
                </a:solidFill>
                <a:latin typeface="Times New Roman" panose="02020603050405020304" pitchFamily="18" charset="0"/>
                <a:cs typeface="Times New Roman" panose="02020603050405020304" pitchFamily="18" charset="0"/>
              </a:rPr>
              <a:t>PT station coverage area division</a:t>
            </a:r>
            <a:endParaRPr lang="zh-CN" altLang="en-US" b="1">
              <a:solidFill>
                <a:schemeClr val="accent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nvGraphicFramePr>
        <p:xfrm>
          <a:off x="0" y="516859"/>
          <a:ext cx="8450580" cy="421805"/>
        </p:xfrm>
        <a:graphic>
          <a:graphicData uri="http://schemas.openxmlformats.org/drawingml/2006/table">
            <a:tbl>
              <a:tblPr firstRow="1" bandRow="1">
                <a:tableStyleId>{5C22544A-7EE6-4342-B048-85BDC9FD1C3A}</a:tableStyleId>
              </a:tblPr>
              <a:tblGrid>
                <a:gridCol w="1690116"/>
                <a:gridCol w="1690116"/>
                <a:gridCol w="1690116"/>
                <a:gridCol w="1690116"/>
                <a:gridCol w="1690116"/>
              </a:tblGrid>
              <a:tr h="421805">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Introduction</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Data</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400" b="1" kern="1200">
                          <a:solidFill>
                            <a:schemeClr val="bg1"/>
                          </a:solidFill>
                          <a:latin typeface="微软雅黑" panose="020B0503020204020204" pitchFamily="34" charset="-122"/>
                          <a:ea typeface="微软雅黑" panose="020B0503020204020204" pitchFamily="34" charset="-122"/>
                          <a:cs typeface="+mn-cs"/>
                        </a:rPr>
                        <a:t>Methdology</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altLang="zh-CN" sz="1400" b="1" kern="1200">
                          <a:solidFill>
                            <a:schemeClr val="bg1">
                              <a:lumMod val="50000"/>
                            </a:schemeClr>
                          </a:solidFill>
                          <a:latin typeface="微软雅黑" panose="020B0503020204020204" pitchFamily="34" charset="-122"/>
                          <a:ea typeface="微软雅黑" panose="020B0503020204020204" pitchFamily="34" charset="-122"/>
                          <a:cs typeface="+mn-cs"/>
                        </a:rPr>
                        <a:t>Results</a:t>
                      </a:r>
                      <a:endParaRPr lang="zh-CN" altLang="en-US" sz="1400" b="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b="1">
                          <a:solidFill>
                            <a:schemeClr val="bg1">
                              <a:lumMod val="50000"/>
                            </a:schemeClr>
                          </a:solidFill>
                          <a:latin typeface="微软雅黑" panose="020B0503020204020204" pitchFamily="34" charset="-122"/>
                          <a:ea typeface="微软雅黑" panose="020B0503020204020204" pitchFamily="34" charset="-122"/>
                        </a:rPr>
                        <a:t>Discussion</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矩形 1"/>
          <p:cNvSpPr/>
          <p:nvPr/>
        </p:nvSpPr>
        <p:spPr>
          <a:xfrm>
            <a:off x="2015695" y="6523530"/>
            <a:ext cx="2031365" cy="337185"/>
          </a:xfrm>
          <a:prstGeom prst="rect">
            <a:avLst/>
          </a:prstGeom>
        </p:spPr>
        <p:txBody>
          <a:bodyPr wrap="none">
            <a:spAutoFit/>
          </a:bodyPr>
          <a:lstStyle/>
          <a:p>
            <a:r>
              <a:rPr lang="en-US" altLang="zh-CN" sz="1600" b="1">
                <a:solidFill>
                  <a:srgbClr val="201B7F"/>
                </a:solidFill>
                <a:latin typeface="Times New Roman" panose="02020603050405020304" pitchFamily="18" charset="0"/>
                <a:cs typeface="Times New Roman" panose="02020603050405020304" pitchFamily="18" charset="0"/>
              </a:rPr>
              <a:t>Station Area Division</a:t>
            </a:r>
            <a:endParaRPr lang="en-US" altLang="zh-CN" sz="1600" b="1">
              <a:solidFill>
                <a:srgbClr val="201B7F"/>
              </a:solidFill>
              <a:latin typeface="Times New Roman" panose="02020603050405020304" pitchFamily="18" charset="0"/>
              <a:cs typeface="Times New Roman" panose="02020603050405020304" pitchFamily="18" charset="0"/>
            </a:endParaRPr>
          </a:p>
        </p:txBody>
      </p:sp>
      <p:pic>
        <p:nvPicPr>
          <p:cNvPr id="4" name="图片 3" descr="整体区域"/>
          <p:cNvPicPr>
            <a:picLocks noChangeAspect="1"/>
          </p:cNvPicPr>
          <p:nvPr/>
        </p:nvPicPr>
        <p:blipFill>
          <a:blip r:embed="rId1"/>
          <a:stretch>
            <a:fillRect/>
          </a:stretch>
        </p:blipFill>
        <p:spPr>
          <a:xfrm>
            <a:off x="1070610" y="2219960"/>
            <a:ext cx="4401185" cy="4303395"/>
          </a:xfrm>
          <a:prstGeom prst="rect">
            <a:avLst/>
          </a:prstGeom>
        </p:spPr>
      </p:pic>
      <p:sp>
        <p:nvSpPr>
          <p:cNvPr id="6" name="文本框 5"/>
          <p:cNvSpPr txBox="1"/>
          <p:nvPr/>
        </p:nvSpPr>
        <p:spPr>
          <a:xfrm>
            <a:off x="120650" y="1308100"/>
            <a:ext cx="11539855" cy="953135"/>
          </a:xfrm>
          <a:prstGeom prst="rect">
            <a:avLst/>
          </a:prstGeom>
        </p:spPr>
        <p:txBody>
          <a:bodyPr wrap="square">
            <a:spAutoFit/>
          </a:bodyPr>
          <a:p>
            <a:pPr marL="285750" indent="-285750">
              <a:buFont typeface="Wingdings" panose="05000000000000000000" charset="0"/>
              <a:buChar char="p"/>
            </a:pPr>
            <a:r>
              <a:rPr lang="en-US" altLang="zh-CN" sz="1600">
                <a:solidFill>
                  <a:srgbClr val="000000"/>
                </a:solidFill>
                <a:latin typeface="Times New Roman" panose="02020603050405020304" pitchFamily="18" charset="0"/>
                <a:ea typeface="NimbusRomNo9L-Regu"/>
                <a:cs typeface="Times New Roman" panose="02020603050405020304" pitchFamily="18" charset="0"/>
              </a:rPr>
              <a:t>We employ the KD-tree method to determine the nearest conventional bus and metro stations to each ABs trip’s origin and destination points and employ kernel density estimation (KDE), a non-parametric method utilized to estimate the probability density function </a:t>
            </a:r>
            <a:endParaRPr lang="en-US" altLang="zh-CN" sz="1600">
              <a:solidFill>
                <a:srgbClr val="000000"/>
              </a:solidFill>
              <a:latin typeface="Times New Roman" panose="02020603050405020304" pitchFamily="18" charset="0"/>
              <a:ea typeface="NimbusRomNo9L-Regu"/>
              <a:cs typeface="Times New Roman" panose="02020603050405020304" pitchFamily="18" charset="0"/>
            </a:endParaRPr>
          </a:p>
          <a:p>
            <a:pPr marL="285750" indent="-285750" fontAlgn="auto">
              <a:lnSpc>
                <a:spcPct val="150000"/>
              </a:lnSpc>
              <a:buFont typeface="Wingdings" panose="05000000000000000000" charset="0"/>
              <a:buChar char="p"/>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Based on the distribution of the kernel function concerning the distances from autonomous bus stops to the</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nearest public </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sym typeface="+mn-ea"/>
              </a:rPr>
              <a:t>stop:</a:t>
            </a:r>
            <a:endParaRPr lang="en-US" altLang="zh-CN" sz="160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文本框 8"/>
          <p:cNvSpPr txBox="1"/>
          <p:nvPr/>
        </p:nvSpPr>
        <p:spPr>
          <a:xfrm>
            <a:off x="6943090" y="2731135"/>
            <a:ext cx="4717415" cy="829945"/>
          </a:xfrm>
          <a:prstGeom prst="rect">
            <a:avLst/>
          </a:prstGeom>
          <a:noFill/>
        </p:spPr>
        <p:txBody>
          <a:bodyPr wrap="square" rtlCol="0">
            <a:spAutoFit/>
          </a:bodyPr>
          <a:p>
            <a:pPr marL="285750" indent="-285750">
              <a:buFont typeface="Wingdings" panose="05000000000000000000" charset="0"/>
              <a:buChar char="p"/>
            </a:pP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sym typeface="+mn-ea"/>
              </a:rPr>
              <a:t>W</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e classify the analysis curves inflection points into three distinct zones:</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NDU0ZTY2MjBjNTY5ZjE3NjdmYjJiNWY2OGRjMDY5YjM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Font typeface="Wingdings" panose="05000000000000000000" pitchFamily="2" charset="2"/>
          <a:buChar char="l"/>
          <a:defRPr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Font typeface="Wingdings" panose="05000000000000000000" pitchFamily="2" charset="2"/>
          <a:buChar char="l"/>
          <a:defRPr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10619</Words>
  <Application>WPS 演示</Application>
  <PresentationFormat>宽屏</PresentationFormat>
  <Paragraphs>402</Paragraphs>
  <Slides>24</Slides>
  <Notes>1</Notes>
  <HiddenSlides>0</HiddenSlides>
  <MMClips>0</MMClips>
  <ScaleCrop>false</ScaleCrop>
  <HeadingPairs>
    <vt:vector size="6" baseType="variant">
      <vt:variant>
        <vt:lpstr>已用的字体</vt:lpstr>
      </vt:variant>
      <vt:variant>
        <vt:i4>42</vt:i4>
      </vt:variant>
      <vt:variant>
        <vt:lpstr>主题</vt:lpstr>
      </vt:variant>
      <vt:variant>
        <vt:i4>2</vt:i4>
      </vt:variant>
      <vt:variant>
        <vt:lpstr>幻灯片标题</vt:lpstr>
      </vt:variant>
      <vt:variant>
        <vt:i4>24</vt:i4>
      </vt:variant>
    </vt:vector>
  </HeadingPairs>
  <TitlesOfParts>
    <vt:vector size="68" baseType="lpstr">
      <vt:lpstr>Arial</vt:lpstr>
      <vt:lpstr>宋体</vt:lpstr>
      <vt:lpstr>Wingdings</vt:lpstr>
      <vt:lpstr>微软雅黑</vt:lpstr>
      <vt:lpstr>Times New Roman</vt:lpstr>
      <vt:lpstr>NimbusRomNo9L-Regu</vt:lpstr>
      <vt:lpstr>Segoe Print</vt:lpstr>
      <vt:lpstr>rtxr</vt:lpstr>
      <vt:lpstr>Söhne</vt:lpstr>
      <vt:lpstr>Cambria Math</vt:lpstr>
      <vt:lpstr>等线</vt:lpstr>
      <vt:lpstr>Arial Unicode MS</vt:lpstr>
      <vt:lpstr>等线 Light</vt:lpstr>
      <vt:lpstr>Calibri</vt:lpstr>
      <vt:lpstr>Wingdings</vt:lpstr>
      <vt:lpstr>华文仿宋</vt:lpstr>
      <vt:lpstr>Trebuchet MS</vt:lpstr>
      <vt:lpstr>微软雅黑 Light</vt:lpstr>
      <vt:lpstr>华文隶书</vt:lpstr>
      <vt:lpstr>华文行楷</vt:lpstr>
      <vt:lpstr>NumberOnly</vt:lpstr>
      <vt:lpstr>Papyrus</vt:lpstr>
      <vt:lpstr>Tempus Sans ITC</vt:lpstr>
      <vt:lpstr>楷体</vt:lpstr>
      <vt:lpstr>Microsoft JhengHei</vt:lpstr>
      <vt:lpstr>Microsoft JhengHei UI Light</vt:lpstr>
      <vt:lpstr>MingLiU-ExtB</vt:lpstr>
      <vt:lpstr>MS Gothic</vt:lpstr>
      <vt:lpstr>Microsoft YaHei UI Light</vt:lpstr>
      <vt:lpstr>Malgun Gothic</vt:lpstr>
      <vt:lpstr>黑体</vt:lpstr>
      <vt:lpstr>Cascadia Mono SemiLight</vt:lpstr>
      <vt:lpstr>Castellar</vt:lpstr>
      <vt:lpstr>华文细黑</vt:lpstr>
      <vt:lpstr>Forte</vt:lpstr>
      <vt:lpstr>Segoe Fluent Icons</vt:lpstr>
      <vt:lpstr>Tw Cen MT Condensed</vt:lpstr>
      <vt:lpstr>幼圆</vt:lpstr>
      <vt:lpstr>方正粗黑宋简体</vt:lpstr>
      <vt:lpstr>方正舒体</vt:lpstr>
      <vt:lpstr>MingLiU_HKSCS-ExtB</vt:lpstr>
      <vt:lpstr>SimSun-ExtB</vt:lpstr>
      <vt:lpstr>1_Office 主题​​</vt:lpstr>
      <vt:lpstr>2_Office 主题​​</vt:lpstr>
      <vt:lpstr>Competition or Supplement? Deciphering Interaction between Autonomous Customized Bus and Public Transit</vt:lpstr>
      <vt:lpstr>第一节    研究背景与研究目的</vt:lpstr>
      <vt:lpstr>PowerPoint 演示文稿</vt:lpstr>
      <vt:lpstr>PowerPoint 演示文稿</vt:lpstr>
      <vt:lpstr>PowerPoint 演示文稿</vt:lpstr>
      <vt:lpstr>1.Introduction</vt:lpstr>
      <vt:lpstr>PowerPoint 演示文稿</vt:lpstr>
      <vt:lpstr>PowerPoint 演示文稿</vt:lpstr>
      <vt:lpstr>PowerPoint 演示文稿</vt:lpstr>
      <vt:lpstr>PowerPoint 演示文稿</vt:lpstr>
      <vt:lpstr>PowerPoint 演示文稿</vt:lpstr>
      <vt:lpstr>2. Data and Methodology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Competition or Supplement? Deciphering Interaction between Autonomous Customized Bus and Public Transit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姜淏然</dc:creator>
  <cp:lastModifiedBy>JHr</cp:lastModifiedBy>
  <cp:revision>31</cp:revision>
  <dcterms:created xsi:type="dcterms:W3CDTF">2024-07-04T12:41:00Z</dcterms:created>
  <dcterms:modified xsi:type="dcterms:W3CDTF">2024-11-03T05:53:35Z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4AF6344ADE394707A3AB6097CBE9CCA3_13</vt:lpwstr>
  </property>
  <property fmtid="{D5CDD505-2E9C-101B-9397-08002B2CF9AE}" pid="3" name="KSOProductBuildVer">
    <vt:lpwstr>2052-12.1.0.18608</vt:lpwstr>
  </property>
</Properties>
</file>